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17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06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401D-D3C5-4B66-92F9-C0A7D09AD44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Pharmacology of corticosteroids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Dr. Saeed Ahmed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50607"/>
            <a:ext cx="10515600" cy="589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2. Catabolic effects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 smtClean="0"/>
              <a:t>     Glucocorticoids cause muscle protein catabolism</a:t>
            </a:r>
            <a:endParaRPr lang="en-US" sz="2800" dirty="0"/>
          </a:p>
          <a:p>
            <a:r>
              <a:rPr lang="en-US" sz="2800" dirty="0" smtClean="0"/>
              <a:t>      Lymphoid and connective tissue fat and skin undergo </a:t>
            </a:r>
          </a:p>
          <a:p>
            <a:pPr marL="0" indent="0">
              <a:buNone/>
            </a:pPr>
            <a:r>
              <a:rPr lang="en-US" sz="2800" dirty="0" smtClean="0"/>
              <a:t>         wasting.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Catabolic effects on bone lead to osteoporosis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In children growth is inhibited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6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3</a:t>
            </a:r>
            <a:r>
              <a:rPr lang="en-US" sz="2800" dirty="0">
                <a:solidFill>
                  <a:srgbClr val="FF0000"/>
                </a:solidFill>
              </a:rPr>
              <a:t>. Immunosuppressive effects: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/>
              <a:t>Glucocorticoids inhibit cell mediated immunologic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functions, especially dependent on lymphocytes.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smtClean="0"/>
              <a:t>Glucocorticoids do not interfere with the development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normal acquired immunity but delay rejection reactions in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patients with organ transplants.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5" y="1151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4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92D050"/>
                </a:solidFill>
              </a:rPr>
              <a:t>Anti – inflammatory effects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Glucocorticoids have important effects on the distribution 		and function of leukocytes</a:t>
            </a:r>
          </a:p>
          <a:p>
            <a:pPr lvl="1" indent="-742950"/>
            <a:r>
              <a:rPr lang="en-US" sz="2600" dirty="0" smtClean="0"/>
              <a:t>These drugs increase neutrophils and decrease lymphocytes,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eosinophils, basophils and monocytes.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    The migration of leukocytes is also inhibited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0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61"/>
            <a:ext cx="10515600" cy="555301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5.Other effects:                          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Glucocorticoids such as cortisol are required for normal renal excretion of water loads.</a:t>
            </a:r>
          </a:p>
          <a:p>
            <a:r>
              <a:rPr lang="en-US" sz="2800" dirty="0" smtClean="0"/>
              <a:t> CNS: When given in large doses these drugs may cause profound behavioral changes.</a:t>
            </a:r>
          </a:p>
          <a:p>
            <a:r>
              <a:rPr lang="en-US" sz="2800" dirty="0" smtClean="0"/>
              <a:t>GIT:  Large doses also stimulate gastric acid secretion and decrease resistance to ulcer formation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547231" cy="55530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    </a:t>
            </a:r>
            <a:r>
              <a:rPr lang="en-US" sz="2800" b="1" dirty="0" smtClean="0">
                <a:solidFill>
                  <a:srgbClr val="92D050"/>
                </a:solidFill>
              </a:rPr>
              <a:t>Important Glucocorticoids:</a:t>
            </a:r>
            <a:endParaRPr lang="en-US" sz="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       Cortisol: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The major natural glucocorticoid is cortisol(hydrocortisone).</a:t>
            </a:r>
          </a:p>
          <a:p>
            <a:pPr marL="1031875" indent="-1031875"/>
            <a:r>
              <a:rPr lang="en-US" sz="2800" dirty="0" smtClean="0"/>
              <a:t>The physiologic secretion of cortisol is regulated by </a:t>
            </a:r>
            <a:r>
              <a:rPr lang="en-US" sz="2800" dirty="0" err="1" smtClean="0"/>
              <a:t>adrenocorticotropin</a:t>
            </a:r>
            <a:r>
              <a:rPr lang="en-US" sz="2800" dirty="0" smtClean="0"/>
              <a:t>(ACTH) and varies during the day(circadian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rhythm).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       The peak occurs in the morning and the trough occurs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about midnight</a:t>
            </a:r>
          </a:p>
          <a:p>
            <a:endParaRPr lang="en-US" dirty="0" smtClean="0"/>
          </a:p>
          <a:p>
            <a:endParaRPr lang="en-US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04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4"/>
            <a:ext cx="10515600" cy="58112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2800" dirty="0" smtClean="0">
                <a:solidFill>
                  <a:srgbClr val="92D050"/>
                </a:solidFill>
              </a:rPr>
              <a:t>Pharmacokinetics: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Given orally ,cortisol is well absorbed from GIT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Cortisol in the plasma is 95% bound to CBG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It is metabolized by the liver and has short duration of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action compared with the synthetic congeners.</a:t>
            </a:r>
          </a:p>
          <a:p>
            <a:r>
              <a:rPr lang="en-US" sz="2800" dirty="0" smtClean="0"/>
              <a:t>  It diffuses poorly across normal skin and mucous membranes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3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5811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cortisol molecule also has a small but significant salt – retaining (</a:t>
            </a:r>
            <a:r>
              <a:rPr lang="en-US" sz="2800" dirty="0" err="1" smtClean="0"/>
              <a:t>mineralo</a:t>
            </a:r>
            <a:r>
              <a:rPr lang="en-US" sz="2800" dirty="0" smtClean="0"/>
              <a:t> corticoid) effect. This is an important cause of hypertension in patients with cortisol secreting adrenal tumor or a pituitary ACTH secreting tumor(</a:t>
            </a:r>
            <a:r>
              <a:rPr lang="en-US" sz="2800" dirty="0" err="1" smtClean="0"/>
              <a:t>cushing’s</a:t>
            </a:r>
            <a:r>
              <a:rPr lang="en-US" sz="2800" dirty="0" smtClean="0"/>
              <a:t> syndrome).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9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2. Synthetic Glucocorticoids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Large number are available for use;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prednisone and its active metabolite prednisolone, </a:t>
            </a:r>
            <a:r>
              <a:rPr lang="en-US" sz="2800" dirty="0" err="1" smtClean="0"/>
              <a:t>dexamethasone,triamcinolone</a:t>
            </a:r>
            <a:r>
              <a:rPr lang="en-US" sz="2800" dirty="0" smtClean="0"/>
              <a:t>, their properties(compared with cortisol) include longer half life and duration of action, reduce salt retaining effect and better penetration of lipid barriers for topical 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83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849"/>
            <a:ext cx="10515600" cy="51442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Beclomethasone and </a:t>
            </a:r>
            <a:r>
              <a:rPr lang="en-US" sz="2800" dirty="0" err="1" smtClean="0"/>
              <a:t>budsonide</a:t>
            </a:r>
            <a:r>
              <a:rPr lang="en-US" sz="2800" dirty="0" smtClean="0"/>
              <a:t> have been developed for use in asthma and other condition in which good surface activity on mucous membrane or skin is needed and systemic effects are to be avoided</a:t>
            </a:r>
          </a:p>
          <a:p>
            <a:r>
              <a:rPr lang="en-US" sz="2800" dirty="0" smtClean="0"/>
              <a:t>These drugs rapidly penetrate the airway mucosa but have very short half lives after they enter the blood, so that systemic effects and toxicity are greatly reduced.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2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4" y="86061"/>
            <a:ext cx="10515600" cy="55207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    Clinical uses: </a:t>
            </a:r>
          </a:p>
          <a:p>
            <a:r>
              <a:rPr lang="en-US" sz="2800" dirty="0" smtClean="0"/>
              <a:t>A. Adrenal disorders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1. Addison’s disease(chronic adrenal cortical insufficiency)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Acute adrenal insufficiency associated with life threatening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shock, infections or trauma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Congenital adrenal hyperplasia (in which synthesis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abnormal forms of corticosteroids are stimulated by ACTH.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5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7" y="1333041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Corticosteroids are steroid hormones produced by the adrenal cortex.</a:t>
            </a:r>
          </a:p>
          <a:p>
            <a:r>
              <a:rPr lang="en-US" sz="2800" dirty="0" smtClean="0"/>
              <a:t>They consist of two major physiologic and pharmacologic groups</a:t>
            </a:r>
          </a:p>
          <a:p>
            <a:endParaRPr lang="en-US" sz="2800" dirty="0" smtClean="0"/>
          </a:p>
          <a:p>
            <a:r>
              <a:rPr lang="en-US" sz="2800" dirty="0" smtClean="0"/>
              <a:t> 1. Glucocorticoids</a:t>
            </a:r>
          </a:p>
          <a:p>
            <a:r>
              <a:rPr lang="en-US" sz="2800" dirty="0" smtClean="0"/>
              <a:t> 2. Mineralocorticoids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7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61"/>
            <a:ext cx="11230708" cy="60685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B. Non adrenal disorders: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1. Allergic reactions(</a:t>
            </a:r>
            <a:r>
              <a:rPr lang="en-US" sz="2800" dirty="0" err="1" smtClean="0"/>
              <a:t>e.g</a:t>
            </a:r>
            <a:r>
              <a:rPr lang="en-US" sz="2800" dirty="0" smtClean="0"/>
              <a:t>; bronchial asthma, </a:t>
            </a:r>
            <a:r>
              <a:rPr lang="en-US" sz="2800" dirty="0" err="1" smtClean="0"/>
              <a:t>angioneurotic</a:t>
            </a:r>
            <a:r>
              <a:rPr lang="en-US" sz="2800" dirty="0" smtClean="0"/>
              <a:t> edema,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drug reactions, </a:t>
            </a:r>
            <a:r>
              <a:rPr lang="en-US" sz="2800" dirty="0" err="1" smtClean="0"/>
              <a:t>urticaria</a:t>
            </a:r>
            <a:r>
              <a:rPr lang="en-US" sz="2800" dirty="0" smtClean="0"/>
              <a:t>, allergic rhinitis)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 2. Collagen vascular disorders (</a:t>
            </a:r>
            <a:r>
              <a:rPr lang="en-US" sz="2800" dirty="0" err="1" smtClean="0"/>
              <a:t>e.g</a:t>
            </a:r>
            <a:r>
              <a:rPr lang="en-US" sz="2800" dirty="0" smtClean="0"/>
              <a:t>;  Rheumatoid arthritis,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systemic lupus erythematosus, giant cell arteritis, poly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myositis,mixed</a:t>
            </a:r>
            <a:r>
              <a:rPr lang="en-US" sz="2800" dirty="0" smtClean="0"/>
              <a:t> connective tissue syndrome).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3. Organ transplants (prevention and treatment of rejection –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immunosuppression)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92"/>
            <a:ext cx="10515600" cy="604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4</a:t>
            </a:r>
            <a:r>
              <a:rPr lang="en-US" sz="2800" dirty="0" smtClean="0">
                <a:solidFill>
                  <a:schemeClr val="tx1"/>
                </a:solidFill>
              </a:rPr>
              <a:t>. Gastrointestinal disorders( inflammatory bowel </a:t>
            </a:r>
            <a:r>
              <a:rPr lang="en-US" sz="2800" dirty="0" err="1" smtClean="0">
                <a:solidFill>
                  <a:schemeClr val="tx1"/>
                </a:solidFill>
              </a:rPr>
              <a:t>disesase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non tropical sprue).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5. </a:t>
            </a:r>
            <a:r>
              <a:rPr lang="en-US" sz="2800" dirty="0" smtClean="0">
                <a:solidFill>
                  <a:schemeClr val="tx1"/>
                </a:solidFill>
              </a:rPr>
              <a:t>Hematologic disorders( leukemia, </a:t>
            </a:r>
            <a:r>
              <a:rPr lang="en-US" sz="2800" dirty="0" err="1" smtClean="0">
                <a:solidFill>
                  <a:schemeClr val="tx1"/>
                </a:solidFill>
              </a:rPr>
              <a:t>multiplemyeloma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acquired hemolytic anemia, acute allergic purpura)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6. Infections( acute respiratory distress syndrome, sepsis)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7. Neurologic disorders(cerebral edema after brain surgery to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minimize cerebral edema, multiple sclerosis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94956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 8.  Pulmonary diseases( e.g.; aspiration pneumonia, bronchial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asthma, sarcoidosis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9.  Thyroid diseases( malignant exophthalmos, subacute thyroiditis)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10. Renal disorders(nephrotic syndrome)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11. Miscellaneous ( </a:t>
            </a:r>
            <a:r>
              <a:rPr lang="en-US" sz="2800" dirty="0" err="1" smtClean="0"/>
              <a:t>hypercalcaemia</a:t>
            </a:r>
            <a:r>
              <a:rPr lang="en-US" sz="2800" dirty="0" smtClean="0"/>
              <a:t>, mountain sickness)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48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533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Toxicity (Adverse effects)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/>
              <a:t>Cushing’s syndrome(iatrogenic, by higher doses more than 100mg hydrocortisone daily for more than 2 weeks characterized by moon shape face and buffalo hump)</a:t>
            </a:r>
          </a:p>
          <a:p>
            <a:endParaRPr lang="en-US" sz="2800" dirty="0" smtClean="0"/>
          </a:p>
          <a:p>
            <a:r>
              <a:rPr lang="en-US" sz="2800" dirty="0" smtClean="0"/>
              <a:t>Increased growth of fine hair on face ,thighs and trunk. Myopathy, muscle wasting, thinning of skin, Diabetes Mellitus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375137"/>
            <a:ext cx="10515600" cy="68228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Osteoporosis and aseptic necrosis of the hip.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wound healing is impaired</a:t>
            </a:r>
          </a:p>
          <a:p>
            <a:r>
              <a:rPr lang="en-US" sz="2800" dirty="0" smtClean="0"/>
              <a:t>In general patients treated with corticosteroids should be on high protein and potassium-enriched diets.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2"/>
                </a:solidFill>
              </a:rPr>
              <a:t>B. Other complications</a:t>
            </a:r>
          </a:p>
          <a:p>
            <a:r>
              <a:rPr lang="en-US" sz="2800" dirty="0" smtClean="0"/>
              <a:t>Peptic ulcer</a:t>
            </a:r>
          </a:p>
          <a:p>
            <a:r>
              <a:rPr lang="en-US" sz="2800" dirty="0" smtClean="0"/>
              <a:t>Acute psychosis, depression</a:t>
            </a:r>
          </a:p>
          <a:p>
            <a:r>
              <a:rPr lang="en-US" sz="2800" dirty="0" err="1" smtClean="0"/>
              <a:t>Subcapsular</a:t>
            </a:r>
            <a:r>
              <a:rPr lang="en-US" sz="2800" dirty="0" smtClean="0"/>
              <a:t> cataracts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1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57251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Growth suppression</a:t>
            </a:r>
          </a:p>
          <a:p>
            <a:r>
              <a:rPr lang="en-US" sz="2800" dirty="0" smtClean="0"/>
              <a:t>Hypertension</a:t>
            </a:r>
          </a:p>
          <a:p>
            <a:pPr marL="0" indent="0">
              <a:buNone/>
            </a:pPr>
            <a:r>
              <a:rPr lang="en-US" sz="2800" dirty="0" smtClean="0"/>
              <a:t>  C. Adrenal suppression</a:t>
            </a:r>
          </a:p>
          <a:p>
            <a:r>
              <a:rPr lang="en-US" sz="2800" dirty="0" smtClean="0"/>
              <a:t>Methods for minimizing these toxicities include</a:t>
            </a:r>
          </a:p>
          <a:p>
            <a:r>
              <a:rPr lang="en-US" sz="2800" dirty="0" smtClean="0"/>
              <a:t>Local application(</a:t>
            </a:r>
            <a:r>
              <a:rPr lang="en-US" sz="2800" dirty="0" err="1" smtClean="0"/>
              <a:t>e.g</a:t>
            </a:r>
            <a:r>
              <a:rPr lang="en-US" sz="2800" dirty="0" smtClean="0"/>
              <a:t> ,aerosol for asthma)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Alternate day therapy(to reduce pituitary suppression)</a:t>
            </a:r>
          </a:p>
          <a:p>
            <a:r>
              <a:rPr lang="en-US" sz="2800" dirty="0" smtClean="0"/>
              <a:t>Tapering the dose soon after achieving a therapeutic response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8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451692"/>
            <a:ext cx="10515600" cy="59871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avoid adrenal insufficiency in patients who have had long term therapy, </a:t>
            </a:r>
            <a:r>
              <a:rPr lang="en-US" sz="2800" b="1" u="sng" dirty="0" smtClean="0"/>
              <a:t>additional stress </a:t>
            </a:r>
            <a:r>
              <a:rPr lang="en-US" sz="2800" b="1" dirty="0" smtClean="0"/>
              <a:t>doses</a:t>
            </a:r>
            <a:r>
              <a:rPr lang="en-US" sz="2800" b="1" u="sng" dirty="0" smtClean="0"/>
              <a:t> </a:t>
            </a:r>
            <a:r>
              <a:rPr lang="en-US" sz="2800" dirty="0" smtClean="0"/>
              <a:t>may need to be given during serious illness, or before major surgery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058400" cy="572621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 Mineralocorticoids: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2"/>
                </a:solidFill>
              </a:rPr>
              <a:t>A. Aldosterone: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The  Major natural mineralocorticoid in human is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aldosterone.</a:t>
            </a:r>
          </a:p>
          <a:p>
            <a:endParaRPr lang="en-US" sz="2800" dirty="0" smtClean="0"/>
          </a:p>
          <a:p>
            <a:r>
              <a:rPr lang="en-US" sz="2800" dirty="0" smtClean="0"/>
              <a:t>   The secretion of aldosterone is regulated by ACTH and by the renin-angiotensin system and is very important in the regulation of blood  volume and blood pressure.</a:t>
            </a:r>
          </a:p>
          <a:p>
            <a:endParaRPr lang="en-US" sz="2800" dirty="0" smtClean="0"/>
          </a:p>
          <a:p>
            <a:r>
              <a:rPr lang="en-US" sz="2800" dirty="0" smtClean="0"/>
              <a:t>Aldosterone has short half life and little glucocorticoid activity. 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8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 Mechanism of action:</a:t>
            </a:r>
          </a:p>
          <a:p>
            <a:r>
              <a:rPr lang="en-US" sz="2800" dirty="0" smtClean="0"/>
              <a:t> is same as that of glucocorticoids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   Fludrocortisone: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it is a mineralocorticoid has a long duration of action and significant glucocorticoid activity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Fludrocortisone is favored for replacement therapy after adrenalectomy and in other conditions in which mineralocorticoid therapy is needed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5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" y="0"/>
            <a:ext cx="10058400" cy="5573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  Corticosteroid Antagonists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b="1" dirty="0" smtClean="0"/>
              <a:t>  A. Receptor Antagonists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/>
              <a:t>Spironolactone and </a:t>
            </a:r>
            <a:r>
              <a:rPr lang="en-US" sz="2800" b="1" dirty="0" err="1" smtClean="0"/>
              <a:t>eplerenone</a:t>
            </a:r>
            <a:r>
              <a:rPr lang="en-US" sz="2800" dirty="0" smtClean="0"/>
              <a:t>, antagonists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aldosterone at its receptor.</a:t>
            </a:r>
          </a:p>
          <a:p>
            <a:r>
              <a:rPr lang="en-US" sz="2800" b="1" dirty="0" smtClean="0"/>
              <a:t>Mifepristone:</a:t>
            </a:r>
          </a:p>
          <a:p>
            <a:pPr marL="0" indent="0">
              <a:buNone/>
            </a:pPr>
            <a:r>
              <a:rPr lang="en-US" sz="2800" dirty="0" smtClean="0"/>
              <a:t>is a competitive inhibitor of glucocorticoid receptors as well as progesterone receptors and useful in the treatment of Cushing's syndrome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9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058400" cy="54504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 smtClean="0"/>
              <a:t>1.   Glucocorticoids:</a:t>
            </a:r>
          </a:p>
          <a:p>
            <a:pPr lvl="1"/>
            <a:r>
              <a:rPr lang="en-US" sz="2800" b="1" dirty="0" smtClean="0"/>
              <a:t>      </a:t>
            </a:r>
            <a:r>
              <a:rPr lang="en-US" sz="2800" dirty="0" smtClean="0"/>
              <a:t>Which have important effects on intermediary </a:t>
            </a:r>
          </a:p>
          <a:p>
            <a:pPr marL="457200" lvl="1" indent="0">
              <a:buNone/>
            </a:pPr>
            <a:r>
              <a:rPr lang="en-US" sz="2800" dirty="0" smtClean="0"/>
              <a:t>         metabolism, catabolism, immune responses and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inflammation.</a:t>
            </a:r>
          </a:p>
          <a:p>
            <a:pPr marL="457200" lvl="1" indent="0">
              <a:buNone/>
            </a:pPr>
            <a:r>
              <a:rPr lang="en-US" sz="2800" dirty="0" smtClean="0"/>
              <a:t>2.  Mineralocorticoids:</a:t>
            </a:r>
          </a:p>
          <a:p>
            <a:pPr marL="457200" lvl="1" indent="0">
              <a:buNone/>
            </a:pPr>
            <a:r>
              <a:rPr lang="en-US" sz="2800" dirty="0" smtClean="0"/>
              <a:t>        Which regulate sodium and potassium reabsorption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in the collecting tubules of the kidney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3" y="1001123"/>
            <a:ext cx="10058400" cy="558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B. Synthesis inhibitors: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Aminogluthimide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Metyrapone</a:t>
            </a:r>
            <a:r>
              <a:rPr lang="en-US" sz="2800" b="1" dirty="0" smtClean="0"/>
              <a:t> and ketoconazole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Clinical uses: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en-US" sz="2800" b="1" dirty="0" smtClean="0"/>
              <a:t>Adrenal cancer</a:t>
            </a:r>
            <a:r>
              <a:rPr lang="en-US" sz="2800" dirty="0" smtClean="0"/>
              <a:t>, when surgical therapy is impractical or </a:t>
            </a:r>
          </a:p>
          <a:p>
            <a:pPr marL="0" indent="0">
              <a:buNone/>
            </a:pPr>
            <a:r>
              <a:rPr lang="en-US" sz="2800" dirty="0" smtClean="0"/>
              <a:t>       unsuccessful because of metastasis.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85725"/>
            <a:ext cx="10058400" cy="574526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Ketoconazole(anti fungal):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Mechanism of Action: </a:t>
            </a:r>
          </a:p>
          <a:p>
            <a:pPr marL="0" indent="0">
              <a:buNone/>
            </a:pPr>
            <a:r>
              <a:rPr lang="en-US" sz="2800" dirty="0" smtClean="0"/>
              <a:t>It inhibits the cytochrome p450 enzymes necessary for the synthesis of all steroids and  is used in a no. of conditions in which reduced steroid level are desirable</a:t>
            </a:r>
          </a:p>
          <a:p>
            <a:pPr marL="0" indent="0">
              <a:buNone/>
            </a:pPr>
            <a:r>
              <a:rPr lang="en-US" sz="2800" dirty="0" smtClean="0"/>
              <a:t>1.Adrenal carcinoma</a:t>
            </a:r>
          </a:p>
          <a:p>
            <a:pPr marL="0" indent="0">
              <a:buNone/>
            </a:pPr>
            <a:r>
              <a:rPr lang="en-US" sz="2800" dirty="0" smtClean="0"/>
              <a:t>2. Hirsutism</a:t>
            </a:r>
          </a:p>
          <a:p>
            <a:pPr marL="0" indent="0">
              <a:buNone/>
            </a:pPr>
            <a:r>
              <a:rPr lang="en-US" sz="2800" dirty="0" smtClean="0"/>
              <a:t>3.Breast cancer</a:t>
            </a:r>
          </a:p>
          <a:p>
            <a:pPr marL="0" indent="0">
              <a:buNone/>
            </a:pPr>
            <a:r>
              <a:rPr lang="en-US" sz="2800" dirty="0" smtClean="0"/>
              <a:t>4.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363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91" y="926123"/>
            <a:ext cx="10058400" cy="4023360"/>
          </a:xfrm>
        </p:spPr>
        <p:txBody>
          <a:bodyPr>
            <a:normAutofit/>
          </a:bodyPr>
          <a:lstStyle/>
          <a:p>
            <a:pPr marL="1470025" lvl="8" indent="-1189038"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Aminogluthemide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en-US" sz="2800" dirty="0" smtClean="0"/>
              <a:t>It blocks the conversion of cholesterol to </a:t>
            </a:r>
            <a:r>
              <a:rPr lang="en-US" sz="2800" dirty="0" err="1" smtClean="0"/>
              <a:t>pregnelone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Inhibits the synthesis of all hormonally active steroids.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accent2"/>
                </a:solidFill>
              </a:rPr>
              <a:t>Clinical uses:</a:t>
            </a:r>
          </a:p>
          <a:p>
            <a:pPr marL="0" indent="0">
              <a:buNone/>
            </a:pPr>
            <a:r>
              <a:rPr lang="en-US" sz="2800" dirty="0" smtClean="0"/>
              <a:t>  Adrenocortical cancer(steroid producing tumor) in </a:t>
            </a:r>
            <a:r>
              <a:rPr lang="en-US" sz="2800" dirty="0" err="1" smtClean="0"/>
              <a:t>conjuction</a:t>
            </a:r>
            <a:r>
              <a:rPr lang="en-US" sz="2800" dirty="0" smtClean="0"/>
              <a:t> with other drugs.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6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76" y="0"/>
            <a:ext cx="10642293" cy="66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04" y="1"/>
            <a:ext cx="10245686" cy="69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36" y="77118"/>
            <a:ext cx="12103864" cy="67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Pharmacodynamics: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9311"/>
            <a:ext cx="8596668" cy="4913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Mechanism of Action:</a:t>
            </a:r>
          </a:p>
          <a:p>
            <a:r>
              <a:rPr lang="en-US" sz="2800" dirty="0" smtClean="0"/>
              <a:t>Corticosteroid is present in the blood bound to the corticosteroid binding globulin(CBG) and enters the cell as the free molecule.</a:t>
            </a:r>
          </a:p>
          <a:p>
            <a:r>
              <a:rPr lang="en-US" sz="2800" dirty="0" smtClean="0"/>
              <a:t>The intracellular receptor is bound to the stabilizing proteins, including heat shock protein 90(Hsp90) and several others(X). When the complex binds a molecule of steroid, the Hsp90 and associated molecules are released.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644554" cy="5035081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en-US" sz="2800" dirty="0" smtClean="0"/>
              <a:t>The Steroid – receptor complex enters the nucleus as a dimer, binds to the glucocorticoid response element(GRE) on the gene, and regulates gene transcription by RNA polymerase2 and associated transcription factors.</a:t>
            </a:r>
          </a:p>
          <a:p>
            <a:pPr marL="0" indent="0">
              <a:buNone/>
            </a:pPr>
            <a:r>
              <a:rPr lang="en-US" sz="2800" dirty="0" smtClean="0"/>
              <a:t>             The resulting mRNA is edited and exported to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cytoplasm for the production of protein that brings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about the final  hormone response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4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6" y="-70339"/>
            <a:ext cx="10058400" cy="551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B. Organs and tissue effects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    Metabolic effects: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Glucocorticoids stimulate gluconeogenesis, as a result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Blood glucose rises</a:t>
            </a:r>
          </a:p>
          <a:p>
            <a:r>
              <a:rPr lang="en-US" sz="2400"/>
              <a:t> </a:t>
            </a:r>
            <a:r>
              <a:rPr lang="en-US" sz="2400" smtClean="0"/>
              <a:t>          </a:t>
            </a:r>
            <a:r>
              <a:rPr lang="en-US" sz="2400" dirty="0" smtClean="0"/>
              <a:t>Insulin secretion is stimulated</a:t>
            </a:r>
          </a:p>
          <a:p>
            <a:r>
              <a:rPr lang="en-US" sz="2400" dirty="0" smtClean="0"/>
              <a:t>           Lipolysis and lipogenesis are stimulated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With a net increase of fat deposition in certain areas (</a:t>
            </a:r>
            <a:r>
              <a:rPr lang="en-US" sz="2400" dirty="0" err="1" smtClean="0"/>
              <a:t>e.g</a:t>
            </a:r>
            <a:r>
              <a:rPr lang="en-US" sz="2400" dirty="0" smtClean="0"/>
              <a:t>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the  face(moon facies) and shoulder and back(buffalo hump)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5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</TotalTime>
  <Words>1314</Words>
  <Application>Microsoft Office PowerPoint</Application>
  <PresentationFormat>مخصص</PresentationFormat>
  <Paragraphs>172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Facet</vt:lpstr>
      <vt:lpstr>Pharmacology of corticosteroids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Pharmacodynamics: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corticosteroids</dc:title>
  <dc:creator>User</dc:creator>
  <cp:lastModifiedBy>يقبلاتننن</cp:lastModifiedBy>
  <cp:revision>158</cp:revision>
  <dcterms:created xsi:type="dcterms:W3CDTF">2016-01-28T05:17:59Z</dcterms:created>
  <dcterms:modified xsi:type="dcterms:W3CDTF">2016-02-11T07:41:18Z</dcterms:modified>
</cp:coreProperties>
</file>