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2" r:id="rId2"/>
    <p:sldId id="273" r:id="rId3"/>
    <p:sldId id="301" r:id="rId4"/>
    <p:sldId id="306" r:id="rId5"/>
    <p:sldId id="317" r:id="rId6"/>
    <p:sldId id="274" r:id="rId7"/>
    <p:sldId id="307" r:id="rId8"/>
    <p:sldId id="275" r:id="rId9"/>
    <p:sldId id="311" r:id="rId10"/>
    <p:sldId id="300" r:id="rId11"/>
    <p:sldId id="315" r:id="rId12"/>
    <p:sldId id="302" r:id="rId13"/>
    <p:sldId id="303" r:id="rId14"/>
    <p:sldId id="304" r:id="rId15"/>
    <p:sldId id="309" r:id="rId16"/>
    <p:sldId id="310" r:id="rId17"/>
    <p:sldId id="288" r:id="rId18"/>
    <p:sldId id="308" r:id="rId19"/>
    <p:sldId id="266" r:id="rId20"/>
    <p:sldId id="313" r:id="rId21"/>
    <p:sldId id="316" r:id="rId22"/>
    <p:sldId id="258" r:id="rId23"/>
    <p:sldId id="261" r:id="rId24"/>
    <p:sldId id="319" r:id="rId25"/>
    <p:sldId id="320" r:id="rId26"/>
    <p:sldId id="267" r:id="rId27"/>
    <p:sldId id="265" r:id="rId28"/>
    <p:sldId id="264" r:id="rId29"/>
    <p:sldId id="289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4" d="100"/>
          <a:sy n="64" d="100"/>
        </p:scale>
        <p:origin x="-1446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6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1/19/2016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84632"/>
            <a:ext cx="6400800" cy="340156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br>
              <a:rPr lang="en-US" dirty="0" smtClean="0"/>
            </a:br>
            <a:r>
              <a:rPr lang="en-US" sz="3600" dirty="0" smtClean="0"/>
              <a:t>Physiology of </a:t>
            </a:r>
            <a:r>
              <a:rPr lang="en-US" sz="3600" dirty="0" err="1" smtClean="0"/>
              <a:t>hypothalamo</a:t>
            </a:r>
            <a:r>
              <a:rPr lang="en-US" sz="3600" dirty="0" smtClean="0"/>
              <a:t>-Pituitary axis and regulatory mechanisms</a:t>
            </a:r>
            <a:endParaRPr lang="en-US" sz="36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4191000"/>
            <a:ext cx="5114925" cy="45085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Anterior pituitary contains 5 cell types:</a:t>
            </a:r>
          </a:p>
          <a:p>
            <a:pPr lvl="1"/>
            <a:r>
              <a:rPr lang="en-US" dirty="0" err="1" smtClean="0"/>
              <a:t>Somatotrops</a:t>
            </a:r>
            <a:r>
              <a:rPr lang="en-US" dirty="0" smtClean="0"/>
              <a:t>: GH 40%</a:t>
            </a:r>
          </a:p>
          <a:p>
            <a:pPr lvl="1"/>
            <a:r>
              <a:rPr lang="en-US" dirty="0" err="1" smtClean="0"/>
              <a:t>Corticotrops</a:t>
            </a:r>
            <a:r>
              <a:rPr lang="en-US" dirty="0" smtClean="0"/>
              <a:t>: ACTH 20%			</a:t>
            </a:r>
          </a:p>
          <a:p>
            <a:pPr lvl="1"/>
            <a:r>
              <a:rPr lang="en-US" dirty="0" err="1" smtClean="0"/>
              <a:t>Thyrotropes</a:t>
            </a:r>
            <a:r>
              <a:rPr lang="en-US" dirty="0" smtClean="0"/>
              <a:t>: TSH</a:t>
            </a:r>
          </a:p>
          <a:p>
            <a:pPr lvl="1"/>
            <a:r>
              <a:rPr lang="en-US" dirty="0" err="1" smtClean="0"/>
              <a:t>Gonadotropes</a:t>
            </a:r>
            <a:r>
              <a:rPr lang="en-US" dirty="0" smtClean="0"/>
              <a:t>: LH &amp; FSH		</a:t>
            </a:r>
          </a:p>
          <a:p>
            <a:pPr lvl="1"/>
            <a:r>
              <a:rPr lang="en-US" dirty="0" err="1" smtClean="0"/>
              <a:t>Lactotrops</a:t>
            </a:r>
            <a:r>
              <a:rPr lang="en-US" dirty="0" smtClean="0"/>
              <a:t>: PRL </a:t>
            </a:r>
            <a:endParaRPr lang="en-GB" dirty="0"/>
          </a:p>
        </p:txBody>
      </p:sp>
      <p:pic>
        <p:nvPicPr>
          <p:cNvPr id="4" name="Picture 5" descr="ENDO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72244" y="2057400"/>
            <a:ext cx="3881155" cy="3810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1197" t="12523" r="3023" b="12032"/>
          <a:stretch>
            <a:fillRect/>
          </a:stretch>
        </p:blipFill>
        <p:spPr bwMode="auto">
          <a:xfrm>
            <a:off x="0" y="0"/>
            <a:ext cx="6024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3581400" cy="144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Hypothalamus and anterior pituitary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43600" y="1676400"/>
            <a:ext cx="220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JansonText-Roman" charset="0"/>
              </a:rPr>
              <a:t>Neurosecretory</a:t>
            </a:r>
            <a:r>
              <a:rPr lang="en-US" dirty="0" smtClean="0">
                <a:latin typeface="JansonText-Roman" charset="0"/>
              </a:rPr>
              <a:t>  </a:t>
            </a:r>
            <a:r>
              <a:rPr lang="en-US" dirty="0">
                <a:latin typeface="JansonText-Roman" charset="0"/>
              </a:rPr>
              <a:t>cells secrete releasing factors into capillaries of the pituitary portal </a:t>
            </a:r>
            <a:r>
              <a:rPr lang="en-US" dirty="0" smtClean="0">
                <a:latin typeface="JansonText-Roman" charset="0"/>
              </a:rPr>
              <a:t>system </a:t>
            </a:r>
          </a:p>
          <a:p>
            <a:pPr algn="l">
              <a:spcBef>
                <a:spcPct val="50000"/>
              </a:spcBef>
            </a:pPr>
            <a:endParaRPr lang="en-US" dirty="0" smtClean="0">
              <a:latin typeface="JansonText-Roman" charset="0"/>
            </a:endParaRPr>
          </a:p>
          <a:p>
            <a:pPr algn="l">
              <a:spcBef>
                <a:spcPct val="50000"/>
              </a:spcBef>
            </a:pPr>
            <a:r>
              <a:rPr lang="en-US" dirty="0" smtClean="0">
                <a:latin typeface="JansonText-Roman" charset="0"/>
              </a:rPr>
              <a:t>Factors transported </a:t>
            </a:r>
            <a:r>
              <a:rPr lang="en-US" dirty="0">
                <a:latin typeface="JansonText-Roman" charset="0"/>
              </a:rPr>
              <a:t>to the anterior pituitary gland to regulate the secretion of pituitary hormones.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396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Growth hormone releasing hormone (GHRH)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Stimulates release of growth hormone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Growth hormone inhibiting hormone (GHIH) also called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Somatostatin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Inhibits release of growth hormone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pic>
        <p:nvPicPr>
          <p:cNvPr id="5" name="Picture 6" descr="1775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974" y="1427957"/>
            <a:ext cx="3258026" cy="54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204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41960" y="1798637"/>
            <a:ext cx="35204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Thyrotropin</a:t>
            </a:r>
            <a:r>
              <a:rPr lang="en-US" b="1" dirty="0" smtClean="0">
                <a:latin typeface="Arial" charset="0"/>
              </a:rPr>
              <a:t>-releasing hormone (TRH)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Stimulates release of thyroid stimulating hormone (TSH)</a:t>
            </a:r>
          </a:p>
          <a:p>
            <a:endParaRPr lang="en-GB" dirty="0"/>
          </a:p>
        </p:txBody>
      </p:sp>
      <p:pic>
        <p:nvPicPr>
          <p:cNvPr id="5" name="Picture 9" descr="177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0529" y="1524000"/>
            <a:ext cx="3364992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charset="0"/>
              </a:rPr>
              <a:t>Corticotropin</a:t>
            </a:r>
            <a:r>
              <a:rPr lang="en-US" b="1" dirty="0" smtClean="0">
                <a:latin typeface="Arial" charset="0"/>
              </a:rPr>
              <a:t>-releasing hormone (CRH)</a:t>
            </a:r>
          </a:p>
          <a:p>
            <a:pPr lvl="1"/>
            <a:r>
              <a:rPr lang="en-US" dirty="0" smtClean="0">
                <a:latin typeface="Arial" charset="0"/>
              </a:rPr>
              <a:t>Stimulates release of </a:t>
            </a:r>
            <a:r>
              <a:rPr lang="en-US" dirty="0" err="1" smtClean="0">
                <a:latin typeface="Arial" charset="0"/>
              </a:rPr>
              <a:t>adrenocorticotropin</a:t>
            </a:r>
            <a:r>
              <a:rPr lang="en-US" dirty="0" smtClean="0">
                <a:latin typeface="Arial" charset="0"/>
              </a:rPr>
              <a:t> hormone (ACTH)</a:t>
            </a:r>
          </a:p>
          <a:p>
            <a:endParaRPr lang="en-GB" dirty="0"/>
          </a:p>
        </p:txBody>
      </p:sp>
      <p:pic>
        <p:nvPicPr>
          <p:cNvPr id="5" name="Picture 6" descr="1775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9491" y="1600200"/>
            <a:ext cx="3785616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b="1" dirty="0" err="1" smtClean="0">
                <a:latin typeface="Arial" charset="0"/>
              </a:rPr>
              <a:t>Gonadotropin</a:t>
            </a:r>
            <a:r>
              <a:rPr lang="en-US" b="1" dirty="0" smtClean="0">
                <a:latin typeface="Arial" charset="0"/>
              </a:rPr>
              <a:t> releasing hormone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(</a:t>
            </a:r>
            <a:r>
              <a:rPr lang="en-US" b="1" dirty="0" err="1" smtClean="0">
                <a:latin typeface="Arial" charset="0"/>
              </a:rPr>
              <a:t>GnRH</a:t>
            </a:r>
            <a:r>
              <a:rPr lang="en-US" b="1" dirty="0" smtClean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– </a:t>
            </a:r>
          </a:p>
          <a:p>
            <a:r>
              <a:rPr lang="en-US" dirty="0" smtClean="0">
                <a:latin typeface="Arial" charset="0"/>
              </a:rPr>
              <a:t>causes release of the 2 </a:t>
            </a:r>
            <a:r>
              <a:rPr lang="en-US" dirty="0" err="1" smtClean="0">
                <a:latin typeface="Arial" charset="0"/>
              </a:rPr>
              <a:t>gonadotropic</a:t>
            </a:r>
            <a:r>
              <a:rPr lang="en-US" dirty="0" smtClean="0">
                <a:latin typeface="Arial" charset="0"/>
              </a:rPr>
              <a:t> hormones:</a:t>
            </a:r>
          </a:p>
          <a:p>
            <a:pPr lvl="1"/>
            <a:r>
              <a:rPr lang="en-US" dirty="0" smtClean="0">
                <a:latin typeface="Arial" charset="0"/>
              </a:rPr>
              <a:t>Luteinizing (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LH)</a:t>
            </a:r>
            <a:r>
              <a:rPr lang="en-US" b="1" dirty="0" smtClean="0">
                <a:latin typeface="Arial" charset="0"/>
              </a:rPr>
              <a:t> </a:t>
            </a:r>
          </a:p>
          <a:p>
            <a:pPr lvl="1"/>
            <a:r>
              <a:rPr lang="en-US" dirty="0" smtClean="0">
                <a:latin typeface="Arial" charset="0"/>
              </a:rPr>
              <a:t>follicle-stimulating hormone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FSH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io1152.nicerweb.com/Locked/media/ch46/46_14TestesHormone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3414565" cy="2924176"/>
          </a:xfrm>
          <a:prstGeom prst="rect">
            <a:avLst/>
          </a:prstGeom>
          <a:noFill/>
        </p:spPr>
      </p:pic>
      <p:pic>
        <p:nvPicPr>
          <p:cNvPr id="17412" name="Picture 4" descr="http://ridge.icu.ac.jp/biobk/FEMHORMONEFB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894" y="990600"/>
            <a:ext cx="3498506" cy="257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Hypothalamic releasing and inhibiting hormones</a:t>
            </a:r>
            <a:endParaRPr lang="en-GB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charset="0"/>
              </a:rPr>
              <a:t>Prolactin</a:t>
            </a:r>
            <a:r>
              <a:rPr lang="en-US" b="1" dirty="0" smtClean="0">
                <a:latin typeface="Arial" charset="0"/>
              </a:rPr>
              <a:t> inhibitory hormone (PIH)</a:t>
            </a:r>
            <a:r>
              <a:rPr lang="en-US" dirty="0" smtClean="0">
                <a:latin typeface="Arial" charset="0"/>
              </a:rPr>
              <a:t> also known as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Dopamine</a:t>
            </a:r>
          </a:p>
          <a:p>
            <a:pPr lvl="1"/>
            <a:r>
              <a:rPr lang="en-US" dirty="0" smtClean="0">
                <a:latin typeface="Arial" charset="0"/>
              </a:rPr>
              <a:t>Inhibits prolactin secretion</a:t>
            </a:r>
            <a:endParaRPr lang="cs-CZ" b="1" dirty="0" smtClean="0">
              <a:latin typeface="Arial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www.colorado.edu/intphys/Class/IPHY3430-200/image/2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248025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Posterior pituitary gland</a:t>
            </a:r>
            <a:endParaRPr lang="en-US" dirty="0"/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Neurohypophysis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60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Tahoma" pitchFamily="34" charset="0"/>
              </a:rPr>
              <a:t>Hypothalamic Control of </a:t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dirty="0" smtClean="0">
                <a:cs typeface="Tahoma" pitchFamily="34" charset="0"/>
              </a:rPr>
              <a:t>posterior Pituitary Gland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</a:rPr>
              <a:t>neurohypophysis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Hormones synthesized in the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supraoptic</a:t>
            </a:r>
            <a:r>
              <a:rPr lang="en-US" sz="2800" dirty="0" smtClean="0">
                <a:latin typeface="Arial" charset="0"/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paraventricular</a:t>
            </a:r>
            <a:r>
              <a:rPr lang="en-US" sz="2800" dirty="0" smtClean="0">
                <a:latin typeface="Arial" charset="0"/>
              </a:rPr>
              <a:t> nuclei of the hypothalamus and released in posterior pituitary</a:t>
            </a:r>
            <a:endParaRPr lang="en-GB" dirty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346674"/>
            <a:ext cx="5538787" cy="33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Secretion of Posterior Pituitary Hormones</a:t>
            </a:r>
          </a:p>
        </p:txBody>
      </p:sp>
      <p:pic>
        <p:nvPicPr>
          <p:cNvPr id="40962" name="Picture 4" descr="07-12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7549" t="2872" r="17195" b="3075"/>
          <a:stretch>
            <a:fillRect/>
          </a:stretch>
        </p:blipFill>
        <p:spPr bwMode="auto">
          <a:xfrm>
            <a:off x="2132013" y="2133600"/>
            <a:ext cx="51196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Physiology of </a:t>
            </a:r>
            <a:r>
              <a:rPr lang="en-US" sz="2800" dirty="0" err="1" smtClean="0"/>
              <a:t>hypothalamo</a:t>
            </a:r>
            <a:r>
              <a:rPr lang="en-US" sz="2800" dirty="0" smtClean="0"/>
              <a:t>-Pituitary axis and regulatory mechanisms</a:t>
            </a:r>
            <a:endParaRPr lang="en-US" sz="2800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pituitary gland</a:t>
            </a:r>
          </a:p>
          <a:p>
            <a:pPr lvl="1"/>
            <a:r>
              <a:rPr lang="en-US" dirty="0" smtClean="0"/>
              <a:t>Anterior pituitary cell types and hormones</a:t>
            </a:r>
          </a:p>
          <a:p>
            <a:pPr lvl="1"/>
            <a:r>
              <a:rPr lang="en-US" dirty="0" smtClean="0"/>
              <a:t>Posterior pituitary cell types and hormones</a:t>
            </a:r>
          </a:p>
          <a:p>
            <a:r>
              <a:rPr lang="en-US" dirty="0" smtClean="0"/>
              <a:t>Hypothalamic control of pituitary gland</a:t>
            </a:r>
          </a:p>
          <a:p>
            <a:pPr lvl="1"/>
            <a:r>
              <a:rPr lang="en-US" dirty="0" err="1" smtClean="0"/>
              <a:t>Hypothalamo-hypophysial</a:t>
            </a:r>
            <a:r>
              <a:rPr lang="en-US" dirty="0" smtClean="0"/>
              <a:t> portal system</a:t>
            </a:r>
          </a:p>
          <a:p>
            <a:pPr lvl="1"/>
            <a:r>
              <a:rPr lang="en-US" dirty="0" err="1" smtClean="0"/>
              <a:t>Hypothalamo-hypophysial</a:t>
            </a:r>
            <a:r>
              <a:rPr lang="en-US" dirty="0" smtClean="0"/>
              <a:t> tract</a:t>
            </a:r>
          </a:p>
          <a:p>
            <a:r>
              <a:rPr lang="en-US" dirty="0" smtClean="0"/>
              <a:t>Feedback mechanisms</a:t>
            </a:r>
          </a:p>
          <a:p>
            <a:pPr lvl="1"/>
            <a:r>
              <a:rPr lang="en-US" dirty="0" smtClean="0"/>
              <a:t>Positive feedback</a:t>
            </a:r>
          </a:p>
          <a:p>
            <a:pPr lvl="1"/>
            <a:r>
              <a:rPr lang="en-US" dirty="0" smtClean="0"/>
              <a:t>Negative feedback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185" t="9026" r="2428" b="7527"/>
          <a:stretch>
            <a:fillRect/>
          </a:stretch>
        </p:blipFill>
        <p:spPr bwMode="auto">
          <a:xfrm>
            <a:off x="0" y="0"/>
            <a:ext cx="54244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7912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Hypothalamus and  posterior pituitary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 smtClean="0">
                <a:latin typeface="JansonText-Roman" charset="0"/>
              </a:rPr>
              <a:t>Magnocellular</a:t>
            </a:r>
            <a:r>
              <a:rPr lang="en-US" sz="2400" dirty="0" smtClean="0">
                <a:latin typeface="JansonText-Roman" charset="0"/>
              </a:rPr>
              <a:t> neurons in </a:t>
            </a:r>
            <a:r>
              <a:rPr lang="en-US" sz="2400" dirty="0" err="1" smtClean="0">
                <a:latin typeface="JansonText-Roman" charset="0"/>
              </a:rPr>
              <a:t>paraventricular</a:t>
            </a:r>
            <a:r>
              <a:rPr lang="en-US" sz="2400" dirty="0" smtClean="0"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dirty="0" err="1">
                <a:latin typeface="JansonText-Roman" charset="0"/>
              </a:rPr>
              <a:t>supraoptic</a:t>
            </a:r>
            <a:r>
              <a:rPr lang="en-US" sz="2400" dirty="0">
                <a:latin typeface="JansonText-Roman" charset="0"/>
              </a:rPr>
              <a:t> nuclei secrete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oxytocin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 </a:t>
            </a:r>
            <a:r>
              <a:rPr lang="en-US" sz="2400" dirty="0">
                <a:latin typeface="JansonText-Roman" charset="0"/>
              </a:rPr>
              <a:t>and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JansonText-Roman" charset="0"/>
              </a:rPr>
              <a:t>vasopressin </a:t>
            </a:r>
            <a:r>
              <a:rPr lang="en-US" sz="2400" dirty="0">
                <a:latin typeface="JansonText-Roman" charset="0"/>
              </a:rPr>
              <a:t>directly into capillaries in the posterior lobe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Summary of hypothalamic control of pituitary gland</a:t>
            </a:r>
            <a:endParaRPr lang="ar-SA" sz="3200" dirty="0"/>
          </a:p>
        </p:txBody>
      </p:sp>
      <p:pic>
        <p:nvPicPr>
          <p:cNvPr id="1026" name="Picture 2" descr="http://www.colorado.edu/intphys/Class/IPHY3430-200/image/07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276" y="1600200"/>
            <a:ext cx="679656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anselm.edu/homepage/jpitocch/genbio/antpost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961181"/>
            <a:ext cx="8013700" cy="54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Feedback mechanism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Positive feedback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191000" y="1371600"/>
            <a:ext cx="3521075" cy="457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Negative feedback</a:t>
            </a:r>
            <a:endParaRPr lang="en-US" sz="3200" dirty="0"/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905000"/>
            <a:ext cx="3521075" cy="4114800"/>
          </a:xfrm>
        </p:spPr>
        <p:txBody>
          <a:bodyPr/>
          <a:lstStyle/>
          <a:p>
            <a:r>
              <a:rPr lang="en-US" sz="2800" dirty="0" smtClean="0"/>
              <a:t>Release of hormone A stimulates the release of hormone B</a:t>
            </a:r>
          </a:p>
          <a:p>
            <a:r>
              <a:rPr lang="en-US" sz="2800" dirty="0" smtClean="0"/>
              <a:t>Hormone B stimulates further release of hormone A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905000"/>
            <a:ext cx="3521075" cy="4114800"/>
          </a:xfrm>
        </p:spPr>
        <p:txBody>
          <a:bodyPr/>
          <a:lstStyle/>
          <a:p>
            <a:r>
              <a:rPr lang="en-US" sz="2800" dirty="0" smtClean="0"/>
              <a:t>Release of hormone A stimulates the release of hormone B</a:t>
            </a:r>
          </a:p>
          <a:p>
            <a:r>
              <a:rPr lang="en-US" sz="2800" dirty="0" smtClean="0"/>
              <a:t>Hormone B inhibits the release of hormone 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/>
              <a:t>Negative </a:t>
            </a:r>
            <a:r>
              <a:rPr lang="en-US" sz="3200" dirty="0" smtClean="0"/>
              <a:t>feedback</a:t>
            </a:r>
            <a:endParaRPr lang="ar-SA" sz="3200" dirty="0"/>
          </a:p>
        </p:txBody>
      </p:sp>
      <p:pic>
        <p:nvPicPr>
          <p:cNvPr id="1026" name="Picture 2" descr="http://academic.kellogg.edu/herbrandsonc/bio201_mckinley/f20-2a_nega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924050"/>
            <a:ext cx="7620001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Positive </a:t>
            </a:r>
            <a:r>
              <a:rPr lang="en-US" sz="3200" b="0" dirty="0" smtClean="0"/>
              <a:t>feedback</a:t>
            </a:r>
            <a:endParaRPr lang="ar-SA" sz="3200" b="0" dirty="0"/>
          </a:p>
        </p:txBody>
      </p:sp>
      <p:pic>
        <p:nvPicPr>
          <p:cNvPr id="45058" name="Picture 2" descr="http://academic.kellogg.edu/herbrandsonc/bio201_mckinley/f20-2b_positive_feedba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152650"/>
            <a:ext cx="7620001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9399"/>
            <a:ext cx="7848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/>
              <a:t>Negative Feedback </a:t>
            </a:r>
            <a:r>
              <a:rPr lang="en-US" sz="3200" dirty="0" smtClean="0"/>
              <a:t>mechanism: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Long &amp; Short Loop Reflexes</a:t>
            </a:r>
          </a:p>
        </p:txBody>
      </p:sp>
      <p:pic>
        <p:nvPicPr>
          <p:cNvPr id="22530" name="Picture 4" descr="07-14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16132" t="438" r="17726" b="3311"/>
          <a:stretch>
            <a:fillRect/>
          </a:stretch>
        </p:blipFill>
        <p:spPr bwMode="auto">
          <a:xfrm>
            <a:off x="1524000" y="1475660"/>
            <a:ext cx="5472113" cy="53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7924800" cy="1107996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Negative Feedback </a:t>
            </a:r>
            <a:r>
              <a:rPr lang="en-US" sz="3600" dirty="0" smtClean="0"/>
              <a:t>mechanism</a:t>
            </a:r>
            <a:br>
              <a:rPr lang="en-US" sz="3600" dirty="0" smtClean="0"/>
            </a:br>
            <a:r>
              <a:rPr lang="en-US" sz="3200" dirty="0" err="1" smtClean="0"/>
              <a:t>Cortisol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23554" name="Picture 4" descr="07-15_1.jpg                                                    0007D387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l="23279" t="668" r="23779" b="6010"/>
          <a:stretch>
            <a:fillRect/>
          </a:stretch>
        </p:blipFill>
        <p:spPr bwMode="auto">
          <a:xfrm>
            <a:off x="2432050" y="1447800"/>
            <a:ext cx="4216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Negative Feedback mechanism</a:t>
            </a:r>
            <a:br>
              <a:rPr lang="en-US" sz="3600" dirty="0" smtClean="0"/>
            </a:br>
            <a:r>
              <a:rPr lang="en-US" sz="3200" dirty="0" smtClean="0"/>
              <a:t>Sex steroids </a:t>
            </a:r>
            <a:endParaRPr lang="en-US" sz="3200" dirty="0"/>
          </a:p>
        </p:txBody>
      </p:sp>
      <p:pic>
        <p:nvPicPr>
          <p:cNvPr id="3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 l="7576" r="3030"/>
          <a:stretch>
            <a:fillRect/>
          </a:stretch>
        </p:blipFill>
        <p:spPr bwMode="auto">
          <a:xfrm>
            <a:off x="1981200" y="1447800"/>
            <a:ext cx="50292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pituitary gland</a:t>
            </a:r>
            <a:endParaRPr lang="en-GB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743075"/>
          </a:xfrm>
        </p:spPr>
        <p:txBody>
          <a:bodyPr/>
          <a:lstStyle/>
          <a:p>
            <a:r>
              <a:rPr lang="en-US" dirty="0" smtClean="0"/>
              <a:t>Pituitary gland consist of two lobes</a:t>
            </a:r>
          </a:p>
          <a:p>
            <a:pPr lvl="1"/>
            <a:r>
              <a:rPr lang="en-US" dirty="0" smtClean="0"/>
              <a:t>Anterior (</a:t>
            </a:r>
            <a:r>
              <a:rPr lang="en-US" dirty="0" err="1" smtClean="0"/>
              <a:t>Adenohypophysis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Posterior (</a:t>
            </a:r>
            <a:r>
              <a:rPr lang="en-US" dirty="0" err="1" smtClean="0"/>
              <a:t>Neurohypophysis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7" name="Picture 3" descr="figure_07_11_0_labele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3276600"/>
            <a:ext cx="6902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Histology of pituitary gland</a:t>
            </a:r>
            <a:endParaRPr lang="en-GB" sz="34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1971675"/>
          </a:xfrm>
        </p:spPr>
        <p:txBody>
          <a:bodyPr/>
          <a:lstStyle/>
          <a:p>
            <a:r>
              <a:rPr lang="en-GB" dirty="0" smtClean="0"/>
              <a:t>Anterior pituitary originates from </a:t>
            </a:r>
            <a:r>
              <a:rPr lang="en-GB" dirty="0" err="1" smtClean="0"/>
              <a:t>Rathke’s</a:t>
            </a:r>
            <a:r>
              <a:rPr lang="en-GB" dirty="0" smtClean="0"/>
              <a:t> pouch (pharyngeal epithelium)</a:t>
            </a:r>
          </a:p>
          <a:p>
            <a:r>
              <a:rPr lang="en-GB" dirty="0" smtClean="0"/>
              <a:t>Posterior pituitary originates from hypothalamus (</a:t>
            </a:r>
            <a:r>
              <a:rPr lang="en-GB" dirty="0" err="1" smtClean="0"/>
              <a:t>glial</a:t>
            </a:r>
            <a:r>
              <a:rPr lang="en-GB" dirty="0" smtClean="0"/>
              <a:t>-type cells)  </a:t>
            </a:r>
            <a:endParaRPr lang="en-GB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838200" y="3581400"/>
            <a:ext cx="6019800" cy="2895600"/>
            <a:chOff x="1037492" y="1131536"/>
            <a:chExt cx="8335108" cy="5345464"/>
          </a:xfrm>
        </p:grpSpPr>
        <p:pic>
          <p:nvPicPr>
            <p:cNvPr id="14" name="Picture 5" descr="EN009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142215"/>
              <a:ext cx="8229600" cy="5334785"/>
            </a:xfrm>
            <a:prstGeom prst="rect">
              <a:avLst/>
            </a:prstGeom>
            <a:noFill/>
          </p:spPr>
        </p:pic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3810000" y="1131536"/>
              <a:ext cx="4228051" cy="5345464"/>
            </a:xfrm>
            <a:prstGeom prst="line">
              <a:avLst/>
            </a:prstGeom>
            <a:noFill/>
            <a:ln w="7620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37492" y="4788959"/>
              <a:ext cx="2793534" cy="1534074"/>
            </a:xfrm>
            <a:prstGeom prst="rect">
              <a:avLst/>
            </a:prstGeom>
            <a:solidFill>
              <a:srgbClr val="CC99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Anterior Pituitary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638800" y="4788959"/>
              <a:ext cx="2944536" cy="15340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Posterior Pituitary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1999"/>
            <a:ext cx="7239000" cy="12192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Structure of pituitary gland</a:t>
            </a:r>
            <a:br>
              <a:rPr lang="en-US" sz="3600" dirty="0" smtClean="0"/>
            </a:br>
            <a:r>
              <a:rPr lang="en-US" sz="3200" dirty="0" smtClean="0"/>
              <a:t>(relation to optic chiasm)</a:t>
            </a:r>
            <a:endParaRPr lang="ar-SA" sz="32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14400" y="2419349"/>
            <a:ext cx="6601368" cy="3981451"/>
            <a:chOff x="990600" y="2419349"/>
            <a:chExt cx="6601368" cy="3981451"/>
          </a:xfrm>
        </p:grpSpPr>
        <p:pic>
          <p:nvPicPr>
            <p:cNvPr id="49154" name="Picture 2" descr="http://www.autismpedia.org/wiki/images/thumb/e/e5/Pituitary.jpg/640px-Pituitar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2419349"/>
              <a:ext cx="6601368" cy="3981451"/>
            </a:xfrm>
            <a:prstGeom prst="rect">
              <a:avLst/>
            </a:prstGeom>
            <a:noFill/>
          </p:spPr>
        </p:pic>
        <p:sp>
          <p:nvSpPr>
            <p:cNvPr id="4" name="شكل بيضاوي 3"/>
            <p:cNvSpPr/>
            <p:nvPr/>
          </p:nvSpPr>
          <p:spPr>
            <a:xfrm>
              <a:off x="3352800" y="3810000"/>
              <a:ext cx="10668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Hypothalamic control of pituitary secretions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Almost all secretions by the pituitary are controlled by either</a:t>
            </a: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cs typeface="Tahoma" pitchFamily="34" charset="0"/>
              </a:rPr>
              <a:t>Hormonal </a:t>
            </a:r>
            <a:r>
              <a:rPr lang="en-US" dirty="0" smtClean="0">
                <a:cs typeface="Tahoma" pitchFamily="34" charset="0"/>
              </a:rPr>
              <a:t>secretion of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 smtClean="0">
                <a:cs typeface="Tahoma" pitchFamily="34" charset="0"/>
              </a:rPr>
              <a:t>(The anterior pituitary)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 smtClean="0">
                <a:cs typeface="Tahoma" pitchFamily="34" charset="0"/>
              </a:rPr>
              <a:t> or</a:t>
            </a:r>
          </a:p>
          <a:p>
            <a:pPr lvl="1" algn="ctr">
              <a:buFont typeface="Wingdings 2" pitchFamily="18" charset="2"/>
              <a:buNone/>
            </a:pPr>
            <a:endParaRPr lang="en-US" dirty="0" smtClean="0">
              <a:cs typeface="Tahoma" pitchFamily="34" charset="0"/>
            </a:endParaRP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 smtClean="0">
                <a:cs typeface="Tahoma" pitchFamily="34" charset="0"/>
              </a:rPr>
              <a:t> signals from hypothalamus</a:t>
            </a:r>
          </a:p>
          <a:p>
            <a:pPr lvl="1" algn="ctr">
              <a:buFont typeface="Wingdings 2" pitchFamily="18" charset="2"/>
              <a:buNone/>
            </a:pPr>
            <a:r>
              <a:rPr lang="en-US" dirty="0" smtClean="0">
                <a:cs typeface="Tahoma" pitchFamily="34" charset="0"/>
              </a:rPr>
              <a:t>(Posterior pituitary)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Control of anterior pituitary by hypothalamus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391400" cy="4846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Special neurons in the hypothalamus synthesize and secrete the hypothalamic releasing and inhibitory hormones that control secretion of anterior pituitary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Neurons send their nerve fibers to the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median eminence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(extension of hypothalamic tissue into the pituitary stalk)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Hormones are secreted to the tissue fluids, absorbed into the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hypothalamic-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hypophysial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portal system </a:t>
            </a:r>
            <a:r>
              <a:rPr lang="en-US" dirty="0" smtClean="0">
                <a:latin typeface="Arial" charset="0"/>
              </a:rPr>
              <a:t>and transported to the sinuses of the anterior pituitary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600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cs typeface="Tahoma" pitchFamily="34" charset="0"/>
              </a:rPr>
              <a:t>Hypothalamic Control </a:t>
            </a:r>
            <a:r>
              <a:rPr lang="en-US" sz="3200" dirty="0" smtClean="0">
                <a:cs typeface="Tahoma" pitchFamily="34" charset="0"/>
              </a:rPr>
              <a:t>of </a:t>
            </a:r>
            <a:r>
              <a:rPr lang="en-US" sz="3200" dirty="0">
                <a:cs typeface="Tahoma" pitchFamily="34" charset="0"/>
              </a:rPr>
              <a:t/>
            </a:r>
            <a:br>
              <a:rPr lang="en-US" sz="3200" dirty="0">
                <a:cs typeface="Tahoma" pitchFamily="34" charset="0"/>
              </a:rPr>
            </a:br>
            <a:r>
              <a:rPr lang="en-US" sz="3200" dirty="0" smtClean="0">
                <a:cs typeface="Tahoma" pitchFamily="34" charset="0"/>
              </a:rPr>
              <a:t>Anterior </a:t>
            </a:r>
            <a:r>
              <a:rPr lang="en-US" sz="3200" dirty="0">
                <a:cs typeface="Tahoma" pitchFamily="34" charset="0"/>
              </a:rPr>
              <a:t>Pituitary </a:t>
            </a:r>
            <a:r>
              <a:rPr lang="en-US" sz="3200" dirty="0" smtClean="0">
                <a:cs typeface="Tahoma" pitchFamily="34" charset="0"/>
              </a:rPr>
              <a:t>Gland</a:t>
            </a:r>
            <a:r>
              <a:rPr lang="en-US" sz="3200" dirty="0" smtClean="0">
                <a:solidFill>
                  <a:srgbClr val="FF3300"/>
                </a:solidFill>
              </a:rPr>
              <a:t> (</a:t>
            </a:r>
            <a:r>
              <a:rPr lang="en-US" sz="32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3200" dirty="0" smtClean="0">
                <a:solidFill>
                  <a:srgbClr val="FF3300"/>
                </a:solidFill>
              </a:rPr>
              <a:t>)</a:t>
            </a:r>
            <a:endParaRPr lang="en-US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14525"/>
            <a:ext cx="7239000" cy="1895475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en-US" sz="2800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Anterior pituitary gland is connected to hypothalamus by portal system: </a:t>
            </a:r>
            <a:r>
              <a:rPr lang="en-US" dirty="0" smtClean="0">
                <a:latin typeface="Arial" charset="0"/>
                <a:cs typeface="Arial" charset="0"/>
              </a:rPr>
              <a:t>“</a:t>
            </a:r>
            <a:r>
              <a:rPr lang="en-US" dirty="0" smtClean="0">
                <a:cs typeface="Arial" charset="0"/>
              </a:rPr>
              <a:t>hypothalamic-</a:t>
            </a:r>
            <a:r>
              <a:rPr lang="en-US" dirty="0" err="1" smtClean="0">
                <a:cs typeface="Arial" charset="0"/>
              </a:rPr>
              <a:t>hypophysial</a:t>
            </a:r>
            <a:r>
              <a:rPr lang="en-US" dirty="0" smtClean="0">
                <a:cs typeface="Arial" charset="0"/>
              </a:rPr>
              <a:t> portal vessels</a:t>
            </a:r>
            <a:r>
              <a:rPr lang="en-US" dirty="0" smtClean="0">
                <a:latin typeface="Arial" charset="0"/>
                <a:cs typeface="Arial" charset="0"/>
              </a:rPr>
              <a:t>”</a:t>
            </a:r>
            <a:r>
              <a:rPr lang="en-US" dirty="0" smtClean="0">
                <a:cs typeface="Arial" charset="0"/>
              </a:rPr>
              <a:t>.</a:t>
            </a:r>
            <a:endParaRPr lang="en-US" dirty="0" smtClean="0"/>
          </a:p>
        </p:txBody>
      </p:sp>
      <p:pic>
        <p:nvPicPr>
          <p:cNvPr id="4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3390900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Control of anterior pituitary by hypothalamus</a:t>
            </a:r>
            <a:endParaRPr lang="en-GB" sz="3200" dirty="0"/>
          </a:p>
        </p:txBody>
      </p:sp>
      <p:pic>
        <p:nvPicPr>
          <p:cNvPr id="5" name="Picture 5" descr="http://classes.midlandstech.edu/carterp/Courses/bio211/chap16/ch_16_label-edit/Slide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118769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2368</TotalTime>
  <Words>506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Opulent</vt:lpstr>
      <vt:lpstr>Endocrinology Physiology of hypothalamo-Pituitary axis and regulatory mechanisms</vt:lpstr>
      <vt:lpstr>Physiology of hypothalamo-Pituitary axis and regulatory mechanisms</vt:lpstr>
      <vt:lpstr>Structure of pituitary gland</vt:lpstr>
      <vt:lpstr>Histology of pituitary gland</vt:lpstr>
      <vt:lpstr>Structure of pituitary gland (relation to optic chiasm)</vt:lpstr>
      <vt:lpstr>Hypothalamic control of pituitary secretions</vt:lpstr>
      <vt:lpstr>Control of anterior pituitary by hypothalamus</vt:lpstr>
      <vt:lpstr>Hypothalamic Control of  Anterior Pituitary Gland (adenohypophysis)</vt:lpstr>
      <vt:lpstr>Control of anterior pituitary by hypothalamus</vt:lpstr>
      <vt:lpstr>Structure of pituitary gland</vt:lpstr>
      <vt:lpstr>Hypothalamus and anterior pituitary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Hypothalamic releasing and inhibiting hormones</vt:lpstr>
      <vt:lpstr>Posterior pituitary gland</vt:lpstr>
      <vt:lpstr>Hypothalamic Control of  posterior Pituitary Gland (neurohypophysis)</vt:lpstr>
      <vt:lpstr>Secretion of Posterior Pituitary Hormones</vt:lpstr>
      <vt:lpstr>Hypothalamus and  posterior pituitary</vt:lpstr>
      <vt:lpstr>Summary of hypothalamic control of pituitary gland</vt:lpstr>
      <vt:lpstr>Slide 22</vt:lpstr>
      <vt:lpstr>Feedback mechanism</vt:lpstr>
      <vt:lpstr>Negative feedback</vt:lpstr>
      <vt:lpstr>Positive feedback</vt:lpstr>
      <vt:lpstr>Negative Feedback mechanism:  Long &amp; Short Loop Reflexes</vt:lpstr>
      <vt:lpstr>Negative Feedback mechanism Cortisol  </vt:lpstr>
      <vt:lpstr>Negative Feedback mechanism Sex steroids 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Dr Hana</cp:lastModifiedBy>
  <cp:revision>197</cp:revision>
  <dcterms:created xsi:type="dcterms:W3CDTF">2010-10-14T09:31:28Z</dcterms:created>
  <dcterms:modified xsi:type="dcterms:W3CDTF">2016-01-19T07:23:25Z</dcterms:modified>
</cp:coreProperties>
</file>