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62" r:id="rId2"/>
    <p:sldId id="273" r:id="rId3"/>
    <p:sldId id="319" r:id="rId4"/>
    <p:sldId id="275" r:id="rId5"/>
    <p:sldId id="263" r:id="rId6"/>
    <p:sldId id="320" r:id="rId7"/>
    <p:sldId id="280" r:id="rId8"/>
    <p:sldId id="310" r:id="rId9"/>
    <p:sldId id="317" r:id="rId10"/>
    <p:sldId id="277" r:id="rId11"/>
    <p:sldId id="278" r:id="rId12"/>
    <p:sldId id="305" r:id="rId13"/>
    <p:sldId id="313" r:id="rId14"/>
    <p:sldId id="308" r:id="rId15"/>
    <p:sldId id="306" r:id="rId16"/>
    <p:sldId id="307" r:id="rId17"/>
    <p:sldId id="314" r:id="rId18"/>
    <p:sldId id="279" r:id="rId19"/>
    <p:sldId id="282" r:id="rId20"/>
    <p:sldId id="283" r:id="rId21"/>
    <p:sldId id="303" r:id="rId22"/>
    <p:sldId id="304" r:id="rId23"/>
    <p:sldId id="309" r:id="rId24"/>
    <p:sldId id="311" r:id="rId25"/>
    <p:sldId id="284" r:id="rId26"/>
    <p:sldId id="296" r:id="rId27"/>
    <p:sldId id="297" r:id="rId28"/>
    <p:sldId id="298" r:id="rId29"/>
    <p:sldId id="318" r:id="rId30"/>
    <p:sldId id="294" r:id="rId31"/>
    <p:sldId id="295" r:id="rId32"/>
    <p:sldId id="299" r:id="rId33"/>
    <p:sldId id="315" r:id="rId34"/>
    <p:sldId id="316" r:id="rId35"/>
    <p:sldId id="321" r:id="rId36"/>
    <p:sldId id="289" r:id="rId37"/>
  </p:sldIdLst>
  <p:sldSz cx="9144000" cy="6858000" type="screen4x3"/>
  <p:notesSz cx="6858000" cy="9144000"/>
  <p:defaultTextStyle>
    <a:defPPr>
      <a:defRPr lang="en-US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1566" y="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4CBAB2D-B633-4F8D-B6CA-BC5B7C3CD950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Calibri" pitchFamily="34" charset="0"/>
              </a:defRPr>
            </a:lvl1pPr>
          </a:lstStyle>
          <a:p>
            <a:fld id="{B68EF37E-14C0-4558-AF5A-EC51189985C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30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EF37E-14C0-4558-AF5A-EC51189985C9}" type="slidenum">
              <a:rPr lang="ar-SA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735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5244EA2-A5FA-498D-9ABD-D70BD0F051D2}" type="datetimeFigureOut">
              <a:rPr lang="en-US"/>
              <a:pPr>
                <a:defRPr/>
              </a:pPr>
              <a:t>1/18/2016</a:t>
            </a:fld>
            <a:endParaRPr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29C73B9-D85D-4A79-B139-4FF8FF46053B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CD67-FCF5-4F24-BA0A-06CA1724EBDE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D5670F-2888-4D93-BBA7-B7C9F873D149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346832-8C38-434B-BE53-0C55903C74C2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0CD49420-BFB2-4A59-903E-5D55DFF9122F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44A4-2888-4008-A5BE-E1BC6D18EE56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28A390-76C4-4486-820D-3E608393519B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BBABE29-666C-4E16-AF52-502216C9D1CB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</a:lstStyle>
          <a:p>
            <a:fld id="{532E5A98-E073-49F0-902C-A92A986B90FD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0EBABD-1B14-4717-AFFC-AF8CE1B1959C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8D97AC-70F7-4995-9733-53B99C5E0664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EBA09-D141-433D-A63C-9FD5B1F7EEFE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4F793-BDF8-408A-B60D-C0C91C113ED8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E3C85-5647-487C-A1EA-A9061E80BDE6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070E-F37F-425D-967E-4482E7751A3C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B620-1D8D-4894-BEA8-3674B972E3D1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39FA5-AF63-4A82-87C2-A6A83536D113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2D8335-AC04-4D37-95DE-8C13D98372AB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176A4-5412-47F5-B1B2-5FA2770E95D0}" type="slidenum">
              <a:rPr lang="ar-SA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8C62E3-3084-4C36-86B8-3A90F3477CA0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34B614-E23C-4A68-B1A7-1CF90A47B392}" type="slidenum">
              <a:rPr lang="ar-SA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735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B4B72F1-7CD2-4683-81F0-F05DC6FEB056}" type="datetimeFigureOut">
              <a:rPr lang="en-US"/>
              <a:pPr>
                <a:defRPr/>
              </a:pPr>
              <a:t>1/18/2016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rtl="0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rtl="0">
              <a:defRPr sz="1100">
                <a:solidFill>
                  <a:schemeClr val="tx2"/>
                </a:solidFill>
                <a:latin typeface="Trebuchet MS" pitchFamily="34" charset="0"/>
              </a:defRPr>
            </a:lvl1pPr>
          </a:lstStyle>
          <a:p>
            <a:fld id="{D3CC4D70-C131-4205-A227-C65BB342A0B4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74" r:id="rId9"/>
    <p:sldLayoutId id="2147483665" r:id="rId10"/>
    <p:sldLayoutId id="214748367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fontAlgn="base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fontAlgn="base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fontAlgn="base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imgres?imgurl=http://crazy-frankenstein.com/free-wallpapers-files/flowers-wallpapers-files/flower2b.jpg&amp;imgrefurl=http://crazy-frankenstein.com/page-6.html&amp;usg=__HiLTOcnykcQ5cMXgbuWQX_wgbJE=&amp;h=768&amp;w=1024&amp;sz=167&amp;hl=ar&amp;start=20&amp;zoom=1&amp;um=1&amp;itbs=1&amp;tbnid=P8_ubBQ7yo0OFM:&amp;tbnh=113&amp;tbnw=150&amp;prev=/images?q=flowers&amp;um=1&amp;hl=ar&amp;safe=active&amp;rlz=1T4RNTN_enSA374SA396&amp;tbs=isch:1" TargetMode="External"/><Relationship Id="rId2" Type="http://schemas.openxmlformats.org/officeDocument/2006/relationships/hyperlink" Target="http://www.google.com.sa/imgres?imgurl=http://blog.craftzine.com/QuilledFlowers.jpg&amp;imgrefurl=http://blog.craftzine.com/archive/2008/02/quilled_flowers.html&amp;usg=__mvQkAc1M4oXNbmoTKxM8h_2ylXk=&amp;h=472&amp;w=430&amp;sz=55&amp;hl=ar&amp;start=18&amp;zoom=1&amp;um=1&amp;itbs=1&amp;tbnid=t0O0-6O2HI69gM:&amp;tbnh=129&amp;tbnw=118&amp;prev=/images?q=flowers&amp;um=1&amp;hl=ar&amp;safe=active&amp;rlz=1T4RNTN_enSA374SA396&amp;tbs=isch:1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Endocrinology</a:t>
            </a:r>
            <a:endParaRPr lang="en-US" dirty="0"/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/>
              <a:t>Dr. Hana Alzamil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AutoNum type="alphaUcParenR"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Long term effect </a:t>
            </a:r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None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 	Promotion of growth: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 cellular sizes &amp;  mitosis</a:t>
            </a:r>
          </a:p>
          <a:p>
            <a:pPr marL="1209675" lvl="2" indent="-514350" fontAlgn="auto">
              <a:spcAft>
                <a:spcPts val="0"/>
              </a:spcAft>
              <a:buClr>
                <a:schemeClr val="accent4"/>
              </a:buClr>
              <a:buFont typeface="Wingdings" pitchFamily="2" charset="2"/>
              <a:buChar char="§"/>
              <a:defRPr/>
            </a:pPr>
            <a:r>
              <a:rPr lang="en-US" sz="3200" dirty="0" smtClean="0">
                <a:latin typeface="Tahoma" pitchFamily="34" charset="0"/>
                <a:cs typeface="Tahoma" pitchFamily="34" charset="0"/>
                <a:sym typeface="Symbol" pitchFamily="18" charset="2"/>
              </a:rPr>
              <a:t></a:t>
            </a:r>
            <a:r>
              <a:rPr lang="en-US" sz="3200" dirty="0" smtClean="0">
                <a:latin typeface="Tahoma" pitchFamily="34" charset="0"/>
                <a:cs typeface="Tahoma" pitchFamily="34" charset="0"/>
              </a:rPr>
              <a:t> tissue growth &amp; organ size</a:t>
            </a:r>
            <a:endParaRPr lang="en-US" dirty="0" smtClean="0">
              <a:latin typeface="Tahoma" pitchFamily="34" charset="0"/>
              <a:cs typeface="Tahoma" pitchFamily="34" charset="0"/>
            </a:endParaRP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800" dirty="0" smtClean="0">
                <a:latin typeface="Tahoma" pitchFamily="34" charset="0"/>
                <a:cs typeface="Tahoma" pitchFamily="34" charset="0"/>
              </a:rPr>
              <a:t>Indirect effect</a:t>
            </a:r>
            <a:endParaRPr lang="en-US" sz="2800" b="1" dirty="0" smtClean="0"/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 smtClean="0">
                <a:cs typeface="Tahoma" pitchFamily="34" charset="0"/>
              </a:rPr>
              <a:t>Depends on </a:t>
            </a:r>
            <a:r>
              <a:rPr lang="en-US" sz="2300" dirty="0" err="1" smtClean="0">
                <a:cs typeface="Tahoma" pitchFamily="34" charset="0"/>
              </a:rPr>
              <a:t>somatomedin</a:t>
            </a:r>
            <a:r>
              <a:rPr lang="en-US" sz="2300" dirty="0" smtClean="0">
                <a:cs typeface="Tahoma" pitchFamily="34" charset="0"/>
              </a:rPr>
              <a:t> ‘insulin– like growth factor</a:t>
            </a:r>
          </a:p>
          <a:p>
            <a:pPr marL="268288" indent="-268288" fontAlgn="auto">
              <a:spcAft>
                <a:spcPts val="0"/>
              </a:spcAft>
              <a:buClr>
                <a:srgbClr val="FFFF99"/>
              </a:buClr>
              <a:buFont typeface="Wingdings 2"/>
              <a:buNone/>
              <a:defRPr/>
            </a:pPr>
            <a:r>
              <a:rPr lang="en-US" sz="2300" dirty="0" smtClean="0">
                <a:cs typeface="Tahoma" pitchFamily="34" charset="0"/>
              </a:rPr>
              <a:t>[IGF-I&amp; II] secreted by the liver, which is responsible for effect of GH on bone &amp; cartilage growth and increase the synthesis of protein in skeletal muscles.</a:t>
            </a:r>
            <a:endParaRPr lang="en-US" sz="2300" dirty="0" smtClean="0"/>
          </a:p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Wingdings 2"/>
              <a:buNone/>
              <a:defRPr/>
            </a:pPr>
            <a:endParaRPr lang="en-US" b="1" dirty="0" smtClean="0">
              <a:solidFill>
                <a:srgbClr val="FFCC66"/>
              </a:solidFill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Mechanisms of bone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1.  Linear growth of long bones: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      ●  Long bones grow in length at </a:t>
            </a:r>
            <a:r>
              <a:rPr lang="en-US" dirty="0" err="1" smtClean="0"/>
              <a:t>epiphyseal</a:t>
            </a:r>
            <a:r>
              <a:rPr lang="en-US" dirty="0" smtClean="0"/>
              <a:t> cartilages, causing deposition of </a:t>
            </a:r>
            <a:r>
              <a:rPr lang="en-US" b="1" dirty="0" smtClean="0"/>
              <a:t>New Cartilage</a:t>
            </a:r>
            <a:r>
              <a:rPr lang="en-US" dirty="0" smtClean="0"/>
              <a:t> (</a:t>
            </a:r>
            <a:r>
              <a:rPr lang="en-US" dirty="0" smtClean="0">
                <a:sym typeface="Symbol"/>
              </a:rPr>
              <a:t></a:t>
            </a:r>
            <a:r>
              <a:rPr lang="en-US" dirty="0" smtClean="0"/>
              <a:t>collagen synthesis) followed  by its conversion into bone.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 smtClean="0"/>
              <a:t>      ●  When bony fusion occurs between shaft &amp; epiphysis at each end, </a:t>
            </a:r>
            <a:r>
              <a:rPr lang="en-US" u="sng" dirty="0" smtClean="0"/>
              <a:t>no further lengthening</a:t>
            </a:r>
            <a:r>
              <a:rPr lang="en-US" dirty="0" smtClean="0"/>
              <a:t> of long bone occur. 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2. </a:t>
            </a:r>
            <a:r>
              <a:rPr lang="en-US" sz="2800" dirty="0"/>
              <a:t>Deposition of </a:t>
            </a:r>
            <a:r>
              <a:rPr lang="en-US" sz="2800" b="1" dirty="0"/>
              <a:t>New Bone</a:t>
            </a:r>
            <a:r>
              <a:rPr lang="en-US" sz="2800" dirty="0"/>
              <a:t> (</a:t>
            </a:r>
            <a:r>
              <a:rPr lang="en-US" sz="2800" dirty="0">
                <a:sym typeface="Symbol"/>
              </a:rPr>
              <a:t></a:t>
            </a:r>
            <a:r>
              <a:rPr lang="en-US" sz="2800" dirty="0"/>
              <a:t> cell proliferation) on </a:t>
            </a:r>
            <a:r>
              <a:rPr lang="en-US" sz="2800" dirty="0" smtClean="0"/>
              <a:t>surfaces of </a:t>
            </a:r>
            <a:r>
              <a:rPr lang="en-US" sz="2800" dirty="0"/>
              <a:t>older bone &amp; in some bone cavities, </a:t>
            </a:r>
            <a:r>
              <a:rPr lang="en-US" sz="2400" dirty="0">
                <a:sym typeface="Symbol"/>
              </a:rPr>
              <a:t> </a:t>
            </a:r>
            <a:r>
              <a:rPr lang="en-US" sz="2800" dirty="0"/>
              <a:t>thickness of bone. </a:t>
            </a:r>
            <a:endParaRPr lang="en-US" sz="2800" dirty="0" smtClean="0"/>
          </a:p>
          <a:p>
            <a:pPr marL="722313" indent="-722313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         </a:t>
            </a:r>
            <a:r>
              <a:rPr lang="en-US" sz="2800" dirty="0"/>
              <a:t>●  Occurs in membranous bones, e.g. jaw, &amp; skull bones.</a:t>
            </a:r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806450" indent="-8064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 smtClean="0"/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growth</a:t>
            </a:r>
            <a:endParaRPr lang="ar-SA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76200" y="2209800"/>
            <a:ext cx="8001000" cy="3962400"/>
            <a:chOff x="266700" y="1338263"/>
            <a:chExt cx="8420100" cy="4378325"/>
          </a:xfrm>
        </p:grpSpPr>
        <p:pic>
          <p:nvPicPr>
            <p:cNvPr id="5" name="Picture 2" descr="figure_23_16-jLE"/>
            <p:cNvPicPr>
              <a:picLocks noChangeAspect="1" noChangeArrowheads="1"/>
            </p:cNvPicPr>
            <p:nvPr/>
          </p:nvPicPr>
          <p:blipFill>
            <a:blip r:embed="rId2" cstate="print"/>
            <a:srcRect t="25481"/>
            <a:stretch>
              <a:fillRect/>
            </a:stretch>
          </p:blipFill>
          <p:spPr bwMode="auto">
            <a:xfrm>
              <a:off x="455613" y="1338263"/>
              <a:ext cx="8231187" cy="437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Freeform 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222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7551738" y="3262313"/>
              <a:ext cx="1682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7427913" y="4570413"/>
              <a:ext cx="2825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7532688" y="5103813"/>
              <a:ext cx="1778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7291388" y="5370513"/>
              <a:ext cx="4191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7313613" y="3935413"/>
              <a:ext cx="393700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1565275" y="1377950"/>
              <a:ext cx="381000" cy="727075"/>
            </a:xfrm>
            <a:custGeom>
              <a:avLst/>
              <a:gdLst>
                <a:gd name="T0" fmla="*/ 0 w 240"/>
                <a:gd name="T1" fmla="*/ 0 h 458"/>
                <a:gd name="T2" fmla="*/ 604837545 w 240"/>
                <a:gd name="T3" fmla="*/ 0 h 458"/>
                <a:gd name="T4" fmla="*/ 604837545 w 240"/>
                <a:gd name="T5" fmla="*/ 1154231652 h 458"/>
                <a:gd name="T6" fmla="*/ 337700951 w 240"/>
                <a:gd name="T7" fmla="*/ 1154231652 h 45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"/>
                <a:gd name="T13" fmla="*/ 0 h 458"/>
                <a:gd name="T14" fmla="*/ 240 w 240"/>
                <a:gd name="T15" fmla="*/ 458 h 4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" h="458">
                  <a:moveTo>
                    <a:pt x="0" y="0"/>
                  </a:moveTo>
                  <a:lnTo>
                    <a:pt x="240" y="0"/>
                  </a:lnTo>
                  <a:lnTo>
                    <a:pt x="240" y="458"/>
                  </a:lnTo>
                  <a:lnTo>
                    <a:pt x="134" y="458"/>
                  </a:lnTo>
                </a:path>
              </a:pathLst>
            </a:custGeom>
            <a:noFill/>
            <a:ln w="6350">
              <a:solidFill>
                <a:srgbClr val="231F2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1022350" y="2444750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022350" y="1654175"/>
              <a:ext cx="63500" cy="1588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H="1">
              <a:off x="1298575" y="4811713"/>
              <a:ext cx="739775" cy="1587"/>
            </a:xfrm>
            <a:prstGeom prst="line">
              <a:avLst/>
            </a:prstGeom>
            <a:noFill/>
            <a:ln w="6350">
              <a:solidFill>
                <a:srgbClr val="231F2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1311275" y="5237163"/>
              <a:ext cx="555625" cy="20002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92113" y="1574800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Epiphysis</a:t>
              </a:r>
              <a:endParaRPr lang="en-US" b="1"/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92113" y="2359025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266700" y="4732338"/>
              <a:ext cx="1001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Epiphyseal plate</a:t>
              </a:r>
              <a:endParaRPr lang="en-US" b="1"/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1287463" y="5256213"/>
              <a:ext cx="600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Diaphysis</a:t>
              </a:r>
              <a:endParaRPr lang="en-US" b="1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742238" y="3198813"/>
              <a:ext cx="5429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1">
                  <a:solidFill>
                    <a:srgbClr val="231F20"/>
                  </a:solidFill>
                </a:rPr>
                <a:t>Compact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742238" y="5037138"/>
              <a:ext cx="655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</a:t>
              </a:r>
              <a:endParaRPr lang="en-US" b="1"/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7729538" y="3871913"/>
              <a:ext cx="78263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</a:t>
              </a:r>
              <a:endParaRPr lang="en-US" b="1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7710488" y="4494213"/>
              <a:ext cx="660400" cy="1587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739063" y="4497388"/>
              <a:ext cx="5429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Cartilage</a:t>
              </a:r>
              <a:endParaRPr lang="en-US" b="1"/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332413" y="3182938"/>
              <a:ext cx="776287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Bone growth</a:t>
              </a:r>
              <a:endParaRPr lang="en-US" b="1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7735888" y="5303838"/>
              <a:ext cx="508000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000" b="1">
                  <a:solidFill>
                    <a:srgbClr val="231F20"/>
                  </a:solidFill>
                </a:rPr>
                <a:t>Newly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calcified</a:t>
              </a:r>
              <a:br>
                <a:rPr lang="en-US" sz="1000" b="1">
                  <a:solidFill>
                    <a:srgbClr val="231F20"/>
                  </a:solidFill>
                </a:rPr>
              </a:br>
              <a:r>
                <a:rPr lang="en-US" sz="1000" b="1">
                  <a:solidFill>
                    <a:srgbClr val="231F20"/>
                  </a:solidFill>
                </a:rPr>
                <a:t>bone</a:t>
              </a:r>
              <a:endParaRPr lang="en-US" b="1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 rot="-5400000">
              <a:off x="8019256" y="5058569"/>
              <a:ext cx="1163638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Direction of growth</a:t>
              </a:r>
              <a:endParaRPr lang="en-US" b="1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172075" y="5257800"/>
              <a:ext cx="727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Osteoblasts</a:t>
              </a:r>
              <a:endParaRPr lang="en-US" b="1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4994275" y="4646613"/>
              <a:ext cx="1079500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Old chondrocytes</a:t>
              </a:r>
              <a:endParaRPr lang="en-US" b="1"/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5159375" y="3992563"/>
              <a:ext cx="85407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Chondrocytes</a:t>
              </a:r>
              <a:endParaRPr lang="en-US" b="1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889500" y="3548063"/>
              <a:ext cx="1368425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000" b="1">
                  <a:solidFill>
                    <a:srgbClr val="231F20"/>
                  </a:solidFill>
                </a:rPr>
                <a:t>Dividing chondrocytes</a:t>
              </a:r>
              <a:endParaRPr lang="en-US" b="1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1085850" y="1384300"/>
              <a:ext cx="57150" cy="555625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882054777 h 350"/>
                <a:gd name="T6" fmla="*/ 81426709 w 38"/>
                <a:gd name="T7" fmla="*/ 88205477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1085850" y="1955800"/>
              <a:ext cx="57150" cy="1065213"/>
            </a:xfrm>
            <a:custGeom>
              <a:avLst/>
              <a:gdLst>
                <a:gd name="T0" fmla="*/ 85950581 w 38"/>
                <a:gd name="T1" fmla="*/ 0 h 350"/>
                <a:gd name="T2" fmla="*/ 0 w 38"/>
                <a:gd name="T3" fmla="*/ 0 h 350"/>
                <a:gd name="T4" fmla="*/ 0 w 38"/>
                <a:gd name="T5" fmla="*/ 2147483647 h 350"/>
                <a:gd name="T6" fmla="*/ 81426709 w 38"/>
                <a:gd name="T7" fmla="*/ 2147483647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038350" y="4694238"/>
              <a:ext cx="66675" cy="257175"/>
            </a:xfrm>
            <a:custGeom>
              <a:avLst/>
              <a:gdLst>
                <a:gd name="T0" fmla="*/ 116988314 w 38"/>
                <a:gd name="T1" fmla="*/ 0 h 350"/>
                <a:gd name="T2" fmla="*/ 0 w 38"/>
                <a:gd name="T3" fmla="*/ 0 h 350"/>
                <a:gd name="T4" fmla="*/ 0 w 38"/>
                <a:gd name="T5" fmla="*/ 188968496 h 350"/>
                <a:gd name="T6" fmla="*/ 110831379 w 38"/>
                <a:gd name="T7" fmla="*/ 18896849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6269038" y="3382963"/>
              <a:ext cx="63500" cy="49530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700920190 h 350"/>
                <a:gd name="T6" fmla="*/ 100527170 w 38"/>
                <a:gd name="T7" fmla="*/ 70092019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6269038" y="3930650"/>
              <a:ext cx="63500" cy="6572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234127755 h 350"/>
                <a:gd name="T6" fmla="*/ 100527170 w 38"/>
                <a:gd name="T7" fmla="*/ 12341277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6269038" y="4610100"/>
              <a:ext cx="63500" cy="3492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48501610 h 350"/>
                <a:gd name="T6" fmla="*/ 100527170 w 38"/>
                <a:gd name="T7" fmla="*/ 348501610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269038" y="4997450"/>
              <a:ext cx="63500" cy="6794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319006604 h 350"/>
                <a:gd name="T6" fmla="*/ 100527170 w 38"/>
                <a:gd name="T7" fmla="*/ 13190066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 flipH="1">
              <a:off x="4816475" y="3622675"/>
              <a:ext cx="63500" cy="260350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93663186 h 350"/>
                <a:gd name="T6" fmla="*/ 100527170 w 38"/>
                <a:gd name="T7" fmla="*/ 193663186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 flipH="1">
              <a:off x="4816475" y="3914775"/>
              <a:ext cx="63500" cy="71437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1458090404 h 350"/>
                <a:gd name="T6" fmla="*/ 100527170 w 38"/>
                <a:gd name="T7" fmla="*/ 1458090404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 flipH="1">
              <a:off x="4816475" y="466090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 flipH="1">
              <a:off x="4816475" y="5340350"/>
              <a:ext cx="63500" cy="327025"/>
            </a:xfrm>
            <a:custGeom>
              <a:avLst/>
              <a:gdLst>
                <a:gd name="T0" fmla="*/ 106111826 w 38"/>
                <a:gd name="T1" fmla="*/ 0 h 350"/>
                <a:gd name="T2" fmla="*/ 0 w 38"/>
                <a:gd name="T3" fmla="*/ 0 h 350"/>
                <a:gd name="T4" fmla="*/ 0 w 38"/>
                <a:gd name="T5" fmla="*/ 305558155 h 350"/>
                <a:gd name="T6" fmla="*/ 100527170 w 38"/>
                <a:gd name="T7" fmla="*/ 305558155 h 35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8"/>
                <a:gd name="T13" fmla="*/ 0 h 350"/>
                <a:gd name="T14" fmla="*/ 38 w 38"/>
                <a:gd name="T15" fmla="*/ 350 h 35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8" h="350">
                  <a:moveTo>
                    <a:pt x="38" y="0"/>
                  </a:moveTo>
                  <a:lnTo>
                    <a:pt x="0" y="0"/>
                  </a:lnTo>
                  <a:lnTo>
                    <a:pt x="0" y="350"/>
                  </a:lnTo>
                  <a:lnTo>
                    <a:pt x="36" y="350"/>
                  </a:lnTo>
                </a:path>
              </a:pathLst>
            </a:cu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Promotion of growth</a:t>
            </a:r>
            <a:endParaRPr lang="ar-SA" dirty="0"/>
          </a:p>
        </p:txBody>
      </p:sp>
      <p:pic>
        <p:nvPicPr>
          <p:cNvPr id="43010" name="Picture 2" descr="http://images-mediawiki-sites.thefullwiki.org/10/9/0/5/81356612810112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199" y="1676400"/>
            <a:ext cx="373224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cs typeface="Traditional Arabic" pitchFamily="2" charset="-78"/>
              </a:rPr>
              <a:t>Functions of growth hormone: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971550" lvl="1" indent="-514350" fontAlgn="auto">
              <a:spcAft>
                <a:spcPts val="0"/>
              </a:spcAft>
              <a:buClr>
                <a:schemeClr val="accent4"/>
              </a:buClr>
              <a:buFont typeface="+mj-lt"/>
              <a:buAutoNum type="alphaUcPeriod" startAt="2"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Short term</a:t>
            </a:r>
            <a:endParaRPr lang="en-US" b="1" dirty="0" smtClean="0">
              <a:solidFill>
                <a:srgbClr val="FFCC66"/>
              </a:solidFill>
            </a:endParaRPr>
          </a:p>
          <a:p>
            <a:pPr marL="1143000" indent="-1143000" fontAlgn="auto">
              <a:spcAft>
                <a:spcPts val="0"/>
              </a:spcAft>
              <a:buNone/>
              <a:defRPr/>
            </a:pPr>
            <a:r>
              <a:rPr lang="en-US" sz="3200" b="1" dirty="0" smtClean="0">
                <a:solidFill>
                  <a:schemeClr val="tx1">
                    <a:tint val="85000"/>
                  </a:schemeClr>
                </a:solidFill>
              </a:rPr>
              <a:t>	Metabolic effects:</a:t>
            </a:r>
          </a:p>
          <a:p>
            <a:pPr marL="1646238" lvl="3" indent="-9144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/>
              <a:t>Protein metabolism </a:t>
            </a:r>
            <a:r>
              <a:rPr lang="en-US" sz="2600" dirty="0" smtClean="0">
                <a:solidFill>
                  <a:srgbClr val="0070C0"/>
                </a:solidFill>
              </a:rPr>
              <a:t>(Anabolic)</a:t>
            </a:r>
            <a:r>
              <a:rPr lang="en-US" sz="2600" dirty="0" smtClean="0">
                <a:sym typeface="Symbol" pitchFamily="18" charset="2"/>
              </a:rPr>
              <a:t> </a:t>
            </a:r>
          </a:p>
          <a:p>
            <a:pPr marL="609600" indent="-6096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3200" dirty="0" smtClean="0">
                <a:sym typeface="Symbol" pitchFamily="18" charset="2"/>
              </a:rPr>
              <a:t>     rate of protein synthesis in all cells through: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 amino acids transport into cells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DNA transcription= RNA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sym typeface="Symbol" pitchFamily="18" charset="2"/>
              </a:rPr>
              <a:t>RNA translation= protein synthesis</a:t>
            </a: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r>
              <a:rPr lang="en-US" sz="2800" dirty="0" smtClean="0">
                <a:latin typeface="Calibri"/>
                <a:sym typeface="Symbol" pitchFamily="18" charset="2"/>
              </a:rPr>
              <a:t>↓protein catabolism “protein sparer”</a:t>
            </a:r>
            <a:endParaRPr lang="en-US" sz="2800" dirty="0" smtClean="0">
              <a:sym typeface="Symbol" pitchFamily="18" charset="2"/>
            </a:endParaRPr>
          </a:p>
          <a:p>
            <a:pPr marL="857250" lvl="1" indent="-609600" fontAlgn="auto">
              <a:spcAft>
                <a:spcPts val="0"/>
              </a:spcAft>
              <a:buClr>
                <a:srgbClr val="FF9933"/>
              </a:buClr>
              <a:buSzPct val="70000"/>
              <a:defRPr/>
            </a:pPr>
            <a:endParaRPr lang="en-US" sz="2900" dirty="0" smtClean="0"/>
          </a:p>
          <a:p>
            <a:pPr marL="1143000" indent="-1143000" fontAlgn="auto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en-US" sz="3200" b="1" dirty="0" smtClean="0">
              <a:solidFill>
                <a:schemeClr val="tx1">
                  <a:tint val="85000"/>
                </a:schemeClr>
              </a:solidFill>
            </a:endParaRPr>
          </a:p>
          <a:p>
            <a:pPr marL="914400" indent="-91440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r>
              <a:rPr lang="en-US" sz="3200" dirty="0" smtClean="0"/>
              <a:t> </a:t>
            </a:r>
            <a:endParaRPr lang="en-US" dirty="0" smtClean="0">
              <a:sym typeface="Symbol" pitchFamily="18" charset="2"/>
            </a:endParaRPr>
          </a:p>
          <a:p>
            <a:pPr marL="521208" lvl="1" fontAlgn="auto">
              <a:spcAft>
                <a:spcPts val="0"/>
              </a:spcAft>
              <a:buClr>
                <a:schemeClr val="accent4"/>
              </a:buClr>
              <a:buFont typeface="Wingdings 2"/>
              <a:buChar char=""/>
              <a:defRPr/>
            </a:pPr>
            <a:endParaRPr lang="en-US" dirty="0">
              <a:solidFill>
                <a:schemeClr val="tx1">
                  <a:tint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6C6C6C"/>
                </a:solidFill>
              </a:rPr>
              <a:t>Fat metabolism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rgbClr val="FF0000"/>
                </a:solidFill>
                <a:sym typeface="Symbol" pitchFamily="18" charset="2"/>
              </a:rPr>
              <a:t>Catabolic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mobilization of FFAs from adipose tissue stores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Conversion of FFT to acetyl </a:t>
            </a:r>
            <a:r>
              <a:rPr lang="en-US" sz="3200" dirty="0" err="1" smtClean="0">
                <a:solidFill>
                  <a:schemeClr val="tx1"/>
                </a:solidFill>
                <a:sym typeface="Symbol" pitchFamily="18" charset="2"/>
              </a:rPr>
              <a:t>CoA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 to provide energy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None/>
              <a:defRPr/>
            </a:pPr>
            <a:endParaRPr lang="en-US" sz="3200" dirty="0" smtClean="0">
              <a:solidFill>
                <a:schemeClr val="tx1"/>
              </a:solidFill>
              <a:sym typeface="Symbol" pitchFamily="18" charset="2"/>
            </a:endParaRP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2400" dirty="0" smtClean="0">
              <a:sym typeface="Symbol" pitchFamily="18" charset="2"/>
            </a:endParaRPr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cs typeface="Traditional Arabic" pitchFamily="2" charset="-78"/>
              </a:rPr>
              <a:t>Functions of growth hormone:</a:t>
            </a:r>
            <a:endParaRPr lang="ar-SA" sz="32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q"/>
              <a:defRPr/>
            </a:pPr>
            <a:r>
              <a:rPr lang="en-US" sz="3200" b="1" dirty="0" smtClean="0">
                <a:solidFill>
                  <a:srgbClr val="6C6C6C"/>
                </a:solidFill>
              </a:rPr>
              <a:t>CHO metabolism</a:t>
            </a:r>
            <a:r>
              <a:rPr lang="en-US" sz="2800" b="1" dirty="0" smtClean="0"/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Hyperglycemic</a:t>
            </a:r>
            <a:endParaRPr lang="en-US" sz="2800" dirty="0" smtClean="0"/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 glucose uptake by tissues (skeletal muscles and fat). 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 rate of glucose utilization throughout the body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glucose production by the liver </a:t>
            </a:r>
            <a:b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</a:b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( </a:t>
            </a:r>
            <a:r>
              <a:rPr lang="en-US" sz="3200" dirty="0" err="1" smtClean="0">
                <a:solidFill>
                  <a:srgbClr val="FF0000"/>
                </a:solidFill>
                <a:sym typeface="Symbol" pitchFamily="18" charset="2"/>
              </a:rPr>
              <a:t>gluconeogenesis</a:t>
            </a: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)</a:t>
            </a:r>
          </a:p>
          <a:p>
            <a:pPr marL="762000" lvl="1" indent="-51435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r>
              <a:rPr lang="en-US" sz="3200" dirty="0" smtClean="0">
                <a:solidFill>
                  <a:schemeClr val="tx1"/>
                </a:solidFill>
                <a:sym typeface="Symbol" pitchFamily="18" charset="2"/>
              </a:rPr>
              <a:t> insulin resistance (FFA)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 smtClean="0"/>
              <a:t>    (</a:t>
            </a:r>
            <a:r>
              <a:rPr lang="en-US" sz="2800" dirty="0" err="1" smtClean="0">
                <a:solidFill>
                  <a:srgbClr val="0070C0"/>
                </a:solidFill>
              </a:rPr>
              <a:t>diabetogenic</a:t>
            </a:r>
            <a:r>
              <a:rPr lang="en-US" sz="1200" dirty="0" smtClean="0">
                <a:sym typeface="Symbol" pitchFamily="18" charset="2"/>
              </a:rPr>
              <a:t> </a:t>
            </a:r>
            <a:r>
              <a:rPr lang="en-US" sz="2800" dirty="0" smtClean="0"/>
              <a:t>)</a:t>
            </a:r>
          </a:p>
          <a:p>
            <a:pPr marL="274320" indent="-274320" algn="ctr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sz="2800" dirty="0" smtClean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800" dirty="0" smtClean="0">
                <a:sym typeface="Symbol" pitchFamily="18" charset="2"/>
              </a:rPr>
              <a:t>   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deo.ucsf.edu/images/charts/1.h.horm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4"/>
            <a:ext cx="5486400" cy="66099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Other effects of growth hormone: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55000" lnSpcReduction="20000"/>
          </a:bodyPr>
          <a:lstStyle/>
          <a:p>
            <a:pPr marL="1143000" indent="-1143000" fontAlgn="auto">
              <a:spcAft>
                <a:spcPts val="0"/>
              </a:spcAft>
              <a:buNone/>
              <a:defRPr/>
            </a:pPr>
            <a:endParaRPr lang="en-US" sz="5800" b="1" dirty="0" smtClean="0">
              <a:latin typeface="+mj-lt"/>
            </a:endParaRPr>
          </a:p>
          <a:p>
            <a:r>
              <a:rPr lang="en-US" sz="5100" dirty="0" smtClean="0"/>
              <a:t>Increases </a:t>
            </a:r>
            <a:r>
              <a:rPr lang="en-US" sz="5100" dirty="0" smtClean="0">
                <a:solidFill>
                  <a:srgbClr val="C00000"/>
                </a:solidFill>
              </a:rPr>
              <a:t>calcium</a:t>
            </a:r>
            <a:r>
              <a:rPr lang="en-US" sz="5100" dirty="0" smtClean="0"/>
              <a:t> absorption from GIT </a:t>
            </a:r>
          </a:p>
          <a:p>
            <a:r>
              <a:rPr lang="en-US" sz="5100" dirty="0" smtClean="0"/>
              <a:t>Strengthens and increases the </a:t>
            </a:r>
            <a:r>
              <a:rPr lang="en-US" sz="5100" dirty="0" smtClean="0">
                <a:solidFill>
                  <a:srgbClr val="C00000"/>
                </a:solidFill>
              </a:rPr>
              <a:t>mineralization of bone</a:t>
            </a:r>
          </a:p>
          <a:p>
            <a:r>
              <a:rPr lang="en-US" sz="5100" dirty="0" smtClean="0"/>
              <a:t>Retention of </a:t>
            </a:r>
            <a:r>
              <a:rPr lang="en-US" sz="5100" dirty="0" smtClean="0">
                <a:solidFill>
                  <a:srgbClr val="C00000"/>
                </a:solidFill>
              </a:rPr>
              <a:t>Na</a:t>
            </a:r>
            <a:r>
              <a:rPr lang="en-US" sz="5100" baseline="30000" dirty="0" smtClean="0">
                <a:solidFill>
                  <a:srgbClr val="C00000"/>
                </a:solidFill>
              </a:rPr>
              <a:t>+</a:t>
            </a:r>
            <a:r>
              <a:rPr lang="en-US" sz="5100" dirty="0" smtClean="0"/>
              <a:t> and </a:t>
            </a:r>
            <a:r>
              <a:rPr lang="en-US" sz="5100" dirty="0" smtClean="0">
                <a:solidFill>
                  <a:srgbClr val="C00000"/>
                </a:solidFill>
              </a:rPr>
              <a:t>K</a:t>
            </a:r>
            <a:r>
              <a:rPr lang="en-US" sz="5100" baseline="30000" dirty="0" smtClean="0">
                <a:solidFill>
                  <a:srgbClr val="C00000"/>
                </a:solidFill>
              </a:rPr>
              <a:t>+</a:t>
            </a:r>
          </a:p>
          <a:p>
            <a:r>
              <a:rPr lang="en-US" sz="5100" dirty="0" smtClean="0"/>
              <a:t>Increases </a:t>
            </a:r>
            <a:r>
              <a:rPr lang="en-US" sz="5100" dirty="0" smtClean="0">
                <a:solidFill>
                  <a:srgbClr val="C00000"/>
                </a:solidFill>
              </a:rPr>
              <a:t>muscle</a:t>
            </a:r>
            <a:r>
              <a:rPr lang="en-US" sz="5100" dirty="0" smtClean="0"/>
              <a:t> mass</a:t>
            </a:r>
          </a:p>
          <a:p>
            <a:r>
              <a:rPr lang="en-US" sz="5100" dirty="0" smtClean="0"/>
              <a:t>Stimulates the growth of all internal organs excluding the </a:t>
            </a:r>
            <a:r>
              <a:rPr lang="en-US" sz="5100" dirty="0" smtClean="0">
                <a:solidFill>
                  <a:srgbClr val="C00000"/>
                </a:solidFill>
              </a:rPr>
              <a:t>brain</a:t>
            </a:r>
          </a:p>
          <a:p>
            <a:r>
              <a:rPr lang="en-US" sz="5100" dirty="0" smtClean="0"/>
              <a:t>Contributes to the maintenance and function of </a:t>
            </a:r>
            <a:r>
              <a:rPr lang="en-US" sz="5100" dirty="0" smtClean="0">
                <a:solidFill>
                  <a:srgbClr val="C00000"/>
                </a:solidFill>
              </a:rPr>
              <a:t>pancreatic islets</a:t>
            </a:r>
          </a:p>
          <a:p>
            <a:r>
              <a:rPr lang="en-US" sz="5100" dirty="0" smtClean="0"/>
              <a:t>Stimulates the </a:t>
            </a:r>
            <a:r>
              <a:rPr lang="en-US" sz="5100" dirty="0" smtClean="0">
                <a:solidFill>
                  <a:srgbClr val="C00000"/>
                </a:solidFill>
              </a:rPr>
              <a:t>immune system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cs typeface="Traditional Arabic" pitchFamily="2" charset="-78"/>
              </a:rPr>
              <a:t>Control of GH secretion: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1. </a:t>
            </a:r>
            <a:r>
              <a:rPr lang="en-US" b="1" dirty="0">
                <a:sym typeface="Symbol" pitchFamily="18" charset="2"/>
              </a:rPr>
              <a:t>The hypothalamus: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    </a:t>
            </a:r>
            <a:r>
              <a:rPr lang="en-US" dirty="0">
                <a:sym typeface="Symbol" pitchFamily="18" charset="2"/>
              </a:rPr>
              <a:t>a. GHRH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b. </a:t>
            </a:r>
            <a:r>
              <a:rPr lang="en-US" dirty="0" smtClean="0">
                <a:sym typeface="Symbol" pitchFamily="18" charset="2"/>
              </a:rPr>
              <a:t>GHIH 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dirty="0" err="1">
                <a:sym typeface="Symbol" pitchFamily="18" charset="2"/>
              </a:rPr>
              <a:t>somatostatin</a:t>
            </a:r>
            <a:r>
              <a:rPr lang="en-US" dirty="0">
                <a:sym typeface="Symbol" pitchFamily="18" charset="2"/>
              </a:rPr>
              <a:t>)   GH </a:t>
            </a:r>
            <a:r>
              <a:rPr lang="en-US" dirty="0" smtClean="0">
                <a:sym typeface="Symbol" pitchFamily="18" charset="2"/>
              </a:rPr>
              <a:t>secretion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2. Hypoglycemia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dirty="0" smtClean="0">
                <a:sym typeface="Symbol" pitchFamily="18" charset="2"/>
              </a:rPr>
              <a:t>(fasting) </a:t>
            </a:r>
            <a:r>
              <a:rPr lang="en-US" dirty="0">
                <a:sym typeface="Symbol" pitchFamily="18" charset="2"/>
              </a:rPr>
              <a:t> GH </a:t>
            </a:r>
            <a:r>
              <a:rPr lang="en-US" dirty="0" smtClean="0">
                <a:sym typeface="Symbol" pitchFamily="18" charset="2"/>
              </a:rPr>
              <a:t>secretion.</a:t>
            </a:r>
            <a:endParaRPr lang="en-US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ym typeface="Symbol" pitchFamily="18" charset="2"/>
              </a:rPr>
              <a:t>    (N.B. glucose intake   GH secretion).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3. </a:t>
            </a:r>
            <a:r>
              <a:rPr lang="en-US" b="1" dirty="0">
                <a:sym typeface="Symbol" pitchFamily="18" charset="2"/>
              </a:rPr>
              <a:t>Muscular exercise</a:t>
            </a:r>
            <a:r>
              <a:rPr lang="en-US" dirty="0">
                <a:sym typeface="Symbol" pitchFamily="18" charset="2"/>
              </a:rPr>
              <a:t>   GH secretion.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b="1" dirty="0"/>
              <a:t>4. </a:t>
            </a:r>
            <a:r>
              <a:rPr lang="en-US" b="1" dirty="0">
                <a:sym typeface="Symbol" pitchFamily="18" charset="2"/>
              </a:rPr>
              <a:t>Intake of protein or amino acids</a:t>
            </a:r>
            <a:r>
              <a:rPr lang="en-US" dirty="0">
                <a:sym typeface="Symbol" pitchFamily="18" charset="2"/>
              </a:rPr>
              <a:t>   GH </a:t>
            </a:r>
            <a:r>
              <a:rPr lang="en-US" dirty="0" smtClean="0">
                <a:sym typeface="Symbol" pitchFamily="18" charset="2"/>
              </a:rPr>
              <a:t>secretion (after meals).</a:t>
            </a:r>
            <a:endParaRPr lang="en-US" dirty="0">
              <a:sym typeface="Symbol" pitchFamily="18" charset="2"/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Pituitary glands</a:t>
            </a:r>
            <a:endParaRPr lang="en-US" dirty="0"/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Anterior pituitary hormones</a:t>
            </a:r>
          </a:p>
          <a:p>
            <a:pPr lvl="1"/>
            <a:r>
              <a:rPr lang="en-US" dirty="0" smtClean="0"/>
              <a:t>GH</a:t>
            </a:r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Regulation of GH secretion</a:t>
            </a:r>
          </a:p>
          <a:p>
            <a:pPr lvl="3"/>
            <a:r>
              <a:rPr lang="en-US" dirty="0" smtClean="0"/>
              <a:t>Feedback mechanism</a:t>
            </a:r>
          </a:p>
          <a:p>
            <a:pPr lvl="3"/>
            <a:r>
              <a:rPr lang="en-US" dirty="0" smtClean="0"/>
              <a:t>Factors controlling secretion </a:t>
            </a:r>
          </a:p>
          <a:p>
            <a:pPr lvl="1"/>
            <a:r>
              <a:rPr lang="en-US" dirty="0" err="1" smtClean="0"/>
              <a:t>Prolactin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Physiological functions</a:t>
            </a:r>
          </a:p>
          <a:p>
            <a:pPr lvl="2"/>
            <a:r>
              <a:rPr lang="en-US" dirty="0" smtClean="0"/>
              <a:t>Regulation of </a:t>
            </a:r>
            <a:r>
              <a:rPr lang="en-US" dirty="0" err="1" smtClean="0"/>
              <a:t>prolactin</a:t>
            </a:r>
            <a:r>
              <a:rPr lang="en-US" dirty="0" smtClean="0"/>
              <a:t> secretion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cs typeface="Traditional Arabic" pitchFamily="2" charset="-78"/>
              </a:rPr>
              <a:t>Control of GH secretion:</a:t>
            </a:r>
            <a:endParaRPr lang="en-US" dirty="0"/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US" b="1" dirty="0" smtClean="0"/>
              <a:t>5. During sleep</a:t>
            </a:r>
            <a:r>
              <a:rPr lang="en-US" dirty="0" smtClean="0">
                <a:sym typeface="Symbol" pitchFamily="18" charset="2"/>
              </a:rPr>
              <a:t>   more in children.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 smtClean="0"/>
              <a:t>6. Stress conditions</a:t>
            </a:r>
            <a:r>
              <a:rPr lang="en-US" dirty="0" smtClean="0"/>
              <a:t>, e.g. trauma or emotions</a:t>
            </a:r>
            <a:r>
              <a:rPr lang="en-US" dirty="0" smtClean="0">
                <a:sym typeface="Symbol" pitchFamily="18" charset="2"/>
              </a:rPr>
              <a:t>      GH secretion.</a:t>
            </a: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endParaRPr lang="en-US" dirty="0" smtClean="0">
              <a:sym typeface="Symbol" pitchFamily="18" charset="2"/>
            </a:endParaRPr>
          </a:p>
          <a:p>
            <a:pPr>
              <a:buClr>
                <a:srgbClr val="FF9933"/>
              </a:buClr>
              <a:buSzPct val="70000"/>
              <a:buFont typeface="Wingdings 2" pitchFamily="18" charset="2"/>
              <a:buNone/>
            </a:pPr>
            <a:r>
              <a:rPr lang="en-US" b="1" dirty="0" smtClean="0"/>
              <a:t>7. FFAs</a:t>
            </a:r>
            <a:r>
              <a:rPr lang="en-US" dirty="0" smtClean="0">
                <a:sym typeface="Symbol" pitchFamily="18" charset="2"/>
              </a:rPr>
              <a:t>   GH secretion</a:t>
            </a:r>
          </a:p>
          <a:p>
            <a:pPr>
              <a:buClr>
                <a:srgbClr val="FF9933"/>
              </a:buClr>
              <a:buSzPct val="70000"/>
              <a:buNone/>
            </a:pPr>
            <a:r>
              <a:rPr lang="en-US" dirty="0" smtClean="0">
                <a:sym typeface="Symbol" pitchFamily="18" charset="2"/>
              </a:rPr>
              <a:t>8. </a:t>
            </a:r>
            <a:r>
              <a:rPr lang="en-US" dirty="0" err="1" smtClean="0">
                <a:sym typeface="Symbol" pitchFamily="18" charset="2"/>
              </a:rPr>
              <a:t>Grelin</a:t>
            </a:r>
            <a:r>
              <a:rPr lang="en-US" dirty="0" smtClean="0">
                <a:sym typeface="Symbol" pitchFamily="18" charset="2"/>
              </a:rPr>
              <a:t> (stomach)  GH secretion.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classes.midlandstech.edu/carterp/Courses/bio211/chap16/ch_16_label-edit/Slid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8156007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6322" name="Picture 2" descr="http://classes.midlandstech.edu/carterp/Courses/bio211/chap16/ch_16_label-edit/Slid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380" y="0"/>
            <a:ext cx="923558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026" name="Picture 2" descr="http://www.vivo.colostate.edu/hbooks/pathphys/endocrine/hypopit/g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752599"/>
            <a:ext cx="4365624" cy="4191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" name="Picture 3" descr="Image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1" y="1817664"/>
            <a:ext cx="6172200" cy="47043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Abnormalities of GH secretion </a:t>
            </a:r>
            <a:br>
              <a:rPr lang="en-US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</a:br>
            <a:r>
              <a:rPr lang="en-US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  <a:sym typeface="Symbol" pitchFamily="18" charset="2"/>
              </a:rPr>
              <a:t> GH secretion</a:t>
            </a:r>
            <a:r>
              <a:rPr lang="en-US" sz="40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raditional Arabic" pitchFamily="2" charset="-78"/>
              </a:rPr>
              <a:t>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</a:t>
            </a:r>
            <a:r>
              <a:rPr lang="en-US" b="1" dirty="0" smtClean="0">
                <a:latin typeface="Arial"/>
                <a:cs typeface="Arial" charset="0"/>
              </a:rPr>
              <a:t>  ‘</a:t>
            </a:r>
            <a:r>
              <a:rPr lang="en-US" b="1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  <a:sym typeface="Symbol" pitchFamily="18" charset="2"/>
              </a:rPr>
              <a:t>n childhood</a:t>
            </a:r>
            <a:r>
              <a:rPr lang="en-US" b="1" dirty="0" smtClean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 smtClean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b="1" dirty="0">
                <a:cs typeface="Arial" charset="0"/>
                <a:sym typeface="Symbol" pitchFamily="18" charset="2"/>
              </a:rPr>
              <a:t>Gigantism</a:t>
            </a:r>
            <a:r>
              <a:rPr lang="en-US" dirty="0" smtClean="0">
                <a:solidFill>
                  <a:srgbClr val="FFFF66"/>
                </a:solidFill>
                <a:cs typeface="Arial" charset="0"/>
                <a:sym typeface="Symbol" pitchFamily="18" charset="2"/>
              </a:rPr>
              <a:t>,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Char char=""/>
              <a:defRPr/>
            </a:pPr>
            <a:r>
              <a:rPr lang="en-US" sz="2400" dirty="0" smtClean="0">
                <a:cs typeface="Arial" charset="0"/>
                <a:sym typeface="Symbol" pitchFamily="18" charset="2"/>
              </a:rPr>
              <a:t>as </a:t>
            </a:r>
            <a:r>
              <a:rPr lang="en-US" sz="2400" dirty="0">
                <a:cs typeface="Arial" charset="0"/>
                <a:sym typeface="Symbol" pitchFamily="18" charset="2"/>
              </a:rPr>
              <a:t>all body tissues grow rapidly, including bones.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sz="2400" dirty="0">
                <a:cs typeface="Arial" charset="0"/>
                <a:sym typeface="Symbol" pitchFamily="18" charset="2"/>
              </a:rPr>
              <a:t>      Height  as it occurs before </a:t>
            </a:r>
            <a:r>
              <a:rPr lang="en-US" sz="2400" dirty="0" err="1">
                <a:cs typeface="Arial" charset="0"/>
                <a:sym typeface="Symbol" pitchFamily="18" charset="2"/>
              </a:rPr>
              <a:t>epiphyseal</a:t>
            </a:r>
            <a:r>
              <a:rPr lang="en-US" sz="2400" dirty="0">
                <a:cs typeface="Arial" charset="0"/>
                <a:sym typeface="Symbol" pitchFamily="18" charset="2"/>
              </a:rPr>
              <a:t> fusion of long </a:t>
            </a:r>
            <a:r>
              <a:rPr lang="en-US" sz="2400" dirty="0" smtClean="0">
                <a:cs typeface="Arial" charset="0"/>
                <a:sym typeface="Symbol" pitchFamily="18" charset="2"/>
              </a:rPr>
              <a:t>bones with </a:t>
            </a:r>
            <a:r>
              <a:rPr lang="en-US" sz="2400" dirty="0">
                <a:cs typeface="Arial" charset="0"/>
                <a:sym typeface="Symbol" pitchFamily="18" charset="2"/>
              </a:rPr>
              <a:t>their shafts. </a:t>
            </a:r>
          </a:p>
          <a:p>
            <a:pPr marL="342900" lvl="1" indent="-34290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Hyperglycemia (diabetes)</a:t>
            </a:r>
            <a:r>
              <a:rPr lang="en-US" sz="2800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.</a:t>
            </a:r>
            <a:r>
              <a:rPr lang="en-US" sz="2800" b="1" dirty="0">
                <a:solidFill>
                  <a:schemeClr val="tx1">
                    <a:tint val="85000"/>
                  </a:schemeClr>
                </a:solidFill>
                <a:cs typeface="Arial" charset="0"/>
                <a:sym typeface="Symbol" pitchFamily="18" charset="2"/>
              </a:rPr>
              <a:t> </a:t>
            </a:r>
            <a:endParaRPr lang="en-US" sz="2800" dirty="0">
              <a:solidFill>
                <a:schemeClr val="tx1">
                  <a:tint val="85000"/>
                </a:schemeClr>
              </a:solidFill>
            </a:endParaRP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" pitchFamily="2" charset="2"/>
              <a:buChar char="§"/>
              <a:defRPr/>
            </a:pPr>
            <a:endParaRPr lang="en-US" sz="900" dirty="0">
              <a:cs typeface="Arial" charset="0"/>
              <a:sym typeface="Symbol" pitchFamily="18" charset="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14800" y="1600200"/>
            <a:ext cx="4343400" cy="510540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 smtClean="0">
                <a:cs typeface="Arial" charset="0"/>
              </a:rPr>
              <a:t>Signs &amp; symptoms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en-US" b="1" dirty="0">
                <a:latin typeface="Arial"/>
                <a:cs typeface="Arial" charset="0"/>
              </a:rPr>
              <a:t> </a:t>
            </a:r>
            <a:r>
              <a:rPr lang="en-US" b="1" dirty="0" smtClean="0">
                <a:latin typeface="Arial"/>
                <a:cs typeface="Arial" charset="0"/>
              </a:rPr>
              <a:t>   ‘</a:t>
            </a:r>
            <a:r>
              <a:rPr lang="en-US" b="1" dirty="0" smtClean="0">
                <a:cs typeface="Arial" charset="0"/>
              </a:rPr>
              <a:t>i</a:t>
            </a:r>
            <a:r>
              <a:rPr lang="en-US" b="1" dirty="0" smtClean="0">
                <a:cs typeface="Arial" charset="0"/>
                <a:sym typeface="Symbol" pitchFamily="18" charset="2"/>
              </a:rPr>
              <a:t>n adults</a:t>
            </a:r>
            <a:r>
              <a:rPr lang="en-US" b="1" dirty="0" smtClean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b="1" dirty="0" smtClean="0">
                <a:cs typeface="Arial" charset="0"/>
                <a:sym typeface="Symbol" pitchFamily="18" charset="2"/>
              </a:rPr>
              <a:t>: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</a:t>
            </a:r>
            <a:r>
              <a:rPr lang="en-US" sz="3200" b="1" dirty="0" err="1">
                <a:cs typeface="Arial" charset="0"/>
                <a:sym typeface="Symbol" pitchFamily="18" charset="2"/>
              </a:rPr>
              <a:t>Acromegally</a:t>
            </a:r>
            <a:r>
              <a:rPr lang="en-US" sz="3200" dirty="0">
                <a:solidFill>
                  <a:srgbClr val="FFFF66"/>
                </a:solidFill>
                <a:cs typeface="Arial" charset="0"/>
                <a:sym typeface="Symbol" pitchFamily="18" charset="2"/>
              </a:rPr>
              <a:t>,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  <a:sym typeface="Symbol" pitchFamily="18" charset="2"/>
              </a:rPr>
              <a:t>       </a:t>
            </a:r>
            <a:r>
              <a:rPr lang="en-US" dirty="0" smtClean="0">
                <a:cs typeface="Arial" charset="0"/>
                <a:sym typeface="Symbol" pitchFamily="18" charset="2"/>
              </a:rPr>
              <a:t>person </a:t>
            </a:r>
            <a:r>
              <a:rPr lang="en-US" dirty="0">
                <a:cs typeface="Arial" charset="0"/>
                <a:sym typeface="Symbol" pitchFamily="18" charset="2"/>
              </a:rPr>
              <a:t>can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’</a:t>
            </a:r>
            <a:r>
              <a:rPr lang="en-US" dirty="0">
                <a:cs typeface="Arial" charset="0"/>
                <a:sym typeface="Symbol" pitchFamily="18" charset="2"/>
              </a:rPr>
              <a:t>t grow taller, BUT soft tissue continue to </a:t>
            </a:r>
            <a:r>
              <a:rPr lang="en-US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>
                <a:cs typeface="Arial" charset="0"/>
                <a:sym typeface="Symbol" pitchFamily="18" charset="2"/>
              </a:rPr>
              <a:t>grow in thickness (skin, tongue, liver, kidney, </a:t>
            </a:r>
            <a:r>
              <a:rPr lang="en-US" dirty="0">
                <a:latin typeface="Arial"/>
                <a:cs typeface="Arial" charset="0"/>
                <a:sym typeface="Symbol" pitchFamily="18" charset="2"/>
              </a:rPr>
              <a:t>…</a:t>
            </a:r>
            <a:r>
              <a:rPr lang="en-US" dirty="0">
                <a:cs typeface="Arial" charset="0"/>
                <a:sym typeface="Symbol" pitchFamily="18" charset="2"/>
              </a:rPr>
              <a:t>)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bones of hands &amp; feet.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Enlargement of membranous bones </a:t>
            </a:r>
            <a:r>
              <a:rPr lang="en-US" dirty="0" smtClean="0">
                <a:cs typeface="Arial" charset="0"/>
                <a:sym typeface="Symbol" pitchFamily="18" charset="2"/>
              </a:rPr>
              <a:t>including cranium</a:t>
            </a:r>
            <a:r>
              <a:rPr lang="en-US" dirty="0">
                <a:cs typeface="Arial" charset="0"/>
                <a:sym typeface="Symbol" pitchFamily="18" charset="2"/>
              </a:rPr>
              <a:t>, nose, forehead bones, </a:t>
            </a:r>
            <a:r>
              <a:rPr lang="en-US" dirty="0" err="1">
                <a:cs typeface="Arial" charset="0"/>
                <a:sym typeface="Symbol" pitchFamily="18" charset="2"/>
              </a:rPr>
              <a:t>supraorbital</a:t>
            </a:r>
            <a:r>
              <a:rPr lang="en-US" dirty="0">
                <a:cs typeface="Arial" charset="0"/>
                <a:sym typeface="Symbol" pitchFamily="18" charset="2"/>
              </a:rPr>
              <a:t> ridges.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Protrusion of lower jaw.  </a:t>
            </a:r>
          </a:p>
          <a:p>
            <a:pPr marL="274320" indent="-274320" fontAlgn="auto">
              <a:spcAft>
                <a:spcPts val="0"/>
              </a:spcAft>
              <a:buClr>
                <a:srgbClr val="FF9933"/>
              </a:buClr>
              <a:buSzPct val="70000"/>
              <a:buFont typeface="Wingdings 2"/>
              <a:buNone/>
              <a:defRPr/>
            </a:pPr>
            <a:r>
              <a:rPr lang="en-US" dirty="0">
                <a:cs typeface="Arial" charset="0"/>
                <a:sym typeface="Symbol" pitchFamily="18" charset="2"/>
              </a:rPr>
              <a:t>       - Hunched back (</a:t>
            </a:r>
            <a:r>
              <a:rPr lang="en-US" dirty="0" err="1">
                <a:cs typeface="Arial" charset="0"/>
                <a:sym typeface="Symbol" pitchFamily="18" charset="2"/>
              </a:rPr>
              <a:t>kyphosis</a:t>
            </a:r>
            <a:r>
              <a:rPr lang="en-US" dirty="0">
                <a:cs typeface="Arial" charset="0"/>
                <a:sym typeface="Symbol" pitchFamily="18" charset="2"/>
              </a:rPr>
              <a:t>) (enlargement of vertebrae).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sym typeface="Symbol" pitchFamily="18" charset="2"/>
              </a:rPr>
              <a:t>GH </a:t>
            </a:r>
            <a:r>
              <a:rPr lang="en-US" dirty="0" smtClean="0">
                <a:sym typeface="Symbol" pitchFamily="18" charset="2"/>
              </a:rPr>
              <a:t>in children </a:t>
            </a:r>
            <a:endParaRPr lang="en-US" dirty="0"/>
          </a:p>
        </p:txBody>
      </p:sp>
      <p:pic>
        <p:nvPicPr>
          <p:cNvPr id="327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219200"/>
            <a:ext cx="3810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ym typeface="Symbol" pitchFamily="18" charset="2"/>
              </a:rPr>
              <a:t>GH in an Adult</a:t>
            </a:r>
            <a:endParaRPr lang="en-US" dirty="0"/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7575550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>
                <a:sym typeface="Symbol" pitchFamily="18" charset="2"/>
              </a:rPr>
              <a:t>GH = pituitary dwarfism</a:t>
            </a:r>
            <a:endParaRPr lang="en-US"/>
          </a:p>
        </p:txBody>
      </p:sp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00200"/>
            <a:ext cx="3048000" cy="43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:\Users\User\Desktop\Pictures Hana\1188157805_1392_1024_768copy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1219200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Endocrine gland stimuli may be </a:t>
            </a:r>
            <a:r>
              <a:rPr lang="en-US" sz="3100" dirty="0" err="1" smtClean="0"/>
              <a:t>humoral</a:t>
            </a:r>
            <a:r>
              <a:rPr lang="en-US" sz="3100" dirty="0" smtClean="0"/>
              <a:t>,       neural, or     hormonal. </a:t>
            </a:r>
            <a:endParaRPr lang="en-GB" dirty="0"/>
          </a:p>
        </p:txBody>
      </p:sp>
      <p:pic>
        <p:nvPicPr>
          <p:cNvPr id="4" name="Picture 4" descr="http://classes.midlandstech.edu/carterp/Courses/bio211/chap16/ch_16_label-edit/Slide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524000"/>
            <a:ext cx="8077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584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Functions of </a:t>
            </a: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sz="4000" dirty="0" smtClean="0">
                <a:latin typeface="Arial" charset="0"/>
              </a:rPr>
              <a:t>The major function of </a:t>
            </a:r>
            <a:r>
              <a:rPr lang="en-US" sz="4000" dirty="0" err="1" smtClean="0">
                <a:latin typeface="Arial" charset="0"/>
              </a:rPr>
              <a:t>prolactin</a:t>
            </a:r>
            <a:r>
              <a:rPr lang="en-US" sz="4000" dirty="0" smtClean="0">
                <a:latin typeface="Arial" charset="0"/>
              </a:rPr>
              <a:t> is milk production</a:t>
            </a:r>
            <a:endParaRPr lang="en-US" sz="4000" dirty="0" smtClean="0"/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Release is inhibited by PIH (dopamine)</a:t>
            </a:r>
          </a:p>
          <a:p>
            <a:pPr>
              <a:buFontTx/>
              <a:buChar char="•"/>
            </a:pPr>
            <a:endParaRPr lang="en-US" dirty="0" smtClean="0">
              <a:latin typeface="Arial" charset="0"/>
            </a:endParaRPr>
          </a:p>
          <a:p>
            <a:pPr>
              <a:buFontTx/>
              <a:buChar char="•"/>
            </a:pPr>
            <a:r>
              <a:rPr lang="en-US" dirty="0" smtClean="0">
                <a:latin typeface="Arial" charset="0"/>
              </a:rPr>
              <a:t> Suckling response inhibits PIH release</a:t>
            </a:r>
            <a:endParaRPr lang="en-US" sz="4000" dirty="0" smtClean="0"/>
          </a:p>
          <a:p>
            <a:pPr lvl="1">
              <a:lnSpc>
                <a:spcPct val="90000"/>
              </a:lnSpc>
            </a:pPr>
            <a:endParaRPr lang="en-US" sz="4000" dirty="0" smtClean="0"/>
          </a:p>
          <a:p>
            <a:pPr>
              <a:buFont typeface="Wingdings 2" pitchFamily="18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42175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7890" name="Picture 2" descr="C:\WINDOWS\Desktop\untitle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17663"/>
            <a:ext cx="7296150" cy="524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7924800" y="4419600"/>
            <a:ext cx="10699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Prolactin 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6858000" y="3429000"/>
            <a:ext cx="1114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>
                <a:latin typeface="Trebuchet MS" pitchFamily="34" charset="0"/>
              </a:rPr>
              <a:t>Oxytocin  </a:t>
            </a:r>
          </a:p>
        </p:txBody>
      </p:sp>
      <p:cxnSp>
        <p:nvCxnSpPr>
          <p:cNvPr id="7" name="Straight Arrow Connector 6"/>
          <p:cNvCxnSpPr>
            <a:stCxn id="37892" idx="2"/>
          </p:cNvCxnSpPr>
          <p:nvPr/>
        </p:nvCxnSpPr>
        <p:spPr>
          <a:xfrm rot="5400000">
            <a:off x="7092951" y="3868737"/>
            <a:ext cx="392112" cy="25241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538244" y="4718844"/>
            <a:ext cx="39211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</a:t>
            </a:r>
            <a:r>
              <a:rPr lang="en-US" dirty="0" err="1" smtClean="0"/>
              <a:t>prolactin</a:t>
            </a:r>
            <a:r>
              <a:rPr lang="en-US" dirty="0" smtClean="0"/>
              <a:t> </a:t>
            </a:r>
            <a:endParaRPr lang="ar-SA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 on the breast </a:t>
            </a:r>
          </a:p>
          <a:p>
            <a:pPr lvl="1"/>
            <a:r>
              <a:rPr lang="en-US" dirty="0" smtClean="0"/>
              <a:t>Increases mRNA</a:t>
            </a:r>
          </a:p>
          <a:p>
            <a:pPr lvl="1"/>
            <a:r>
              <a:rPr lang="en-US" dirty="0" smtClean="0"/>
              <a:t>Increases production of casein and </a:t>
            </a:r>
            <a:r>
              <a:rPr lang="en-US" dirty="0" err="1" smtClean="0"/>
              <a:t>lactalbumin</a:t>
            </a:r>
            <a:endParaRPr lang="en-US" dirty="0" smtClean="0"/>
          </a:p>
          <a:p>
            <a:pPr lvl="1"/>
            <a:r>
              <a:rPr lang="en-US" dirty="0" smtClean="0"/>
              <a:t>Inhibits the effects of </a:t>
            </a:r>
            <a:r>
              <a:rPr lang="en-US" dirty="0" err="1" smtClean="0"/>
              <a:t>gonadotropins</a:t>
            </a:r>
            <a:endParaRPr lang="en-US" dirty="0" smtClean="0"/>
          </a:p>
          <a:p>
            <a:r>
              <a:rPr lang="en-US" dirty="0" smtClean="0"/>
              <a:t>Other effects</a:t>
            </a:r>
          </a:p>
          <a:p>
            <a:pPr lvl="1"/>
            <a:r>
              <a:rPr lang="en-US" dirty="0" smtClean="0"/>
              <a:t>Stimulates the secretion of dopamine in median eminence (inhibits its own secretion)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of secretion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PIH (Dopamine) inhibit its secretion</a:t>
            </a:r>
          </a:p>
          <a:p>
            <a:r>
              <a:rPr lang="en-US" dirty="0" smtClean="0"/>
              <a:t>Exercise increases PRL secretion</a:t>
            </a:r>
          </a:p>
          <a:p>
            <a:r>
              <a:rPr lang="en-US" dirty="0" smtClean="0"/>
              <a:t>Surgical &amp; psychological stress increases PRL secretion</a:t>
            </a:r>
          </a:p>
          <a:p>
            <a:r>
              <a:rPr lang="en-US" dirty="0" smtClean="0"/>
              <a:t>Stimulation of the nipple increases PRL secretion</a:t>
            </a:r>
          </a:p>
          <a:p>
            <a:r>
              <a:rPr lang="en-US" dirty="0" smtClean="0"/>
              <a:t>Prolactin </a:t>
            </a:r>
            <a:r>
              <a:rPr lang="en-US" dirty="0" smtClean="0"/>
              <a:t>level rises during sleep</a:t>
            </a:r>
          </a:p>
          <a:p>
            <a:r>
              <a:rPr lang="en-US" dirty="0" smtClean="0"/>
              <a:t>Prolactin </a:t>
            </a:r>
            <a:r>
              <a:rPr lang="en-US" dirty="0" smtClean="0"/>
              <a:t>level rises during pregnancy</a:t>
            </a:r>
          </a:p>
          <a:p>
            <a:r>
              <a:rPr lang="en-US" dirty="0" smtClean="0"/>
              <a:t>TRH increases PRL secretion</a:t>
            </a:r>
          </a:p>
          <a:p>
            <a:endParaRPr lang="en-US" dirty="0" smtClean="0"/>
          </a:p>
          <a:p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5400000">
            <a:off x="4267200" y="857250"/>
            <a:ext cx="6858000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8763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AutoShape 2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2" name="AutoShape 4" descr="data:image/jpg;base64,/9j/4AAQSkZJRgABAQAAAQABAAD/2wCEAAkGBhQSERUUExMVFRUWFBwYGBgYFBwYGBkXGBcXHRcVFBcXHCYeFxklGRYXIC8gJCcpLSwtFR8xNTEqNSYrLSkBCQoKDgwOGg8PGiokHyEsLCwqLC0sLCwxLiwqKSkpKiovLywsLiwpLCovKSwsLCksLDUsLywpLC0sKSwsLCwsKf/AABEIAIEAdgMBIgACEQEDEQH/xAAbAAACAgMBAAAAAAAAAAAAAAAFBgAEAQIDB//EAEEQAAECAwYDBgMFBQcFAAAAAAECEQADIQQFEjFBUQZhcRMiMoGRobHR8BRCUsHhByNyk6NigoOistLxFRYzQ0T/xAAaAQACAwEBAAAAAAAAAAAAAAAAAQIDBAUG/8QALREAAgIBAwMCAwkBAAAAAAAAAAECEQMEITESE0EFYSJR8EJxgaGxwdHh8SP/2gAMAwEAAhEDEQA/APYRG4jmDHKbb0JLKUAdmPyiIFsRsIpC9ZehJ6IWfgmK9pvlLsMbAOohCga+FIcUdjXYeYBxVukFxGRAaXfCPDgU7OwRoeRD+ZaNE37gmJSUTCmZRLgPiLsASqoLHXNt2AT7b4D0SFi9eNOzmiRLkrXOLd0lICQciohWbVakd08VscKpZxNWoTWmhUdC+eVcqwE+xNpOuRhiQNN5TdLMv+bL/wB0aG85+lkV/Ol/OAoC0YgObztOlk/rI+cQW+1n/wCZA6zh+UMAxEgWmfaj/wCqSP8AFUfgmL1mWojv4cQNcLt5PWADq8SMPEgAopMcrfbeyCSQcLsSMxQsW6gDzjcGJaZIWkpORDfIjmDXyhO2tuRMnbuHSXHqPb5wm8S30UTcORVMSd+72YSGfOoXTnFtVuXZphSa5ODkRVinYH8oA8Z3jInAYFJExOmJi40IfP5mMWLVrJJx4kuUX6J3lSa+/wDkfLvwy0MNHBOJgVDxYd6uCo1JGcKXE95iVVJpiExIyIWhYcN91RwqCgKEoQrUuq/9yrKBUukMd8yT1f8AKKCJM+0q7iJkxILkpQpTUGbDYD0EbYz6uDr6fRtT6pukNHB97ArtFpmkBalGpUR3lknCCkuAAAHYgACkCrfexXNC8u8OT6uwoCRmBR1K3gHMtBlIMur4iVBzmxABByoTGthUqYsDUn05wpTUFv4OisUcbeR/4kj3S6LYTZpS1kAGWmvl8hHe77cZpKgGQMnzJpns1fUQsXXKmTwmWCyEpCVHRKEiiQNVke2ecOEmUEJCUhgKCKMGV531raP6nkJS65OS4OzxoicCSBoWPX6MV7wtglSlLP3R76e8BLotOCUmcs+OY6qMwJYEnUUNYtnlrIofi/uF5oZnjRBqrr+QgNO4skAsC7Z1SP8AUQR5iLlgvSXNPdOYplVnfCQSD5GLnwXPFOKtovvEjV4kRKyhiiheV9JlaudotTKiE6/bsmqJwh4W4FK++J+1owDZHUecKtuwrcnD1AY8ss/0i/ed1T0oLp5+cLCphMVuMW7a3O/6csbhSXxWd5Kk4mUe7qdW1LHl8I9g4a4mkYEIlshKUsEc/Spzq9X3jxYgEHpF665trkh5ZQ2QUUgrbkc+XlFit8GrX6eebpSsZ/2wT5XbylIbtFIPaAcmwlXNi3kNoU7nsSpqwVjuu1KZ7ekS0zFODMGIqdyrUljn5+5ghZL5oEhASdhAopvcvwaWWOCU5bfoP3DN6qkywgkYU+1YNTONZYVho4zBKiR/EmWlWH+80I14JXJHZqJSUIxzCPEklIUoJ/tsuTLSdFTlHSBMhIAQqaKrGKXJTRKUF2WrM95iQPEoDEpQDPOTSexzcmnxZJua3v6/v63f+JeIEzZaEII7ynUxOQyoQDqcxAu+rc8pEtJYCXVj96perbbgCperFTvG8A4KRhZBqAWJ6lan9Y3kXmZ6ZAHiIIUAC+LEqrJBNBWgjmyT70p+yRzuz28nUh6sE04UATMLgYUi0zJTk6IaSmSTybzgpZpBKyS+LUlIQt01KJwT3SsA4kTBm2z4qd1zMXdALNkVzFy1gCqFpnE5gMFJNCzioBuXheqJCkpBxLKSlIzUe8UyxuS5Z+Rjo+BSu6QwIVQPnr11iRzs6ClIBzAr1193iREyMqCOawI2SYG3mtaRiRXdO4p4WDvWIyk4q6si3QHvVXbTMAyEVbw4ClTU4sRlr/EGY/xJOfsYJXUELUVA11BzHWO993kJcs10hxlGcepFuLLKLTg6PGbxl4Zq5aFhSUlisBnIzapo+vKCdyzzhA0EUbRZlZJSpXRL+u0d7HY1hLqpydz5xWsqx/Ez1K1ePEuqcrLt5JM0hEsYiO8QGyy8s/hBHhC6BKnJnTElak1ShNWO53O23w63ZcZTMScRBUku3ka+gpBKy2gylPQaOzpPyMYJ67q/6JPpvlb0cLU+qZMyaXB34itqZnaLXImoC0BJUQCAQqWXJyH/AIZYbrAu2JkzFzFCYlBmJQlAV3CEJkHuDFpjlyk0zy1gxet7dpLONKS7AFzSvMl6PTKFG32MLJJNTG7SzWeHci7XG6o2emYpZsTnfGy/I6Wu4Z02f2ElBUTiY0w4QSMSlGjMxc/iG4EElfs5tdkQqaBLm4U5IJWU/iVgUkY2DsA/SOHBF9/ZVTkqT31JSU7qQgqxhI3GJJbNhyh4ufjWVMUWcN3lKPhSAKk7Cj1/QW0vJVqck4ZKSW1eOTz6x8azkBUqzh1zGBmKdRBqCUp0phpVmroA23DcnY/vps/tbQXdRcpQGroFDOqmOF8tSgfaZarTMWklCTMUpLDIFRKRyo0NF23me1lBCif3qRXUPV+TEeS1aRI1ZsD+ztfP8DhZbxnlSko7y0+JBwuP7ST4SKjJmxJPeCgYkK61TFkdg+LAGbPACW/pqs/tGITdGN4feP4ofkmsVrQakeY9YF33fws7bnSFqfxlMJcgDbf0APuYXizFDS5Jx6ktgnxBa0WYpXiwKL4e87gFiFPViSBrnoxhWtfFSZiii0BaA/iBBbmQBl0eA/GvE/2gpBDKSCH8wfPLlnrnA6bP7eUVMSqWBiIS/doMSj1IqdfIRTD4d0tmbNLCENpJO+fYfbJZEJs8zCsKcOFDVNIB2SaHY+W3Qwu3LfCpSsD9xWmxOo65GCdntQAKlAGpYO1BmRT8+pEGbGskaRZl0ilvDh+B2NsCUAnPC+9YELMxZoIxd0xMwBvE1A5LhyzPXNxyIIiwu5rQvJwOsU4dN2cagc/Jp5ad9MgVeU8S0eI4gQ40beF+0WxSiwMHrxuRSSUqLk5wKtd0Lk+IZinPmI0QTjHpWx1vT9RGMOhv3Bk+zKKcYJBSulfUg9Y6yp04pBM5a2rgUo4XTuCa0NDBG2XeZdnlKP38XoCmvxjhKs7MeW7fCvpEpPpRpyLFN9xbv90bSmUXNDu3o42hiuyWzOKkgaEEGlFbGumpBcEggUSjr9aB9n25QfukY04TopxyY/CsVdxVZnzZ5dFpjpY7iUQ9XO0wy9z4wCo1JLMxckkskJzF+455wMcxEi9O0cd55tnnvFVrxWyYk/cAAH91P5qeBU4FKcR5e5IHun6pBXju0ypdpC0qeYUd9A5eFROQoP8AKIVJ16LXTCG/L6A+jB1HbwSlLHFR+QPvqtW6cmjeRw/aBLxYVBJGx8njM60jGlR72FQJAqKHUx6VdXGchaAkhnADEUyGR1r8YRg1EHHJa/I8pKWUzEdfiOUGDPNMwKMOmvUO/tvGeLhLFq/cuMOZAcBWw6RQRiIB9KZ1qB8oLSNulezcg9ctuwrSRRlOOQUxbyKEx7FOmpwYkkENQiPIeF7lKldpNBEtOhpjIyS+2+ugzo73SFoCkAFSDoaYeb1w60qTTrFE9RJTUYq/n8zn+o6hZJxjHxZw7HHNKjkDAC+z9otCZaBR2+cMF4q7OWWzMbcH3CQrtViukaq8GJOtyl+0C7BLs9mAFEOn1A+UKqEDs0kPsat0j1Pi66+3sykjMVHUR57w/aEsqTMSK0c5iFKO5ow6hwjQKQr05f8AOfMmDNzgkuk5UoQNa5g0pAm8bIZayDlpBrhGaAtWykn2EZZ4VLbgeoz9xVFUP1zCmYdq1iQQlikSL4xpUYzyG3KQVKWoAlRck/xZHkGTTZoCWqSgnVueZ3J5k/KDFvuOeoqUlBUHdhn1A1gJOkqSWUlSTspJB9CIZ2MXbkrswiSg0w13dgM3DNXStOkZ/wCn4XUiYtCNADV9SDtlFmy3atehA5gge7E+gHONbxDHBomnX6LxHuK6NWOeCcujmt/2o0uySD3VV1HnF+1SkISlLP339v1EDrvJK8KQ6j9eUM95cKLSEkd6leurRan8NE9TqMcMPbu29hn4UnIWgAgEjImp9TWGRSAzAADYR55w5aFS1gGmkegyVOHhxSPNNUylMu0KU5gpZkBIYRphjYRIR2VUQi8RcLETO1lDM1EO4jKpT6QNWNOhGnXR28uqWUBAu77AuSsgjf4GPSfsfKKVru2hLVY6coi0Fl2yq7ieg+ESNJJ7o6D4RiIgDJSWypG1otykpJxGg3McUzIq3it0tCYwN2iqrckuTv5en5wBXdgXMAI7pP0B8YP22UQCAknV2ow3OhfrnFG5wVzcRyTlGDtyeT2Iq+q0bqu5MqYlMsYRR21O5OsPtlUcABOkKciTjnvtDZKoI2xRNuypaLvCi4oeUEbNMUkNiMaRkGJUIsfaVfiMZ+0q/EYr4omKGB2m2tQBLmg3iibVOKQpKlVDsSARsG/X1jusAgg5EMfOMgwAcU26eXoAA9cZ0LUHkfUVzjZa5pTSYQa+Ydx7MNI3iYoBGUEsHzYP1avvEjXFEgAEiK9s0jMSEMq2rwK6QLuL70YiRHyPwFro8Z6wxJiRIkuBG8SJEhgZiRIkAEjESJABDGIkSARgxIkSAD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7163" y="-585788"/>
            <a:ext cx="1123950" cy="122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sp>
        <p:nvSpPr>
          <p:cNvPr id="51203" name="AutoShape 6" descr="data:image/jpg;base64,/9j/4AAQSkZJRgABAQAAAQABAAD/2wCEAAkGBhMSERQSEhQUFRUVFxUYGBcXGBgeFBQXFBcVFBgVFxgXHCYfFxklGRQUHy8gIycpLCwsFR4xNTAqNSYsLCkBCQoKDgwOGg8PGiwkHyQsLDAsNSksLC0sLywsLCwpLCwvLy0sKSwsLCksLCwsLC0sLCwtLCopLDQsKSwsLCwsLP/AABEIAHEAlgMBIgACEQEDEQH/xAAbAAACAgMBAAAAAAAAAAAAAAAFBgAEAQIDB//EAD0QAAIABAMFBQQJBAEFAAAAAAECAAMEEQUhMRJBUWFxBiIygaETQpGxM1JicoLB0eHwBxUjkhQkNEOi8f/EABoBAAIDAQEAAAAAAAAAAAAAAAIEAQMFAAb/xAAnEQACAgEEAgEDBQAAAAAAAAAAAQIDEQQSITEFQRMiYXEyUZHR8P/aAAwDAQACEQMRAD8A8PiRar6Eyz9k6H8oqxBPZ3o9bWvfKDD9nWcXSw4iAKORmMosScSmp4XYecSdgIr2RqDfZXatwgZU0Ly22XUgjcRDDgPb6dTahXB45GDOIdtqSsW0+UUb6w/aO4OwU51RIdZTNTIpCjwGx038YDYhhQmMWlMW4q3iHTjFubWy87aaDpuiqXtmphONs/ZRueTbA5by5m0rFSAb21tvEd5lc1zc3HAxWfFbHPUixPSKU2svpEbZSf2O5ZfurPeCCy0trFnsPQUs7bNQRdSLXOVjDTPaiTJApA4CJlTlcvBO3PYpS3UZAXjLVYEFP7lTM5AsDxtaAuObJe68PjFU9PFLOQGsGs/EhHanni14BNJuRBNclEVTrilwCy3VBZgsY6JggRbq3kYHPN0iTKmZopNuEHDG3ayUy2oI1jMVErWA70SIdP7M7DB1PiqOuxNGXGKNZR7GanaQ6H8jFaLVHU2urZqY1M5GcYKsSOk+Vstbdu6Raw7CJk7wgBb2LNko3nmbDM2iCyEJTeIrLKMZtDjSYLSKAGVph3kkqD0C6DqYMU9HR2/7eX5g/MmJNSHirZdtIQ6ZSwtHeYAo18ofBglE+XsvZ80ZgfmR6Qq9p+zLU/8AkRvaSibBveQnRXH56HlFUq3nPoW1HjLqVufK+wuO9zEWMWi/hmCT6g2ky2e2p0UdWNgPMwYpGDfCRxp5uyeW+L5xiw2QIKyOwzD6Woky+S7TsP8AUBf/AGhio/6VynALTpo57Crf8JYn42gHVvGV4+587Tzs1RvffFv/AJ+0tjrDT2r7I0FFLI9vOm1BHdljYAS+jTcjYW929zyGcI2zHSguhSyra8Mvf8qNmq72EUE1jqmsVOCF3Eu1L5CO1JXhcjHOaLpA0Snc2VSekVwgpLAMUFaltrMGJAkFlNmvEg/ja9lqqb9lSJEjMNFp2B2ltvEekYbRy5lHLmSrG0tVZfqFRZst2020195Yx5mjWgvhOMzJDbUu9jqP5/8AI7I/ob1TZlrhh+bT2iS2Igph2JyKgZ9xt98h5jVeuY6RxxDDzLMC8dnqYSU1lHCRVkc4sNOExGlNmHBXzOh8jY+UDWOeUdJU3ZF95yHIbz+Xxir5kuBj496w+ijh2BS5djNAmP8AUv8A41+9bxnlp1hpp5E2YAuigZKtgoHQZARywrCLr7SYwlqcwWzZvurv65CC/wDdZCLsqjtxO1ba/wBfleLItNCtVFVCxBf78neipJNOpmOVGzmXbRenPnrwhdx/+phs0ujBXcZrDvfgX3epz5CO1b7Goss6U6qDcbE1rg8SH2lJ8opv/TuWys8qoay5lXQFlGl7hhtLnmQBbhB7n0hHWO+b21rgSpM52f3nZzpmWZmPxJJPnDEOyUxh9GwPDIsPwg39IPdluzCSJpczVcldlbKQU2vE2Z12Ay/iMegyKGkH/jQ5bxf55RMY7jPXjZYfy5T+x4LV4Q8pjcG3TMdeEcZUrOPeq/C6edk0teq5EftCf2j/AKdnZMym7+zquj9F3OeQseUBZU8cCV+hshyuUJdNT7XdOkXKnE5dOuwigmMSaBr2tDPg3YuXMG1MiqqGEZyjgRsnO0RmeESCWMUSypzImgjMLybT7K2xMVb5CD2HdlWazTjsD6o8Z/JfP4QYwrCJcjPJpn1tw5Lw66nlBNAT7pjQweo0njY/qu/gHrQSUFpcpb/WbvN65DyAjhPlcoPGmtm1l+EVpmI0qZOynoRf0gJLKNuPw1rCSS/gBBSDcZQfw3FA6eymeR/TgeWh5HONExWkPhUeaX+axt7eQ25P9beqWMIzTj7GK4xmsxw1+SrW0ZRrbt3SOuHSE29qZbZli+yffb3V+OZ5AwRFEZw2VbIbznsjrv4WOfXMiV1BMn1MwIptt95vdBUBTn1BijbJrKLU8fSytNqmmvdrk+gi5T4ex3EweocLkSRmNpt5Jy+Ai/8A3NF3IPKNWqtqP1C03l8IV3w9x7pHlG2GTSk5Nrwk7LX0Kv3WB5bLGGgYrLORELna6rky7JKXvsDtH3VBysL+98usFZiC3ZBS3fS12LaVrKAQTr8h+8EqTHm3wEYZDz/npFrDcNeZcqBYasTZF6njyFzGfC9rgZshzuG6nxQga6+nKLcitZiN0BKb2MvxO01vsiyjza5PwEE6fF5Z9yYvMMD6WHzjQhZuKWsLLQQqsGSf3wAJg36B+R58/wCBaxrtA0gGUAVfQg5EQzf36TKQuoeayi/s0W0w87HcN5XatwjzvtJ2latmiYyqgVdlFXOy3JzY+I3PIcAIi6Sisrs8n5ONalmPDBjMSSxzJ1iRWqKi0ZjO2t8mFtOZ7VnclvP9o5P2rnnJSF+frASMiNI1nrLpdyLc6umzDZnZr7r/AJQSocJtmRc+gjt2VwnbvNIvY7K9dT6EfGH3CsDUZuL8t37wLjuNfx2l3r5bOf2yAcN7PTZvhGXE6Qwyew8tR/lcseCWAHmQSfhDAGEtAQLdNw0gRi+PLJQsxAy/nXpHfBWuWjd3vHeEc6urk0iAJZSSAgJ1J95idf24CLqE7IIP6dekeeLVGpnCZMvY+EbwOPU+ghjw7CZh+jaYo+yxAHXOwjovL4XBXC1Y3BKsqzp4jA2eHCe1clEva51J4KNTHbFauTRgNPmTJr7pZclT+HK/VrDk0I9dj82snbT5KvhQaDcP5p0gpPCFbdbFSUF2w8+O5/47/eOvkN0RsQeYLMzMDuJJHrpA+hpySModaLsqDa5BG/KFJ12TXDNCi6K7Qs4dIV27+0QNFXxOcsgfdHE2MN1NQO6AMspFUZIF2rdSTrzg0uAS5AAlqFBAOmZ5E9bxlUtBU6VxeZgO9TWUKtbg/wBQbLcM9lvu3zB5Xz5b+FJQsczcCG2qpw65AH5xpTMClymYyNtbjfDSq2vgFzUuzhRUiMLOob5i28EaQK7U9ji6mbKF245XY/Vmbto7n3nJsyDDCshD4SQeG/8AeNknFDnmDkb6EHIgxZKCksMR1OnhdHDPC5rXJvEhz7YdlgZ5mSyAHzz48f15gnfGYX+LB5K2l1zcX6POZ0gqbEWjQQ01NKs0WIzhdrKNpTWPlA12qf5AjLI7dh6pPYNKuomhyyhiBtqwANidSCunPlDXT1SS85syWn3mW/wvHjnt8rRosWqTXZrUeUlVBQ29HqmOdu6eUtpTia/2fCPxafC8ef1OLvUTdqcwsMwPd6QLYxhoh/UBb5Gy1rPS9f2NeG4nTy22prFgNFXf5j+c4tYv/UmYy7FMvsk45F/Lcp55nnCReMgx0VhYRFvkLZ8dfguf8hpm1tEszZ3NyS35xd7MlTNIbept1BB+UB0axglhaf8AVKBl3jboQbehESkLwu2zU36HCW9tLQ04VivdFzpCOajPp8xui3S1VsoNM9JC5Yyj1B8VVpQzFxpAqpxlVhPXEiN8UqvEiTrE7iI2qPA0zce2dD06RZwvF77TDfY56GEQVRJtHasxppLKqkWC3dTodrQciAL3H1ojcDbqVWt0uh7n4kMzpFcY6NCQQfSE6nxn2ylkPVTqP16iKs2rjtxdDUxsWYjHjVUk5QhJyNwRroRbLrEhUrcQIQHU3I9IkVSksmVqraPke/s7y1zvGuLyhNl2t3hGqz4ntIyY5UsnmYyaFJlsbHdGyoTmAYvYxTWbaGhjbDMWEtSjC4Of7RsVNT5yMZ4ygYYgjeY1yTGuzHBGIkS0SOJyQRaWeQFYGzLlca21B8s/SKsZEcSmMdTU2mX91wWPKy3JHwi5JNwCpuNx/KF81F5bE27qqi8btYk/BWHnGGrXllVQkbKgHgSe81xoczb8MTkbq1LqWH0Mcybcc4qbJMVJfacgZypZPHvD0vFaox6a+Qsg+yLeusQ1kaWsrXIVmVqyczYtuHDmf0hfq61pjEk3ubx0lYbOmLtIjMvEeeZ/1OfKNpOCTmbZ9m2Vr25gkdclJjhG/UStfPRrRVDKDbfbLjB6fPCy12xdvXpeOEjCZqEH2TZcs9Nq/wAM+kYrqOcbky2soJOmQXW9juieMC8bJweY8FWsr9sBQuyq3OtyS1gST0AiRo+FTgCxlsBe18rXzyvx7p+EYikCcpTe6XYSWN1iRIQYqirjH0UAIkSHdP8AoGa+iRsIkSLwmEJP0DdYGxIkE/RC9kjIjMSBCOo8H4x8jGKn6RvvN8zEiRwTORiRIkSCdZO6JI8X84GJEiDmdZu+NZe/qfyjMSOYPo2H6/MxIkSKpdgs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7163" y="-509588"/>
            <a:ext cx="1428750" cy="1076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rtl="0"/>
            <a:endParaRPr lang="en-US">
              <a:latin typeface="Trebuchet MS" pitchFamily="34" charset="0"/>
            </a:endParaRPr>
          </a:p>
        </p:txBody>
      </p:sp>
      <p:pic>
        <p:nvPicPr>
          <p:cNvPr id="51204" name="Picture 8" descr="http://www.indiafloristonline.com/images/flowers/12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1430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124200" y="5486400"/>
            <a:ext cx="2683748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  <a:cs typeface="+mn-cs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105400" cy="6858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solidFill>
                  <a:srgbClr val="FF3300"/>
                </a:solidFill>
              </a:rPr>
              <a:t> </a:t>
            </a:r>
            <a:r>
              <a:rPr lang="en-US" sz="3600" dirty="0" smtClean="0">
                <a:solidFill>
                  <a:srgbClr val="FF3300"/>
                </a:solidFill>
              </a:rPr>
              <a:t>(</a:t>
            </a:r>
            <a:r>
              <a:rPr lang="en-US" sz="36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3600" dirty="0" smtClean="0">
                <a:solidFill>
                  <a:srgbClr val="FF3300"/>
                </a:solidFill>
              </a:rPr>
              <a:t>)</a:t>
            </a:r>
            <a:endParaRPr lang="en-US" sz="3600" dirty="0"/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3962400" cy="4846638"/>
          </a:xfrm>
        </p:spPr>
        <p:txBody>
          <a:bodyPr/>
          <a:lstStyle/>
          <a:p>
            <a:pPr>
              <a:buClr>
                <a:srgbClr val="FF6600"/>
              </a:buClr>
              <a:buNone/>
            </a:pPr>
            <a:endParaRPr lang="en-US" sz="2800" dirty="0" smtClean="0">
              <a:cs typeface="Arial" charset="0"/>
              <a:sym typeface="Symbol" pitchFamily="18" charset="2"/>
            </a:endParaRPr>
          </a:p>
          <a:p>
            <a:pPr>
              <a:buClr>
                <a:srgbClr val="FF6600"/>
              </a:buClr>
            </a:pPr>
            <a:r>
              <a:rPr lang="en-US" sz="2800" dirty="0" smtClean="0"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cs typeface="Arial" charset="0"/>
                <a:sym typeface="Symbol" pitchFamily="18" charset="2"/>
              </a:rPr>
              <a:t>Anterior pituitary gland </a:t>
            </a:r>
            <a:r>
              <a:rPr lang="en-US" sz="2800" dirty="0" smtClean="0">
                <a:solidFill>
                  <a:srgbClr val="FF3300"/>
                </a:solidFill>
              </a:rPr>
              <a:t>(</a:t>
            </a:r>
            <a:r>
              <a:rPr lang="en-US" sz="2800" dirty="0" err="1" smtClean="0">
                <a:solidFill>
                  <a:srgbClr val="FF3300"/>
                </a:solidFill>
              </a:rPr>
              <a:t>adenohypophysis</a:t>
            </a:r>
            <a:r>
              <a:rPr lang="en-US" sz="2800" dirty="0" smtClean="0">
                <a:solidFill>
                  <a:srgbClr val="FF3300"/>
                </a:solidFill>
              </a:rPr>
              <a:t>)</a:t>
            </a:r>
          </a:p>
          <a:p>
            <a:pPr>
              <a:buClr>
                <a:srgbClr val="FF6600"/>
              </a:buClr>
              <a:buNone/>
            </a:pPr>
            <a:r>
              <a:rPr lang="en-US" sz="2800" dirty="0" smtClean="0">
                <a:solidFill>
                  <a:srgbClr val="FF3300"/>
                </a:solidFill>
                <a:cs typeface="Arial" charset="0"/>
                <a:sym typeface="Symbol" pitchFamily="18" charset="2"/>
              </a:rPr>
              <a:t>   </a:t>
            </a:r>
            <a:r>
              <a:rPr lang="en-US" dirty="0" smtClean="0">
                <a:cs typeface="Arial" charset="0"/>
                <a:sym typeface="Symbol" pitchFamily="18" charset="2"/>
              </a:rPr>
              <a:t>is connected to hypothalamus by portal system: 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“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hypothalamic-</a:t>
            </a:r>
            <a:r>
              <a:rPr lang="en-US" dirty="0" err="1" smtClean="0">
                <a:solidFill>
                  <a:srgbClr val="00B050"/>
                </a:solidFill>
                <a:cs typeface="Arial" charset="0"/>
              </a:rPr>
              <a:t>hypophysial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 portal vessels</a:t>
            </a:r>
            <a:r>
              <a:rPr lang="en-US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”</a:t>
            </a:r>
            <a:r>
              <a:rPr lang="en-US" dirty="0" smtClean="0">
                <a:solidFill>
                  <a:srgbClr val="00B050"/>
                </a:solidFill>
                <a:cs typeface="Arial" charset="0"/>
              </a:rPr>
              <a:t>.</a:t>
            </a:r>
            <a:endParaRPr lang="en-US" dirty="0" smtClean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0"/>
            <a:ext cx="5872556" cy="6821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Anterior pituitary hormones</a:t>
            </a:r>
            <a:endParaRPr lang="en-US" dirty="0"/>
          </a:p>
        </p:txBody>
      </p:sp>
      <p:pic>
        <p:nvPicPr>
          <p:cNvPr id="3" name="Picture 4" descr="11_14"/>
          <p:cNvPicPr>
            <a:picLocks noChangeAspect="1" noChangeArrowheads="1"/>
          </p:cNvPicPr>
          <p:nvPr/>
        </p:nvPicPr>
        <p:blipFill>
          <a:blip r:embed="rId2" cstate="print"/>
          <a:srcRect l="7576" r="7576"/>
          <a:stretch>
            <a:fillRect/>
          </a:stretch>
        </p:blipFill>
        <p:spPr bwMode="auto">
          <a:xfrm>
            <a:off x="76200" y="1905000"/>
            <a:ext cx="7999506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09900" y="723900"/>
            <a:ext cx="7010400" cy="525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-876300" y="723900"/>
            <a:ext cx="70104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6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Growth hormone</a:t>
            </a:r>
            <a:endParaRPr lang="en-US" dirty="0"/>
          </a:p>
        </p:txBody>
      </p:sp>
      <p:sp>
        <p:nvSpPr>
          <p:cNvPr id="25602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101725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(Somatotropin)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Mechanism of action</a:t>
            </a:r>
            <a:br>
              <a:rPr lang="en-US" dirty="0" smtClean="0"/>
            </a:br>
            <a:r>
              <a:rPr lang="en-US" dirty="0" smtClean="0"/>
              <a:t>direct effect</a:t>
            </a:r>
            <a:endParaRPr lang="ar-SA" dirty="0"/>
          </a:p>
        </p:txBody>
      </p:sp>
      <p:pic>
        <p:nvPicPr>
          <p:cNvPr id="5" name="Picture 2" descr="Fig1a                                                          00000010Macintosh HD                   B191BFFC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981200"/>
            <a:ext cx="5867400" cy="441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7536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Indirect effect</a:t>
            </a:r>
            <a:br>
              <a:rPr lang="en-US" dirty="0" smtClean="0"/>
            </a:br>
            <a:r>
              <a:rPr lang="en-US" dirty="0" err="1" smtClean="0"/>
              <a:t>somatomedins</a:t>
            </a:r>
            <a:endParaRPr lang="ar-SA" dirty="0"/>
          </a:p>
        </p:txBody>
      </p:sp>
      <p:pic>
        <p:nvPicPr>
          <p:cNvPr id="46082" name="Picture 2" descr="http://img.medscape.com/fullsize/migrated/483/288/nrc483288.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65122"/>
            <a:ext cx="6880430" cy="54928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2650</TotalTime>
  <Words>711</Words>
  <Application>Microsoft Office PowerPoint</Application>
  <PresentationFormat>On-screen Show (4:3)</PresentationFormat>
  <Paragraphs>147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Arial</vt:lpstr>
      <vt:lpstr>Calibri</vt:lpstr>
      <vt:lpstr>Symbol</vt:lpstr>
      <vt:lpstr>Tahoma</vt:lpstr>
      <vt:lpstr>Traditional Arabic</vt:lpstr>
      <vt:lpstr>Trebuchet MS</vt:lpstr>
      <vt:lpstr>Wingdings</vt:lpstr>
      <vt:lpstr>Wingdings 2</vt:lpstr>
      <vt:lpstr>Opulent</vt:lpstr>
      <vt:lpstr>Endocrinology</vt:lpstr>
      <vt:lpstr>Pituitary glands</vt:lpstr>
      <vt:lpstr>Endocrine gland stimuli may be humoral,       neural, or     hormonal. </vt:lpstr>
      <vt:lpstr> (adenohypophysis)</vt:lpstr>
      <vt:lpstr>Anterior pituitary hormones</vt:lpstr>
      <vt:lpstr>PowerPoint Presentation</vt:lpstr>
      <vt:lpstr>Growth hormone</vt:lpstr>
      <vt:lpstr>Mechanism of action direct effect</vt:lpstr>
      <vt:lpstr>Indirect effect somatomedins</vt:lpstr>
      <vt:lpstr>Functions of growth hormone:</vt:lpstr>
      <vt:lpstr>Mechanisms of bone growth</vt:lpstr>
      <vt:lpstr>bone growth</vt:lpstr>
      <vt:lpstr>Promotion of growth</vt:lpstr>
      <vt:lpstr>Functions of growth hormone:</vt:lpstr>
      <vt:lpstr>Functions of growth hormone:</vt:lpstr>
      <vt:lpstr>Functions of growth hormone:</vt:lpstr>
      <vt:lpstr>PowerPoint Presentation</vt:lpstr>
      <vt:lpstr>Other effects of growth hormone:</vt:lpstr>
      <vt:lpstr>Control of GH secretion:</vt:lpstr>
      <vt:lpstr>Control of GH secretion:</vt:lpstr>
      <vt:lpstr>PowerPoint Presentation</vt:lpstr>
      <vt:lpstr>PowerPoint Presentation</vt:lpstr>
      <vt:lpstr>PowerPoint Presentation</vt:lpstr>
      <vt:lpstr>PowerPoint Presentation</vt:lpstr>
      <vt:lpstr>Abnormalities of GH secretion   GH secretion:</vt:lpstr>
      <vt:lpstr>GH in children </vt:lpstr>
      <vt:lpstr>GH in an Adult</vt:lpstr>
      <vt:lpstr>GH = pituitary dwarfism</vt:lpstr>
      <vt:lpstr>PowerPoint Presentation</vt:lpstr>
      <vt:lpstr>Prolactin </vt:lpstr>
      <vt:lpstr>Functions of prolactin </vt:lpstr>
      <vt:lpstr>PowerPoint Presentation</vt:lpstr>
      <vt:lpstr>Functions of prolactin </vt:lpstr>
      <vt:lpstr>Control of secretion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ssc1</dc:creator>
  <cp:lastModifiedBy>Hana Alzamil</cp:lastModifiedBy>
  <cp:revision>194</cp:revision>
  <dcterms:created xsi:type="dcterms:W3CDTF">2010-10-14T09:31:28Z</dcterms:created>
  <dcterms:modified xsi:type="dcterms:W3CDTF">2016-01-18T20:21:31Z</dcterms:modified>
</cp:coreProperties>
</file>