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37" r:id="rId11"/>
    <p:sldId id="306" r:id="rId12"/>
    <p:sldId id="342" r:id="rId13"/>
    <p:sldId id="313" r:id="rId14"/>
    <p:sldId id="312" r:id="rId15"/>
    <p:sldId id="307" r:id="rId16"/>
    <p:sldId id="343" r:id="rId17"/>
    <p:sldId id="330" r:id="rId18"/>
    <p:sldId id="344" r:id="rId19"/>
    <p:sldId id="315" r:id="rId20"/>
    <p:sldId id="308" r:id="rId21"/>
    <p:sldId id="316" r:id="rId22"/>
    <p:sldId id="317" r:id="rId23"/>
    <p:sldId id="303" r:id="rId24"/>
    <p:sldId id="345" r:id="rId25"/>
    <p:sldId id="33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94" d="100"/>
          <a:sy n="94" d="100"/>
        </p:scale>
        <p:origin x="-1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1600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General Mechanisms of Hormone Actions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324225"/>
          </a:xfrm>
        </p:spPr>
        <p:txBody>
          <a:bodyPr/>
          <a:lstStyle/>
          <a:p>
            <a:pPr marR="0" algn="ctr" eaLnBrk="1" hangingPunct="1"/>
            <a:r>
              <a:rPr lang="en-US" sz="3200" dirty="0" smtClean="0"/>
              <a:t>By</a:t>
            </a:r>
          </a:p>
          <a:p>
            <a:pPr marR="0" algn="ctr" eaLnBrk="1" hangingPunct="1"/>
            <a:r>
              <a:rPr lang="en-US" sz="3200" dirty="0" smtClean="0"/>
              <a:t> Dr. Ahmed </a:t>
            </a:r>
            <a:r>
              <a:rPr lang="en-US" sz="3200" dirty="0" err="1" smtClean="0"/>
              <a:t>Hussain</a:t>
            </a:r>
            <a:r>
              <a:rPr lang="en-US" sz="3200" dirty="0" smtClean="0"/>
              <a:t> A. </a:t>
            </a:r>
            <a:r>
              <a:rPr lang="en-US" sz="3200" dirty="0" err="1" smtClean="0"/>
              <a:t>Mujamammi</a:t>
            </a:r>
            <a:r>
              <a:rPr lang="en-US" sz="3200" dirty="0" smtClean="0"/>
              <a:t> </a:t>
            </a:r>
          </a:p>
          <a:p>
            <a:pPr marR="0" algn="ctr" eaLnBrk="1" hangingPunct="1"/>
            <a:r>
              <a:rPr lang="en-US" sz="3200" dirty="0" smtClean="0"/>
              <a:t>Clinical Chemistry Unit</a:t>
            </a:r>
          </a:p>
          <a:p>
            <a:pPr marR="0" algn="ctr" eaLnBrk="1" hangingPunct="1"/>
            <a:r>
              <a:rPr lang="en-US" sz="3200" dirty="0" smtClean="0"/>
              <a:t>Pathology Department</a:t>
            </a:r>
          </a:p>
          <a:p>
            <a:pPr marR="0" algn="ctr" eaLnBrk="1" hangingPunct="1"/>
            <a:r>
              <a:rPr lang="en-US" sz="3200" dirty="0" smtClean="0"/>
              <a:t>College of Medicine, KSU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Mechanism of Action of Steroid-Thyroid Hormones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04800" y="2133600"/>
            <a:ext cx="5638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Male sex hormones: Androgens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Female sex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hormones:Estrogens</a:t>
            </a:r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Thyroid 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  <p:pic>
        <p:nvPicPr>
          <p:cNvPr id="3" name="Pictur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1689" y="2863292"/>
            <a:ext cx="6153419" cy="183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II</a:t>
                      </a:r>
                      <a:r>
                        <a:rPr lang="en-US" sz="2800" b="1" dirty="0" smtClean="0"/>
                        <a:t>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A. The second messenger is </a:t>
                      </a:r>
                      <a:r>
                        <a:rPr lang="en-US" sz="3200" b="1" baseline="0" dirty="0" err="1" smtClean="0"/>
                        <a:t>cAMP</a:t>
                      </a:r>
                      <a:endParaRPr lang="x-none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x-none" sz="3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630" y="838200"/>
            <a:ext cx="5525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Cascade for formation of </a:t>
            </a:r>
            <a:r>
              <a:rPr lang="en-US" sz="2800" b="1" dirty="0" err="1" smtClean="0">
                <a:solidFill>
                  <a:srgbClr val="C00000"/>
                </a:solidFill>
              </a:rPr>
              <a:t>cAMP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by cell-surface hormones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62236" y="2513406"/>
            <a:ext cx="8905564" cy="2591994"/>
            <a:chOff x="-1066800" y="1828800"/>
            <a:chExt cx="11214100" cy="3263900"/>
          </a:xfrm>
        </p:grpSpPr>
        <p:pic>
          <p:nvPicPr>
            <p:cNvPr id="7" name="Picture 6" descr="2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6300" y="1638300"/>
              <a:ext cx="3263900" cy="3644900"/>
            </a:xfrm>
            <a:prstGeom prst="rect">
              <a:avLst/>
            </a:prstGeom>
          </p:spPr>
        </p:pic>
        <p:pic>
          <p:nvPicPr>
            <p:cNvPr id="8" name="Picture 7" descr="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3700" y="1638300"/>
              <a:ext cx="3238500" cy="3619500"/>
            </a:xfrm>
            <a:prstGeom prst="rect">
              <a:avLst/>
            </a:prstGeom>
          </p:spPr>
        </p:pic>
        <p:pic>
          <p:nvPicPr>
            <p:cNvPr id="9" name="Picture 8" descr="2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43700" y="1638300"/>
              <a:ext cx="3213100" cy="3594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Actions of </a:t>
            </a:r>
            <a:r>
              <a:rPr lang="en-US" b="1" dirty="0" err="1" smtClean="0">
                <a:solidFill>
                  <a:srgbClr val="C00000"/>
                </a:solidFill>
              </a:rPr>
              <a:t>cAMP</a:t>
            </a:r>
            <a:endParaRPr lang="x-none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1673" y="2187147"/>
            <a:ext cx="6090274" cy="323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676400"/>
            <a:ext cx="50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(unbound receptor)</a:t>
            </a:r>
          </a:p>
          <a:p>
            <a:pPr marL="6350" indent="7938"/>
            <a:r>
              <a:rPr lang="en-US" sz="2000" b="1" dirty="0" smtClean="0">
                <a:solidFill>
                  <a:srgbClr val="002060"/>
                </a:solidFill>
              </a:rPr>
              <a:t>2.  </a:t>
            </a:r>
            <a:r>
              <a:rPr lang="en-US" sz="2000" b="1" dirty="0" err="1" smtClean="0">
                <a:solidFill>
                  <a:srgbClr val="002060"/>
                </a:solidFill>
              </a:rPr>
              <a:t>Dephosphorylation</a:t>
            </a:r>
            <a:r>
              <a:rPr lang="en-US" sz="2000" b="1" dirty="0" smtClean="0">
                <a:solidFill>
                  <a:srgbClr val="002060"/>
                </a:solidFill>
              </a:rPr>
              <a:t> of protein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substrate by phosphatase</a:t>
            </a: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b="1" dirty="0">
                <a:solidFill>
                  <a:srgbClr val="002060"/>
                </a:solidFill>
              </a:rPr>
              <a:t>Degradation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into AMP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</a:t>
            </a:r>
            <a:r>
              <a:rPr lang="en-US" sz="2000" b="1" dirty="0" err="1" smtClean="0">
                <a:solidFill>
                  <a:srgbClr val="002060"/>
                </a:solidFill>
              </a:rPr>
              <a:t>phosphodiesterase</a:t>
            </a:r>
            <a:endParaRPr lang="en-US" sz="2000" b="1" dirty="0">
              <a:solidFill>
                <a:srgbClr val="002060"/>
              </a:solidFill>
            </a:endParaRPr>
          </a:p>
          <a:p>
            <a:pPr marL="6350"/>
            <a:r>
              <a:rPr lang="en-US" sz="2000" b="1" dirty="0" smtClean="0">
                <a:solidFill>
                  <a:srgbClr val="002060"/>
                </a:solidFill>
              </a:rPr>
              <a:t>4. Inactivation of protein kinase A </a:t>
            </a:r>
          </a:p>
          <a:p>
            <a:pPr marL="168275" indent="12065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by a decrease of </a:t>
            </a:r>
            <a:r>
              <a:rPr lang="en-US" sz="2000" b="1" dirty="0" err="1" smtClean="0">
                <a:solidFill>
                  <a:srgbClr val="002060"/>
                </a:solidFill>
              </a:rPr>
              <a:t>cAMP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5. Hydrolysis of GTP into GDP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6. Binding of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 smtClean="0">
                <a:solidFill>
                  <a:srgbClr val="002060"/>
                </a:solidFill>
              </a:rPr>
              <a:t>-subunit to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subunits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7. Inactivation of adenylyl </a:t>
            </a:r>
            <a:r>
              <a:rPr lang="en-US" sz="2000" b="1" dirty="0" err="1" smtClean="0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Abortion of Hormonal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timulus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99556" y="838200"/>
            <a:ext cx="3292044" cy="5939997"/>
            <a:chOff x="5562599" y="914400"/>
            <a:chExt cx="3429000" cy="6187114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5562600" y="914400"/>
              <a:ext cx="3417196" cy="3059996"/>
              <a:chOff x="4508500" y="1905000"/>
              <a:chExt cx="3644900" cy="3263900"/>
            </a:xfrm>
          </p:grpSpPr>
          <p:pic>
            <p:nvPicPr>
              <p:cNvPr id="2" name="Picture 1" descr="2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99000" y="1714500"/>
                <a:ext cx="3263900" cy="3644900"/>
              </a:xfrm>
              <a:prstGeom prst="rect">
                <a:avLst/>
              </a:prstGeom>
            </p:spPr>
          </p:pic>
          <p:sp>
            <p:nvSpPr>
              <p:cNvPr id="23557" name="TextBox 4"/>
              <p:cNvSpPr txBox="1">
                <a:spLocks noChangeArrowheads="1"/>
              </p:cNvSpPr>
              <p:nvPr/>
            </p:nvSpPr>
            <p:spPr bwMode="auto">
              <a:xfrm>
                <a:off x="5105400" y="2667000"/>
                <a:ext cx="35052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az-Cyrl-AZ" sz="2600" b="1" dirty="0">
                    <a:solidFill>
                      <a:srgbClr val="C00000"/>
                    </a:solidFill>
                    <a:latin typeface="Constantia" pitchFamily="18" charset="0"/>
                  </a:rPr>
                  <a:t>Х</a:t>
                </a:r>
                <a:endParaRPr lang="en-US" sz="2600" b="1" dirty="0">
                  <a:solidFill>
                    <a:srgbClr val="C00000"/>
                  </a:solidFill>
                  <a:latin typeface="Constantia" pitchFamily="18" charset="0"/>
                </a:endParaRPr>
              </a:p>
            </p:txBody>
          </p:sp>
        </p:grpSp>
        <p:pic>
          <p:nvPicPr>
            <p:cNvPr id="4" name="Picture 3" descr="2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45642" y="3855557"/>
              <a:ext cx="3062914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II.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2800" baseline="0" dirty="0" smtClean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B. The second messenger is </a:t>
                      </a:r>
                      <a:r>
                        <a:rPr lang="en-US" sz="3200" baseline="0" dirty="0" err="1" smtClean="0"/>
                        <a:t>cGMP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x-none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Atrial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Natriuretic</a:t>
            </a:r>
            <a:r>
              <a:rPr lang="en-US" b="1" dirty="0" smtClean="0">
                <a:solidFill>
                  <a:srgbClr val="C00000"/>
                </a:solidFill>
              </a:rPr>
              <a:t> Peptide (ANP)</a:t>
            </a:r>
            <a:endParaRPr lang="x-none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600200"/>
            <a:ext cx="8134977" cy="5255985"/>
            <a:chOff x="152400" y="1600200"/>
            <a:chExt cx="8134977" cy="5255985"/>
          </a:xfrm>
        </p:grpSpPr>
        <p:grpSp>
          <p:nvGrpSpPr>
            <p:cNvPr id="4" name="Group 3"/>
            <p:cNvGrpSpPr/>
            <p:nvPr/>
          </p:nvGrpSpPr>
          <p:grpSpPr>
            <a:xfrm>
              <a:off x="1371600" y="1600200"/>
              <a:ext cx="6915777" cy="5255985"/>
              <a:chOff x="1371600" y="1600200"/>
              <a:chExt cx="6915777" cy="5255985"/>
            </a:xfrm>
          </p:grpSpPr>
          <p:pic>
            <p:nvPicPr>
              <p:cNvPr id="2" name="Picture 1" descr="6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600200"/>
                <a:ext cx="6915777" cy="5255985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3886200" y="3505200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81400" y="2185988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29000" y="1981200"/>
                <a:ext cx="1143000" cy="1828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3369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</a:rPr>
                <a:t>GC: Gunaylate cyclase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029126"/>
              </p:ext>
            </p:extLst>
          </p:nvPr>
        </p:nvGraphicFramePr>
        <p:xfrm>
          <a:off x="228600" y="2209800"/>
          <a:ext cx="8689584" cy="4511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II.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C. The second messenger is calcium or </a:t>
                      </a:r>
                      <a:r>
                        <a:rPr lang="en-US" sz="3200" b="1" baseline="0" dirty="0" err="1" smtClean="0"/>
                        <a:t>phosphatidylinositol</a:t>
                      </a:r>
                      <a:r>
                        <a:rPr lang="en-US" sz="3200" b="1" baseline="0" dirty="0" smtClean="0"/>
                        <a:t> (or both)</a:t>
                      </a:r>
                      <a:endParaRPr lang="x-none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Calcium/</a:t>
            </a:r>
            <a:r>
              <a:rPr lang="en-US" b="1" dirty="0" err="1" smtClean="0"/>
              <a:t>Phosphatidylinositol</a:t>
            </a:r>
            <a:r>
              <a:rPr lang="en-US" b="1" dirty="0" smtClean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"/>
            <a:ext cx="9144000" cy="6854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53699" y="4498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Acquire the knowledge for general consequence of hormone-receptor interaction 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II.</a:t>
                      </a:r>
                      <a:r>
                        <a:rPr lang="en-US" sz="2400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D. The second messenger is a tyrosine </a:t>
                      </a:r>
                      <a:r>
                        <a:rPr lang="en-US" sz="3200" baseline="0" dirty="0" err="1" smtClean="0"/>
                        <a:t>kinase</a:t>
                      </a:r>
                      <a:r>
                        <a:rPr lang="en-US" sz="3200" baseline="0" dirty="0" smtClean="0"/>
                        <a:t> cascade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GH &amp;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Insulin action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67000" y="3810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5181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4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73813"/>
            <a:ext cx="2421334" cy="2159987"/>
          </a:xfrm>
          <a:prstGeom prst="rect">
            <a:avLst/>
          </a:prstGeom>
        </p:spPr>
      </p:pic>
      <p:pic>
        <p:nvPicPr>
          <p:cNvPr id="4" name="Picture 3" descr="4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" y="4393211"/>
            <a:ext cx="5757541" cy="2159989"/>
          </a:xfrm>
          <a:prstGeom prst="rect">
            <a:avLst/>
          </a:prstGeom>
        </p:spPr>
      </p:pic>
      <p:pic>
        <p:nvPicPr>
          <p:cNvPr id="5" name="Picture 4" descr="4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2673346" cy="442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Biologic Effects of Insulin</a:t>
            </a:r>
            <a:endParaRPr lang="x-none" sz="40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2311400"/>
            <a:ext cx="7950200" cy="4394200"/>
            <a:chOff x="533400" y="2311400"/>
            <a:chExt cx="7950200" cy="4394200"/>
          </a:xfrm>
        </p:grpSpPr>
        <p:pic>
          <p:nvPicPr>
            <p:cNvPr id="3" name="Picture 2" descr="44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311400"/>
              <a:ext cx="3860800" cy="3251200"/>
            </a:xfrm>
            <a:prstGeom prst="rect">
              <a:avLst/>
            </a:prstGeom>
          </p:spPr>
        </p:pic>
        <p:pic>
          <p:nvPicPr>
            <p:cNvPr id="4" name="Picture 3" descr="4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311400"/>
              <a:ext cx="3835400" cy="2463800"/>
            </a:xfrm>
            <a:prstGeom prst="rect">
              <a:avLst/>
            </a:prstGeom>
          </p:spPr>
        </p:pic>
        <p:pic>
          <p:nvPicPr>
            <p:cNvPr id="5" name="Picture 4" descr="44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5816600"/>
              <a:ext cx="3835400" cy="88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Excessive</a:t>
            </a:r>
            <a:r>
              <a:rPr lang="en-US" sz="2800" b="1" dirty="0" smtClean="0">
                <a:solidFill>
                  <a:srgbClr val="002060"/>
                </a:solidFill>
              </a:rPr>
              <a:t> (e.g., hyperthyroidism, Cushing), </a:t>
            </a:r>
            <a:r>
              <a:rPr lang="en-US" sz="2800" b="1" dirty="0" smtClean="0">
                <a:solidFill>
                  <a:srgbClr val="C00000"/>
                </a:solidFill>
              </a:rPr>
              <a:t>deficient</a:t>
            </a:r>
            <a:r>
              <a:rPr lang="en-US" sz="2800" b="1" dirty="0" smtClean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 smtClean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 smtClean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 smtClean="0">
                <a:solidFill>
                  <a:srgbClr val="C00000"/>
                </a:solidFill>
              </a:rPr>
              <a:t>hypo-</a:t>
            </a:r>
            <a:r>
              <a:rPr lang="en-US" sz="2800" b="1" dirty="0" smtClean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 smtClean="0">
                <a:solidFill>
                  <a:srgbClr val="C00000"/>
                </a:solidFill>
              </a:rPr>
              <a:t>hyper- or inappropriate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1961"/>
            <a:ext cx="9144000" cy="492283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Hormones are involved in </a:t>
            </a:r>
            <a:r>
              <a:rPr lang="en-US" sz="2400" b="1" dirty="0">
                <a:solidFill>
                  <a:srgbClr val="002060"/>
                </a:solidFill>
              </a:rPr>
              <a:t>responses to a </a:t>
            </a:r>
            <a:r>
              <a:rPr lang="en-US" sz="2400" b="1" dirty="0" smtClean="0">
                <a:solidFill>
                  <a:srgbClr val="002060"/>
                </a:solidFill>
              </a:rPr>
              <a:t>stimulus, using a variety of signaling mechanisms to facilitate cellular adaptive responses. </a:t>
            </a:r>
            <a:endParaRPr lang="en-US" sz="2400" b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Group I hormones are lipophilic, while group II are hydrophilic. Other differences exist between both groups.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smtClean="0">
                <a:solidFill>
                  <a:srgbClr val="002060"/>
                </a:solidFill>
              </a:rPr>
              <a:t>Hormones </a:t>
            </a:r>
            <a:r>
              <a:rPr lang="en-US" sz="2400" b="1" kern="0" dirty="0">
                <a:solidFill>
                  <a:srgbClr val="002060"/>
                </a:solidFill>
              </a:rPr>
              <a:t>can be classified </a:t>
            </a:r>
            <a:r>
              <a:rPr lang="en-US" sz="2400" b="1" kern="0" dirty="0" smtClean="0">
                <a:solidFill>
                  <a:srgbClr val="002060"/>
                </a:solidFill>
              </a:rPr>
              <a:t>according to their </a:t>
            </a:r>
            <a:r>
              <a:rPr lang="en-US" sz="2400" b="1" kern="0" dirty="0">
                <a:solidFill>
                  <a:srgbClr val="002060"/>
                </a:solidFill>
              </a:rPr>
              <a:t>mechanism of action </a:t>
            </a:r>
            <a:r>
              <a:rPr lang="en-US" sz="2000" b="1" i="1" kern="0" dirty="0">
                <a:solidFill>
                  <a:srgbClr val="002060"/>
                </a:solidFill>
              </a:rPr>
              <a:t>(specific examples of each category were discussed)</a:t>
            </a:r>
            <a:endParaRPr lang="en-US" sz="2400" b="1" i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err="1" smtClean="0">
                <a:solidFill>
                  <a:srgbClr val="002060"/>
                </a:solidFill>
              </a:rPr>
              <a:t>Biomedically</a:t>
            </a:r>
            <a:r>
              <a:rPr lang="en-US" sz="2400" b="1" kern="0" dirty="0" smtClean="0">
                <a:solidFill>
                  <a:srgbClr val="002060"/>
                </a:solidFill>
              </a:rPr>
              <a:t>, </a:t>
            </a:r>
            <a:r>
              <a:rPr lang="en-US" sz="2400" b="1" kern="0" dirty="0">
                <a:solidFill>
                  <a:srgbClr val="002060"/>
                </a:solidFill>
              </a:rPr>
              <a:t>studying hormones’ actions in details helps to: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>
                <a:solidFill>
                  <a:srgbClr val="002060"/>
                </a:solidFill>
              </a:rPr>
              <a:t>understand consequences of </a:t>
            </a:r>
            <a:r>
              <a:rPr lang="en-US" b="1" kern="0" dirty="0" smtClean="0">
                <a:solidFill>
                  <a:srgbClr val="002060"/>
                </a:solidFill>
              </a:rPr>
              <a:t>abnormal </a:t>
            </a:r>
            <a:r>
              <a:rPr lang="en-US" b="1" kern="0" dirty="0">
                <a:solidFill>
                  <a:srgbClr val="002060"/>
                </a:solidFill>
              </a:rPr>
              <a:t>hormone release-related </a:t>
            </a:r>
            <a:r>
              <a:rPr lang="en-US" b="1" kern="0" dirty="0" smtClean="0">
                <a:solidFill>
                  <a:srgbClr val="002060"/>
                </a:solidFill>
              </a:rPr>
              <a:t>diseases (excessive, deficient </a:t>
            </a:r>
            <a:r>
              <a:rPr lang="en-US" b="1" kern="0" dirty="0">
                <a:solidFill>
                  <a:srgbClr val="002060"/>
                </a:solidFill>
              </a:rPr>
              <a:t>or </a:t>
            </a:r>
            <a:r>
              <a:rPr lang="en-US" b="1" kern="0" dirty="0" smtClean="0">
                <a:solidFill>
                  <a:srgbClr val="002060"/>
                </a:solidFill>
              </a:rPr>
              <a:t>inappropriate)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design </a:t>
            </a:r>
            <a:r>
              <a:rPr lang="en-US" b="1" kern="0" dirty="0">
                <a:solidFill>
                  <a:srgbClr val="002060"/>
                </a:solidFill>
              </a:rPr>
              <a:t>therapeutic approach for such diseases.</a:t>
            </a:r>
          </a:p>
          <a:p>
            <a:pPr>
              <a:lnSpc>
                <a:spcPct val="150000"/>
              </a:lnSpc>
            </a:pP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 smtClean="0"/>
              <a:t>THANK YOU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Biomedical importance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Multicellular organisms depend in their survival on their adaptation to a constantly changing environment</a:t>
            </a: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Post-receptor factors</a:t>
            </a: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Hormone/receptor binding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t the target cells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General Features of Hormone Classes</a:t>
            </a:r>
            <a:endParaRPr lang="x-none" sz="40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Glycoproteins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Catecholamines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Steroids</a:t>
                      </a:r>
                    </a:p>
                    <a:p>
                      <a:pPr algn="l" rtl="0"/>
                      <a:r>
                        <a:rPr lang="en-US" sz="2000" smtClean="0"/>
                        <a:t>Thyroid Hs (T3 &amp; T4)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Calcitriol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retinoids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Types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Hydrophilic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Lipophilic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Solubility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No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Yes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Transport</a:t>
                      </a:r>
                      <a:r>
                        <a:rPr lang="en-US" sz="2400" baseline="0" dirty="0" smtClean="0"/>
                        <a:t> proteins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Short (minutes)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Long (hours – days)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Plasma half-life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Plasma membrane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Intracellular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Receptor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cAMP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cGMP</a:t>
                      </a:r>
                      <a:r>
                        <a:rPr lang="en-US" sz="2000" dirty="0" smtClean="0"/>
                        <a:t>, Ca</a:t>
                      </a:r>
                      <a:r>
                        <a:rPr lang="en-US" sz="2000" baseline="30000" dirty="0" smtClean="0"/>
                        <a:t>2+</a:t>
                      </a:r>
                      <a:r>
                        <a:rPr lang="en-US" sz="2000" dirty="0" smtClean="0"/>
                        <a:t>, metabolites</a:t>
                      </a:r>
                      <a:r>
                        <a:rPr lang="en-US" sz="2000" baseline="0" dirty="0" smtClean="0"/>
                        <a:t> of complex </a:t>
                      </a:r>
                      <a:r>
                        <a:rPr lang="en-US" sz="2000" baseline="0" dirty="0" err="1" smtClean="0"/>
                        <a:t>phosphoinositols</a:t>
                      </a:r>
                      <a:r>
                        <a:rPr lang="en-US" sz="2000" baseline="0" dirty="0" smtClean="0"/>
                        <a:t>, tyrosine </a:t>
                      </a:r>
                      <a:r>
                        <a:rPr lang="en-US" sz="2000" baseline="0" dirty="0" err="1" smtClean="0"/>
                        <a:t>kinase</a:t>
                      </a:r>
                      <a:r>
                        <a:rPr lang="en-US" sz="2000" baseline="0" dirty="0" smtClean="0"/>
                        <a:t> cascades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Receptor-hormone complex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Mediator</a:t>
                      </a:r>
                      <a:endParaRPr lang="x-none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Classification of Hormones by Mechanism of Action</a:t>
            </a:r>
            <a:endParaRPr lang="x-none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 smtClean="0"/>
                        <a:t>I</a:t>
                      </a:r>
                      <a:r>
                        <a:rPr lang="en-US" sz="3200" dirty="0" smtClean="0"/>
                        <a:t>.</a:t>
                      </a:r>
                      <a:r>
                        <a:rPr lang="en-US" sz="3200" baseline="0" dirty="0" smtClean="0"/>
                        <a:t> Hormones that bind to intracellular receptors (Steroid-Thyroid </a:t>
                      </a:r>
                      <a:r>
                        <a:rPr lang="en-US" sz="3200" baseline="0" dirty="0" err="1" smtClean="0"/>
                        <a:t>superfamily</a:t>
                      </a:r>
                      <a:r>
                        <a:rPr lang="en-US" sz="3200" baseline="0" dirty="0" smtClean="0"/>
                        <a:t>):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1558</TotalTime>
  <Words>933</Words>
  <Application>Microsoft Macintosh PowerPoint</Application>
  <PresentationFormat>On-screen Show (4:3)</PresentationFormat>
  <Paragraphs>169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General Mechanisms of Hormone Actions </vt:lpstr>
      <vt:lpstr>OBJECTIVES</vt:lpstr>
      <vt:lpstr>Lecture Outlines</vt:lpstr>
      <vt:lpstr>Background</vt:lpstr>
      <vt:lpstr>Background</vt:lpstr>
      <vt:lpstr>PowerPoint Presentation</vt:lpstr>
      <vt:lpstr>PowerPoint Presentation</vt:lpstr>
      <vt:lpstr>General Features of Hormone Classes</vt:lpstr>
      <vt:lpstr>Classification of Hormones by Mechanism of Action</vt:lpstr>
      <vt:lpstr>Mechanism of Action of Steroid-Thyroid Hormones</vt:lpstr>
      <vt:lpstr>Classification of Hormones by Mechanism of Action continued…</vt:lpstr>
      <vt:lpstr>PowerPoint Presentation</vt:lpstr>
      <vt:lpstr>Actions of cAMP</vt:lpstr>
      <vt:lpstr>PowerPoint Presentation</vt:lpstr>
      <vt:lpstr>Classification of Hormones by Mechanism of Action continued…</vt:lpstr>
      <vt:lpstr>Atrial Natriuretic Peptide (ANP)</vt:lpstr>
      <vt:lpstr>Classification of Hormones by Mechanism of Action continued…</vt:lpstr>
      <vt:lpstr>Calcium/Phosphatidylinositol System</vt:lpstr>
      <vt:lpstr>PowerPoint Presentation</vt:lpstr>
      <vt:lpstr>Classification of Hormones by Mechanism of Action continued…</vt:lpstr>
      <vt:lpstr>Mechanism of Insulin action</vt:lpstr>
      <vt:lpstr>Biologic Effects of Insulin</vt:lpstr>
      <vt:lpstr>Biomedical Importance</vt:lpstr>
      <vt:lpstr>Take home message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Ahmed</cp:lastModifiedBy>
  <cp:revision>83</cp:revision>
  <dcterms:created xsi:type="dcterms:W3CDTF">2011-02-09T19:47:46Z</dcterms:created>
  <dcterms:modified xsi:type="dcterms:W3CDTF">2015-01-28T06:43:10Z</dcterms:modified>
</cp:coreProperties>
</file>