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4" r:id="rId2"/>
    <p:sldId id="265" r:id="rId3"/>
    <p:sldId id="267" r:id="rId4"/>
    <p:sldId id="266" r:id="rId5"/>
    <p:sldId id="268" r:id="rId6"/>
    <p:sldId id="269" r:id="rId7"/>
    <p:sldId id="270" r:id="rId8"/>
    <p:sldId id="272" r:id="rId9"/>
    <p:sldId id="273" r:id="rId10"/>
    <p:sldId id="271" r:id="rId11"/>
    <p:sldId id="303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90" r:id="rId26"/>
    <p:sldId id="291" r:id="rId27"/>
    <p:sldId id="304" r:id="rId28"/>
    <p:sldId id="305" r:id="rId29"/>
    <p:sldId id="298" r:id="rId30"/>
    <p:sldId id="308" r:id="rId31"/>
    <p:sldId id="309" r:id="rId32"/>
    <p:sldId id="300" r:id="rId33"/>
    <p:sldId id="307" r:id="rId34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660"/>
  </p:normalViewPr>
  <p:slideViewPr>
    <p:cSldViewPr snapToGrid="0">
      <p:cViewPr>
        <p:scale>
          <a:sx n="100" d="100"/>
          <a:sy n="100" d="100"/>
        </p:scale>
        <p:origin x="414" y="906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6DAC-5390-4842-96E1-1D3E9EA21B29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F0E0-AA37-4E49-8B4D-01F124C0E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6249635-4601-4093-BAFA-46A35E045D53}" type="slidenum">
              <a:rPr lang="en-US" altLang="en-US" smtClean="0"/>
              <a:pPr algn="l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266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78C45D-B92E-496D-A343-BC569AE0E114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985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945B3-58CF-4377-A783-84A3FE782E10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425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D3FD40-5F50-4472-8EDE-8F6EB09205EE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171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7C4A4D-0DDB-44BF-AA77-13319E80F60D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15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AC320-557E-43F5-9FF2-503F6AE970C5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998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4C177-C9B2-46AA-BD23-E8379D0B4820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140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0D9F7E-E1D3-4651-85E3-74D49019A318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258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998851-187D-4C54-85D7-6E9F229F17C6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994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D57230-E0E4-4D1C-8C5A-23C132E6800C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106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F530C3-E0C5-490F-9586-707821892604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86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163D12F-7F06-430B-8A0F-57C2CE9AAF1B}" type="slidenum">
              <a:rPr lang="en-US" altLang="en-US" smtClean="0"/>
              <a:pPr algn="l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1775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F067CD-D37B-4F6D-95D6-BDD98726743A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368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BCDF7E-BDC9-495A-941F-F4EC4381F20A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57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F45292-A4BE-4CC7-8079-AF10E9B0A49D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29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5387E-AF60-4EDB-B10A-7152987535F3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82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4E62A4-FC26-4BCD-8561-3EFFD71DF2A3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993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AF099-333A-41DD-B420-44550EC724DC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09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1873DF-B724-4D28-8099-8043AF735403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76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278914-0FB5-4E0F-80D3-8E4A765A3BB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12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0A4FB3-0880-4D9A-9B7A-970492B1C07D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23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FE5363-479E-4F61-9DB0-1AE5046F634A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03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74A38D-3117-44C0-9B9A-8E9EBD9926A5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1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EDA563-EF3B-4BC7-94CB-C3611E760801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02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C7220A-F06F-495D-92DF-0EBC298B4C42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0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758952"/>
            <a:ext cx="8486775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68" y="4455620"/>
            <a:ext cx="848677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414779"/>
            <a:ext cx="2218134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414778"/>
            <a:ext cx="6525816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8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758952"/>
            <a:ext cx="848677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4453128"/>
            <a:ext cx="848677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29" y="1845734"/>
            <a:ext cx="4166235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845735"/>
            <a:ext cx="4166235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" y="2582334"/>
            <a:ext cx="4166235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582334"/>
            <a:ext cx="4166235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5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0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4178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08810" y="0"/>
            <a:ext cx="54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594359"/>
            <a:ext cx="2700338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506" y="731520"/>
            <a:ext cx="5477828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2" y="2926080"/>
            <a:ext cx="2700338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776" y="6459786"/>
            <a:ext cx="2209368" cy="365125"/>
          </a:xfrm>
        </p:spPr>
        <p:txBody>
          <a:bodyPr/>
          <a:lstStyle>
            <a:lvl1pPr algn="l">
              <a:defRPr/>
            </a:lvl1pPr>
          </a:lstStyle>
          <a:p>
            <a:fld id="{FF7951FE-E49F-4225-AEC5-64F701AAFE4E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0506" y="6459786"/>
            <a:ext cx="39219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2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02843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074920"/>
            <a:ext cx="8533067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10286987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0" y="5907023"/>
            <a:ext cx="853306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8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287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0287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5734"/>
            <a:ext cx="848677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0" y="6459786"/>
            <a:ext cx="2085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7951FE-E49F-4225-AEC5-64F701AAFE4E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0219" y="6459786"/>
            <a:ext cx="406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512" y="6459786"/>
            <a:ext cx="1107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007042" y="1737845"/>
            <a:ext cx="8409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latin typeface="Constantia" panose="02030602050306030303" pitchFamily="18" charset="0"/>
              </a:rPr>
              <a:t>Thyroid Hormones and Thermogenesis</a:t>
            </a:r>
            <a:br>
              <a:rPr lang="en-US" altLang="en-US" sz="5400" dirty="0">
                <a:latin typeface="Constantia" panose="02030602050306030303" pitchFamily="18" charset="0"/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580"/>
              </a:spcBef>
              <a:defRPr/>
            </a:pPr>
            <a:r>
              <a:rPr lang="en-US" dirty="0"/>
              <a:t>Endocrine </a:t>
            </a:r>
            <a:r>
              <a:rPr lang="en-US" dirty="0" smtClean="0"/>
              <a:t>Block</a:t>
            </a:r>
          </a:p>
          <a:p>
            <a:pPr>
              <a:spcBef>
                <a:spcPts val="580"/>
              </a:spcBef>
              <a:defRPr/>
            </a:pPr>
            <a:endParaRPr lang="en-US" dirty="0"/>
          </a:p>
          <a:p>
            <a:pPr>
              <a:spcBef>
                <a:spcPts val="580"/>
              </a:spcBef>
              <a:defRPr/>
            </a:pPr>
            <a:r>
              <a:rPr lang="en-US" dirty="0" smtClean="0"/>
              <a:t>Dr. </a:t>
            </a:r>
            <a:r>
              <a:rPr lang="en-US" dirty="0" err="1" smtClean="0"/>
              <a:t>Usman</a:t>
            </a:r>
            <a:r>
              <a:rPr lang="en-US" dirty="0" smtClean="0"/>
              <a:t> </a:t>
            </a:r>
            <a:r>
              <a:rPr lang="en-US" dirty="0" err="1" smtClean="0"/>
              <a:t>Ghani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</a:t>
            </a:r>
            <a:r>
              <a:rPr lang="en-US" altLang="en-US" dirty="0" smtClean="0">
                <a:latin typeface="Constantia" panose="02030602050306030303" pitchFamily="18" charset="0"/>
              </a:rPr>
              <a:t>Secretion</a:t>
            </a:r>
            <a:endParaRPr lang="en-US" sz="2800" dirty="0"/>
          </a:p>
        </p:txBody>
      </p:sp>
      <p:pic>
        <p:nvPicPr>
          <p:cNvPr id="22530" name="Picture 4" descr="1121-2-iline_defaul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82" y="1737361"/>
            <a:ext cx="3506299" cy="4597701"/>
          </a:xfrm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368574" y="2276475"/>
            <a:ext cx="4026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High thyroid hormone levels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rgbClr val="4C4242"/>
                </a:solidFill>
                <a:latin typeface="Constantia" panose="02030602050306030303" pitchFamily="18" charset="0"/>
              </a:rPr>
              <a:t>suppress </a:t>
            </a: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TRH &amp; TSH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672010" y="4437063"/>
            <a:ext cx="461812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Low thyroid hormone levels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stimulate TRH &amp; TSH to produce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more hormone</a:t>
            </a:r>
          </a:p>
        </p:txBody>
      </p:sp>
    </p:spTree>
    <p:extLst>
      <p:ext uri="{BB962C8B-B14F-4D97-AF65-F5344CB8AC3E}">
        <p14:creationId xmlns:p14="http://schemas.microsoft.com/office/powerpoint/2010/main" val="23703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400" b="1" u="sng" dirty="0" smtClean="0"/>
              <a:t>Hypothalamus nuclei</a:t>
            </a:r>
          </a:p>
          <a:p>
            <a:pPr lvl="1"/>
            <a:r>
              <a:rPr lang="en-US" sz="2400" dirty="0" smtClean="0"/>
              <a:t>Regulation of </a:t>
            </a:r>
            <a:r>
              <a:rPr lang="en-US" sz="2400" i="1" dirty="0" err="1" smtClean="0"/>
              <a:t>Trh</a:t>
            </a:r>
            <a:r>
              <a:rPr lang="en-US" sz="2400" dirty="0"/>
              <a:t> </a:t>
            </a:r>
            <a:r>
              <a:rPr lang="en-US" sz="2400" dirty="0" smtClean="0"/>
              <a:t>gene transcription </a:t>
            </a:r>
            <a:r>
              <a:rPr lang="en-US" sz="2400" dirty="0"/>
              <a:t>and processing</a:t>
            </a:r>
          </a:p>
          <a:p>
            <a:pPr lvl="1"/>
            <a:r>
              <a:rPr lang="en-US" sz="2400" dirty="0" smtClean="0"/>
              <a:t>Regulation in response to nutrient status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b="1" u="sng" dirty="0" smtClean="0"/>
              <a:t>Pituitary</a:t>
            </a:r>
            <a:r>
              <a:rPr lang="en-US" sz="2400" b="1" u="sng" dirty="0"/>
              <a:t>: </a:t>
            </a:r>
          </a:p>
          <a:p>
            <a:pPr lvl="1"/>
            <a:r>
              <a:rPr lang="en-US" sz="2400" dirty="0" smtClean="0"/>
              <a:t>Regulation of TRH degradation </a:t>
            </a:r>
          </a:p>
          <a:p>
            <a:pPr lvl="1"/>
            <a:r>
              <a:rPr lang="en-US" sz="2400" dirty="0" smtClean="0"/>
              <a:t>Regulation of TSH synthesis and activation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b="1" u="sng" dirty="0"/>
              <a:t>T</a:t>
            </a:r>
            <a:r>
              <a:rPr lang="en-US" sz="2400" b="1" u="sng" dirty="0" smtClean="0"/>
              <a:t>hyroid:</a:t>
            </a:r>
            <a:endParaRPr lang="en-US" sz="2400" b="1" u="sng" dirty="0"/>
          </a:p>
          <a:p>
            <a:pPr lvl="1"/>
            <a:r>
              <a:rPr lang="en-US" sz="2400" dirty="0" smtClean="0"/>
              <a:t>Synthesis, release, regulation of T</a:t>
            </a:r>
            <a:r>
              <a:rPr lang="en-US" sz="2400" baseline="-25000" dirty="0" smtClean="0"/>
              <a:t>4 </a:t>
            </a:r>
            <a:r>
              <a:rPr lang="en-US" sz="2400" dirty="0"/>
              <a:t>and its conversion to 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by </a:t>
            </a:r>
            <a:r>
              <a:rPr lang="en-US" sz="2400" dirty="0" err="1"/>
              <a:t>d</a:t>
            </a:r>
            <a:r>
              <a:rPr lang="en-US" sz="2400" dirty="0" err="1" smtClean="0"/>
              <a:t>eiodinase</a:t>
            </a:r>
            <a:r>
              <a:rPr lang="en-US" sz="2400" dirty="0" smtClean="0"/>
              <a:t> 2 (D2) enzyme</a:t>
            </a:r>
            <a:endParaRPr 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47316" y="6467800"/>
            <a:ext cx="9067381" cy="39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>Patricia Joseph-Bravo et al. J </a:t>
            </a:r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Endocrinol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> 2015;226:T85-T100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70" y="62752"/>
            <a:ext cx="3053808" cy="3276973"/>
          </a:xfrm>
          <a:prstGeom prst="rect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578644" y="286604"/>
            <a:ext cx="606834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 smtClean="0">
                <a:latin typeface="Constantia"/>
                <a:cs typeface="Constantia"/>
              </a:rPr>
              <a:t>Elements involved in Hypothalamic-Pituitary-Thyroid regulation</a:t>
            </a:r>
            <a:endParaRPr lang="en-US" sz="3200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5911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48504"/>
            <a:ext cx="8486775" cy="1450757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</a:t>
            </a:r>
            <a:r>
              <a:rPr lang="en-US" altLang="en-US" dirty="0" smtClean="0">
                <a:latin typeface="Constantia" panose="02030602050306030303" pitchFamily="18" charset="0"/>
              </a:rPr>
              <a:t>Tests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174066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TSH measurement: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Indicates thyroid status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Sensitive, first-line test</a:t>
            </a:r>
          </a:p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Total T</a:t>
            </a:r>
            <a:r>
              <a:rPr lang="en-US" altLang="en-US" sz="32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or free T</a:t>
            </a:r>
            <a:r>
              <a:rPr lang="en-US" altLang="en-US" sz="32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Indicates thyroid status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Monitors thyroid treatment (both anti-thyroid and thyroid supplement treatment)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TSH may take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up to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8 weeks to adjust to new level during treatment</a:t>
            </a:r>
          </a:p>
        </p:txBody>
      </p:sp>
    </p:spTree>
    <p:extLst>
      <p:ext uri="{BB962C8B-B14F-4D97-AF65-F5344CB8AC3E}">
        <p14:creationId xmlns:p14="http://schemas.microsoft.com/office/powerpoint/2010/main" val="19339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</a:t>
            </a:r>
            <a:r>
              <a:rPr lang="en-US" altLang="en-US" dirty="0" smtClean="0">
                <a:latin typeface="Constantia" panose="02030602050306030303" pitchFamily="18" charset="0"/>
              </a:rPr>
              <a:t>Tests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878472" cy="4023360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spcBef>
                <a:spcPts val="580"/>
              </a:spcBef>
              <a:buFont typeface="+mj-lt"/>
              <a:buAutoNum type="romanUcPeriod" startAt="3"/>
              <a:defRPr/>
            </a:pPr>
            <a:r>
              <a:rPr lang="en-US" sz="3200" b="1" dirty="0">
                <a:solidFill>
                  <a:srgbClr val="000000"/>
                </a:solidFill>
              </a:rPr>
              <a:t>Total T</a:t>
            </a:r>
            <a:r>
              <a:rPr lang="en-US" sz="3200" b="1" baseline="-25000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 or free T</a:t>
            </a:r>
            <a:r>
              <a:rPr lang="en-US" sz="3200" b="1" baseline="-25000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Rise in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is independent of T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In some patients only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rises (T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  <a:r>
              <a:rPr lang="en-US" sz="3200" dirty="0">
                <a:solidFill>
                  <a:srgbClr val="000000"/>
                </a:solidFill>
              </a:rPr>
              <a:t> is normal):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toxicosis</a:t>
            </a:r>
            <a:endParaRPr lang="en-US" sz="32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For earlier identification of thyrotoxicosis</a:t>
            </a:r>
          </a:p>
          <a:p>
            <a:pPr marL="571500" indent="-571500">
              <a:spcBef>
                <a:spcPts val="580"/>
              </a:spcBef>
              <a:buFont typeface="+mj-lt"/>
              <a:buAutoNum type="romanUcPeriod" startAt="4"/>
              <a:defRPr/>
            </a:pPr>
            <a:r>
              <a:rPr lang="en-US" sz="3200" b="1" dirty="0">
                <a:solidFill>
                  <a:srgbClr val="000000"/>
                </a:solidFill>
              </a:rPr>
              <a:t>Antibodies: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Diagnosis and monitoring of autoimmune thyroid disease (Hashimoto’s </a:t>
            </a:r>
            <a:r>
              <a:rPr lang="en-US" sz="3200" dirty="0" err="1">
                <a:solidFill>
                  <a:srgbClr val="000000"/>
                </a:solidFill>
              </a:rPr>
              <a:t>thyroiditis</a:t>
            </a:r>
            <a:r>
              <a:rPr lang="en-US" sz="3200" dirty="0">
                <a:solidFill>
                  <a:srgbClr val="000000"/>
                </a:solidFill>
              </a:rPr>
              <a:t>); anti-thyroid </a:t>
            </a:r>
            <a:r>
              <a:rPr lang="en-US" sz="3200" dirty="0" err="1">
                <a:solidFill>
                  <a:srgbClr val="000000"/>
                </a:solidFill>
              </a:rPr>
              <a:t>peroxidase</a:t>
            </a:r>
            <a:r>
              <a:rPr lang="en-US" sz="3200" dirty="0">
                <a:solidFill>
                  <a:srgbClr val="000000"/>
                </a:solidFill>
              </a:rPr>
              <a:t> in hypothyroidism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Diagnosis of </a:t>
            </a:r>
            <a:r>
              <a:rPr lang="en-US" sz="3200" dirty="0" smtClean="0">
                <a:solidFill>
                  <a:srgbClr val="000000"/>
                </a:solidFill>
              </a:rPr>
              <a:t>Graves’ </a:t>
            </a:r>
            <a:r>
              <a:rPr lang="en-US" sz="3200" dirty="0">
                <a:solidFill>
                  <a:srgbClr val="000000"/>
                </a:solidFill>
              </a:rPr>
              <a:t>disease: </a:t>
            </a:r>
            <a:r>
              <a:rPr lang="en-US" sz="3200" dirty="0" smtClean="0">
                <a:solidFill>
                  <a:srgbClr val="000000"/>
                </a:solidFill>
              </a:rPr>
              <a:t>antibodies </a:t>
            </a:r>
            <a:r>
              <a:rPr lang="en-US" sz="3200" dirty="0">
                <a:solidFill>
                  <a:srgbClr val="000000"/>
                </a:solidFill>
              </a:rPr>
              <a:t>against TSH receptors on thyroid cells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83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54000"/>
            <a:ext cx="8486775" cy="86106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err="1" smtClean="0">
                <a:latin typeface="Constantia" panose="02030602050306030303" pitchFamily="18" charset="0"/>
              </a:rPr>
              <a:t>Goitre</a:t>
            </a:r>
            <a:r>
              <a:rPr lang="en-US" altLang="en-US" dirty="0" smtClean="0">
                <a:latin typeface="Constantia" panose="02030602050306030303" pitchFamily="18" charset="0"/>
              </a:rPr>
              <a:t>, Hypo and Hyperthyroidism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925830" y="1210734"/>
            <a:ext cx="8486775" cy="4023360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Enlarged thyroid gland</a:t>
            </a:r>
          </a:p>
          <a:p>
            <a:pPr algn="l" rtl="0" eaLnBrk="1" hangingPunct="1"/>
            <a:r>
              <a:rPr lang="en-US" altLang="en-US" sz="28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Goitre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may be associated with:</a:t>
            </a:r>
          </a:p>
          <a:p>
            <a:pPr marL="742950" lvl="1" indent="-285750"/>
            <a:r>
              <a:rPr lang="en-US" altLang="en-US" sz="28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Hypofunction</a:t>
            </a:r>
            <a:endParaRPr lang="en-US" altLang="en-US" sz="2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742950" lvl="1" indent="-285750"/>
            <a:r>
              <a:rPr lang="en-US" altLang="en-US" sz="28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Hyperfunction</a:t>
            </a:r>
            <a:endParaRPr lang="en-US" altLang="en-US" sz="2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Normal concentration of thyroid hormones (</a:t>
            </a:r>
            <a:r>
              <a:rPr lang="en-US" altLang="en-US" sz="28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euthyroid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algn="l" rtl="0" eaLnBrk="1" hangingPunct="1"/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Iodine, selenium deficiency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Hashimoto’s thyroiditis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Graves’ disease (hyperthyroidism)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Congenital hypothyroidism / thyroid cancer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188" y="1146005"/>
            <a:ext cx="1682353" cy="19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eaLnBrk="1" hangingPunct="1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Deficiency of thyroid hormones</a:t>
            </a:r>
          </a:p>
          <a:p>
            <a:pPr algn="l" rtl="0" eaLnBrk="1" hangingPunct="1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Primary hypothyroidism: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thyroid gland</a:t>
            </a:r>
          </a:p>
          <a:p>
            <a:pPr marL="742950" lvl="1" indent="-285750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Secondary hypothyroidism: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the pituitary to secrete TSH (rare)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the hypothalamic-pituitary-thyroid axis</a:t>
            </a:r>
          </a:p>
        </p:txBody>
      </p:sp>
    </p:spTree>
    <p:extLst>
      <p:ext uri="{BB962C8B-B14F-4D97-AF65-F5344CB8AC3E}">
        <p14:creationId xmlns:p14="http://schemas.microsoft.com/office/powerpoint/2010/main" val="5725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Causes: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Hashimoto’s disease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Radioiodine or surgical treatment of hyperthyroidism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Drug effects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TSH deficiency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Congenital defects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Severe iodine deficiency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Clinical features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Tiredness / cold intolerance / </a:t>
            </a:r>
            <a:r>
              <a:rPr lang="en-US" sz="2400" dirty="0">
                <a:solidFill>
                  <a:srgbClr val="000000"/>
                </a:solidFill>
              </a:rPr>
              <a:t>w</a:t>
            </a:r>
            <a:r>
              <a:rPr lang="en-US" sz="2400" dirty="0" smtClean="0">
                <a:solidFill>
                  <a:srgbClr val="000000"/>
                </a:solidFill>
              </a:rPr>
              <a:t>eight gain / dry </a:t>
            </a:r>
            <a:r>
              <a:rPr lang="en-US" sz="2400" dirty="0">
                <a:solidFill>
                  <a:srgbClr val="000000"/>
                </a:solidFill>
              </a:rPr>
              <a:t>skin</a:t>
            </a:r>
          </a:p>
        </p:txBody>
      </p:sp>
    </p:spTree>
    <p:extLst>
      <p:ext uri="{BB962C8B-B14F-4D97-AF65-F5344CB8AC3E}">
        <p14:creationId xmlns:p14="http://schemas.microsoft.com/office/powerpoint/2010/main" val="7082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26088" r="17358" b="36995"/>
          <a:stretch>
            <a:fillRect/>
          </a:stretch>
        </p:blipFill>
        <p:spPr bwMode="auto">
          <a:xfrm>
            <a:off x="1589547" y="489405"/>
            <a:ext cx="6805761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9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Non-thyroidal illness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In some diseases, the normal regulation of TSH,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secretion and metabolism is disturbed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Most of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is converted to rT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(inactive)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Causing thyroid hormone deficiency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Secretion of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is decreased</a:t>
            </a:r>
          </a:p>
        </p:txBody>
      </p:sp>
    </p:spTree>
    <p:extLst>
      <p:ext uri="{BB962C8B-B14F-4D97-AF65-F5344CB8AC3E}">
        <p14:creationId xmlns:p14="http://schemas.microsoft.com/office/powerpoint/2010/main" val="14687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37726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altLang="en-US" sz="2800" dirty="0">
                <a:cs typeface="Times New Roman" panose="02020603050405020304" pitchFamily="18" charset="0"/>
              </a:rPr>
              <a:t>Over-activity of the thyroid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gland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 smtClean="0">
                <a:cs typeface="Times New Roman" panose="02020603050405020304" pitchFamily="18" charset="0"/>
              </a:rPr>
              <a:t>Hyper-secretion </a:t>
            </a:r>
            <a:r>
              <a:rPr lang="en-US" altLang="en-US" sz="2800" dirty="0">
                <a:cs typeface="Times New Roman" panose="02020603050405020304" pitchFamily="18" charset="0"/>
              </a:rPr>
              <a:t>of thyroid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hormones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 smtClean="0">
                <a:cs typeface="Times New Roman" panose="02020603050405020304" pitchFamily="18" charset="0"/>
              </a:rPr>
              <a:t>Tissues </a:t>
            </a:r>
            <a:r>
              <a:rPr lang="en-US" altLang="en-US" sz="2800" dirty="0">
                <a:cs typeface="Times New Roman" panose="02020603050405020304" pitchFamily="18" charset="0"/>
              </a:rPr>
              <a:t>are exposed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to high levels </a:t>
            </a:r>
            <a:r>
              <a:rPr lang="en-US" altLang="en-US" sz="2800" dirty="0">
                <a:cs typeface="Times New Roman" panose="02020603050405020304" pitchFamily="18" charset="0"/>
              </a:rPr>
              <a:t>of thyroid hormones (thyrotoxicosis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)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 smtClean="0">
                <a:cs typeface="Times New Roman" panose="02020603050405020304" pitchFamily="18" charset="0"/>
              </a:rPr>
              <a:t>Hyper-stimulation </a:t>
            </a:r>
            <a:r>
              <a:rPr lang="en-US" altLang="en-US" sz="2800" dirty="0">
                <a:cs typeface="Times New Roman" panose="02020603050405020304" pitchFamily="18" charset="0"/>
              </a:rPr>
              <a:t>of the thyroid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gland by pituitary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sz="2800" dirty="0"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sz="2800" dirty="0" smtClean="0">
                <a:cs typeface="Times New Roman" panose="02020603050405020304" pitchFamily="18" charset="0"/>
              </a:rPr>
              <a:t>Graves’ disease</a:t>
            </a:r>
          </a:p>
          <a:p>
            <a:pPr marL="742950" lvl="1" indent="-285750"/>
            <a:r>
              <a:rPr lang="en-US" altLang="en-US" sz="2800" dirty="0" smtClean="0">
                <a:cs typeface="Times New Roman" panose="02020603050405020304" pitchFamily="18" charset="0"/>
              </a:rPr>
              <a:t>Toxic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multinodular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goitre</a:t>
            </a: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marL="742950" lvl="1" indent="-285750"/>
            <a:r>
              <a:rPr lang="en-US" altLang="en-US" sz="2800" dirty="0" smtClean="0">
                <a:cs typeface="Times New Roman" panose="02020603050405020304" pitchFamily="18" charset="0"/>
              </a:rPr>
              <a:t>Thyroid adenoma</a:t>
            </a:r>
          </a:p>
          <a:p>
            <a:pPr marL="742950" lvl="1" indent="-285750"/>
            <a:r>
              <a:rPr lang="en-US" altLang="en-US" sz="2800" dirty="0" smtClean="0">
                <a:cs typeface="Times New Roman" panose="02020603050405020304" pitchFamily="18" charset="0"/>
              </a:rPr>
              <a:t>Thyroiditis</a:t>
            </a:r>
          </a:p>
          <a:p>
            <a:pPr marL="742950" lvl="1" indent="-285750"/>
            <a:r>
              <a:rPr lang="en-US" altLang="en-US" sz="2800" dirty="0" smtClean="0">
                <a:cs typeface="Times New Roman" panose="02020603050405020304" pitchFamily="18" charset="0"/>
              </a:rPr>
              <a:t>Intake of iodine / iodine drugs</a:t>
            </a:r>
          </a:p>
          <a:p>
            <a:pPr marL="742950" lvl="1" indent="-285750"/>
            <a:r>
              <a:rPr lang="en-US" altLang="en-US" sz="2800" dirty="0" smtClean="0">
                <a:cs typeface="Times New Roman" panose="02020603050405020304" pitchFamily="18" charset="0"/>
              </a:rPr>
              <a:t>Excessive intake of T</a:t>
            </a:r>
            <a:r>
              <a:rPr lang="en-US" altLang="en-US" sz="2800" baseline="-25000" dirty="0" smtClean="0"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and T</a:t>
            </a:r>
            <a:r>
              <a:rPr lang="en-US" altLang="en-US" sz="2800" baseline="-25000" dirty="0" smtClean="0"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67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4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25" y="107576"/>
            <a:ext cx="8486775" cy="823758"/>
          </a:xfrm>
        </p:spPr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Objectives:</a:t>
            </a:r>
            <a:endParaRPr lang="en-US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948522" y="964205"/>
            <a:ext cx="8486775" cy="502571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400" b="1" dirty="0" smtClean="0">
                <a:cs typeface="Times New Roman" panose="02020603050405020304" pitchFamily="18" charset="0"/>
              </a:rPr>
              <a:t>By the end of this lecture, the students are expected to: </a:t>
            </a:r>
          </a:p>
          <a:p>
            <a:pPr marL="457200" indent="-457200" algn="l" eaLnBrk="1" hangingPunct="1">
              <a:buFont typeface="+mj-lt"/>
              <a:buAutoNum type="arabicPeriod"/>
            </a:pPr>
            <a:r>
              <a:rPr lang="en-US" altLang="en-US" sz="2200" dirty="0" smtClean="0">
                <a:cs typeface="Times New Roman" panose="02020603050405020304" pitchFamily="18" charset="0"/>
              </a:rPr>
              <a:t>Describe types and steps of biosynthesis of thyroid hormones</a:t>
            </a:r>
          </a:p>
          <a:p>
            <a:pPr marL="457200" indent="-457200" algn="l" eaLnBrk="1" hangingPunct="1">
              <a:buFont typeface="+mj-lt"/>
              <a:buAutoNum type="arabicPeriod"/>
            </a:pPr>
            <a:r>
              <a:rPr lang="en-US" altLang="en-US" sz="2200" dirty="0" smtClean="0">
                <a:cs typeface="Times New Roman" panose="02020603050405020304" pitchFamily="18" charset="0"/>
              </a:rPr>
              <a:t>Discuss the thyroid hormone actions</a:t>
            </a:r>
          </a:p>
          <a:p>
            <a:pPr marL="457200" indent="-457200" algn="l" eaLnBrk="1" hangingPunct="1">
              <a:buFont typeface="+mj-lt"/>
              <a:buAutoNum type="arabicPeriod"/>
            </a:pPr>
            <a:r>
              <a:rPr lang="en-US" altLang="en-US" sz="2200" dirty="0" smtClean="0">
                <a:cs typeface="Times New Roman" panose="02020603050405020304" pitchFamily="18" charset="0"/>
              </a:rPr>
              <a:t>Determine different levels for the regulation of thyroid hormones</a:t>
            </a:r>
          </a:p>
          <a:p>
            <a:pPr marL="457200" indent="-457200" algn="l" eaLnBrk="1" hangingPunct="1">
              <a:buFont typeface="+mj-lt"/>
              <a:buAutoNum type="arabicPeriod"/>
            </a:pPr>
            <a:r>
              <a:rPr lang="en-US" altLang="en-US" sz="2200" dirty="0" smtClean="0">
                <a:cs typeface="Times New Roman" panose="02020603050405020304" pitchFamily="18" charset="0"/>
              </a:rPr>
              <a:t>List the thyroid function tests</a:t>
            </a:r>
          </a:p>
          <a:p>
            <a:pPr marL="457200" indent="-457200" algn="l" eaLnBrk="1" hangingPunct="1">
              <a:buFont typeface="+mj-lt"/>
              <a:buAutoNum type="arabicPeriod"/>
            </a:pPr>
            <a:r>
              <a:rPr lang="en-US" altLang="en-US" sz="2200" dirty="0" smtClean="0">
                <a:cs typeface="Times New Roman" panose="02020603050405020304" pitchFamily="18" charset="0"/>
              </a:rPr>
              <a:t>Define goiter</a:t>
            </a:r>
          </a:p>
          <a:p>
            <a:pPr marL="457200" indent="-457200" algn="l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200" dirty="0" smtClean="0">
                <a:cs typeface="Times New Roman" panose="02020603050405020304" pitchFamily="18" charset="0"/>
              </a:rPr>
              <a:t>Differentiate between hypo and hyperthyroidism based on: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000" dirty="0" smtClean="0">
                <a:cs typeface="Times New Roman" panose="02020603050405020304" pitchFamily="18" charset="0"/>
              </a:rPr>
              <a:t>Causes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000" dirty="0" smtClean="0">
                <a:cs typeface="Times New Roman" panose="02020603050405020304" pitchFamily="18" charset="0"/>
              </a:rPr>
              <a:t>Diagnosis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000" dirty="0" smtClean="0">
                <a:cs typeface="Times New Roman" panose="02020603050405020304" pitchFamily="18" charset="0"/>
              </a:rPr>
              <a:t>Treatment</a:t>
            </a:r>
          </a:p>
          <a:p>
            <a:pPr marL="457200" indent="-457200" algn="l" eaLnBrk="1" hangingPunct="1">
              <a:buFont typeface="+mj-lt"/>
              <a:buAutoNum type="arabicPeriod"/>
            </a:pPr>
            <a:r>
              <a:rPr lang="en-US" altLang="en-US" sz="2200" dirty="0" smtClean="0">
                <a:cs typeface="Times New Roman" panose="02020603050405020304" pitchFamily="18" charset="0"/>
              </a:rPr>
              <a:t>Discuss the role of thyroid hormone in thermogenesis</a:t>
            </a:r>
          </a:p>
        </p:txBody>
      </p:sp>
    </p:spTree>
    <p:extLst>
      <p:ext uri="{BB962C8B-B14F-4D97-AF65-F5344CB8AC3E}">
        <p14:creationId xmlns:p14="http://schemas.microsoft.com/office/powerpoint/2010/main" val="29764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Clinical features: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Weight loss with normal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appetite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Sweating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/ heat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intolerance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Fatigue</a:t>
            </a: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Palpitation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/ agitation,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tremor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Angina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, heart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failure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Diarrhea</a:t>
            </a: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Eyelid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retraction and lid lag</a:t>
            </a:r>
          </a:p>
        </p:txBody>
      </p:sp>
    </p:spTree>
    <p:extLst>
      <p:ext uri="{BB962C8B-B14F-4D97-AF65-F5344CB8AC3E}">
        <p14:creationId xmlns:p14="http://schemas.microsoft.com/office/powerpoint/2010/main" val="11697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Graves’ Disease</a:t>
            </a:r>
            <a:endParaRPr lang="en-US" dirty="0"/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Most common cause of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hyperthyroidism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 </a:t>
            </a:r>
            <a:r>
              <a:rPr lang="en-US" alt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autoimmune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disease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Antibodies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against TSH receptors on thyroid cells mimic the action of pituitary hormone</a:t>
            </a:r>
          </a:p>
        </p:txBody>
      </p:sp>
    </p:spTree>
    <p:extLst>
      <p:ext uri="{BB962C8B-B14F-4D97-AF65-F5344CB8AC3E}">
        <p14:creationId xmlns:p14="http://schemas.microsoft.com/office/powerpoint/2010/main" val="16735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Diagnosis</a:t>
            </a:r>
            <a:endParaRPr lang="en-US" alt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Suppressed TSH level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Raised thyroid hormones levels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Confirms primary hyperthyroidism</a:t>
            </a:r>
          </a:p>
          <a:p>
            <a:pPr algn="l" rtl="0" eaLnBrk="1" hangingPunct="1">
              <a:buFont typeface="Wingdings 2" panose="05020102010507070707" pitchFamily="18" charset="2"/>
              <a:buNone/>
            </a:pPr>
            <a:endParaRPr lang="en-US" altLang="en-US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Problems in diagnosis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Total serum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varies due to changes in binding protein levels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igh estrogens in pregnancy increase TBG synthesis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Total 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will be high, free 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will be normal</a:t>
            </a:r>
          </a:p>
        </p:txBody>
      </p:sp>
    </p:spTree>
    <p:extLst>
      <p:ext uri="{BB962C8B-B14F-4D97-AF65-F5344CB8AC3E}">
        <p14:creationId xmlns:p14="http://schemas.microsoft.com/office/powerpoint/2010/main" val="20069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2600" dirty="0" smtClean="0">
                <a:cs typeface="Times New Roman" panose="02020603050405020304" pitchFamily="18" charset="0"/>
              </a:rPr>
              <a:t>Congenital TBG deficiency can also influence results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600" dirty="0" smtClean="0">
                <a:cs typeface="Times New Roman" panose="02020603050405020304" pitchFamily="18" charset="0"/>
              </a:rPr>
              <a:t>Free T</a:t>
            </a:r>
            <a:r>
              <a:rPr lang="en-US" altLang="en-US" sz="2600" baseline="-25000" dirty="0" smtClean="0">
                <a:cs typeface="Times New Roman" panose="02020603050405020304" pitchFamily="18" charset="0"/>
              </a:rPr>
              <a:t>4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 and TSH are first-line tests for thyroid dysfunction</a:t>
            </a:r>
          </a:p>
          <a:p>
            <a:pPr algn="l" rtl="0" eaLnBrk="1" hangingPunct="1"/>
            <a:endParaRPr lang="en-US" altLang="en-US" sz="2600" dirty="0" smtClean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Treatment</a:t>
            </a:r>
            <a:endParaRPr lang="en-US" altLang="en-US" sz="26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600" dirty="0" err="1" smtClean="0">
                <a:cs typeface="Times New Roman" panose="02020603050405020304" pitchFamily="18" charset="0"/>
              </a:rPr>
              <a:t>Antithyroid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 drugs: </a:t>
            </a:r>
            <a:r>
              <a:rPr lang="en-US" altLang="en-US" sz="2600" dirty="0" err="1" smtClean="0">
                <a:cs typeface="Times New Roman" panose="02020603050405020304" pitchFamily="18" charset="0"/>
              </a:rPr>
              <a:t>carbimazole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cs typeface="Times New Roman" panose="02020603050405020304" pitchFamily="18" charset="0"/>
              </a:rPr>
              <a:t>propylthiouracil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600" dirty="0" smtClean="0">
                <a:cs typeface="Times New Roman" panose="02020603050405020304" pitchFamily="18" charset="0"/>
              </a:rPr>
              <a:t>Radioiodine: sodium </a:t>
            </a:r>
            <a:r>
              <a:rPr lang="en-US" altLang="en-US" sz="2600" baseline="30000" dirty="0" smtClean="0">
                <a:cs typeface="Times New Roman" panose="02020603050405020304" pitchFamily="18" charset="0"/>
              </a:rPr>
              <a:t>131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I inhibits T</a:t>
            </a:r>
            <a:r>
              <a:rPr lang="en-US" altLang="en-US" sz="2600" baseline="-25000" dirty="0" smtClean="0">
                <a:cs typeface="Times New Roman" panose="02020603050405020304" pitchFamily="18" charset="0"/>
              </a:rPr>
              <a:t>4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/T</a:t>
            </a:r>
            <a:r>
              <a:rPr lang="en-US" altLang="en-US" sz="2600" baseline="-25000" dirty="0" smtClean="0">
                <a:cs typeface="Times New Roman" panose="02020603050405020304" pitchFamily="18" charset="0"/>
              </a:rPr>
              <a:t>3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 synthesis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600" dirty="0" smtClean="0">
                <a:cs typeface="Times New Roman" panose="02020603050405020304" pitchFamily="18" charset="0"/>
              </a:rPr>
              <a:t>Surgery: thyroidectomy</a:t>
            </a:r>
          </a:p>
        </p:txBody>
      </p:sp>
    </p:spTree>
    <p:extLst>
      <p:ext uri="{BB962C8B-B14F-4D97-AF65-F5344CB8AC3E}">
        <p14:creationId xmlns:p14="http://schemas.microsoft.com/office/powerpoint/2010/main" val="40740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25772" r="15742" b="37173"/>
          <a:stretch>
            <a:fillRect/>
          </a:stretch>
        </p:blipFill>
        <p:spPr bwMode="auto">
          <a:xfrm>
            <a:off x="2061618" y="391841"/>
            <a:ext cx="6150802" cy="601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5830" y="393700"/>
            <a:ext cx="8486775" cy="721360"/>
          </a:xfrm>
        </p:spPr>
        <p:txBody>
          <a:bodyPr/>
          <a:lstStyle/>
          <a:p>
            <a:pPr algn="ctr"/>
            <a:r>
              <a:rPr lang="en-US" b="1" dirty="0" smtClean="0"/>
              <a:t>Thermogenesis (Heat production)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4583" y="1845734"/>
            <a:ext cx="9763298" cy="437218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Humans are </a:t>
            </a:r>
            <a:r>
              <a:rPr lang="en-US" sz="2800" b="1" dirty="0" err="1" smtClean="0"/>
              <a:t>homeothermic</a:t>
            </a:r>
            <a:r>
              <a:rPr lang="en-US" sz="2800" dirty="0" smtClean="0"/>
              <a:t> (keep constant body temp.)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Tightly controlled </a:t>
            </a:r>
            <a:r>
              <a:rPr lang="en-US" sz="2800" b="1" dirty="0" smtClean="0"/>
              <a:t>temperature homeostasis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Thermogenesis is of two types: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Obligatory</a:t>
            </a:r>
            <a:r>
              <a:rPr lang="en-US" sz="2400" dirty="0" smtClean="0"/>
              <a:t>: Basic heat production due to basal metabolic rate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Facultative</a:t>
            </a:r>
            <a:r>
              <a:rPr lang="en-US" sz="2400" dirty="0" smtClean="0"/>
              <a:t>: On-demand extra heat</a:t>
            </a:r>
            <a:r>
              <a:rPr lang="en-US" sz="2400" dirty="0"/>
              <a:t> </a:t>
            </a:r>
            <a:r>
              <a:rPr lang="en-US" sz="2400" dirty="0" smtClean="0"/>
              <a:t>production from metabolic activity in brown adipose tissue (BAT), skeletal muscle, etc.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In BAT, the facultative thermogenesis is stimulated by sympathetic nervous system in response to cold temperature</a:t>
            </a:r>
          </a:p>
        </p:txBody>
      </p:sp>
    </p:spTree>
    <p:extLst>
      <p:ext uri="{BB962C8B-B14F-4D97-AF65-F5344CB8AC3E}">
        <p14:creationId xmlns:p14="http://schemas.microsoft.com/office/powerpoint/2010/main" val="18502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3229110" cy="326406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683077" y="1780161"/>
            <a:ext cx="3001933" cy="25853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Hypothalamus-Pituitary-Thyroid Axis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to feedback regulation, nutrition status and stress level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regulation of TRH, TSH, and T4 release and central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conversion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T4 toT3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5576" y="4433258"/>
            <a:ext cx="3310721" cy="175432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to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lipolysis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WAT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cholesterol and lipid metabolism and synthesis and release of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9281" y="4611889"/>
            <a:ext cx="2744285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adipose tissue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to sympathetic nervous system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 T3 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lipolysis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↓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8031" y="1806298"/>
            <a:ext cx="2987072" cy="249299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 adipose tissue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to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sympathetic nervous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D2 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 T3 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UCP1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&amp; thermogenesis and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body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weight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428" y="4824006"/>
            <a:ext cx="2896439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</a:p>
          <a:p>
            <a:pPr marL="214313" indent="-214313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T4 and to bile acid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↑ D2 &amp; ↑ local T3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↑ energy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expenditure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717" y="3532771"/>
            <a:ext cx="3006962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Pancreas</a:t>
            </a:r>
          </a:p>
          <a:p>
            <a:pPr marL="214313" indent="-214313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T4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↑ local T3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effect on 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β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cell function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&amp; proliferation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2358" y="1509313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0015" y="1512847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5294" y="4329013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4904" y="4144598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7980" y="4539645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4219" y="3245244"/>
            <a:ext cx="24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7447" y="6509188"/>
            <a:ext cx="7982477" cy="348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ts val="1965"/>
              </a:lnSpc>
            </a:pP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Mullur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al,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Physiol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Rev. 2014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kern="1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Thyroid </a:t>
            </a:r>
            <a:r>
              <a:rPr lang="en-US" kern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Hormone Regulation of </a:t>
            </a:r>
            <a:r>
              <a:rPr lang="en-US" kern="1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Metabolism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02724" y="530176"/>
            <a:ext cx="6240563" cy="9946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Sites of thyroid hormone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regulation of metabolism</a:t>
            </a:r>
            <a:endParaRPr kumimoji="0" lang="en-US" sz="360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2831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nstantia"/>
                <a:cs typeface="Constantia"/>
              </a:rPr>
              <a:t>Thyroid Hormone and </a:t>
            </a:r>
            <a:r>
              <a:rPr lang="en-US" sz="4000" dirty="0" smtClean="0">
                <a:latin typeface="Constantia"/>
                <a:cs typeface="Constantia"/>
              </a:rPr>
              <a:t>Thermogenesis</a:t>
            </a:r>
            <a:endParaRPr lang="en-US" sz="4000" dirty="0">
              <a:latin typeface="Constantia"/>
              <a:cs typeface="Constant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hyroid hormone has an essential role in thermogenesis: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bligatory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thermogenesis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~ 30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obligatory thermogenesis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depends on thyroid hormone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essential 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homeostasis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acultative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thermogenesis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absence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thyroid hormone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thermogenic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response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brown adipose tissue 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substantially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0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5830" y="159604"/>
            <a:ext cx="8486775" cy="145075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onstantia"/>
                <a:cs typeface="Constantia"/>
              </a:rPr>
              <a:t>The </a:t>
            </a:r>
            <a:r>
              <a:rPr lang="en-US" sz="4000" dirty="0" smtClean="0">
                <a:latin typeface="Constantia"/>
                <a:cs typeface="Constantia"/>
              </a:rPr>
              <a:t>Mechanisms </a:t>
            </a:r>
            <a:r>
              <a:rPr lang="en-US" sz="4000" dirty="0">
                <a:latin typeface="Constantia"/>
                <a:cs typeface="Constantia"/>
              </a:rPr>
              <a:t>by which Thyroid Hormone </a:t>
            </a:r>
            <a:r>
              <a:rPr lang="en-US" sz="4000" dirty="0" smtClean="0">
                <a:latin typeface="Constantia"/>
                <a:cs typeface="Constantia"/>
              </a:rPr>
              <a:t>Regulates Thermogenesis</a:t>
            </a:r>
            <a:endParaRPr lang="en-US" sz="4000" dirty="0">
              <a:latin typeface="Constantia"/>
              <a:cs typeface="Constant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4286" y="1635142"/>
            <a:ext cx="3913631" cy="2735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1601" y="6381426"/>
            <a:ext cx="104497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Silva, Ann 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 Med. </a:t>
            </a: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2003;139:205-213: The </a:t>
            </a:r>
            <a:r>
              <a:rPr lang="en-US" sz="1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Thermogenic</a:t>
            </a: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Thyroid Hormone and </a:t>
            </a: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Clinical Implications</a:t>
            </a: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71104"/>
            <a:ext cx="25717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The energy released from substrate oxidation is captured in ATP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826532" y="2076851"/>
            <a:ext cx="3007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The energy is then transferred from ATP to provide energy for biological processes</a:t>
            </a:r>
            <a:endParaRPr lang="en-US" sz="1400" dirty="0"/>
          </a:p>
        </p:txBody>
      </p:sp>
      <p:sp>
        <p:nvSpPr>
          <p:cNvPr id="11" name="Left Brace 10"/>
          <p:cNvSpPr/>
          <p:nvPr/>
        </p:nvSpPr>
        <p:spPr>
          <a:xfrm>
            <a:off x="2588028" y="3264061"/>
            <a:ext cx="224621" cy="108802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0800000">
            <a:off x="6533547" y="1805650"/>
            <a:ext cx="224621" cy="1342662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5790" y="4441680"/>
            <a:ext cx="10111210" cy="18956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A fraction of the energy is lost as heat without ATP production/consumption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Thyroid hormone increases heat production by:</a:t>
            </a:r>
          </a:p>
          <a:p>
            <a:pPr marL="914400" lvl="1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charset="2"/>
              <a:buChar char="Ø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ncreasing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ATP utilization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/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educing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the thermodynamic efficiency of ATP synthesis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8017" y="2916820"/>
            <a:ext cx="3257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2903" y="1689903"/>
            <a:ext cx="26205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21" y="901702"/>
            <a:ext cx="3538835" cy="24558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85875" y="3317875"/>
            <a:ext cx="7715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547688" indent="-22860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lvl="1" algn="ctr" rtl="0" eaLnBrk="1" hangingPunct="1">
              <a:buClr>
                <a:srgbClr val="9B2D1F"/>
              </a:buClr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The energy released in the oxidation of substrates in the mitochondria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proton gradient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26939" y="4398963"/>
            <a:ext cx="771525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547688" indent="-22860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lvl="1" algn="l" rtl="0" eaLnBrk="1" hangingPunct="1">
              <a:buClr>
                <a:srgbClr val="9B2D1F"/>
              </a:buClr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The energy accumulated in this gradient is used the ATP Synthase to produce 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ATP i.e. oxidation is coupled to phosphorylation</a:t>
            </a:r>
            <a:endParaRPr lang="en-US" altLang="en-US" dirty="0">
              <a:solidFill>
                <a:srgbClr val="000000"/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549901"/>
            <a:ext cx="10287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547688" indent="-22860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lvl="1" algn="ctr" rtl="0">
              <a:buClr>
                <a:srgbClr val="9B2D1F"/>
              </a:buClr>
              <a:buNone/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UCPs reduce the proton gradient, bypassing the ATP synthase  </a:t>
            </a:r>
            <a:r>
              <a:rPr lang="en-US" altLang="en-US" u="sng" dirty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exothermic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movement of protons down the gradient 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heat (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because oxidation is </a:t>
            </a:r>
            <a:r>
              <a:rPr lang="en-US" altLang="en-US" u="sng" dirty="0" smtClean="0">
                <a:solidFill>
                  <a:srgbClr val="C00000"/>
                </a:solidFill>
                <a:latin typeface="Calibri" pitchFamily="34" charset="0"/>
                <a:sym typeface="Wingdings" panose="05000000000000000000" pitchFamily="2" charset="2"/>
              </a:rPr>
              <a:t>uncoupled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to 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phosphorylation)</a:t>
            </a:r>
            <a:endParaRPr lang="en-US" altLang="en-US" dirty="0">
              <a:solidFill>
                <a:srgbClr val="000000"/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961335" y="4076700"/>
            <a:ext cx="242441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961335" y="5157788"/>
            <a:ext cx="242441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68" y="-97990"/>
            <a:ext cx="9325943" cy="88571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dirty="0">
                <a:solidFill>
                  <a:srgbClr val="000000"/>
                </a:solidFill>
                <a:latin typeface="Constantia"/>
                <a:cs typeface="Constantia"/>
              </a:rPr>
              <a:t>Mechanism of action of uncoupling proteins (</a:t>
            </a:r>
            <a:r>
              <a:rPr lang="en-US" altLang="en-US" sz="3600" dirty="0" smtClean="0">
                <a:solidFill>
                  <a:srgbClr val="000000"/>
                </a:solidFill>
                <a:latin typeface="Constantia"/>
                <a:cs typeface="Constantia"/>
              </a:rPr>
              <a:t>UCPs):</a:t>
            </a:r>
            <a:endParaRPr lang="en-US" sz="3600" dirty="0">
              <a:solidFill>
                <a:srgbClr val="000000"/>
              </a:solidFill>
              <a:latin typeface="Constantia"/>
              <a:cs typeface="Constant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413" y="1759354"/>
            <a:ext cx="25977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buClr>
                <a:srgbClr val="9B2D1F"/>
              </a:buClr>
            </a:pPr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Example: UCP1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 is present in </a:t>
            </a:r>
            <a:r>
              <a:rPr lang="en-US" altLang="en-US" sz="2000" b="1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the inner mitochondrial membrane 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of </a:t>
            </a:r>
            <a:r>
              <a:rPr lang="en-US" altLang="en-US" sz="2000" b="1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BAT. Other UCPs are ubiquitous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24062" y="1770928"/>
            <a:ext cx="419944" cy="6366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9600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 animBg="1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Types and Biosynthesis </a:t>
            </a:r>
            <a:r>
              <a:rPr lang="en-US" altLang="en-US" dirty="0">
                <a:latin typeface="Constantia" panose="02030602050306030303" pitchFamily="18" charset="0"/>
              </a:rPr>
              <a:t>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</a:t>
            </a:r>
            <a:r>
              <a:rPr lang="en-US" altLang="en-US" dirty="0" smtClean="0">
                <a:latin typeface="Constantia" panose="02030602050306030303" pitchFamily="18" charset="0"/>
              </a:rPr>
              <a:t>Hormones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514725"/>
          </a:xfrm>
        </p:spPr>
        <p:txBody>
          <a:bodyPr>
            <a:normAutofit fontScale="92500" lnSpcReduction="1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err="1">
                <a:cs typeface="Times New Roman" panose="02020603050405020304" pitchFamily="18" charset="0"/>
              </a:rPr>
              <a:t>Thyroxine</a:t>
            </a:r>
            <a:r>
              <a:rPr lang="en-US" altLang="en-US" sz="3200" dirty="0">
                <a:cs typeface="Times New Roman" panose="02020603050405020304" pitchFamily="18" charset="0"/>
              </a:rPr>
              <a:t>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) and tri-</a:t>
            </a:r>
            <a:r>
              <a:rPr lang="en-US" altLang="en-US" sz="3200" dirty="0" err="1">
                <a:cs typeface="Times New Roman" panose="02020603050405020304" pitchFamily="18" charset="0"/>
              </a:rPr>
              <a:t>iodothyronine</a:t>
            </a:r>
            <a:r>
              <a:rPr lang="en-US" altLang="en-US" sz="3200" dirty="0">
                <a:cs typeface="Times New Roman" panose="02020603050405020304" pitchFamily="18" charset="0"/>
              </a:rPr>
              <a:t>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Synthesized in the thyroid gland by: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Iodination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Coupling of two tyrosine molecules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cs typeface="Times New Roman" panose="02020603050405020304" pitchFamily="18" charset="0"/>
              </a:rPr>
              <a:t>Binding </a:t>
            </a:r>
            <a:r>
              <a:rPr lang="en-US" altLang="en-US" sz="3200" dirty="0">
                <a:cs typeface="Times New Roman" panose="02020603050405020304" pitchFamily="18" charset="0"/>
              </a:rPr>
              <a:t>to thyroglobulin protein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Thyroid gland mostly secretes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Peripheral tissues (liver, kidney, etc.) de-iodinate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to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3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err="1">
                <a:cs typeface="Times New Roman" panose="02020603050405020304" pitchFamily="18" charset="0"/>
              </a:rPr>
              <a:t>Deiodination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is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catatalyzed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by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deiodinase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enzymes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dirty="0" smtClean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baseline="-25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Transport of protons</a:t>
            </a:r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925638"/>
            <a:ext cx="7715250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0382" y="1036638"/>
            <a:ext cx="418623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02" y="1845734"/>
            <a:ext cx="9851781" cy="4526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Thyroid hormones include T4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T3, and rT3 (which is inactive),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synthesized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by iodination, coupling and attaching to thyroglobulin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protein.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T3 is the active form of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thyroid hormone and is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synthesized by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deiodinase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peripheral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central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tissues.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Thyroid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hormone has wide spectrum of actions, for instance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maturation of all body tissues,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coordinating development and specific cell functions, metabolic regulation, and 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hermogenesis.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Thyroid hormone is regulated by feed back mechanism. Several elements are involved in the regulation at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level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hypothalamic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nuclei, pituitary gland, thyroid, and peripheral tissues.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TFT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include measurement of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TSH,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T4,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free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T3, and  thyroid antibodies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67" y="1845734"/>
            <a:ext cx="9127734" cy="456913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Goiter is and enlarged thyroid gland, that can be associated with: Hypo-, Hyper, or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(normal)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thyroid function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ypo and hyperthyroidism are differentiated based on their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picture, causes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diagnostic criteria, and treatment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Thyroid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hormone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regulates both obligatory and facultative thermogenesis.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increases obligatory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thermogenesis,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accelerating ATP turnover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reducing the efficiency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ATP synthesis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increases facultative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thermogenesis: Thyroid hormone is necessary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an efficient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of BAT to cold</a:t>
            </a:r>
          </a:p>
        </p:txBody>
      </p:sp>
    </p:spTree>
    <p:extLst>
      <p:ext uri="{BB962C8B-B14F-4D97-AF65-F5344CB8AC3E}">
        <p14:creationId xmlns:p14="http://schemas.microsoft.com/office/powerpoint/2010/main" val="12938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26480" r="19769" b="35757"/>
          <a:stretch>
            <a:fillRect/>
          </a:stretch>
        </p:blipFill>
        <p:spPr bwMode="auto">
          <a:xfrm>
            <a:off x="2482274" y="1786675"/>
            <a:ext cx="5290125" cy="450363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285875" y="3789365"/>
            <a:ext cx="1092994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Plasma [T</a:t>
            </a:r>
            <a:r>
              <a:rPr lang="en-US" altLang="en-US" sz="1800" b="1" baseline="-25000">
                <a:solidFill>
                  <a:srgbClr val="FF0000"/>
                </a:solidFill>
              </a:rPr>
              <a:t>3</a:t>
            </a:r>
            <a:r>
              <a:rPr lang="en-US" altLang="en-US" sz="1800" b="1">
                <a:solidFill>
                  <a:srgbClr val="FF0000"/>
                </a:solidFill>
              </a:rPr>
              <a:t>]:</a:t>
            </a:r>
          </a:p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2 nmol/L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11630" y="210403"/>
            <a:ext cx="6178629" cy="145075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 err="1" smtClean="0">
                <a:latin typeface="Constantia"/>
                <a:cs typeface="Constantia"/>
              </a:rPr>
              <a:t>Thyroxine</a:t>
            </a:r>
            <a:r>
              <a:rPr lang="en-US" sz="3600" dirty="0" smtClean="0">
                <a:latin typeface="Constantia"/>
                <a:cs typeface="Constantia"/>
              </a:rPr>
              <a:t> (T</a:t>
            </a:r>
            <a:r>
              <a:rPr lang="en-US" sz="3600" baseline="-25000" dirty="0" smtClean="0">
                <a:latin typeface="Constantia"/>
                <a:cs typeface="Constantia"/>
              </a:rPr>
              <a:t>4</a:t>
            </a:r>
            <a:r>
              <a:rPr lang="en-US" sz="3600" dirty="0" smtClean="0">
                <a:latin typeface="Constantia"/>
                <a:cs typeface="Constantia"/>
              </a:rPr>
              <a:t>)</a:t>
            </a:r>
            <a:r>
              <a:rPr lang="en-US" sz="3600" dirty="0">
                <a:latin typeface="Constantia"/>
                <a:cs typeface="Constantia"/>
              </a:rPr>
              <a:t/>
            </a:r>
            <a:br>
              <a:rPr lang="en-US" sz="3600" dirty="0">
                <a:latin typeface="Constantia"/>
                <a:cs typeface="Constantia"/>
              </a:rPr>
            </a:br>
            <a:r>
              <a:rPr lang="en-US" sz="3600" dirty="0" smtClean="0">
                <a:latin typeface="Constantia"/>
                <a:cs typeface="Constantia"/>
              </a:rPr>
              <a:t>Tri-</a:t>
            </a:r>
            <a:r>
              <a:rPr lang="en-US" sz="3600" dirty="0" err="1" smtClean="0">
                <a:latin typeface="Constantia"/>
                <a:cs typeface="Constantia"/>
              </a:rPr>
              <a:t>iodothyronine</a:t>
            </a:r>
            <a:r>
              <a:rPr lang="en-US" sz="3600" dirty="0" smtClean="0">
                <a:latin typeface="Constantia"/>
                <a:cs typeface="Constantia"/>
              </a:rPr>
              <a:t> (T</a:t>
            </a:r>
            <a:r>
              <a:rPr lang="en-US" sz="3600" baseline="-25000" dirty="0" smtClean="0">
                <a:latin typeface="Constantia"/>
                <a:cs typeface="Constantia"/>
              </a:rPr>
              <a:t>3</a:t>
            </a:r>
            <a:r>
              <a:rPr lang="en-US" sz="3600" dirty="0" smtClean="0">
                <a:latin typeface="Constantia"/>
                <a:cs typeface="Constantia"/>
              </a:rPr>
              <a:t>)</a:t>
            </a:r>
            <a:br>
              <a:rPr lang="en-US" sz="3600" dirty="0" smtClean="0">
                <a:latin typeface="Constantia"/>
                <a:cs typeface="Constantia"/>
              </a:rPr>
            </a:br>
            <a:r>
              <a:rPr lang="en-US" sz="3600" dirty="0" smtClean="0">
                <a:latin typeface="Constantia"/>
                <a:cs typeface="Constantia"/>
              </a:rPr>
              <a:t>Reverse T</a:t>
            </a:r>
            <a:r>
              <a:rPr lang="en-US" sz="3600" baseline="-25000" dirty="0" smtClean="0">
                <a:latin typeface="Constantia"/>
                <a:cs typeface="Constantia"/>
              </a:rPr>
              <a:t>3</a:t>
            </a:r>
            <a:r>
              <a:rPr lang="en-US" sz="3600" dirty="0" smtClean="0">
                <a:latin typeface="Constantia"/>
                <a:cs typeface="Constantia"/>
              </a:rPr>
              <a:t> (rR</a:t>
            </a:r>
            <a:r>
              <a:rPr lang="en-US" sz="3600" baseline="-25000" dirty="0" smtClean="0">
                <a:latin typeface="Constantia"/>
                <a:cs typeface="Constantia"/>
              </a:rPr>
              <a:t>3</a:t>
            </a:r>
            <a:r>
              <a:rPr lang="en-US" sz="3600" dirty="0" smtClean="0">
                <a:latin typeface="Constantia"/>
                <a:cs typeface="Constantia"/>
              </a:rPr>
              <a:t>)</a:t>
            </a:r>
            <a:endParaRPr lang="x-none" sz="3600" dirty="0">
              <a:latin typeface="Constantia"/>
              <a:cs typeface="Constantia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285875" y="1916115"/>
            <a:ext cx="10929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Plasma [T</a:t>
            </a:r>
            <a:r>
              <a:rPr lang="en-US" altLang="en-US" sz="1800" b="1" baseline="-25000">
                <a:solidFill>
                  <a:srgbClr val="FF0000"/>
                </a:solidFill>
              </a:rPr>
              <a:t>4</a:t>
            </a:r>
            <a:r>
              <a:rPr lang="en-US" altLang="en-US" sz="1800" b="1">
                <a:solidFill>
                  <a:srgbClr val="FF0000"/>
                </a:solidFill>
              </a:rPr>
              <a:t>]:</a:t>
            </a:r>
          </a:p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100 nmol/L</a:t>
            </a:r>
          </a:p>
        </p:txBody>
      </p:sp>
    </p:spTree>
    <p:extLst>
      <p:ext uri="{BB962C8B-B14F-4D97-AF65-F5344CB8AC3E}">
        <p14:creationId xmlns:p14="http://schemas.microsoft.com/office/powerpoint/2010/main" val="30588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Types and Biosynthesis </a:t>
            </a:r>
            <a:r>
              <a:rPr lang="en-US" altLang="en-US" dirty="0">
                <a:latin typeface="Constantia" panose="02030602050306030303" pitchFamily="18" charset="0"/>
              </a:rPr>
              <a:t>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</a:t>
            </a:r>
            <a:r>
              <a:rPr lang="en-US" altLang="en-US" dirty="0" smtClean="0">
                <a:latin typeface="Constantia" panose="02030602050306030303" pitchFamily="18" charset="0"/>
              </a:rPr>
              <a:t>Hormones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is the more </a:t>
            </a:r>
            <a:r>
              <a:rPr lang="en-US" altLang="en-US" sz="3200" dirty="0">
                <a:cs typeface="Times New Roman" panose="02020603050405020304" pitchFamily="18" charset="0"/>
              </a:rPr>
              <a:t>biologically active form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can be converted to rT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(reverse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) – inactive form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Most 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is transported in plasma as protein-bound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Thyroxin Binding globulin (TBG)-bound (70%)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Albumin-bound (25%)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 err="1">
                <a:cs typeface="Times New Roman" panose="02020603050405020304" pitchFamily="18" charset="0"/>
              </a:rPr>
              <a:t>Transthyretin</a:t>
            </a:r>
            <a:r>
              <a:rPr lang="en-US" altLang="en-US" sz="3200" dirty="0"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cs typeface="Times New Roman" panose="02020603050405020304" pitchFamily="18" charset="0"/>
              </a:rPr>
              <a:t>prealbumin</a:t>
            </a:r>
            <a:r>
              <a:rPr lang="en-US" altLang="en-US" sz="3200" dirty="0">
                <a:cs typeface="Times New Roman" panose="02020603050405020304" pitchFamily="18" charset="0"/>
              </a:rPr>
              <a:t>)-bound (5%)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unbound (free) form 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are biologically active</a:t>
            </a:r>
          </a:p>
        </p:txBody>
      </p:sp>
    </p:spTree>
    <p:extLst>
      <p:ext uri="{BB962C8B-B14F-4D97-AF65-F5344CB8AC3E}">
        <p14:creationId xmlns:p14="http://schemas.microsoft.com/office/powerpoint/2010/main" val="206244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146904"/>
            <a:ext cx="8486775" cy="1450757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</a:t>
            </a:r>
            <a:r>
              <a:rPr lang="en-US" altLang="en-US" dirty="0" smtClean="0">
                <a:latin typeface="Constantia" panose="02030602050306030303" pitchFamily="18" charset="0"/>
              </a:rPr>
              <a:t>action</a:t>
            </a:r>
            <a:endParaRPr lang="en-US" dirty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712176" y="1635760"/>
            <a:ext cx="9412605" cy="42824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cs typeface="Calibri"/>
              </a:rPr>
              <a:t>P</a:t>
            </a:r>
            <a:r>
              <a:rPr lang="en-US" sz="3000" dirty="0" smtClean="0">
                <a:cs typeface="Calibri"/>
              </a:rPr>
              <a:t>lays </a:t>
            </a:r>
            <a:r>
              <a:rPr lang="en-US" sz="3000" dirty="0">
                <a:cs typeface="Calibri"/>
              </a:rPr>
              <a:t>an essential role in </a:t>
            </a:r>
            <a:r>
              <a:rPr lang="en-US" altLang="en-US" sz="3000" dirty="0">
                <a:cs typeface="Calibri"/>
              </a:rPr>
              <a:t>maturation of </a:t>
            </a:r>
            <a:r>
              <a:rPr lang="en-US" altLang="en-US" sz="3000" b="1" dirty="0">
                <a:solidFill>
                  <a:srgbClr val="FF0000"/>
                </a:solidFill>
                <a:cs typeface="Calibri"/>
              </a:rPr>
              <a:t>all</a:t>
            </a:r>
            <a:r>
              <a:rPr lang="en-US" altLang="en-US" sz="3000" dirty="0">
                <a:cs typeface="Calibri"/>
              </a:rPr>
              <a:t> body </a:t>
            </a:r>
            <a:r>
              <a:rPr lang="en-US" altLang="en-US" sz="3000" dirty="0" smtClean="0">
                <a:cs typeface="Calibri"/>
              </a:rPr>
              <a:t>tissues, </a:t>
            </a:r>
            <a:r>
              <a:rPr lang="en-US" sz="3000" dirty="0" smtClean="0">
                <a:cs typeface="Calibri"/>
              </a:rPr>
              <a:t>coordinating </a:t>
            </a:r>
            <a:r>
              <a:rPr lang="en-US" sz="3000" dirty="0">
                <a:cs typeface="Calibri"/>
              </a:rPr>
              <a:t>development and specific cell </a:t>
            </a:r>
            <a:r>
              <a:rPr lang="en-US" sz="3000" dirty="0" smtClean="0">
                <a:cs typeface="Calibri"/>
              </a:rPr>
              <a:t>functions</a:t>
            </a:r>
            <a:endParaRPr lang="en-US" sz="3000" dirty="0">
              <a:cs typeface="Calibri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 smtClean="0">
                <a:cs typeface="Calibri"/>
              </a:rPr>
              <a:t>Involved in thermogenesis </a:t>
            </a:r>
            <a:r>
              <a:rPr lang="en-US" sz="3000" dirty="0" smtClean="0">
                <a:cs typeface="Calibri"/>
              </a:rPr>
              <a:t>and metabolic regulation</a:t>
            </a:r>
            <a:endParaRPr lang="en-US" sz="3000" dirty="0">
              <a:cs typeface="Calibri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cs typeface="Calibri"/>
              </a:rPr>
              <a:t>Increases cellular oxygen </a:t>
            </a:r>
            <a:r>
              <a:rPr lang="en-US" sz="3000" dirty="0">
                <a:cs typeface="Calibri"/>
              </a:rPr>
              <a:t>consumption and </a:t>
            </a:r>
            <a:r>
              <a:rPr lang="en-US" sz="3000" dirty="0" smtClean="0">
                <a:cs typeface="Calibri"/>
              </a:rPr>
              <a:t>stimulates the metabolic rate</a:t>
            </a:r>
            <a:endParaRPr lang="en-US" altLang="en-US" sz="3000" dirty="0">
              <a:cs typeface="Calibri"/>
            </a:endParaRPr>
          </a:p>
          <a:p>
            <a:pPr algn="l" rtl="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Calibri"/>
              </a:rPr>
              <a:t>A</a:t>
            </a:r>
            <a:r>
              <a:rPr lang="en-US" altLang="en-US" sz="3000" dirty="0" smtClean="0">
                <a:cs typeface="Calibri"/>
              </a:rPr>
              <a:t>ffects the rate </a:t>
            </a:r>
            <a:r>
              <a:rPr lang="en-US" altLang="en-US" sz="3000" dirty="0">
                <a:cs typeface="Calibri"/>
              </a:rPr>
              <a:t>of protein, carbohydrate and lipid </a:t>
            </a:r>
            <a:r>
              <a:rPr lang="en-US" altLang="en-US" sz="3000" dirty="0" smtClean="0">
                <a:cs typeface="Calibri"/>
              </a:rPr>
              <a:t>metabolis</a:t>
            </a:r>
            <a:r>
              <a:rPr lang="en-US" altLang="en-US" sz="3000" dirty="0" smtClean="0">
                <a:cs typeface="Arial" panose="020B0604020202020204" pitchFamily="34" charset="0"/>
              </a:rPr>
              <a:t>m</a:t>
            </a:r>
            <a:endParaRPr lang="en-US" altLang="en-US" sz="3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</a:t>
            </a:r>
            <a:r>
              <a:rPr lang="en-US" altLang="en-US" dirty="0" smtClean="0">
                <a:latin typeface="Constantia" panose="02030602050306030303" pitchFamily="18" charset="0"/>
              </a:rPr>
              <a:t>Action</a:t>
            </a:r>
            <a:endParaRPr lang="en-US" dirty="0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43404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en-US" sz="3200" b="1" dirty="0" smtClean="0"/>
              <a:t>Clinical evidence of the wide spectrum of thyroid hormone action: 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3200" b="1" dirty="0" smtClean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 smtClean="0"/>
              <a:t>Untreated </a:t>
            </a:r>
            <a:r>
              <a:rPr lang="en-US" sz="3800" dirty="0"/>
              <a:t>congenital hypothyroidism </a:t>
            </a:r>
            <a:r>
              <a:rPr lang="en-US" sz="3800" dirty="0">
                <a:sym typeface="Wingdings" pitchFamily="2" charset="2"/>
              </a:rPr>
              <a:t></a:t>
            </a:r>
            <a:r>
              <a:rPr lang="en-US" sz="3800" dirty="0"/>
              <a:t>permanent brain damage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11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children have: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</a:t>
            </a:r>
            <a:r>
              <a:rPr lang="en-US" sz="3300" dirty="0" smtClean="0"/>
              <a:t>elayed </a:t>
            </a:r>
            <a:r>
              <a:rPr lang="en-US" sz="3300" dirty="0"/>
              <a:t>skeletal maturation </a:t>
            </a:r>
            <a:r>
              <a:rPr lang="en-US" sz="3300" dirty="0">
                <a:sym typeface="Wingdings" pitchFamily="2" charset="2"/>
              </a:rPr>
              <a:t></a:t>
            </a:r>
            <a:r>
              <a:rPr lang="en-US" sz="3300" dirty="0"/>
              <a:t>short stature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</a:t>
            </a:r>
            <a:r>
              <a:rPr lang="en-US" sz="3300" dirty="0" smtClean="0"/>
              <a:t>elayed </a:t>
            </a:r>
            <a:r>
              <a:rPr lang="en-US" sz="3300" dirty="0"/>
              <a:t>puberty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10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patients have high serum cholesterol due to: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Down regulation of LDL receptors on liver cells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Failure of sterol excretion via the gut</a:t>
            </a:r>
          </a:p>
        </p:txBody>
      </p:sp>
    </p:spTree>
    <p:extLst>
      <p:ext uri="{BB962C8B-B14F-4D97-AF65-F5344CB8AC3E}">
        <p14:creationId xmlns:p14="http://schemas.microsoft.com/office/powerpoint/2010/main" val="10284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</a:t>
            </a:r>
            <a:r>
              <a:rPr lang="en-US" altLang="en-US" dirty="0" smtClean="0">
                <a:latin typeface="Constantia" panose="02030602050306030303" pitchFamily="18" charset="0"/>
              </a:rPr>
              <a:t>Secretion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hypothalamic-pituitary-thyroid axis regulates thyroid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secretion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The </a:t>
            </a:r>
            <a:r>
              <a:rPr lang="en-US" altLang="en-US" sz="3200" dirty="0">
                <a:cs typeface="Times New Roman" panose="02020603050405020304" pitchFamily="18" charset="0"/>
              </a:rPr>
              <a:t>hypothalamus senses low levels of 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releases </a:t>
            </a:r>
            <a:r>
              <a:rPr lang="en-US" altLang="en-US" sz="3200" dirty="0" err="1">
                <a:cs typeface="Times New Roman" panose="02020603050405020304" pitchFamily="18" charset="0"/>
              </a:rPr>
              <a:t>thyrotropin</a:t>
            </a:r>
            <a:r>
              <a:rPr lang="en-US" altLang="en-US" sz="3200" dirty="0">
                <a:cs typeface="Times New Roman" panose="02020603050405020304" pitchFamily="18" charset="0"/>
              </a:rPr>
              <a:t> releasing hormone (TRH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)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TRH </a:t>
            </a:r>
            <a:r>
              <a:rPr lang="en-US" altLang="en-US" sz="3200" dirty="0">
                <a:cs typeface="Times New Roman" panose="02020603050405020304" pitchFamily="18" charset="0"/>
              </a:rPr>
              <a:t>stimulates the pituitary to produce thyroid stimulating hormone (TSH)</a:t>
            </a:r>
          </a:p>
        </p:txBody>
      </p:sp>
    </p:spTree>
    <p:extLst>
      <p:ext uri="{BB962C8B-B14F-4D97-AF65-F5344CB8AC3E}">
        <p14:creationId xmlns:p14="http://schemas.microsoft.com/office/powerpoint/2010/main" val="13996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</a:t>
            </a:r>
            <a:r>
              <a:rPr lang="en-US" altLang="en-US" dirty="0" smtClean="0">
                <a:latin typeface="Constantia" panose="02030602050306030303" pitchFamily="18" charset="0"/>
              </a:rPr>
              <a:t>Secretion</a:t>
            </a:r>
            <a:endParaRPr lang="en-US" dirty="0"/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TSH stimulates the thyroid to produce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until levels return to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normal</a:t>
            </a:r>
          </a:p>
          <a:p>
            <a:pPr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exert negative feed back control on the hypothalamus and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pituitary</a:t>
            </a:r>
          </a:p>
          <a:p>
            <a:pPr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Controlling </a:t>
            </a:r>
            <a:r>
              <a:rPr lang="en-US" altLang="en-US" sz="3200" dirty="0">
                <a:cs typeface="Times New Roman" panose="02020603050405020304" pitchFamily="18" charset="0"/>
              </a:rPr>
              <a:t>the release of both TRH and TSH</a:t>
            </a:r>
          </a:p>
        </p:txBody>
      </p:sp>
    </p:spTree>
    <p:extLst>
      <p:ext uri="{BB962C8B-B14F-4D97-AF65-F5344CB8AC3E}">
        <p14:creationId xmlns:p14="http://schemas.microsoft.com/office/powerpoint/2010/main" val="40645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1115</TotalTime>
  <Words>1568</Words>
  <Application>Microsoft Office PowerPoint</Application>
  <PresentationFormat>35mm Slides</PresentationFormat>
  <Paragraphs>264</Paragraphs>
  <Slides>33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Retrospect</vt:lpstr>
      <vt:lpstr>Thyroid Hormones and Thermogenesis </vt:lpstr>
      <vt:lpstr>Objectives:</vt:lpstr>
      <vt:lpstr>Types and Biosynthesis of Thyroid Hormones</vt:lpstr>
      <vt:lpstr>Thyroxine (T4) Tri-iodothyronine (T3) Reverse T3 (rR3)</vt:lpstr>
      <vt:lpstr>Types and Biosynthesis of Thyroid Hormones</vt:lpstr>
      <vt:lpstr>Thyroid hormone action</vt:lpstr>
      <vt:lpstr>Thyroid Hormone Action</vt:lpstr>
      <vt:lpstr>Regulation of Thyroid Hormone Secretion</vt:lpstr>
      <vt:lpstr>Regulation of Thyroid Hormone Secretion</vt:lpstr>
      <vt:lpstr>Regulation of Thyroid Hormone Secretion</vt:lpstr>
      <vt:lpstr>PowerPoint Presentation</vt:lpstr>
      <vt:lpstr>Thyroid Function Tests</vt:lpstr>
      <vt:lpstr>Thyroid Function Tests</vt:lpstr>
      <vt:lpstr>Goitre, Hypo and Hyperthyroidism</vt:lpstr>
      <vt:lpstr>Hypothyroidism</vt:lpstr>
      <vt:lpstr>Hypothyroidism</vt:lpstr>
      <vt:lpstr>PowerPoint Presentation</vt:lpstr>
      <vt:lpstr>Hypothyroidism</vt:lpstr>
      <vt:lpstr>Hyperthyroidism</vt:lpstr>
      <vt:lpstr>Hyperthyroidism</vt:lpstr>
      <vt:lpstr>Graves’ Disease</vt:lpstr>
      <vt:lpstr>Hyperthyroidism</vt:lpstr>
      <vt:lpstr>Hyperthyroidism</vt:lpstr>
      <vt:lpstr>PowerPoint Presentation</vt:lpstr>
      <vt:lpstr>Thermogenesis (Heat production)</vt:lpstr>
      <vt:lpstr>PowerPoint Presentation</vt:lpstr>
      <vt:lpstr>Thyroid Hormone and Thermogenesis</vt:lpstr>
      <vt:lpstr>The Mechanisms by which Thyroid Hormone Regulates Thermogenesis</vt:lpstr>
      <vt:lpstr>Mechanism of action of uncoupling proteins (UCPs):</vt:lpstr>
      <vt:lpstr>Transport of protons</vt:lpstr>
      <vt:lpstr>PowerPoint Presentation</vt:lpstr>
      <vt:lpstr>Take home message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Sallam</dc:creator>
  <cp:lastModifiedBy>3422</cp:lastModifiedBy>
  <cp:revision>67</cp:revision>
  <dcterms:created xsi:type="dcterms:W3CDTF">2016-01-22T23:01:25Z</dcterms:created>
  <dcterms:modified xsi:type="dcterms:W3CDTF">2016-01-25T07:58:03Z</dcterms:modified>
</cp:coreProperties>
</file>