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732"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14/04/1434</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14/04/1434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14/04/1434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14/04/1434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14/04/1434</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14/04/1434</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14/04/1434</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14/04/1434</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14/04/1434</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14/04/1434</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14/04/1434</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14/04/1434</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smtClean="0">
                <a:solidFill>
                  <a:srgbClr val="C00000"/>
                </a:solidFill>
                <a:cs typeface="Arial" charset="0"/>
              </a:rPr>
              <a:t>Dr. Amr S. Moustafa, MD, PhD</a:t>
            </a:r>
          </a:p>
          <a:p>
            <a:pPr marR="0" algn="ctr" rtl="0"/>
            <a:r>
              <a:rPr lang="en-US" sz="2400" b="1" i="1" smtClean="0">
                <a:solidFill>
                  <a:srgbClr val="0B2830"/>
                </a:solidFill>
                <a:cs typeface="Arial" charset="0"/>
              </a:rPr>
              <a:t>Clinical Chemistry Unit, Pathology Dept.</a:t>
            </a:r>
          </a:p>
          <a:p>
            <a:pPr marR="0" algn="ctr" rtl="0"/>
            <a:r>
              <a:rPr lang="en-US" sz="2400" b="1" i="1" smtClean="0">
                <a:solidFill>
                  <a:srgbClr val="0B2830"/>
                </a:solidFill>
                <a:cs typeface="Arial" charset="0"/>
              </a:rPr>
              <a:t>College of Medicine, 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a:t>
            </a:r>
            <a:r>
              <a:rPr lang="en-US" dirty="0" smtClean="0"/>
              <a:t>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3" name="Content Placeholder 3"/>
          <p:cNvSpPr txBox="1">
            <a:spLocks/>
          </p:cNvSpPr>
          <p:nvPr/>
        </p:nvSpPr>
        <p:spPr bwMode="auto">
          <a:xfrm>
            <a:off x="-91752" y="1367185"/>
            <a:ext cx="5167808"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r>
              <a:rPr lang="en-US" sz="2200" b="1" u="sng" dirty="0" smtClean="0">
                <a:effectLst>
                  <a:outerShdw blurRad="38100" dist="38100" dir="2700000" algn="tl">
                    <a:srgbClr val="000000">
                      <a:alpha val="43137"/>
                    </a:srgbClr>
                  </a:outerShdw>
                </a:effectLst>
                <a:sym typeface="Wingdings" pitchFamily="2" charset="2"/>
              </a:rPr>
              <a:t>Manifestations of DKA:</a:t>
            </a:r>
          </a:p>
          <a:p>
            <a:pPr algn="l" rtl="0">
              <a:spcAft>
                <a:spcPts val="600"/>
              </a:spcAft>
            </a:pPr>
            <a:r>
              <a:rPr lang="en-US" sz="2200" b="1" dirty="0" smtClean="0">
                <a:sym typeface="Wingdings" pitchFamily="2" charset="2"/>
              </a:rPr>
              <a:t>Fruity odor on the breath (acetone)</a:t>
            </a:r>
          </a:p>
          <a:p>
            <a:pPr algn="l" rtl="0">
              <a:spcAft>
                <a:spcPts val="600"/>
              </a:spcAft>
            </a:pPr>
            <a:r>
              <a:rPr lang="en-US" sz="2200" b="1" dirty="0" smtClean="0">
                <a:sym typeface="Wingdings" pitchFamily="2" charset="2"/>
              </a:rPr>
              <a:t>Acidosis (low pH of blood because KBs are acids)</a:t>
            </a:r>
          </a:p>
          <a:p>
            <a:pPr algn="l" rtl="0">
              <a:spcAft>
                <a:spcPts val="600"/>
              </a:spcAft>
            </a:pPr>
            <a:r>
              <a:rPr lang="en-US" sz="2200" b="1" dirty="0" smtClean="0">
                <a:sym typeface="Wingdings" pitchFamily="2" charset="2"/>
              </a:rPr>
              <a:t>Dehydration </a:t>
            </a:r>
            <a:r>
              <a:rPr lang="en-US" sz="2200" b="1" dirty="0" smtClean="0">
                <a:sym typeface="Wingdings" pitchFamily="2" charset="2"/>
              </a:rPr>
              <a:t>(due to </a:t>
            </a:r>
            <a:r>
              <a:rPr lang="en-US" sz="2200" b="1" dirty="0" err="1" smtClean="0">
                <a:sym typeface="Wingdings" pitchFamily="2" charset="2"/>
              </a:rPr>
              <a:t>glucosuria</a:t>
            </a:r>
            <a:r>
              <a:rPr lang="en-US" sz="22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1403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63283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5943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a:t>
            </a:r>
            <a:r>
              <a:rPr lang="en-US" sz="8000" b="1" dirty="0" smtClean="0">
                <a:solidFill>
                  <a:srgbClr val="0033CC"/>
                </a:solidFill>
              </a:rPr>
              <a:t>[glucose] </a:t>
            </a:r>
            <a:r>
              <a:rPr lang="en-US" sz="8000" b="1" dirty="0" smtClean="0">
                <a:solidFill>
                  <a:srgbClr val="0033CC"/>
                </a:solidFill>
              </a:rPr>
              <a:t>&lt;</a:t>
            </a:r>
            <a:r>
              <a:rPr lang="en-US" sz="8000" b="1" dirty="0" smtClean="0">
                <a:solidFill>
                  <a:srgbClr val="0033CC"/>
                </a:solidFill>
              </a:rPr>
              <a:t>3.6 </a:t>
            </a:r>
            <a:r>
              <a:rPr lang="en-US" sz="8000" b="1" dirty="0" err="1" smtClean="0">
                <a:solidFill>
                  <a:srgbClr val="0033CC"/>
                </a:solidFill>
              </a:rPr>
              <a:t>mmol</a:t>
            </a:r>
            <a:r>
              <a:rPr lang="en-US" sz="8000" b="1" dirty="0" smtClean="0">
                <a:solidFill>
                  <a:srgbClr val="0033CC"/>
                </a:solidFill>
              </a:rPr>
              <a:t>/L, abrupt fall</a:t>
            </a:r>
            <a:r>
              <a:rPr lang="en-US" sz="8000" b="1" dirty="0" smtClean="0">
                <a:solidFill>
                  <a:srgbClr val="0033CC"/>
                </a:solidFill>
              </a:rPr>
              <a:t>): </a:t>
            </a:r>
            <a:r>
              <a:rPr lang="en-US" sz="8000" b="1" dirty="0" smtClean="0"/>
              <a:t>anxiety</a:t>
            </a:r>
            <a:r>
              <a:rPr lang="en-US" sz="8000" b="1" dirty="0" smtClean="0"/>
              <a:t>, tremors, sweating </a:t>
            </a:r>
            <a:r>
              <a:rPr lang="en-US" sz="8000" b="1" dirty="0" smtClean="0"/>
              <a:t>&amp; palpitation</a:t>
            </a:r>
            <a:endParaRPr lang="en-US" sz="8000" b="1" dirty="0" smtClean="0"/>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a:t>
            </a:r>
            <a:r>
              <a:rPr lang="en-US" sz="8000" b="1" dirty="0" smtClean="0">
                <a:solidFill>
                  <a:srgbClr val="0033CC"/>
                </a:solidFill>
              </a:rPr>
              <a:t>[glucose] </a:t>
            </a:r>
            <a:r>
              <a:rPr lang="en-US" sz="8000" b="1" dirty="0" smtClean="0">
                <a:solidFill>
                  <a:srgbClr val="0033CC"/>
                </a:solidFill>
              </a:rPr>
              <a:t>&lt;</a:t>
            </a:r>
            <a:r>
              <a:rPr lang="en-US" sz="8000" b="1" dirty="0" smtClean="0">
                <a:solidFill>
                  <a:srgbClr val="0033CC"/>
                </a:solidFill>
              </a:rPr>
              <a:t>2.6 </a:t>
            </a:r>
            <a:r>
              <a:rPr lang="en-US" sz="8000" b="1" dirty="0" err="1" smtClean="0">
                <a:solidFill>
                  <a:srgbClr val="0033CC"/>
                </a:solidFill>
              </a:rPr>
              <a:t>mmol</a:t>
            </a:r>
            <a:r>
              <a:rPr lang="en-US" sz="8000" b="1" dirty="0" smtClean="0">
                <a:solidFill>
                  <a:srgbClr val="0033CC"/>
                </a:solidFill>
              </a:rPr>
              <a:t>/L, gradual fall</a:t>
            </a:r>
            <a:r>
              <a:rPr lang="en-US" sz="8000" b="1" dirty="0" smtClean="0">
                <a:solidFill>
                  <a:srgbClr val="0033CC"/>
                </a:solidFill>
              </a:rPr>
              <a:t>): </a:t>
            </a:r>
            <a:r>
              <a:rPr lang="en-US" sz="8000" b="1" dirty="0" smtClean="0"/>
              <a:t>headache</a:t>
            </a:r>
            <a:r>
              <a:rPr lang="en-US" sz="8000" b="1" dirty="0" smtClean="0"/>
              <a:t>,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a:t>
            </a:r>
            <a:r>
              <a:rPr lang="en-US" sz="8000" b="1" dirty="0" smtClean="0">
                <a:solidFill>
                  <a:srgbClr val="0033CC"/>
                </a:solidFill>
              </a:rPr>
              <a:t>[glucose] </a:t>
            </a:r>
            <a:r>
              <a:rPr lang="en-US" sz="8000" b="1" dirty="0" smtClean="0">
                <a:solidFill>
                  <a:srgbClr val="0033CC"/>
                </a:solidFill>
              </a:rPr>
              <a:t>&lt;</a:t>
            </a:r>
            <a:r>
              <a:rPr lang="en-US" sz="8000" b="1" dirty="0" smtClean="0">
                <a:solidFill>
                  <a:srgbClr val="0033CC"/>
                </a:solidFill>
              </a:rPr>
              <a: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xmlns="" val="23108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5074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4.2-6.1</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err="1">
                <a:latin typeface="Lucida Sans Unicode" pitchFamily="34" charset="0"/>
                <a:sym typeface="Symbol" pitchFamily="18" charset="2"/>
              </a:rPr>
              <a:t>lypolysis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95019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a:t>
            </a:r>
            <a:r>
              <a:rPr lang="en-US" sz="2400" dirty="0" smtClean="0"/>
              <a:t>glucose </a:t>
            </a:r>
            <a:r>
              <a:rPr lang="en-US" sz="2400" dirty="0" smtClean="0"/>
              <a:t>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a:t>
            </a:r>
            <a:r>
              <a:rPr lang="en-US" sz="2200" b="1" dirty="0" smtClean="0"/>
              <a:t>FFA] </a:t>
            </a:r>
            <a:r>
              <a:rPr lang="en-US" sz="2200" b="1" dirty="0" smtClean="0">
                <a:sym typeface="Wingdings" pitchFamily="2" charset="2"/>
              </a:rPr>
              <a:t>mobilization to </a:t>
            </a:r>
            <a:r>
              <a:rPr lang="en-US" sz="2200" b="1" dirty="0" smtClean="0">
                <a:sym typeface="Wingdings" pitchFamily="2" charset="2"/>
              </a:rPr>
              <a:t>liver </a:t>
            </a:r>
            <a:endParaRPr lang="en-US" sz="2200" b="1" dirty="0" smtClean="0">
              <a:sym typeface="Wingdings" pitchFamily="2" charset="2"/>
            </a:endParaRPr>
          </a:p>
          <a:p>
            <a:pPr algn="l" rtl="0">
              <a:spcBef>
                <a:spcPts val="900"/>
              </a:spcBef>
              <a:spcAft>
                <a:spcPts val="900"/>
              </a:spcAft>
              <a:buNone/>
            </a:pPr>
            <a:r>
              <a:rPr lang="en-US" sz="2200" b="1" dirty="0" smtClean="0">
                <a:sym typeface="Wingdings" pitchFamily="2" charset="2"/>
              </a:rPr>
              <a:t> </a:t>
            </a:r>
            <a:r>
              <a:rPr lang="en-US" sz="2200" b="1" dirty="0" smtClean="0">
                <a:sym typeface="Wingdings" pitchFamily="2" charset="2"/>
              </a:rPr>
              <a:t>  </a:t>
            </a:r>
            <a:r>
              <a:rPr lang="en-US" sz="2200" b="1" dirty="0" smtClean="0">
                <a:sym typeface="Wingdings" pitchFamily="2" charset="2"/>
              </a:rPr>
              <a:t>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t>
            </a:r>
            <a:r>
              <a:rPr lang="en-US" sz="2200" b="1" dirty="0" smtClean="0"/>
              <a:t>acetyl </a:t>
            </a:r>
            <a:r>
              <a:rPr lang="en-US" sz="2200" b="1" dirty="0" smtClean="0"/>
              <a:t>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a:t>
            </a:r>
            <a:r>
              <a:rPr lang="en-US" sz="2200" b="1" dirty="0" smtClean="0">
                <a:sym typeface="Wingdings" pitchFamily="2" charset="2"/>
              </a:rPr>
              <a:t>KB </a:t>
            </a:r>
            <a:r>
              <a:rPr lang="en-US" sz="2200" b="1" dirty="0" smtClean="0">
                <a:sym typeface="Wingdings" pitchFamily="2" charset="2"/>
              </a:rPr>
              <a:t>synthesis</a:t>
            </a:r>
            <a:endParaRPr lang="en-US" sz="2200" b="1" dirty="0" smtClean="0">
              <a:sym typeface="Wingdings" pitchFamily="2" charset="2"/>
            </a:endParaRP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a:t>
            </a:r>
            <a:r>
              <a:rPr lang="en-US" sz="2200" b="1" dirty="0" smtClean="0">
                <a:sym typeface="Wingdings" pitchFamily="2" charset="2"/>
              </a:rPr>
              <a:t>rate limiting </a:t>
            </a:r>
            <a:r>
              <a:rPr lang="en-US" sz="2200" b="1" dirty="0" smtClean="0">
                <a:sym typeface="Wingdings" pitchFamily="2" charset="2"/>
              </a:rPr>
              <a:t>enzyme</a:t>
            </a:r>
            <a:endParaRPr lang="en-US" sz="2200" b="1" dirty="0" smtClean="0">
              <a:sym typeface="Wingdings" pitchFamily="2" charset="2"/>
            </a:endParaRP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t>
            </a:r>
            <a:r>
              <a:rPr lang="en-US" sz="2600" b="1" dirty="0" smtClean="0"/>
              <a:t>acetyl </a:t>
            </a:r>
            <a:r>
              <a:rPr lang="en-US" sz="2600" b="1" dirty="0" smtClean="0"/>
              <a:t>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a:t>
            </a:r>
            <a:r>
              <a:rPr lang="en-US" sz="2600" b="1" dirty="0" smtClean="0">
                <a:solidFill>
                  <a:srgbClr val="C00000"/>
                </a:solidFill>
                <a:sym typeface="Wingdings" pitchFamily="2" charset="2"/>
              </a:rPr>
              <a:t>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endParaRPr lang="en-US" sz="2600" b="1" dirty="0" smtClean="0">
              <a:solidFill>
                <a:srgbClr val="C00000"/>
              </a:solidFill>
              <a:sym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a:t>
            </a:r>
            <a:r>
              <a:rPr lang="en-US" dirty="0" smtClean="0"/>
              <a:t>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latin typeface="Arial Narrow" pitchFamily="34" charset="0"/>
                <a:cs typeface="Times New Roman" pitchFamily="18" charset="0"/>
              </a:rPr>
              <a:t>thiophorase</a:t>
            </a:r>
            <a:r>
              <a:rPr lang="en-US" sz="2800" b="1" dirty="0" smtClean="0">
                <a:latin typeface="Arial Narrow" pitchFamily="34" charset="0"/>
                <a:cs typeface="Times New Roman" pitchFamily="18" charset="0"/>
              </a:rPr>
              <a:t> 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1035</TotalTime>
  <Words>1336</Words>
  <Application>Microsoft Office PowerPoint</Application>
  <PresentationFormat>On-screen Show (4:3)</PresentationFormat>
  <Paragraphs>216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Diabetic Ketoacidosis (DKA)</vt:lpstr>
      <vt:lpstr>Diabetic emergencies</vt:lpstr>
      <vt:lpstr>Diabetic Ketoacidosis (DKA)</vt:lpstr>
      <vt:lpstr>Diabetic Ketoacidosis (DKA):</vt:lpstr>
      <vt:lpstr>Ketone Bodies</vt:lpstr>
      <vt:lpstr>Slide 6</vt:lpstr>
      <vt:lpstr>Ketone bodies synthesis = Ketogenesis</vt:lpstr>
      <vt:lpstr>Ketogenesis</vt:lpstr>
      <vt:lpstr>Ketone Bodies Utilization=Ketolysis</vt:lpstr>
      <vt:lpstr>Ketone Bodies Utilization=Ketolysis</vt:lpstr>
      <vt:lpstr>Slide 11</vt:lpstr>
      <vt:lpstr>Slide 12</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Slide 20</vt:lpstr>
      <vt:lpstr>Slide 21</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Dr.Amr</cp:lastModifiedBy>
  <cp:revision>51</cp:revision>
  <dcterms:created xsi:type="dcterms:W3CDTF">2011-05-14T07:09:04Z</dcterms:created>
  <dcterms:modified xsi:type="dcterms:W3CDTF">2013-02-24T09:43:17Z</dcterms:modified>
</cp:coreProperties>
</file>