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93" r:id="rId3"/>
    <p:sldId id="258" r:id="rId4"/>
    <p:sldId id="259" r:id="rId5"/>
    <p:sldId id="260" r:id="rId6"/>
    <p:sldId id="261" r:id="rId7"/>
    <p:sldId id="299" r:id="rId8"/>
    <p:sldId id="262" r:id="rId9"/>
    <p:sldId id="295" r:id="rId10"/>
    <p:sldId id="302" r:id="rId11"/>
    <p:sldId id="294" r:id="rId12"/>
    <p:sldId id="300" r:id="rId13"/>
    <p:sldId id="301" r:id="rId14"/>
    <p:sldId id="267" r:id="rId15"/>
    <p:sldId id="268" r:id="rId16"/>
    <p:sldId id="319" r:id="rId17"/>
    <p:sldId id="266" r:id="rId18"/>
    <p:sldId id="270" r:id="rId19"/>
    <p:sldId id="271" r:id="rId20"/>
    <p:sldId id="274" r:id="rId21"/>
    <p:sldId id="275" r:id="rId22"/>
    <p:sldId id="276" r:id="rId23"/>
    <p:sldId id="305" r:id="rId24"/>
    <p:sldId id="279" r:id="rId25"/>
    <p:sldId id="320" r:id="rId26"/>
    <p:sldId id="323" r:id="rId27"/>
    <p:sldId id="324" r:id="rId28"/>
    <p:sldId id="321" r:id="rId29"/>
    <p:sldId id="325" r:id="rId30"/>
    <p:sldId id="326" r:id="rId31"/>
    <p:sldId id="328" r:id="rId32"/>
    <p:sldId id="327" r:id="rId33"/>
    <p:sldId id="329" r:id="rId34"/>
    <p:sldId id="318" r:id="rId35"/>
    <p:sldId id="280" r:id="rId36"/>
    <p:sldId id="296" r:id="rId37"/>
    <p:sldId id="303" r:id="rId38"/>
    <p:sldId id="297" r:id="rId39"/>
    <p:sldId id="282" r:id="rId40"/>
    <p:sldId id="273" r:id="rId41"/>
    <p:sldId id="257" r:id="rId42"/>
    <p:sldId id="284" r:id="rId43"/>
    <p:sldId id="283" r:id="rId44"/>
    <p:sldId id="287" r:id="rId45"/>
    <p:sldId id="286" r:id="rId46"/>
    <p:sldId id="285" r:id="rId47"/>
    <p:sldId id="306" r:id="rId48"/>
    <p:sldId id="330" r:id="rId49"/>
    <p:sldId id="288" r:id="rId50"/>
    <p:sldId id="310" r:id="rId51"/>
    <p:sldId id="311" r:id="rId52"/>
    <p:sldId id="312" r:id="rId53"/>
    <p:sldId id="313" r:id="rId54"/>
    <p:sldId id="289" r:id="rId55"/>
    <p:sldId id="290" r:id="rId56"/>
    <p:sldId id="307" r:id="rId57"/>
    <p:sldId id="314" r:id="rId58"/>
    <p:sldId id="308" r:id="rId59"/>
    <p:sldId id="309" r:id="rId60"/>
    <p:sldId id="315" r:id="rId61"/>
    <p:sldId id="317" r:id="rId62"/>
    <p:sldId id="291" r:id="rId63"/>
    <p:sldId id="298" r:id="rId64"/>
    <p:sldId id="331" r:id="rId65"/>
    <p:sldId id="29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E53479-369D-4750-BDBD-E44C99C57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7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Anterior Pituitary </a:t>
            </a:r>
            <a:r>
              <a:rPr lang="en-CA" dirty="0" smtClean="0"/>
              <a:t>Disorders</a:t>
            </a:r>
            <a:br>
              <a:rPr lang="en-CA" dirty="0" smtClean="0"/>
            </a:br>
            <a:r>
              <a:rPr lang="en-CA" sz="2000" dirty="0" err="1" smtClean="0"/>
              <a:t>Dr.Aishah</a:t>
            </a:r>
            <a:r>
              <a:rPr lang="en-CA" sz="2000" dirty="0" smtClean="0"/>
              <a:t> </a:t>
            </a:r>
            <a:r>
              <a:rPr lang="en-CA" sz="2000" dirty="0" err="1" smtClean="0"/>
              <a:t>AlEkhzaimy</a:t>
            </a:r>
            <a:r>
              <a:rPr lang="en-CA" sz="2000" dirty="0" smtClean="0"/>
              <a:t>, MBBS,FRCPC,FACE</a:t>
            </a:r>
            <a:br>
              <a:rPr lang="en-CA" sz="2000" dirty="0" smtClean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Endocrine block 2015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</a:p>
        </p:txBody>
      </p:sp>
      <p:graphicFrame>
        <p:nvGraphicFramePr>
          <p:cNvPr id="71910" name="Group 2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29997"/>
              </p:ext>
            </p:extLst>
          </p:nvPr>
        </p:nvGraphicFramePr>
        <p:xfrm>
          <a:off x="304800" y="1752600"/>
          <a:ext cx="8839200" cy="4268470"/>
        </p:xfrm>
        <a:graphic>
          <a:graphicData uri="http://schemas.openxmlformats.org/drawingml/2006/table">
            <a:tbl>
              <a:tblPr/>
              <a:tblGrid>
                <a:gridCol w="1219200"/>
                <a:gridCol w="1600200"/>
                <a:gridCol w="1524000"/>
                <a:gridCol w="1600200"/>
                <a:gridCol w="1371600"/>
                <a:gridCol w="1524000"/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POMC,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ACTH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FSH, LH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Prolactin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CRH, AVP, gp-130 cytokines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Estrogen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Estrogen, 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GHRH, GHS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Glucocorticoids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Sex steroids,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T4, Dopamine,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Somatostatin, IGF-1, Activins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Liver, bone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Sex Steroid, Follicular growth, Germ Cell maturation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03" name="Text Box 223"/>
          <p:cNvSpPr txBox="1">
            <a:spLocks noChangeArrowheads="1"/>
          </p:cNvSpPr>
          <p:nvPr/>
        </p:nvSpPr>
        <p:spPr bwMode="auto">
          <a:xfrm>
            <a:off x="365125" y="6161088"/>
            <a:ext cx="5726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Adapted from: William’s Textbook of Endocrinology, 10th ed., Figure 8-4, pg 180.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85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</a:t>
            </a:r>
            <a:r>
              <a:rPr lang="en-US" altLang="en-US" sz="2600" dirty="0" smtClean="0">
                <a:latin typeface="Arial Narrow" pitchFamily="34" charset="0"/>
              </a:rPr>
              <a:t>endocrine </a:t>
            </a:r>
            <a:r>
              <a:rPr lang="en-US" altLang="en-US" sz="2600" dirty="0">
                <a:latin typeface="Arial Narrow" pitchFamily="34" charset="0"/>
              </a:rPr>
              <a:t>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128792" cy="4715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5" name="Picture 4" descr="pit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4291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 10 % of all pituitary lesions</a:t>
            </a:r>
          </a:p>
          <a:p>
            <a:r>
              <a:rPr lang="en-CA" sz="2400" dirty="0" smtClean="0"/>
              <a:t>Genetic-related</a:t>
            </a:r>
          </a:p>
          <a:p>
            <a:r>
              <a:rPr lang="en-CA" sz="2400" dirty="0" smtClean="0"/>
              <a:t>MEN-1,  Gs-alpha mutation, PTTG gene, FGF receptor-4</a:t>
            </a:r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1.5 -31% in autopsy ( prevalence)</a:t>
            </a:r>
            <a:endParaRPr lang="en-CA" sz="2400" dirty="0"/>
          </a:p>
          <a:p>
            <a:pPr lvl="7"/>
            <a:r>
              <a:rPr lang="en-CA" sz="2400" dirty="0" smtClean="0"/>
              <a:t>10 %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Non-Functional pituitary lesion:</a:t>
            </a:r>
          </a:p>
          <a:p>
            <a:endParaRPr lang="en-CA" sz="2400" dirty="0" smtClean="0"/>
          </a:p>
          <a:p>
            <a:r>
              <a:rPr lang="en-CA" sz="2400" dirty="0" smtClean="0"/>
              <a:t>Absence of signs and symptoms of hormonal </a:t>
            </a:r>
            <a:r>
              <a:rPr lang="en-CA" sz="2400" dirty="0" err="1" smtClean="0"/>
              <a:t>hypersecretion</a:t>
            </a:r>
            <a:endParaRPr lang="en-CA" sz="2400" dirty="0" smtClean="0"/>
          </a:p>
          <a:p>
            <a:r>
              <a:rPr lang="en-CA" sz="2400" dirty="0" smtClean="0"/>
              <a:t>25 % of pituitary  </a:t>
            </a:r>
            <a:r>
              <a:rPr lang="en-CA" sz="2400" dirty="0" err="1" smtClean="0"/>
              <a:t>tumor</a:t>
            </a:r>
            <a:endParaRPr lang="en-CA" sz="2400" dirty="0" smtClean="0"/>
          </a:p>
          <a:p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r>
              <a:rPr lang="en-CA" sz="2400" dirty="0" smtClean="0"/>
              <a:t>Average age 50 – 55 yrs old, more in male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b="1" dirty="0" smtClean="0"/>
              <a:t>Anterior pituitary disorders:</a:t>
            </a:r>
          </a:p>
          <a:p>
            <a:pPr lvl="1"/>
            <a:r>
              <a:rPr lang="en-CA" sz="2400" dirty="0" smtClean="0"/>
              <a:t>Non-functional pituitary tumor  and </a:t>
            </a:r>
            <a:r>
              <a:rPr lang="en-CA" sz="2400" dirty="0" smtClean="0"/>
              <a:t>mass-effect: </a:t>
            </a:r>
            <a:r>
              <a:rPr lang="en-CA" sz="2400" b="1" dirty="0" err="1" smtClean="0"/>
              <a:t>hypopituitrism</a:t>
            </a:r>
            <a:endParaRPr lang="en-CA" sz="2400" b="1" dirty="0" smtClean="0"/>
          </a:p>
          <a:p>
            <a:pPr lvl="1"/>
            <a:r>
              <a:rPr lang="en-CA" sz="2400" dirty="0" err="1" smtClean="0"/>
              <a:t>Prolactin</a:t>
            </a:r>
            <a:r>
              <a:rPr lang="en-CA" sz="2400" dirty="0" smtClean="0"/>
              <a:t> secreting cell disorder: </a:t>
            </a:r>
            <a:r>
              <a:rPr lang="en-CA" sz="2400" dirty="0" err="1" smtClean="0"/>
              <a:t>prolactinoma</a:t>
            </a:r>
            <a:endParaRPr lang="en-CA" sz="2400" dirty="0" smtClean="0"/>
          </a:p>
          <a:p>
            <a:pPr lvl="1"/>
            <a:r>
              <a:rPr lang="en-CA" sz="2400" dirty="0" smtClean="0"/>
              <a:t>Growth hormone secreting cell disorder: </a:t>
            </a:r>
            <a:r>
              <a:rPr lang="en-CA" sz="2400" dirty="0" err="1" smtClean="0"/>
              <a:t>acromegaly</a:t>
            </a:r>
            <a:endParaRPr lang="en-CA" sz="2400" dirty="0" smtClean="0"/>
          </a:p>
          <a:p>
            <a:pPr lvl="1"/>
            <a:r>
              <a:rPr lang="en-CA" sz="2400" dirty="0" smtClean="0"/>
              <a:t>ACTH secreting cell disorders: </a:t>
            </a:r>
            <a:r>
              <a:rPr lang="en-CA" sz="2400" dirty="0" err="1" smtClean="0"/>
              <a:t>cushing’s</a:t>
            </a:r>
            <a:endParaRPr lang="en-CA" sz="2400" dirty="0" smtClean="0"/>
          </a:p>
          <a:p>
            <a:pPr lvl="1"/>
            <a:r>
              <a:rPr lang="en-CA" sz="2400" dirty="0" smtClean="0"/>
              <a:t>TSH secreting cell tumor: TSH-secreting adenoma</a:t>
            </a:r>
          </a:p>
          <a:p>
            <a:pPr lvl="1"/>
            <a:r>
              <a:rPr lang="en-CA" sz="2400" dirty="0" smtClean="0"/>
              <a:t>Gonadotropin secreting adenoma</a:t>
            </a:r>
          </a:p>
          <a:p>
            <a:pPr marL="621792" indent="-457200"/>
            <a:r>
              <a:rPr lang="en-CA" sz="2800" b="1" dirty="0" smtClean="0"/>
              <a:t>Posterior Pituitary disorders:</a:t>
            </a:r>
          </a:p>
          <a:p>
            <a:pPr lvl="1"/>
            <a:r>
              <a:rPr lang="en-CA" sz="2400" dirty="0" smtClean="0"/>
              <a:t>Diabetes insipidus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  <a:endParaRPr lang="en-CA" sz="2800" b="1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endParaRPr lang="en-CA" sz="2400" dirty="0" smtClean="0"/>
          </a:p>
          <a:p>
            <a:r>
              <a:rPr lang="en-CA" sz="2800" dirty="0" smtClean="0"/>
              <a:t>As </a:t>
            </a:r>
            <a:r>
              <a:rPr lang="en-CA" sz="2800" dirty="0" err="1" smtClean="0"/>
              <a:t>incidentaloma</a:t>
            </a:r>
            <a:r>
              <a:rPr lang="en-CA" sz="2800" dirty="0" smtClean="0"/>
              <a:t> by imaging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Symptoms of mass effects ( mechanical pressure)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Hypopituitarism</a:t>
            </a:r>
            <a:r>
              <a:rPr lang="en-CA" sz="2800" dirty="0" smtClean="0"/>
              <a:t> ( mechanism)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Gonadal</a:t>
            </a:r>
            <a:r>
              <a:rPr lang="en-CA" sz="2800" dirty="0" smtClean="0"/>
              <a:t> </a:t>
            </a:r>
            <a:r>
              <a:rPr lang="en-CA" sz="2800" dirty="0" err="1" smtClean="0"/>
              <a:t>hypersecretion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200" b="1" dirty="0" smtClean="0"/>
              <a:t>Treatment:</a:t>
            </a:r>
          </a:p>
          <a:p>
            <a:r>
              <a:rPr lang="en-CA" sz="8000" b="1" dirty="0" smtClean="0"/>
              <a:t>Surgery  if indicated</a:t>
            </a:r>
          </a:p>
          <a:p>
            <a:pPr>
              <a:buNone/>
            </a:pPr>
            <a:r>
              <a:rPr lang="en-CA" sz="8000" dirty="0" smtClean="0"/>
              <a:t>		-  recurrence rate 17 % if gross removal, 40 %  with 	 	residual </a:t>
            </a:r>
            <a:r>
              <a:rPr lang="en-CA" sz="8000" dirty="0" err="1" smtClean="0"/>
              <a:t>tumor</a:t>
            </a:r>
            <a:endParaRPr lang="en-CA" sz="8000" dirty="0" smtClean="0"/>
          </a:p>
          <a:p>
            <a:pPr>
              <a:buNone/>
            </a:pPr>
            <a:r>
              <a:rPr lang="en-CA" sz="8000" dirty="0" smtClean="0"/>
              <a:t>		-  predictors of recurrence:  young male,  cavernous sinus 	invasion, extent of </a:t>
            </a:r>
            <a:r>
              <a:rPr lang="en-CA" sz="8000" dirty="0" err="1" smtClean="0"/>
              <a:t>suprasellar</a:t>
            </a:r>
            <a:r>
              <a:rPr lang="en-CA" sz="8000" dirty="0" smtClean="0"/>
              <a:t> </a:t>
            </a:r>
            <a:r>
              <a:rPr lang="en-CA" sz="8000" dirty="0" err="1" smtClean="0"/>
              <a:t>extention</a:t>
            </a:r>
            <a:r>
              <a:rPr lang="en-CA" sz="8000" dirty="0" smtClean="0"/>
              <a:t> of residual </a:t>
            </a:r>
            <a:r>
              <a:rPr lang="en-CA" sz="8000" dirty="0" err="1" smtClean="0"/>
              <a:t>tumor</a:t>
            </a:r>
            <a:r>
              <a:rPr lang="en-CA" sz="8000" dirty="0" smtClean="0"/>
              <a:t>, duration 	of follow up, marker; Ki-67</a:t>
            </a:r>
          </a:p>
          <a:p>
            <a:pPr>
              <a:buNone/>
            </a:pPr>
            <a:endParaRPr lang="en-CA" sz="8000" dirty="0" smtClean="0"/>
          </a:p>
          <a:p>
            <a:r>
              <a:rPr lang="en-CA" sz="8000" b="1" dirty="0" smtClean="0"/>
              <a:t>Observation</a:t>
            </a:r>
            <a:r>
              <a:rPr lang="en-CA" sz="8000" dirty="0" smtClean="0"/>
              <a:t> with annual follow up for 5 years and then as needed, visual field exam Q 6-12 month if close to optic chiasm. Slow growing tumour</a:t>
            </a:r>
          </a:p>
          <a:p>
            <a:endParaRPr lang="en-CA" sz="8000" dirty="0" smtClean="0"/>
          </a:p>
          <a:p>
            <a:r>
              <a:rPr lang="en-CA" sz="8000" b="1" dirty="0" smtClean="0"/>
              <a:t>Adjunctive therapy:</a:t>
            </a:r>
          </a:p>
          <a:p>
            <a:pPr>
              <a:buNone/>
            </a:pPr>
            <a:r>
              <a:rPr lang="en-CA" sz="8000" dirty="0" smtClean="0"/>
              <a:t>		-  Radiation therapy</a:t>
            </a:r>
          </a:p>
          <a:p>
            <a:pPr>
              <a:buNone/>
            </a:pPr>
            <a:r>
              <a:rPr lang="en-CA" sz="8000" dirty="0" smtClean="0"/>
              <a:t>		-  Dopamine agonist</a:t>
            </a:r>
          </a:p>
          <a:p>
            <a:pPr>
              <a:buNone/>
            </a:pPr>
            <a:r>
              <a:rPr lang="en-CA" sz="8000" dirty="0" smtClean="0"/>
              <a:t>		-  </a:t>
            </a:r>
            <a:r>
              <a:rPr lang="en-CA" sz="8000" dirty="0" err="1" smtClean="0"/>
              <a:t>Somatostatin</a:t>
            </a:r>
            <a:r>
              <a:rPr lang="en-CA" sz="8000" dirty="0" smtClean="0"/>
              <a:t> analogue</a:t>
            </a:r>
          </a:p>
          <a:p>
            <a:pPr>
              <a:buNone/>
            </a:pPr>
            <a:r>
              <a:rPr lang="en-CA" sz="8000" dirty="0" smtClean="0"/>
              <a:t>	</a:t>
            </a:r>
          </a:p>
          <a:p>
            <a:endParaRPr lang="en-C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Human prolactin is a 198 amino acid polypeptide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Primary function is to enhance breast development during pregnancy and to induce lactation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Prolactin also binds to specific receptors in the gonads, lymphoid cells, and liver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Secretion is pulsatile; it increases with sleep, stress, pregnancy, and chest wall stimulation or trauma</a:t>
            </a:r>
          </a:p>
        </p:txBody>
      </p:sp>
    </p:spTree>
    <p:extLst>
      <p:ext uri="{BB962C8B-B14F-4D97-AF65-F5344CB8AC3E}">
        <p14:creationId xmlns:p14="http://schemas.microsoft.com/office/powerpoint/2010/main" val="940308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534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Secretion of prolactin is under tonic inhibitory control by dopamine, which acts via D2-type receptors located on lactotrophs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Prolactin production can be stimulated by the hypothalamic peptides, thyrotropin-releasing hormone (TRH) and vasoactive intestinal peptide (VIP) </a:t>
            </a:r>
          </a:p>
        </p:txBody>
      </p:sp>
    </p:spTree>
    <p:extLst>
      <p:ext uri="{BB962C8B-B14F-4D97-AF65-F5344CB8AC3E}">
        <p14:creationId xmlns:p14="http://schemas.microsoft.com/office/powerpoint/2010/main" val="94774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Clinical Features of Hyperprolactinemia/Prolactinoma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altLang="en-US" sz="2800"/>
              <a:t>Women may present with oligomenorrhea, amenorrhea, galactorrhea or infertility</a:t>
            </a:r>
          </a:p>
          <a:p>
            <a:r>
              <a:rPr lang="en-US" altLang="en-US" sz="2800"/>
              <a:t>Men often have less symptoms than women (sexual dysfunction, visual problems, or headache) and are diagnosed later</a:t>
            </a:r>
          </a:p>
          <a:p>
            <a:r>
              <a:rPr lang="en-US" altLang="en-US" sz="2800"/>
              <a:t>In both sexes, tumor mass effects may cause visual-field defects or headache</a:t>
            </a:r>
          </a:p>
        </p:txBody>
      </p:sp>
    </p:spTree>
    <p:extLst>
      <p:ext uri="{BB962C8B-B14F-4D97-AF65-F5344CB8AC3E}">
        <p14:creationId xmlns:p14="http://schemas.microsoft.com/office/powerpoint/2010/main" val="4216921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534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Secretion of prolactin is under tonic inhibitory control by dopamine, which acts via D2-type receptors located on lactotrophs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Prolactin production can be stimulated by the hypothalamic peptides, thyrotropin-releasing hormone (TRH) and vasoactive intestinal peptide (VIP) </a:t>
            </a:r>
          </a:p>
        </p:txBody>
      </p:sp>
    </p:spTree>
    <p:extLst>
      <p:ext uri="{BB962C8B-B14F-4D97-AF65-F5344CB8AC3E}">
        <p14:creationId xmlns:p14="http://schemas.microsoft.com/office/powerpoint/2010/main" val="94774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Causes of Hyperprolactinemia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648200"/>
          </a:xfrm>
        </p:spPr>
        <p:txBody>
          <a:bodyPr/>
          <a:lstStyle/>
          <a:p>
            <a:r>
              <a:rPr lang="en-US" altLang="en-US" sz="2800" b="1" dirty="0"/>
              <a:t>Hypothalamic Dopamine Deficiency</a:t>
            </a:r>
          </a:p>
          <a:p>
            <a:pPr lvl="1"/>
            <a:r>
              <a:rPr lang="en-US" altLang="en-US" sz="2400" dirty="0"/>
              <a:t>Diseases of the hypothalamus( including tumors, </a:t>
            </a:r>
            <a:r>
              <a:rPr lang="en-US" altLang="en-US" sz="2400" dirty="0" err="1"/>
              <a:t>arterio</a:t>
            </a:r>
            <a:r>
              <a:rPr lang="en-US" altLang="en-US" sz="2400" dirty="0"/>
              <a:t>-venous malformations, and inflammatory processes </a:t>
            </a:r>
          </a:p>
          <a:p>
            <a:pPr lvl="1"/>
            <a:r>
              <a:rPr lang="en-US" altLang="en-US" sz="2400" dirty="0"/>
              <a:t>Drugs (e.g. alpha-methyldopa and reserpine)</a:t>
            </a:r>
          </a:p>
          <a:p>
            <a:pPr lvl="1"/>
            <a:endParaRPr lang="en-US" altLang="en-US" sz="2000" dirty="0"/>
          </a:p>
          <a:p>
            <a:r>
              <a:rPr lang="en-US" altLang="en-US" sz="2800" b="1" dirty="0"/>
              <a:t>Defective Transport Mechanisms</a:t>
            </a:r>
          </a:p>
          <a:p>
            <a:pPr lvl="1"/>
            <a:r>
              <a:rPr lang="en-US" altLang="en-US" sz="2400" dirty="0"/>
              <a:t>Section of the pituitary stalk </a:t>
            </a:r>
          </a:p>
          <a:p>
            <a:pPr lvl="1"/>
            <a:r>
              <a:rPr lang="en-US" altLang="en-US" sz="2400" dirty="0"/>
              <a:t>Pituitary or stalk tumors </a:t>
            </a:r>
          </a:p>
        </p:txBody>
      </p:sp>
    </p:spTree>
    <p:extLst>
      <p:ext uri="{BB962C8B-B14F-4D97-AF65-F5344CB8AC3E}">
        <p14:creationId xmlns:p14="http://schemas.microsoft.com/office/powerpoint/2010/main" val="76494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Causes of Hyperprolactinemia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(continued)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 err="1"/>
              <a:t>Lactotroph</a:t>
            </a:r>
            <a:r>
              <a:rPr lang="en-US" altLang="en-US" sz="2800" b="1" dirty="0"/>
              <a:t> Insensitivity to Dopamine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Dopamine-receptor-blocking agents:  </a:t>
            </a:r>
            <a:r>
              <a:rPr lang="en-US" altLang="en-US" sz="2400" dirty="0" err="1"/>
              <a:t>phenothiazines</a:t>
            </a:r>
            <a:r>
              <a:rPr lang="en-US" altLang="en-US" sz="2400" dirty="0"/>
              <a:t> (e.g. chlorpromazine), </a:t>
            </a:r>
            <a:r>
              <a:rPr lang="en-US" altLang="en-US" sz="2400" dirty="0" err="1"/>
              <a:t>butyrophenones</a:t>
            </a:r>
            <a:r>
              <a:rPr lang="en-US" altLang="en-US" sz="2400" dirty="0"/>
              <a:t> (haloperidol), and </a:t>
            </a:r>
            <a:r>
              <a:rPr lang="en-US" altLang="en-US" sz="2400" dirty="0" err="1"/>
              <a:t>benzamides</a:t>
            </a:r>
            <a:r>
              <a:rPr lang="en-US" altLang="en-US" sz="2400" dirty="0"/>
              <a:t> (metoclopramide, </a:t>
            </a:r>
            <a:r>
              <a:rPr lang="en-US" altLang="en-US" sz="2400" dirty="0" err="1"/>
              <a:t>sulpiride</a:t>
            </a:r>
            <a:r>
              <a:rPr lang="en-US" altLang="en-US" sz="2400" dirty="0"/>
              <a:t>, and </a:t>
            </a:r>
            <a:r>
              <a:rPr lang="en-US" altLang="en-US" sz="2400" dirty="0" err="1"/>
              <a:t>domperidone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Stimulation of </a:t>
            </a:r>
            <a:r>
              <a:rPr lang="en-US" altLang="en-US" sz="2800" b="1" dirty="0" err="1"/>
              <a:t>Lactotrophs</a:t>
            </a:r>
            <a:endParaRPr lang="en-US" altLang="en-US" sz="2800" b="1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Hypothyroidism- increased TRH production (acts as a PRF)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Estrogens: stimulate </a:t>
            </a:r>
            <a:r>
              <a:rPr lang="en-US" altLang="en-US" sz="2400" dirty="0" err="1"/>
              <a:t>lactotrophs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Injury to the chest wall: abnormal stimulation of the reflex associated with the rise in prolactin that is seen normally in lactating women during suckling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063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848600" cy="42275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REMEMBER:</a:t>
            </a:r>
            <a:r>
              <a:rPr lang="en-US" altLang="en-US" sz="4400" dirty="0"/>
              <a:t> Not all </a:t>
            </a:r>
            <a:r>
              <a:rPr lang="en-US" altLang="en-US" sz="4400" dirty="0" err="1"/>
              <a:t>hyperprolactinemia</a:t>
            </a:r>
            <a:r>
              <a:rPr lang="en-US" altLang="en-US" sz="4400" dirty="0"/>
              <a:t> is due to a </a:t>
            </a:r>
            <a:r>
              <a:rPr lang="en-US" altLang="en-US" sz="4400" dirty="0" err="1"/>
              <a:t>prolactinoma</a:t>
            </a:r>
            <a:endParaRPr lang="en-US" altLang="en-US" sz="4400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96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Work up of Patient with Hyperprolactinemia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In females, pregnancy must always be ruled out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Get a TSH- hypothyroidism is another common cause of elevated prolactin: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Obtain detailed drug history- rule out medication effects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Rule out other common causes including: 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err="1"/>
              <a:t>Nonfasting</a:t>
            </a:r>
            <a:r>
              <a:rPr lang="en-US" altLang="en-US" sz="2000" dirty="0"/>
              <a:t> sample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Nipple stimulation or sex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Excessive exercise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History of chest wall surgery or trauma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Renal failure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Cirrhosis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If no cause determined or tumor suspected, consider MRI, especially if high prolactin levels (&gt; 100 ng/mL)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17119157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/>
              <a:t>Most common of functional pituitary adenomas</a:t>
            </a:r>
          </a:p>
          <a:p>
            <a:r>
              <a:rPr lang="en-US" altLang="en-US" sz="2800"/>
              <a:t>25-30% of all pituitary adenomas</a:t>
            </a:r>
          </a:p>
          <a:p>
            <a:r>
              <a:rPr lang="en-US" altLang="en-US" sz="2800"/>
              <a:t>Some growth hormone (GH)–producing tumors also co-secrete PRL </a:t>
            </a:r>
          </a:p>
          <a:p>
            <a:r>
              <a:rPr lang="en-US" altLang="en-US" sz="2800"/>
              <a:t>Of women with prolactinomas- 90% present with microprolactinomas</a:t>
            </a:r>
          </a:p>
          <a:p>
            <a:r>
              <a:rPr lang="en-US" altLang="en-US" sz="2800"/>
              <a:t>Of men with prolactinomas- up to 60% present with macroprolactinomas </a:t>
            </a:r>
          </a:p>
          <a:p>
            <a:endParaRPr lang="en-US" altLang="en-US" sz="28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pPr marL="118872" indent="0">
              <a:buNone/>
            </a:pPr>
            <a:endParaRPr lang="en-CA" sz="2400" b="1" dirty="0" smtClean="0"/>
          </a:p>
          <a:p>
            <a:pPr marL="914400" lvl="1" indent="-457200"/>
            <a:r>
              <a:rPr lang="en-CA" dirty="0" smtClean="0"/>
              <a:t>Medical therapy: Dopamine agonist</a:t>
            </a:r>
          </a:p>
          <a:p>
            <a:pPr marL="914400" lvl="1" indent="-457200"/>
            <a:r>
              <a:rPr lang="en-CA" dirty="0" smtClean="0"/>
              <a:t>Surgical resection</a:t>
            </a:r>
          </a:p>
          <a:p>
            <a:pPr marL="914400" lvl="1" indent="-457200"/>
            <a:r>
              <a:rPr lang="en-CA" dirty="0" smtClean="0"/>
              <a:t>Radiation therapy</a:t>
            </a:r>
          </a:p>
          <a:p>
            <a:pPr marL="914400" lvl="1" indent="-457200"/>
            <a:endParaRPr lang="en-CA" sz="2400" dirty="0" smtClean="0"/>
          </a:p>
          <a:p>
            <a:pPr marL="621792" indent="-457200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27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Growth hormone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Pituitary tumor as mass effect →→ Growth hormone deficiency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err="1" smtClean="0"/>
              <a:t>Hyperfunctioning</a:t>
            </a:r>
            <a:r>
              <a:rPr lang="en-CA" sz="2800" dirty="0" smtClean="0"/>
              <a:t> mass →→ </a:t>
            </a:r>
            <a:r>
              <a:rPr lang="en-CA" sz="2800" dirty="0" err="1" smtClean="0"/>
              <a:t>Acromegaly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Diagnosis of GH-deficiency and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 level</a:t>
            </a:r>
          </a:p>
          <a:p>
            <a:r>
              <a:rPr lang="en-CA" dirty="0" smtClean="0"/>
              <a:t>Dynamic testing:  </a:t>
            </a:r>
            <a:r>
              <a:rPr lang="en-CA" dirty="0" err="1" smtClean="0"/>
              <a:t>clonidine</a:t>
            </a:r>
            <a:r>
              <a:rPr lang="en-CA" dirty="0" smtClean="0"/>
              <a:t> stimulation test, glucagon stimulation, exercise testing, </a:t>
            </a:r>
            <a:r>
              <a:rPr lang="en-CA" dirty="0" err="1" smtClean="0"/>
              <a:t>arginine</a:t>
            </a:r>
            <a:r>
              <a:rPr lang="en-CA" dirty="0" smtClean="0"/>
              <a:t>-GHRH, insulin tolerance testing</a:t>
            </a:r>
          </a:p>
          <a:p>
            <a:r>
              <a:rPr lang="en-CA" dirty="0" smtClean="0"/>
              <a:t>X-ray of hands: delayed bone age</a:t>
            </a:r>
          </a:p>
          <a:p>
            <a:r>
              <a:rPr lang="en-CA" dirty="0" smtClean="0"/>
              <a:t>In Adult: Insulin tolerance testing, MRI pituitary to rule out pituitary adenoma</a:t>
            </a:r>
          </a:p>
          <a:p>
            <a:r>
              <a:rPr lang="en-CA" dirty="0" smtClean="0"/>
              <a:t>Management: GH replacement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1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Acromegaly</a:t>
            </a:r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Posterior pituitary from neural cells as an </a:t>
            </a:r>
            <a:r>
              <a:rPr lang="en-CA" sz="2400" dirty="0" err="1" smtClean="0"/>
              <a:t>outpouching</a:t>
            </a:r>
            <a:r>
              <a:rPr lang="en-CA" sz="2400" dirty="0" smtClean="0"/>
              <a:t> from the floor of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 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Clinical picture and presentation</a:t>
            </a:r>
          </a:p>
          <a:p>
            <a:r>
              <a:rPr lang="en-CA" sz="2400" dirty="0" smtClean="0"/>
              <a:t>GH level ( not-reliable, </a:t>
            </a:r>
            <a:r>
              <a:rPr lang="en-CA" sz="2400" dirty="0" err="1" smtClean="0"/>
              <a:t>pulsatile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IGF-I</a:t>
            </a:r>
          </a:p>
          <a:p>
            <a:r>
              <a:rPr lang="en-CA" sz="2400" dirty="0" smtClean="0"/>
              <a:t>75 g OGTT tolerance test for GH suppression</a:t>
            </a:r>
          </a:p>
          <a:p>
            <a:r>
              <a:rPr lang="en-CA" sz="2400" dirty="0" smtClean="0"/>
              <a:t>Fasting and random blood sugar, HbA1c</a:t>
            </a:r>
          </a:p>
          <a:p>
            <a:r>
              <a:rPr lang="en-CA" sz="2400" dirty="0" smtClean="0"/>
              <a:t>Lipid profile</a:t>
            </a:r>
          </a:p>
          <a:p>
            <a:r>
              <a:rPr lang="en-CA" sz="2400" dirty="0" smtClean="0"/>
              <a:t>Cardiac disease is a major cause of morbidity and mortality</a:t>
            </a:r>
          </a:p>
          <a:p>
            <a:r>
              <a:rPr lang="en-CA" sz="2400" dirty="0" smtClean="0"/>
              <a:t>50 % died before age of 50</a:t>
            </a:r>
          </a:p>
          <a:p>
            <a:r>
              <a:rPr lang="en-CA" sz="2400" dirty="0" smtClean="0"/>
              <a:t>HTN in 40%</a:t>
            </a:r>
          </a:p>
          <a:p>
            <a:r>
              <a:rPr lang="en-CA" sz="2400" dirty="0" smtClean="0"/>
              <a:t>LVH in 50%</a:t>
            </a:r>
          </a:p>
          <a:p>
            <a:r>
              <a:rPr lang="en-CA" sz="2400" dirty="0" smtClean="0"/>
              <a:t>Diastolic dysfunction as an early sign of </a:t>
            </a:r>
            <a:r>
              <a:rPr lang="en-CA" sz="2400" dirty="0" err="1" smtClean="0"/>
              <a:t>cardiomyopathy</a:t>
            </a:r>
            <a:endParaRPr lang="en-CA" sz="2400" dirty="0" smtClean="0"/>
          </a:p>
          <a:p>
            <a:pPr>
              <a:buNone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Growth hormone disorder-</a:t>
            </a:r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Medical treatment:</a:t>
            </a:r>
          </a:p>
          <a:p>
            <a:endParaRPr lang="en-CA" sz="2800" dirty="0" smtClean="0"/>
          </a:p>
          <a:p>
            <a:pPr lvl="1"/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sz="2800" dirty="0"/>
          </a:p>
          <a:p>
            <a:pPr marL="118872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Surgical resection of the </a:t>
            </a:r>
            <a:r>
              <a:rPr lang="en-CA" sz="2800" b="1" dirty="0" err="1" smtClean="0"/>
              <a:t>tumor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adrenal insufficiency</a:t>
            </a:r>
          </a:p>
          <a:p>
            <a:r>
              <a:rPr lang="en-CA" sz="2400" dirty="0" smtClean="0"/>
              <a:t> </a:t>
            </a:r>
            <a:r>
              <a:rPr lang="en-CA" sz="2400" dirty="0" err="1" smtClean="0"/>
              <a:t>glucgocorticoid</a:t>
            </a:r>
            <a:r>
              <a:rPr lang="en-CA" sz="2400" dirty="0" smtClean="0"/>
              <a:t> replacement</a:t>
            </a:r>
          </a:p>
          <a:p>
            <a:r>
              <a:rPr lang="en-CA" sz="2400" dirty="0" smtClean="0"/>
              <a:t>Circadian rhythm of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secretion</a:t>
            </a:r>
          </a:p>
          <a:p>
            <a:r>
              <a:rPr lang="en-CA" sz="2400" dirty="0" smtClean="0"/>
              <a:t>Early morning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between 8-9 am</a:t>
            </a:r>
          </a:p>
          <a:p>
            <a:endParaRPr lang="en-CA" sz="2400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61048"/>
            <a:ext cx="5072098" cy="27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Hypoadrenalism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</a:t>
            </a:r>
          </a:p>
          <a:p>
            <a:r>
              <a:rPr lang="en-US" sz="2400" dirty="0" smtClean="0"/>
              <a:t>Vomiting</a:t>
            </a:r>
          </a:p>
          <a:p>
            <a:r>
              <a:rPr lang="en-US" sz="2400" dirty="0" smtClean="0"/>
              <a:t>Abdominal pain</a:t>
            </a:r>
          </a:p>
          <a:p>
            <a:r>
              <a:rPr lang="en-US" sz="2400" dirty="0" err="1" smtClean="0"/>
              <a:t>Diarrhoea</a:t>
            </a:r>
            <a:endParaRPr lang="en-US" sz="2400" dirty="0" smtClean="0"/>
          </a:p>
          <a:p>
            <a:r>
              <a:rPr lang="en-US" sz="2400" dirty="0" smtClean="0"/>
              <a:t>Muscle ache</a:t>
            </a:r>
          </a:p>
          <a:p>
            <a:r>
              <a:rPr lang="en-US" sz="2400" dirty="0" smtClean="0"/>
              <a:t>Dizziness and weakness</a:t>
            </a:r>
          </a:p>
          <a:p>
            <a:r>
              <a:rPr lang="en-US" sz="2400" dirty="0" smtClean="0"/>
              <a:t>Tiredness</a:t>
            </a:r>
          </a:p>
          <a:p>
            <a:r>
              <a:rPr lang="en-US" sz="2400" dirty="0" smtClean="0"/>
              <a:t>Weight loss</a:t>
            </a:r>
          </a:p>
          <a:p>
            <a:r>
              <a:rPr lang="en-US" sz="2400" dirty="0" smtClean="0"/>
              <a:t>Hypotension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</a:t>
            </a:r>
            <a:r>
              <a:rPr lang="en-CA" dirty="0" err="1" smtClean="0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Cortisol replacement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ACTH-Adenoma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Cushing’s-Management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Surgical resection of pituitary </a:t>
            </a:r>
          </a:p>
          <a:p>
            <a:r>
              <a:rPr lang="en-US" dirty="0" smtClean="0"/>
              <a:t>Medical Treatment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TSH-Hypothyroid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Thyroxine replacement</a:t>
            </a:r>
          </a:p>
          <a:p>
            <a:r>
              <a:rPr lang="en-US" sz="2800" dirty="0" smtClean="0"/>
              <a:t>Surgical removal of pituitary </a:t>
            </a:r>
            <a:r>
              <a:rPr lang="en-US" sz="2800" dirty="0" smtClean="0"/>
              <a:t>adenoma if large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TSH-hyperthyroid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</a:t>
            </a:r>
            <a:endParaRPr lang="en-CA" sz="2400" dirty="0" smtClean="0"/>
          </a:p>
          <a:p>
            <a:pPr marL="118872" indent="0">
              <a:buNone/>
            </a:pPr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Gonadotroph</a:t>
            </a:r>
            <a:r>
              <a:rPr lang="en-CA" dirty="0"/>
              <a:t> </a:t>
            </a:r>
            <a:r>
              <a:rPr lang="en-CA" dirty="0" smtClean="0"/>
              <a:t>Adenoma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Surgical resection if large</a:t>
            </a:r>
          </a:p>
          <a:p>
            <a:r>
              <a:rPr lang="en-CA" dirty="0" smtClean="0"/>
              <a:t>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3916</TotalTime>
  <Words>1722</Words>
  <Application>Microsoft Office PowerPoint</Application>
  <PresentationFormat>On-screen Show (4:3)</PresentationFormat>
  <Paragraphs>377</Paragraphs>
  <Slides>65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Module</vt:lpstr>
      <vt:lpstr>Anterior Pituitary Disorders Dr.Aishah AlEkhzaimy, MBBS,FRCPC,FACE </vt:lpstr>
      <vt:lpstr>Pituitary Disorders</vt:lpstr>
      <vt:lpstr>Pituitary Development</vt:lpstr>
      <vt:lpstr>Pituitary Development</vt:lpstr>
      <vt:lpstr>Pituitary Development</vt:lpstr>
      <vt:lpstr>Pituitary Development</vt:lpstr>
      <vt:lpstr>Normal Pituitary Anatomy</vt:lpstr>
      <vt:lpstr>Pituitary Development</vt:lpstr>
      <vt:lpstr>Endocrine system</vt:lpstr>
      <vt:lpstr>Anterior Pituitary Function</vt:lpstr>
      <vt:lpstr>PowerPoint Presentation</vt:lpstr>
      <vt:lpstr>Etiology of Pituitary Masses</vt:lpstr>
      <vt:lpstr>Etiology of Pituitary-Hypothalamic Lesions</vt:lpstr>
      <vt:lpstr>PowerPoint Presentation</vt:lpstr>
      <vt:lpstr>PowerPoint Presentation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Non- functional pituitary adenoma</vt:lpstr>
      <vt:lpstr>Functional pituitary mass</vt:lpstr>
      <vt:lpstr>Prolactinoma</vt:lpstr>
      <vt:lpstr>Prolactin</vt:lpstr>
      <vt:lpstr>Prolactin</vt:lpstr>
      <vt:lpstr>Clinical Features of Hyperprolactinemia/Prolactinoma</vt:lpstr>
      <vt:lpstr>Prolactin</vt:lpstr>
      <vt:lpstr>Causes of Hyperprolactinemia</vt:lpstr>
      <vt:lpstr>Causes of Hyperprolactinemia (continued)</vt:lpstr>
      <vt:lpstr>PowerPoint Presentation</vt:lpstr>
      <vt:lpstr>Work up of Patient with Hyperprolactinemia</vt:lpstr>
      <vt:lpstr>Prolactinomas</vt:lpstr>
      <vt:lpstr>Management</vt:lpstr>
      <vt:lpstr>Growth hormone </vt:lpstr>
      <vt:lpstr>Growth hormone deficiency</vt:lpstr>
      <vt:lpstr>Diagnosis of GH-deficiency and management</vt:lpstr>
      <vt:lpstr>Acromegaly</vt:lpstr>
      <vt:lpstr>Growth hormone disorder</vt:lpstr>
      <vt:lpstr>PowerPoint Presentation</vt:lpstr>
      <vt:lpstr>Growth hormone disorder</vt:lpstr>
      <vt:lpstr>Acromegaly</vt:lpstr>
      <vt:lpstr>Growth hormone disorder-Acromegaly</vt:lpstr>
      <vt:lpstr>HPA-axis</vt:lpstr>
      <vt:lpstr>ACTH-disorders</vt:lpstr>
      <vt:lpstr>ACTH-disorders</vt:lpstr>
      <vt:lpstr>Hypoadrenalism</vt:lpstr>
      <vt:lpstr>Management of hypoadrenalism</vt:lpstr>
      <vt:lpstr>ACTH-Adenoma</vt:lpstr>
      <vt:lpstr>PowerPoint Presentation</vt:lpstr>
      <vt:lpstr>PowerPoint Presentation</vt:lpstr>
      <vt:lpstr>PowerPoint Presentation</vt:lpstr>
      <vt:lpstr>PowerPoint Presentation</vt:lpstr>
      <vt:lpstr>HPA-axis ( excessive cortisol)</vt:lpstr>
      <vt:lpstr>HPA-axis ( excessive cortisol)</vt:lpstr>
      <vt:lpstr>Cushing’s-Management</vt:lpstr>
      <vt:lpstr>TSH-Hypothyroid</vt:lpstr>
      <vt:lpstr>Central Hypothyroidism</vt:lpstr>
      <vt:lpstr>Central Hypothyroidism</vt:lpstr>
      <vt:lpstr>TSH-hyperthyroid</vt:lpstr>
      <vt:lpstr>PowerPoint Presentation</vt:lpstr>
      <vt:lpstr>TSH-Producing adenoma</vt:lpstr>
      <vt:lpstr>PowerPoint Presentation</vt:lpstr>
      <vt:lpstr>Gonadotroph Adenoma</vt:lpstr>
      <vt:lpstr>assessment of pituitary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aishah</cp:lastModifiedBy>
  <cp:revision>119</cp:revision>
  <dcterms:created xsi:type="dcterms:W3CDTF">2011-04-22T06:05:51Z</dcterms:created>
  <dcterms:modified xsi:type="dcterms:W3CDTF">2015-01-23T18:45:22Z</dcterms:modified>
</cp:coreProperties>
</file>