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6" r:id="rId2"/>
    <p:sldId id="339" r:id="rId3"/>
    <p:sldId id="338" r:id="rId4"/>
    <p:sldId id="311" r:id="rId5"/>
    <p:sldId id="261" r:id="rId6"/>
    <p:sldId id="262" r:id="rId7"/>
    <p:sldId id="335" r:id="rId8"/>
    <p:sldId id="336" r:id="rId9"/>
    <p:sldId id="263" r:id="rId10"/>
    <p:sldId id="310" r:id="rId11"/>
    <p:sldId id="309" r:id="rId12"/>
    <p:sldId id="331" r:id="rId13"/>
    <p:sldId id="317" r:id="rId14"/>
    <p:sldId id="318" r:id="rId15"/>
    <p:sldId id="332" r:id="rId16"/>
    <p:sldId id="330" r:id="rId17"/>
    <p:sldId id="345" r:id="rId18"/>
    <p:sldId id="346" r:id="rId19"/>
    <p:sldId id="347" r:id="rId20"/>
    <p:sldId id="348" r:id="rId21"/>
    <p:sldId id="314" r:id="rId22"/>
    <p:sldId id="315" r:id="rId23"/>
    <p:sldId id="307" r:id="rId24"/>
    <p:sldId id="308" r:id="rId25"/>
    <p:sldId id="320" r:id="rId26"/>
    <p:sldId id="321" r:id="rId27"/>
    <p:sldId id="264" r:id="rId28"/>
    <p:sldId id="327" r:id="rId29"/>
    <p:sldId id="268" r:id="rId30"/>
    <p:sldId id="269" r:id="rId31"/>
    <p:sldId id="270" r:id="rId32"/>
    <p:sldId id="271" r:id="rId33"/>
    <p:sldId id="272" r:id="rId34"/>
    <p:sldId id="274" r:id="rId35"/>
    <p:sldId id="276" r:id="rId36"/>
    <p:sldId id="300" r:id="rId37"/>
    <p:sldId id="328" r:id="rId38"/>
    <p:sldId id="323" r:id="rId39"/>
    <p:sldId id="324" r:id="rId40"/>
    <p:sldId id="343" r:id="rId41"/>
    <p:sldId id="333" r:id="rId42"/>
    <p:sldId id="340" r:id="rId43"/>
    <p:sldId id="341" r:id="rId44"/>
    <p:sldId id="342" r:id="rId45"/>
    <p:sldId id="344" r:id="rId46"/>
    <p:sldId id="334" r:id="rId47"/>
    <p:sldId id="32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type1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pPr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&gt;20 years</c:v>
                </c:pt>
                <c:pt idx="1">
                  <c:v>&gt;25 Years</c:v>
                </c:pt>
                <c:pt idx="2">
                  <c:v>&gt; 30 years</c:v>
                </c:pt>
                <c:pt idx="3">
                  <c:v>&gt;35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1.4</c:v>
                </c:pt>
                <c:pt idx="2">
                  <c:v>1.5</c:v>
                </c:pt>
                <c:pt idx="3">
                  <c:v>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2</c:v>
                </c:pt>
              </c:strCache>
            </c:strRef>
          </c:tx>
          <c:spPr>
            <a:ln>
              <a:solidFill>
                <a:schemeClr val="tx2">
                  <a:lumMod val="10000"/>
                </a:schemeClr>
              </a:solidFill>
            </a:ln>
          </c:spPr>
          <c:marker>
            <c:spPr>
              <a:ln>
                <a:solidFill>
                  <a:schemeClr val="tx2">
                    <a:lumMod val="1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&gt;20 years</c:v>
                </c:pt>
                <c:pt idx="1">
                  <c:v>&gt;25 Years</c:v>
                </c:pt>
                <c:pt idx="2">
                  <c:v>&gt; 30 years</c:v>
                </c:pt>
                <c:pt idx="3">
                  <c:v>&gt;35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12.5</c:v>
                </c:pt>
                <c:pt idx="1">
                  <c:v>15.2</c:v>
                </c:pt>
                <c:pt idx="2">
                  <c:v>17.8</c:v>
                </c:pt>
                <c:pt idx="3">
                  <c:v>19.8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&gt;20 years</c:v>
                </c:pt>
                <c:pt idx="1">
                  <c:v>&gt;25 Years</c:v>
                </c:pt>
                <c:pt idx="2">
                  <c:v>&gt; 30 years</c:v>
                </c:pt>
                <c:pt idx="3">
                  <c:v>&gt;35 years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57024"/>
        <c:axId val="116203520"/>
      </c:lineChart>
      <c:catAx>
        <c:axId val="9705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6203520"/>
        <c:crosses val="autoZero"/>
        <c:auto val="1"/>
        <c:lblAlgn val="ctr"/>
        <c:lblOffset val="100"/>
        <c:noMultiLvlLbl val="0"/>
      </c:catAx>
      <c:valAx>
        <c:axId val="11620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7057024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  <c:spPr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type1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pPr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87.5</c:v>
                </c:pt>
                <c:pt idx="2">
                  <c:v>17.399999999999999</c:v>
                </c:pt>
                <c:pt idx="3">
                  <c:v>5.5</c:v>
                </c:pt>
                <c:pt idx="4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2</c:v>
                </c:pt>
              </c:strCache>
            </c:strRef>
          </c:tx>
          <c:spPr>
            <a:ln>
              <a:solidFill>
                <a:schemeClr val="tx2">
                  <a:lumMod val="10000"/>
                </a:schemeClr>
              </a:solidFill>
            </a:ln>
          </c:spPr>
          <c:marker>
            <c:spPr>
              <a:ln>
                <a:solidFill>
                  <a:schemeClr val="tx2">
                    <a:lumMod val="1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6.3</c:v>
                </c:pt>
                <c:pt idx="2">
                  <c:v>78.900000000000006</c:v>
                </c:pt>
                <c:pt idx="3">
                  <c:v>94.4</c:v>
                </c:pt>
                <c:pt idx="4">
                  <c:v>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GDM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0 - 6</c:v>
                </c:pt>
                <c:pt idx="1">
                  <c:v>7 -- 18</c:v>
                </c:pt>
                <c:pt idx="2">
                  <c:v>19 - 45</c:v>
                </c:pt>
                <c:pt idx="3">
                  <c:v>46 - 65</c:v>
                </c:pt>
                <c:pt idx="4">
                  <c:v>&gt;65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59456"/>
        <c:axId val="116258688"/>
      </c:lineChart>
      <c:catAx>
        <c:axId val="116259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6258688"/>
        <c:crosses val="autoZero"/>
        <c:auto val="1"/>
        <c:lblAlgn val="ctr"/>
        <c:lblOffset val="100"/>
        <c:noMultiLvlLbl val="0"/>
      </c:catAx>
      <c:valAx>
        <c:axId val="11625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625945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0"/>
      <c:spPr>
        <a:ln>
          <a:solidFill>
            <a:schemeClr val="bg2">
              <a:lumMod val="75000"/>
            </a:schemeClr>
          </a:solidFill>
        </a:ln>
      </c:spPr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180F-2BC7-4760-A7CD-AF251202863F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44A0-C33C-46C9-BEAE-651A223CD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4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Contact Info: Dee Terrell, OSDH Chronic           Telephone 405-271-4072 ext. 57110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AED21-9907-449B-9B89-1533C9CA31D5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1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95962-935D-4688-840F-94ED4B4D74B2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42076-2E25-4B48-AA63-660497EAC159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AB927-E7CB-42A6-BAF1-B232111424E7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4148138"/>
            <a:ext cx="5918200" cy="4114800"/>
          </a:xfrm>
          <a:noFill/>
          <a:ln/>
        </p:spPr>
        <p:txBody>
          <a:bodyPr/>
          <a:lstStyle/>
          <a:p>
            <a:pPr eaLnBrk="1" hangingPunct="1"/>
            <a:endParaRPr lang="en-GB" sz="2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75696-9428-49B4-9495-6C6BDE62D840}" type="slidenum">
              <a:rPr lang="ar-SA"/>
              <a:pPr/>
              <a:t>18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 (modified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0AD8-A40A-45BF-85A4-5E8788405DF5}" type="slidenum">
              <a:rPr lang="ar-SA"/>
              <a:pPr/>
              <a:t>19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6F5D6-96CF-45C8-B305-301A0BFFA7B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GB" smtClean="0"/>
              <a:t>Why is it interesting to do research in diabeets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02D3-E05D-4298-B1B2-57CD2E359891}" type="datetime1">
              <a:rPr lang="en-GB"/>
              <a:pPr>
                <a:defRPr/>
              </a:pPr>
              <a:t>21/02/2016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5B47E-5D16-4717-AFA2-2031E0B29D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92875"/>
            <a:ext cx="533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411FF1-5F4C-4219-BD77-9BA35B0D6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EF79-DC28-458A-BF1A-C82EEAB2E5BE}" type="datetimeFigureOut">
              <a:rPr lang="en-US" smtClean="0"/>
              <a:pPr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png"/><Relationship Id="rId11" Type="http://schemas.openxmlformats.org/officeDocument/2006/relationships/image" Target="../media/image26.jpe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betesatlas.org/content/global-burde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My%20Documents\BBC%20News%20%20UK%20POLITICS%20%20Prescott%20has%20diabetes_files\_1865023_prescott300.jpg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/>
            </a:r>
            <a:b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>Epidemiology of </a:t>
            </a:r>
            <a:b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>Diabetes mellitus</a:t>
            </a:r>
            <a:endParaRPr lang="en-US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3276600"/>
          </a:xfrm>
          <a:solidFill>
            <a:srgbClr val="0070C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Ashry</a:t>
            </a:r>
            <a:r>
              <a:rPr lang="en-US" b="1" dirty="0" smtClean="0">
                <a:solidFill>
                  <a:schemeClr val="bg1"/>
                </a:solidFill>
              </a:rPr>
              <a:t> Gad Mohamed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Prof. of Epidemiology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KSU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Epidemiology of diabetes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BC627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</a:rPr>
              <a:t>Prevalence worldwide is </a:t>
            </a:r>
            <a:r>
              <a:rPr lang="en-GB" b="1" dirty="0" smtClean="0">
                <a:solidFill>
                  <a:schemeClr val="bg1"/>
                </a:solidFill>
              </a:rPr>
              <a:t>increasing</a:t>
            </a:r>
            <a:endParaRPr lang="en-GB" b="1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</a:rPr>
              <a:t>2.8% in 2000</a:t>
            </a:r>
            <a:r>
              <a:rPr lang="en-GB" sz="3200" b="1" dirty="0" smtClean="0">
                <a:solidFill>
                  <a:schemeClr val="bg1"/>
                </a:solidFill>
              </a:rPr>
              <a:t>;</a:t>
            </a:r>
          </a:p>
          <a:p>
            <a:pPr lvl="2">
              <a:lnSpc>
                <a:spcPct val="90000"/>
              </a:lnSpc>
            </a:pP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>
                <a:solidFill>
                  <a:schemeClr val="bg1"/>
                </a:solidFill>
              </a:rPr>
              <a:t>4.4% in 2030 </a:t>
            </a:r>
            <a:r>
              <a:rPr lang="en-GB" sz="3200" b="1" dirty="0" smtClean="0">
                <a:solidFill>
                  <a:schemeClr val="bg1"/>
                </a:solidFill>
              </a:rPr>
              <a:t>worldwide.</a:t>
            </a:r>
          </a:p>
          <a:p>
            <a:pPr lvl="2">
              <a:lnSpc>
                <a:spcPct val="90000"/>
              </a:lnSpc>
              <a:buNone/>
            </a:pPr>
            <a:endParaRPr lang="en-GB" sz="3200" b="1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</a:rPr>
              <a:t>171 million in 2000; 366 million in 2030</a:t>
            </a:r>
          </a:p>
          <a:p>
            <a:pPr lvl="2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</a:rPr>
              <a:t>Greatest rise in developing world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2900" y="1905000"/>
          <a:ext cx="88011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Gráfico" r:id="rId4" imgW="8801100" imgH="4191000" progId="MSGraph.Chart.8">
                  <p:embed followColorScheme="full"/>
                </p:oleObj>
              </mc:Choice>
              <mc:Fallback>
                <p:oleObj name="Gráfico" r:id="rId4" imgW="8801100" imgH="41910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905000"/>
                        <a:ext cx="88011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1650" y="652463"/>
            <a:ext cx="884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Diabetes in the world </a:t>
            </a:r>
            <a:r>
              <a:rPr lang="ar-SA" sz="3200" b="1" dirty="0" smtClean="0">
                <a:solidFill>
                  <a:schemeClr val="tx2"/>
                </a:solidFill>
              </a:rPr>
              <a:t> 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7825" y="16367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b="1">
                <a:latin typeface="Arial" charset="0"/>
              </a:rPr>
              <a:t>Millions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8BEE3F-09FA-4127-BBE7-D261D18F116D}" type="datetime1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83E3E-3B8E-4486-9E03-CD90457EA8EA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858838" y="1782763"/>
            <a:ext cx="8102600" cy="41783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86518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Diagnosed and Undiagnosed Prevalence of Diabetes by Age in the US (NHANES III)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350" y="1233488"/>
          <a:ext cx="8863013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Chart" r:id="rId4" imgW="8763000" imgH="4095902" progId="MSGraph.Chart.8">
                  <p:embed followColorScheme="full"/>
                </p:oleObj>
              </mc:Choice>
              <mc:Fallback>
                <p:oleObj name="Chart" r:id="rId4" imgW="8763000" imgH="409590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1233488"/>
                        <a:ext cx="8863013" cy="465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092450" y="6183313"/>
            <a:ext cx="296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Harris et al., Diabetes Care, 1998</a:t>
            </a: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14C532-C444-462C-81D9-250D3CAE7011}" type="datetime1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F33A-3ACD-4863-A425-07120D6A1364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smtClean="0">
                <a:solidFill>
                  <a:schemeClr val="tx1"/>
                </a:solidFill>
              </a:rPr>
              <a:t>Top 10 Countries with the highest prevalence of diabetes in 2007 and 2025</a:t>
            </a:r>
            <a:br>
              <a:rPr lang="en-GB" sz="2400" b="1" smtClean="0">
                <a:solidFill>
                  <a:schemeClr val="tx1"/>
                </a:solidFill>
              </a:rPr>
            </a:br>
            <a:r>
              <a:rPr lang="en-GB" sz="1600" b="1" smtClean="0">
                <a:solidFill>
                  <a:schemeClr val="tx1"/>
                </a:solidFill>
              </a:rPr>
              <a:t>(SA figure is based on FPG of 7 mmol and over)</a:t>
            </a:r>
            <a:endParaRPr lang="en-US" sz="1600" b="1" smtClean="0">
              <a:solidFill>
                <a:schemeClr val="tx1"/>
              </a:solidFill>
            </a:endParaRPr>
          </a:p>
        </p:txBody>
      </p:sp>
      <p:pic>
        <p:nvPicPr>
          <p:cNvPr id="27651" name="Picture 4" descr="dia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27150"/>
            <a:ext cx="8713787" cy="5530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sz="3200" b="1" dirty="0"/>
              <a:t>Prevalence of diabetes based on stepwise surveys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1447800"/>
            <a:ext cx="8305800" cy="4419600"/>
          </a:xfrm>
          <a:noFill/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Jordan: 12%</a:t>
            </a:r>
          </a:p>
          <a:p>
            <a:r>
              <a:rPr lang="en-US" b="1" dirty="0"/>
              <a:t>Iraq: 10.4%</a:t>
            </a:r>
          </a:p>
          <a:p>
            <a:r>
              <a:rPr lang="en-US" b="1" dirty="0"/>
              <a:t>Syria: 20.5%</a:t>
            </a:r>
          </a:p>
          <a:p>
            <a:r>
              <a:rPr lang="en-US" b="1" dirty="0"/>
              <a:t>Saudi Arabia: 17.9%</a:t>
            </a:r>
          </a:p>
          <a:p>
            <a:r>
              <a:rPr lang="en-US" b="1" dirty="0"/>
              <a:t>Iran: 10.3</a:t>
            </a:r>
            <a:r>
              <a:rPr lang="en-US" b="1" dirty="0" smtClean="0"/>
              <a:t>%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1066800" y="0"/>
            <a:ext cx="7391400" cy="914400"/>
          </a:xfrm>
          <a:noFill/>
        </p:spPr>
        <p:txBody>
          <a:bodyPr/>
          <a:lstStyle/>
          <a:p>
            <a:r>
              <a:rPr lang="en-US" sz="3200" b="1" dirty="0"/>
              <a:t>Prevalence of Diabetes in EMR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838200"/>
          <a:ext cx="4114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Chart" r:id="rId4" imgW="2743200" imgH="4143451" progId="MSGraph.Chart.8">
                  <p:embed/>
                </p:oleObj>
              </mc:Choice>
              <mc:Fallback>
                <p:oleObj name="Chart" r:id="rId4" imgW="2743200" imgH="4143451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411480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648200" y="762000"/>
          <a:ext cx="4495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Chart" r:id="rId6" imgW="2952902" imgH="4172102" progId="MSGraph.Chart.8">
                  <p:embed/>
                </p:oleObj>
              </mc:Choice>
              <mc:Fallback>
                <p:oleObj name="Chart" r:id="rId6" imgW="2952902" imgH="4172102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4495800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66863" y="1343025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66863" y="1343025"/>
            <a:ext cx="31321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8600" y="228600"/>
          <a:ext cx="4267200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Chart" r:id="rId4" imgW="3362249" imgH="2857500" progId="MSGraph.Chart.8">
                  <p:embed/>
                </p:oleObj>
              </mc:Choice>
              <mc:Fallback>
                <p:oleObj name="Chart" r:id="rId4" imgW="3362249" imgH="285750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267200" cy="587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53000" y="0"/>
          <a:ext cx="4191000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Chart" r:id="rId6" imgW="3286049" imgH="2743200" progId="MSGraph.Chart.8">
                  <p:embed/>
                </p:oleObj>
              </mc:Choice>
              <mc:Fallback>
                <p:oleObj name="Chart" r:id="rId6" imgW="3286049" imgH="2743200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0"/>
                        <a:ext cx="4191000" cy="608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3038" y="1852613"/>
            <a:ext cx="3686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43038" y="1852613"/>
            <a:ext cx="2573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the presentation the participant will be able to :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prevalence of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diabetes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state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 in KSA.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 risk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factors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diabetes.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magnitude of complications of diabetes.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814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9178" y="196851"/>
            <a:ext cx="7927622" cy="955675"/>
          </a:xfrm>
          <a:prstGeom prst="rect">
            <a:avLst/>
          </a:prstGeom>
          <a:gradFill rotWithShape="0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Global  Projections for the Diabetes Epidemic: 2000-2030 (in millions)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388533" y="1828800"/>
            <a:ext cx="756356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NA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19.7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33.9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72%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065867" y="3276600"/>
            <a:ext cx="7704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LAC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13.3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33.0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248%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504267" y="1676400"/>
            <a:ext cx="7831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EU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17.8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25.1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41%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094134" y="4800600"/>
            <a:ext cx="7323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A+NZ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1.2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2.0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65%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085167" y="3463925"/>
            <a:ext cx="7196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SSA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 7.1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18.6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261%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07467" y="5489576"/>
            <a:ext cx="2690989" cy="1368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World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2000 = </a:t>
            </a:r>
            <a:r>
              <a:rPr lang="en-US" sz="2000" b="1">
                <a:solidFill>
                  <a:srgbClr val="DBD600"/>
                </a:solidFill>
              </a:rPr>
              <a:t>17</a:t>
            </a:r>
            <a:r>
              <a:rPr lang="en-US" sz="2000" b="1">
                <a:solidFill>
                  <a:srgbClr val="FFFF00"/>
                </a:solidFill>
              </a:rPr>
              <a:t>1 million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2030 = 366 million</a:t>
            </a:r>
          </a:p>
          <a:p>
            <a:pPr algn="ctr" eaLnBrk="0" hangingPunct="0"/>
            <a:r>
              <a:rPr lang="en-US" sz="2000" b="1" i="1">
                <a:solidFill>
                  <a:srgbClr val="66FF33"/>
                </a:solidFill>
              </a:rPr>
              <a:t>Increase 213%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45867" y="2286000"/>
            <a:ext cx="898878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China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20.8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42.3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204%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778933" y="5942014"/>
            <a:ext cx="5791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/>
              <a:t>Wild, S et al.: Global prevalence of diabetes:</a:t>
            </a:r>
          </a:p>
          <a:p>
            <a:pPr algn="l"/>
            <a:r>
              <a:rPr lang="en-US"/>
              <a:t>Estimates for 2000 and projections for 2030</a:t>
            </a:r>
          </a:p>
          <a:p>
            <a:pPr algn="l"/>
            <a:r>
              <a:rPr lang="en-US"/>
              <a:t> Diabetes Care 2004 In press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265333" y="3581401"/>
            <a:ext cx="682978" cy="147732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 b="1">
                <a:solidFill>
                  <a:srgbClr val="000040"/>
                </a:solidFill>
              </a:rPr>
              <a:t>India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31.7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79.4</a:t>
            </a:r>
          </a:p>
          <a:p>
            <a:pPr algn="l"/>
            <a:r>
              <a:rPr lang="en-US" b="1" i="1">
                <a:solidFill>
                  <a:srgbClr val="0000FF"/>
                </a:solidFill>
              </a:rPr>
              <a:t>251%</a:t>
            </a:r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334000" y="2743201"/>
            <a:ext cx="704039" cy="120032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</a:rPr>
              <a:t>MEC</a:t>
            </a:r>
          </a:p>
          <a:p>
            <a:r>
              <a:rPr lang="en-US" b="1">
                <a:solidFill>
                  <a:srgbClr val="000040"/>
                </a:solidFill>
              </a:rPr>
              <a:t>20.1</a:t>
            </a:r>
          </a:p>
          <a:p>
            <a:r>
              <a:rPr lang="en-US" b="1">
                <a:solidFill>
                  <a:srgbClr val="000040"/>
                </a:solidFill>
              </a:rPr>
              <a:t>52.8</a:t>
            </a:r>
          </a:p>
          <a:p>
            <a:r>
              <a:rPr lang="en-US" b="1">
                <a:solidFill>
                  <a:schemeClr val="bg1"/>
                </a:solidFill>
              </a:rPr>
              <a:t>263%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452533" y="335280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 autoUpdateAnimBg="0"/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8" grpId="0" animBg="1" autoUpdateAnimBg="0"/>
      <p:bldP spid="196620" grpId="0" animBg="1"/>
      <p:bldP spid="1966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Epidemiological</a:t>
            </a:r>
            <a:endParaRPr lang="en-US" altLang="ar-SA" sz="2000" dirty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Data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298825" y="4572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Diabetes Mellitus Prevalence</a:t>
            </a:r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Kuwait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14.8</a:t>
            </a:r>
          </a:p>
        </p:txBody>
      </p:sp>
      <p:sp>
        <p:nvSpPr>
          <p:cNvPr id="129036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Bahrain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UAE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15.7</a:t>
            </a:r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7620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Qatar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15.0</a:t>
            </a:r>
          </a:p>
        </p:txBody>
      </p:sp>
      <p:sp>
        <p:nvSpPr>
          <p:cNvPr id="129039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Saudi Arabia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12.3</a:t>
            </a: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Oman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Clip" r:id="rId3" imgW="2887200" imgH="3573000" progId="">
                  <p:embed/>
                </p:oleObj>
              </mc:Choice>
              <mc:Fallback>
                <p:oleObj name="Clip" r:id="rId3" imgW="2887200" imgH="357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3311" b="29195"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600200" cy="1225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Epidemiological</a:t>
            </a:r>
            <a:endParaRPr lang="en-US" altLang="ar-SA" sz="2000" dirty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altLang="ar-SA" sz="1600" dirty="0">
                <a:solidFill>
                  <a:schemeClr val="bg1"/>
                </a:solidFill>
                <a:latin typeface="Impact" pitchFamily="34" charset="0"/>
              </a:rPr>
              <a:t>Data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642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Impaired Glucose Tolerance Prevalence</a:t>
            </a:r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Clip" r:id="rId5" imgW="2887200" imgH="3573000" progId="">
                  <p:embed/>
                </p:oleObj>
              </mc:Choice>
              <mc:Fallback>
                <p:oleObj name="Clip" r:id="rId5" imgW="2887200" imgH="3573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418" t="36600" r="7375" b="29195"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787775" cy="4419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Kuwait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12</a:t>
            </a:r>
            <a:r>
              <a:rPr lang="en-US" altLang="ar-SA" sz="1200" b="1" dirty="0"/>
              <a:t>.</a:t>
            </a:r>
            <a:r>
              <a:rPr lang="en-US" altLang="ar-SA" sz="12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Bahrain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UAE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13.2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7620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Qatar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Saudi Arabia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11.9</a:t>
            </a: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Oman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10.0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200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Diabetes mellitus and age distribution in KSA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AC2C-719B-458A-BE87-F470653D5EC1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sz="3200" dirty="0" smtClean="0"/>
              <a:t>Types of DM and age in KSA </a:t>
            </a:r>
            <a:endParaRPr lang="en-US" sz="3200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533400" y="15240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AAC2C-719B-458A-BE87-F470653D5EC1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57200" y="762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800" b="1" dirty="0"/>
              <a:t>Stepwise data from some EM countries</a:t>
            </a:r>
          </a:p>
        </p:txBody>
      </p:sp>
      <p:graphicFrame>
        <p:nvGraphicFramePr>
          <p:cNvPr id="78910" name="Group 62"/>
          <p:cNvGraphicFramePr>
            <a:graphicFrameLocks noGrp="1"/>
          </p:cNvGraphicFramePr>
          <p:nvPr/>
        </p:nvGraphicFramePr>
        <p:xfrm>
          <a:off x="457200" y="914400"/>
          <a:ext cx="8382000" cy="4572002"/>
        </p:xfrm>
        <a:graphic>
          <a:graphicData uri="http://schemas.openxmlformats.org/drawingml/2006/table">
            <a:tbl>
              <a:tblPr/>
              <a:tblGrid>
                <a:gridCol w="1928813"/>
                <a:gridCol w="1631950"/>
                <a:gridCol w="1111250"/>
                <a:gridCol w="1484312"/>
                <a:gridCol w="2225675"/>
              </a:tblGrid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 of field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Diabetes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Hypertension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Overweight &amp; Obesity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Iraq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Saudi Arabia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Syrian Arab Republic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Kuwait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6096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3200" b="1" dirty="0"/>
              <a:t>Stepwise data from some EM countries</a:t>
            </a: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/>
        </p:nvGraphicFramePr>
        <p:xfrm>
          <a:off x="381000" y="1752600"/>
          <a:ext cx="8534400" cy="4593592"/>
        </p:xfrm>
        <a:graphic>
          <a:graphicData uri="http://schemas.openxmlformats.org/drawingml/2006/table">
            <a:tbl>
              <a:tblPr/>
              <a:tblGrid>
                <a:gridCol w="2005013"/>
                <a:gridCol w="1111250"/>
                <a:gridCol w="1411287"/>
                <a:gridCol w="1065213"/>
                <a:gridCol w="1466850"/>
                <a:gridCol w="1474787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 of field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Hyper-cholestrolemia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Smoking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physical activity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intake of fresh fruit &amp; vegetables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Iraq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Jordan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Saudi Arabia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Syrian Arab Republic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Kuwait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Egypt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Sudan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tx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1.7/day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934200" cy="838200"/>
          </a:xfrm>
        </p:spPr>
        <p:txBody>
          <a:bodyPr/>
          <a:lstStyle/>
          <a:p>
            <a:r>
              <a:rPr lang="en-GB"/>
              <a:t>Diabetic complications</a:t>
            </a: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52400" y="11430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3" imgW="2857899" imgH="2542857" progId="">
                  <p:embed/>
                </p:oleObj>
              </mc:Choice>
              <mc:Fallback>
                <p:oleObj name="Photo Editor Photo" r:id="rId3" imgW="2857899" imgH="2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895600" y="1219200"/>
          <a:ext cx="2819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 Editor Photo" r:id="rId5" imgW="3371429" imgH="2314286" progId="">
                  <p:embed/>
                </p:oleObj>
              </mc:Choice>
              <mc:Fallback>
                <p:oleObj name="Photo Editor Photo" r:id="rId5" imgW="3371429" imgH="231428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2819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152400" y="3810000"/>
          <a:ext cx="3200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7" imgW="3809524" imgH="2857899" progId="">
                  <p:embed/>
                </p:oleObj>
              </mc:Choice>
              <mc:Fallback>
                <p:oleObj name="Photo Editor Photo" r:id="rId7" imgW="3809524" imgH="285789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3200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3733800" y="3810000"/>
          <a:ext cx="3657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9" imgW="5714286" imgH="4210638" progId="">
                  <p:embed/>
                </p:oleObj>
              </mc:Choice>
              <mc:Fallback>
                <p:oleObj name="Photo Editor Photo" r:id="rId9" imgW="5714286" imgH="421063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3657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27" name="Picture 7" descr="gangre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121920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Diabetes accounts for more than 5% of the global deaths, which are mostly due to CVD</a:t>
            </a:r>
            <a:r>
              <a:rPr lang="en-AU" altLang="ja-JP" b="1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AU" altLang="ja-JP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Diabetes is responsible for over one third of end-stage renal disease requiring dialysis</a:t>
            </a:r>
            <a:r>
              <a:rPr lang="en-AU" altLang="ja-JP" b="1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AU" altLang="ja-JP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Amputations are at least 10 times more common in people with diabetes. </a:t>
            </a:r>
            <a:endParaRPr lang="en-AU" altLang="ja-JP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AU" altLang="ja-JP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chemeClr val="bg1"/>
                </a:solidFill>
                <a:ea typeface="ＭＳ Ｐゴシック" pitchFamily="34" charset="-128"/>
              </a:rPr>
              <a:t>A leading cause of blindness and visual impairment. Diabetics are 20 times more likely to develop blindness than </a:t>
            </a:r>
            <a:r>
              <a:rPr lang="en-AU" altLang="ja-JP" b="1" dirty="0" err="1">
                <a:solidFill>
                  <a:schemeClr val="bg1"/>
                </a:solidFill>
                <a:ea typeface="ＭＳ Ｐゴシック" pitchFamily="34" charset="-128"/>
              </a:rPr>
              <a:t>nondiabetics</a:t>
            </a:r>
            <a:r>
              <a:rPr lang="en-AU" altLang="ja-JP" b="1" dirty="0"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200401" y="2514600"/>
          <a:ext cx="5714999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514600"/>
                        <a:ext cx="5714999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588250" y="3810000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Nephropathy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50292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Prevalence of </a:t>
            </a:r>
            <a:r>
              <a:rPr lang="en-US" altLang="ar-SA" sz="2000" b="1" u="sng" dirty="0" err="1">
                <a:solidFill>
                  <a:schemeClr val="bg1"/>
                </a:solidFill>
                <a:latin typeface="Impact" pitchFamily="34" charset="0"/>
              </a:rPr>
              <a:t>microvascular</a:t>
            </a:r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 complications:</a:t>
            </a:r>
          </a:p>
          <a:p>
            <a:endParaRPr lang="en-US" altLang="ar-SA" b="1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Comparing  data  from  Arab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 with   data  of  the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highest  &amp; lowest prevalence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world wide in the year 2000.</a:t>
            </a: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The major complications will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be  soon  the highest in Arab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due to  the  lack of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prevention programs.</a:t>
            </a:r>
          </a:p>
          <a:p>
            <a:endParaRPr lang="en-US" altLang="en-US" sz="20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400" b="1" dirty="0">
                <a:solidFill>
                  <a:schemeClr val="bg1"/>
                </a:solidFill>
                <a:latin typeface="Bangle" pitchFamily="2" charset="0"/>
              </a:rPr>
              <a:t>WHO report 2000.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835650" y="3200400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Neuropathy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311650" y="2895600"/>
            <a:ext cx="131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Retinopathy 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 descr="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sz="2800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NEUROPATHY WITH DURATION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107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71763" y="2286000"/>
          <a:ext cx="63198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hart" r:id="rId3" imgW="8107788" imgH="4084320" progId="MSGraph.Chart.8">
                  <p:embed followColorScheme="full"/>
                </p:oleObj>
              </mc:Choice>
              <mc:Fallback>
                <p:oleObj name="Chart" r:id="rId3" imgW="8107788" imgH="4084320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86000"/>
                        <a:ext cx="63198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048000" y="2057400"/>
            <a:ext cx="663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latin typeface="CG Times (W1)" charset="0"/>
              </a:rPr>
              <a:t>%</a:t>
            </a:r>
            <a:endParaRPr lang="en-US" altLang="en-US" sz="2800" b="1">
              <a:latin typeface="CG Times (W1)" charset="0"/>
            </a:endParaRP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7772400" y="5334000"/>
            <a:ext cx="1095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b="1" i="1">
                <a:latin typeface="CG Times (W1)" charset="0"/>
              </a:rPr>
              <a:t>Years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27013" y="6400800"/>
            <a:ext cx="2897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Diabetes Care 1, 168-188 1978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138988" y="3810000"/>
            <a:ext cx="10144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CC0000"/>
                </a:solidFill>
                <a:latin typeface="CG Times (W1)" charset="0"/>
              </a:rPr>
              <a:t>IDDM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7183438" y="2197100"/>
            <a:ext cx="102432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 dirty="0">
                <a:latin typeface="CG Times (W1)" charset="0"/>
              </a:rPr>
              <a:t>NIDDM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33400" y="34290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BLINDNESS BY DURATION OF DIABETES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824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52800" y="2557463"/>
          <a:ext cx="5562600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hart" r:id="rId3" imgW="6378034" imgH="4091886" progId="MSGraph.Chart.8">
                  <p:embed followColorScheme="full"/>
                </p:oleObj>
              </mc:Choice>
              <mc:Fallback>
                <p:oleObj name="Chart" r:id="rId3" imgW="6378034" imgH="4091886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57463"/>
                        <a:ext cx="5562600" cy="407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733800" y="2362200"/>
            <a:ext cx="561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 b="1">
                <a:latin typeface="CG Times (W1)" charset="0"/>
              </a:rPr>
              <a:t>%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7543800" y="5562600"/>
            <a:ext cx="942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latin typeface="CG Times (W1)" charset="0"/>
              </a:rPr>
              <a:t>Years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138113" y="6172200"/>
            <a:ext cx="2413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ADA 1993 Vital Statistic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 rot="19800000">
            <a:off x="5486400" y="4648200"/>
            <a:ext cx="2459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CC0000"/>
                </a:solidFill>
                <a:latin typeface="CG Times (W1)" charset="0"/>
              </a:rPr>
              <a:t>Age at diagnosis 20 years old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 rot="19020000">
            <a:off x="4374571" y="3808207"/>
            <a:ext cx="274594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 dirty="0">
                <a:latin typeface="CG Times (W1)" charset="0"/>
              </a:rPr>
              <a:t>Age at diagnosis  60 years 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hart" r:id="rId3" imgW="6400908" imgH="4655874" progId="MSGraph.Chart.8">
                  <p:embed followColorScheme="full"/>
                </p:oleObj>
              </mc:Choice>
              <mc:Fallback>
                <p:oleObj name="Chart" r:id="rId3" imgW="6400908" imgH="465587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0025"/>
                        <a:ext cx="53371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003925" y="2389188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>
                <a:solidFill>
                  <a:srgbClr val="993366"/>
                </a:solidFill>
                <a:latin typeface="Impact" pitchFamily="34" charset="0"/>
              </a:rPr>
              <a:t>Retinopathy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2833688"/>
            <a:ext cx="3048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b="1" u="sng" dirty="0">
                <a:solidFill>
                  <a:schemeClr val="bg1"/>
                </a:solidFill>
                <a:latin typeface="Impact" pitchFamily="34" charset="0"/>
              </a:rPr>
              <a:t>Retinopathy:</a:t>
            </a:r>
          </a:p>
          <a:p>
            <a:endParaRPr lang="en-US" altLang="ar-SA" b="1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Number of persons with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diabetic  retinopathy  in different  countries  and according  to  the  time.</a:t>
            </a: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400" b="1" dirty="0">
                <a:solidFill>
                  <a:schemeClr val="bg1"/>
                </a:solidFill>
                <a:latin typeface="Bangle" pitchFamily="2" charset="0"/>
              </a:rPr>
              <a:t>WHO report 2000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 dirty="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33400" y="1981200"/>
            <a:ext cx="38100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Prevalence of Retinopathy in</a:t>
            </a:r>
          </a:p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Saudi diabetic patients</a:t>
            </a: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ar-SA" sz="3200">
                <a:solidFill>
                  <a:srgbClr val="800000"/>
                </a:solidFill>
                <a:latin typeface="Impact" pitchFamily="34" charset="0"/>
              </a:rPr>
              <a:t>31.5%</a:t>
            </a: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IDDM		42.5%</a:t>
            </a: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NIDDM		25.3%</a:t>
            </a:r>
          </a:p>
          <a:p>
            <a:pPr algn="ctr"/>
            <a:endParaRPr lang="en-US" altLang="en-US" sz="1800" b="1">
              <a:solidFill>
                <a:srgbClr val="003399"/>
              </a:solidFill>
              <a:latin typeface="Bangle" pitchFamily="2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00600" y="1905000"/>
            <a:ext cx="40386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Risk factors for Retinopathy in</a:t>
            </a:r>
          </a:p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      Saudi diabetic patients</a:t>
            </a:r>
          </a:p>
          <a:p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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Duration &gt; 10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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Presence of nephropathy.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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Older than 60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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Poor diabetes control.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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Use of insulin.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810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7244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48768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8768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5334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5334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81000" y="1905000"/>
            <a:ext cx="5181600" cy="449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 sz="2800">
                <a:solidFill>
                  <a:srgbClr val="800000"/>
                </a:solidFill>
                <a:latin typeface="Impact" pitchFamily="34" charset="0"/>
              </a:rPr>
              <a:t>Diabetes in the Gulf countries</a:t>
            </a:r>
          </a:p>
          <a:p>
            <a:endParaRPr lang="en-US" altLang="ar-SA" sz="4000">
              <a:solidFill>
                <a:srgbClr val="800000"/>
              </a:solidFill>
              <a:latin typeface="Impact" pitchFamily="34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Blindness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ESRF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IHD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CVA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	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Amputation</a:t>
            </a:r>
            <a:endParaRPr lang="en-US" altLang="ar-SA" sz="2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457200" y="2971800"/>
            <a:ext cx="4343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57200" y="3048000"/>
            <a:ext cx="43434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 dirty="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8E7C66-A1C4-44DA-A8A9-C8CEC0A8BEA2}" type="slidenum">
              <a:rPr lang="en-GB"/>
              <a:pPr/>
              <a:t>35</a:t>
            </a:fld>
            <a:endParaRPr lang="en-GB"/>
          </a:p>
        </p:txBody>
      </p:sp>
      <p:pic>
        <p:nvPicPr>
          <p:cNvPr id="19459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2625"/>
            <a:ext cx="77851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14400" y="76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ueFrutiger" pitchFamily="2" charset="0"/>
              </a:rPr>
              <a:t>Increasing mortality from diabetes mellitus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529263" y="6389688"/>
            <a:ext cx="322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GB" sz="1600" b="1" i="1">
                <a:latin typeface="TrueFrutiger" pitchFamily="2" charset="0"/>
              </a:rPr>
              <a:t>J. Olefsky, JAMA 2001:285:628-632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CE5D57-C5DC-4977-A3EA-4A2CB2A76C04}" type="slidenum">
              <a:rPr lang="en-US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E1F51F7-720A-481B-9D08-E96ECCAFDCD6}" type="datetime1">
              <a:rPr lang="en-US">
                <a:latin typeface="Arial" pitchFamily="34" charset="0"/>
                <a:cs typeface="Arial" pitchFamily="34" charset="0"/>
              </a:rPr>
              <a:pPr/>
              <a:t>2/21/2016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Risk factors</a:t>
            </a:r>
          </a:p>
          <a:p>
            <a:pPr algn="ctr">
              <a:buNone/>
            </a:pPr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Risk factors for Type 2 DM are complex including obesity, genetic and life style factors (overfeeding and sedentary life). There is </a:t>
            </a:r>
            <a:r>
              <a:rPr lang="en-US" b="1" dirty="0" err="1" smtClean="0">
                <a:solidFill>
                  <a:schemeClr val="bg1"/>
                </a:solidFill>
              </a:rPr>
              <a:t>patho</a:t>
            </a:r>
            <a:r>
              <a:rPr lang="en-US" b="1" dirty="0" smtClean="0">
                <a:solidFill>
                  <a:schemeClr val="bg1"/>
                </a:solidFill>
              </a:rPr>
              <a:t>- physiological changes (weight gain insulin resistance and reduction of insulin secretion) may lead to glucose intolerance and diabetes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Genetic factors </a:t>
            </a:r>
            <a:r>
              <a:rPr lang="en-US" dirty="0" smtClean="0"/>
              <a:t>may play a part in development of all types; autoimmune disease and viral infections may be risk factors in Type I DM.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Physiologic or emotional stress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/>
              <a:t>causes prolonged elevation of stress hormone levels (</a:t>
            </a:r>
            <a:r>
              <a:rPr lang="en-US" dirty="0" err="1" smtClean="0"/>
              <a:t>cortisol</a:t>
            </a:r>
            <a:r>
              <a:rPr lang="en-US" dirty="0" smtClean="0"/>
              <a:t>, epinephrine, glucagon and growth hormone), which raises blood glucose levels, placing increased demands on the pancreas.</a:t>
            </a:r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1EC17-FBB2-4F6B-B09A-1A86211E70A5}" type="slidenum">
              <a:rPr lang="en-GB"/>
              <a:pPr/>
              <a:t>38</a:t>
            </a:fld>
            <a:endParaRPr lang="en-GB"/>
          </a:p>
        </p:txBody>
      </p: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582613" y="1025525"/>
          <a:ext cx="78581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Worksheet" r:id="rId5" imgW="7858080" imgH="5532120" progId="Excel.Sheet.8">
                  <p:embed/>
                </p:oleObj>
              </mc:Choice>
              <mc:Fallback>
                <p:oleObj name="Worksheet" r:id="rId5" imgW="7858080" imgH="553212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025525"/>
                        <a:ext cx="78581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4340" name="Rectangle 3"/>
          <p:cNvSpPr>
            <a:spLocks noChangeArrowheads="1"/>
          </p:cNvSpPr>
          <p:nvPr/>
        </p:nvSpPr>
        <p:spPr bwMode="auto">
          <a:xfrm>
            <a:off x="395288" y="228600"/>
            <a:ext cx="8189912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GB" sz="3600">
                <a:solidFill>
                  <a:schemeClr val="tx2"/>
                </a:solidFill>
                <a:ea typeface="ＭＳ Ｐゴシック" pitchFamily="34" charset="-128"/>
              </a:rPr>
              <a:t>Prevalence of DM in 60 years old Men 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364163" y="6405563"/>
            <a:ext cx="3600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/>
              <a:t>Decoda:Nakagami; Diabetologia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36C9D5-8E10-47A0-B5A7-308CF984C59D}" type="slidenum">
              <a:rPr lang="en-GB"/>
              <a:pPr/>
              <a:t>39</a:t>
            </a:fld>
            <a:endParaRPr lang="en-GB"/>
          </a:p>
        </p:txBody>
      </p:sp>
      <p:graphicFrame>
        <p:nvGraphicFramePr>
          <p:cNvPr id="15362" name="Object 2"/>
          <p:cNvGraphicFramePr>
            <a:graphicFrameLocks/>
          </p:cNvGraphicFramePr>
          <p:nvPr/>
        </p:nvGraphicFramePr>
        <p:xfrm>
          <a:off x="539750" y="1096963"/>
          <a:ext cx="8077200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Worksheet" r:id="rId5" imgW="8076960" imgH="5340240" progId="Excel.Sheet.8">
                  <p:embed/>
                </p:oleObj>
              </mc:Choice>
              <mc:Fallback>
                <p:oleObj name="Worksheet" r:id="rId5" imgW="8076960" imgH="534024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96963"/>
                        <a:ext cx="8077200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5364" name="Rectangle 3"/>
          <p:cNvSpPr>
            <a:spLocks noChangeArrowheads="1"/>
          </p:cNvSpPr>
          <p:nvPr/>
        </p:nvSpPr>
        <p:spPr bwMode="auto">
          <a:xfrm>
            <a:off x="250825" y="228600"/>
            <a:ext cx="8893175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GB" sz="3600">
                <a:solidFill>
                  <a:schemeClr val="tx2"/>
                </a:solidFill>
                <a:ea typeface="ＭＳ Ｐゴシック" pitchFamily="34" charset="-128"/>
              </a:rPr>
              <a:t>Prevalence of DM in 60 years old Women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364163" y="6405563"/>
            <a:ext cx="3600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 sz="1600"/>
              <a:t>Decoda:Nakagami; Diabetologia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F90F7-E555-46F8-AB35-31623ABA6DEA}" type="slidenum">
              <a:rPr lang="en-GB"/>
              <a:pPr/>
              <a:t>4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/>
          <a:lstStyle/>
          <a:p>
            <a:pPr defTabSz="762000" eaLnBrk="1" hangingPunct="1"/>
            <a:r>
              <a:rPr lang="en-GB" b="1" dirty="0" smtClean="0">
                <a:solidFill>
                  <a:srgbClr val="FFFF00"/>
                </a:solidFill>
              </a:rPr>
              <a:t>Diabetes Mellitus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Definition</a:t>
            </a:r>
          </a:p>
          <a:p>
            <a:pPr lvl="1" defTabSz="762000" eaLnBrk="1" hangingPunct="1">
              <a:spcBef>
                <a:spcPts val="1200"/>
              </a:spcBef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   A metabolic disorder of </a:t>
            </a:r>
            <a:r>
              <a:rPr lang="en-GB" sz="3200" b="1" u="sng" dirty="0" smtClean="0">
                <a:solidFill>
                  <a:schemeClr val="bg1"/>
                </a:solidFill>
              </a:rPr>
              <a:t>multiple aetiology</a:t>
            </a:r>
            <a:r>
              <a:rPr lang="en-GB" sz="3200" b="1" dirty="0" smtClean="0">
                <a:solidFill>
                  <a:schemeClr val="bg1"/>
                </a:solidFill>
              </a:rPr>
              <a:t> characterized by chronic hyperglycaemia with disturbances of </a:t>
            </a:r>
            <a:r>
              <a:rPr lang="en-GB" sz="3200" b="1" u="sng" dirty="0" smtClean="0">
                <a:solidFill>
                  <a:schemeClr val="bg1"/>
                </a:solidFill>
              </a:rPr>
              <a:t>carbohydrate, fat and protein metabolism</a:t>
            </a:r>
            <a:r>
              <a:rPr lang="en-GB" sz="3200" b="1" dirty="0" smtClean="0">
                <a:solidFill>
                  <a:schemeClr val="bg1"/>
                </a:solidFill>
              </a:rPr>
              <a:t> resulting from </a:t>
            </a:r>
            <a:r>
              <a:rPr lang="en-GB" sz="3200" b="1" u="sng" dirty="0" smtClean="0">
                <a:solidFill>
                  <a:schemeClr val="bg1"/>
                </a:solidFill>
              </a:rPr>
              <a:t>defects in insulin secretion, insulin action or both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0FAA11-ECF6-4824-A511-F7EC5E285B10}" type="slidenum">
              <a:rPr lang="en-US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A3924CF-693D-43BE-8EE9-358B896F634B}" type="datetime1">
              <a:rPr lang="en-US">
                <a:latin typeface="Arial" pitchFamily="34" charset="0"/>
                <a:cs typeface="Arial" pitchFamily="34" charset="0"/>
              </a:rPr>
              <a:pPr/>
              <a:t>2/21/2016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Obesity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1"/>
            <a:ext cx="8699500" cy="5181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Contributes to the resistance to endogenous insulin.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RR risk of DM in females (ref. BMI &lt; 22)</a:t>
            </a:r>
          </a:p>
          <a:p>
            <a:pPr lvl="2"/>
            <a:r>
              <a:rPr lang="en-GB" sz="2800" b="1" dirty="0" smtClean="0">
                <a:solidFill>
                  <a:schemeClr val="bg1"/>
                </a:solidFill>
              </a:rPr>
              <a:t>22-23   	              3.0</a:t>
            </a:r>
          </a:p>
          <a:p>
            <a:pPr lvl="2"/>
            <a:r>
              <a:rPr lang="en-GB" sz="2800" b="1" dirty="0" smtClean="0">
                <a:solidFill>
                  <a:schemeClr val="bg1"/>
                </a:solidFill>
              </a:rPr>
              <a:t>24-25	               5.0</a:t>
            </a:r>
          </a:p>
          <a:p>
            <a:pPr lvl="2"/>
            <a:r>
              <a:rPr lang="en-GB" sz="2800" b="1" dirty="0" smtClean="0">
                <a:solidFill>
                  <a:schemeClr val="bg1"/>
                </a:solidFill>
              </a:rPr>
              <a:t>&gt; 31		                40</a:t>
            </a:r>
          </a:p>
          <a:p>
            <a:pPr lvl="2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(</a:t>
            </a:r>
            <a:r>
              <a:rPr lang="en-GB" sz="2800" b="1" dirty="0" err="1" smtClean="0">
                <a:solidFill>
                  <a:schemeClr val="bg1"/>
                </a:solidFill>
              </a:rPr>
              <a:t>Colditz</a:t>
            </a:r>
            <a:r>
              <a:rPr lang="en-GB" sz="2800" b="1" dirty="0" smtClean="0">
                <a:solidFill>
                  <a:schemeClr val="bg1"/>
                </a:solidFill>
              </a:rPr>
              <a:t> &amp; al, Ann </a:t>
            </a:r>
            <a:r>
              <a:rPr lang="en-GB" sz="2800" b="1" dirty="0" err="1" smtClean="0">
                <a:solidFill>
                  <a:schemeClr val="bg1"/>
                </a:solidFill>
              </a:rPr>
              <a:t>Int</a:t>
            </a:r>
            <a:r>
              <a:rPr lang="en-GB" sz="2800" b="1" dirty="0" smtClean="0">
                <a:solidFill>
                  <a:schemeClr val="bg1"/>
                </a:solidFill>
              </a:rPr>
              <a:t> Med, 1995, 122; 481-6)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9" descr="obesity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4196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obesity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2514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Physical inactivity.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5" descr="se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Diet.</a:t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066800"/>
            <a:ext cx="8077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Infections</a:t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Pregnancy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Pregnancy causes weight gain and increases levels of estrogen and placental hormones, which antagonize insulin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AF5A15-3635-45C1-8997-80657D35578D}" type="slidenum">
              <a:rPr lang="en-US">
                <a:latin typeface="Arial" pitchFamily="34" charset="0"/>
                <a:cs typeface="Arial" pitchFamily="34" charset="0"/>
              </a:rPr>
              <a:pPr/>
              <a:t>45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272D489-4DEB-4CFB-AB8A-4ABFDE102ACD}" type="datetime1">
              <a:rPr lang="en-US">
                <a:latin typeface="Arial" pitchFamily="34" charset="0"/>
                <a:cs typeface="Arial" pitchFamily="34" charset="0"/>
              </a:rPr>
              <a:pPr/>
              <a:t>2/21/2016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638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Medications </a:t>
            </a:r>
          </a:p>
          <a:p>
            <a:pPr eaLnBrk="1" hangingPunct="1">
              <a:defRPr/>
            </a:pPr>
            <a:r>
              <a:rPr lang="en-US" b="1" dirty="0" smtClean="0"/>
              <a:t>Drugs </a:t>
            </a:r>
            <a:r>
              <a:rPr lang="en-US" sz="3200" b="1" dirty="0" smtClean="0"/>
              <a:t>that are known to antagonize the effects of insulin:</a:t>
            </a:r>
          </a:p>
          <a:p>
            <a:pPr eaLnBrk="1" hangingPunct="1">
              <a:defRPr/>
            </a:pPr>
            <a:r>
              <a:rPr lang="en-US" b="1" dirty="0" err="1" smtClean="0"/>
              <a:t>T</a:t>
            </a:r>
            <a:r>
              <a:rPr lang="en-US" sz="3200" b="1" dirty="0" err="1" smtClean="0"/>
              <a:t>hiazide</a:t>
            </a:r>
            <a:r>
              <a:rPr lang="en-US" sz="3200" b="1" dirty="0" smtClean="0"/>
              <a:t> diuretics, </a:t>
            </a:r>
          </a:p>
          <a:p>
            <a:pPr eaLnBrk="1" hangingPunct="1">
              <a:defRPr/>
            </a:pPr>
            <a:r>
              <a:rPr lang="en-US" b="1" dirty="0" smtClean="0"/>
              <a:t>A</a:t>
            </a:r>
            <a:r>
              <a:rPr lang="en-US" sz="3200" b="1" dirty="0" smtClean="0"/>
              <a:t>drenal corticosteroids, </a:t>
            </a:r>
          </a:p>
          <a:p>
            <a:pPr eaLnBrk="1" hangingPunct="1">
              <a:defRPr/>
            </a:pPr>
            <a:r>
              <a:rPr lang="en-US" b="1" dirty="0" smtClean="0"/>
              <a:t>O</a:t>
            </a:r>
            <a:r>
              <a:rPr lang="en-US" sz="3200" b="1" dirty="0" smtClean="0"/>
              <a:t>ral contraceptives.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http://www.diabetesatlas.org/content/global-burden</a:t>
            </a:r>
            <a:r>
              <a:rPr lang="en-US" sz="2400" dirty="0" smtClean="0"/>
              <a:t>.</a:t>
            </a:r>
          </a:p>
          <a:p>
            <a:r>
              <a:rPr lang="en-US" altLang="ar-SA" sz="2400" u="sng" dirty="0" smtClean="0">
                <a:hlinkClick r:id="rId2"/>
              </a:rPr>
              <a:t> </a:t>
            </a:r>
            <a:r>
              <a:rPr lang="en-US" altLang="ar-SA" sz="2400" dirty="0" smtClean="0">
                <a:hlinkClick r:id="rId2"/>
              </a:rPr>
              <a:t>Al-</a:t>
            </a:r>
            <a:r>
              <a:rPr lang="en-US" altLang="ar-SA" sz="2400" dirty="0" err="1" smtClean="0">
                <a:hlinkClick r:id="rId2"/>
              </a:rPr>
              <a:t>Madani</a:t>
            </a:r>
            <a:r>
              <a:rPr lang="en-US" altLang="ar-SA" sz="2400" dirty="0" smtClean="0">
                <a:hlinkClick r:id="rId2"/>
              </a:rPr>
              <a:t> A.  Diabetes Complications in the Gulf Countries. Presentation.</a:t>
            </a:r>
          </a:p>
          <a:p>
            <a:pPr eaLnBrk="0" hangingPunct="0"/>
            <a:r>
              <a:rPr lang="en-US" sz="2400" dirty="0" err="1" smtClean="0"/>
              <a:t>Ibtihal</a:t>
            </a:r>
            <a:r>
              <a:rPr lang="en-US" sz="2400" dirty="0" smtClean="0"/>
              <a:t> </a:t>
            </a:r>
            <a:r>
              <a:rPr lang="en-US" sz="2400" dirty="0" err="1" smtClean="0"/>
              <a:t>Fadhil</a:t>
            </a:r>
            <a:r>
              <a:rPr lang="en-US" sz="2400" dirty="0" smtClean="0"/>
              <a:t>.  RA/ NCD/ Health promotion and Protection /EMRO/WHO Diabetes and Other Non-Communicable Diseases / EM Regional Perspective. First BA Regional Workshop on the Epidemiology of Diabetes and Other Non-Communicable Diseases ,  Bibliotheca Alexandrina. 5-13 January 2009.</a:t>
            </a:r>
          </a:p>
          <a:p>
            <a:r>
              <a:rPr lang="en-US" sz="2400" dirty="0" smtClean="0"/>
              <a:t>WILD  S, ROGLIC G, GREEN A, SICREE R, KING R. Global Prevalence of Diabetes. Estimates for the year 2000 and projections for 2030. DIABETES CARE 2004; 27 (5):1047-53.</a:t>
            </a:r>
          </a:p>
          <a:p>
            <a:pPr>
              <a:buNone/>
            </a:pPr>
            <a:endParaRPr lang="en-US" sz="2400" dirty="0" smtClean="0"/>
          </a:p>
          <a:p>
            <a:pPr eaLnBrk="0" hangingPunct="0"/>
            <a:endParaRPr lang="en-US" sz="2400" dirty="0" smtClean="0"/>
          </a:p>
          <a:p>
            <a:pPr eaLnBrk="0" hangingPunct="0"/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>
              <a:hlinkClick r:id="rId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Types of diabetes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648200" cy="5562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Type 1 (5-10%) – sudden onset . Absolute deficiency in insulin. Usually affects younger age group (not always)</a:t>
            </a:r>
          </a:p>
          <a:p>
            <a:pPr>
              <a:lnSpc>
                <a:spcPct val="90000"/>
              </a:lnSpc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Type 2  (90 - 95%) – gradual onset of relative insulin insensitivity. Usually older age group (not always)</a:t>
            </a:r>
          </a:p>
          <a:p>
            <a:pPr>
              <a:lnSpc>
                <a:spcPct val="90000"/>
              </a:lnSpc>
              <a:buNone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Gestational diabetes</a:t>
            </a:r>
          </a:p>
          <a:p>
            <a:pPr>
              <a:lnSpc>
                <a:spcPct val="90000"/>
              </a:lnSpc>
              <a:buNone/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Secondary diabetes</a:t>
            </a:r>
          </a:p>
          <a:p>
            <a:pPr>
              <a:lnSpc>
                <a:spcPct val="90000"/>
              </a:lnSpc>
            </a:pPr>
            <a:endParaRPr lang="en-GB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Pre-diabetes </a:t>
            </a:r>
          </a:p>
          <a:p>
            <a:pPr>
              <a:lnSpc>
                <a:spcPct val="90000"/>
              </a:lnSpc>
              <a:buNone/>
            </a:pPr>
            <a:r>
              <a:rPr lang="en-GB" sz="1800" b="1" dirty="0" smtClean="0">
                <a:solidFill>
                  <a:schemeClr val="bg1"/>
                </a:solidFill>
              </a:rPr>
              <a:t>	Impaired glucose tolerance</a:t>
            </a:r>
          </a:p>
          <a:p>
            <a:pPr marL="522288" lvl="1" indent="0">
              <a:lnSpc>
                <a:spcPct val="90000"/>
              </a:lnSpc>
              <a:buFontTx/>
              <a:buNone/>
            </a:pPr>
            <a:r>
              <a:rPr lang="en-GB" sz="1400" b="1" dirty="0" smtClean="0">
                <a:solidFill>
                  <a:schemeClr val="bg1"/>
                </a:solidFill>
              </a:rPr>
              <a:t>May remain undiagnosed for years; risk of complications same as for T2DM</a:t>
            </a:r>
          </a:p>
          <a:p>
            <a:pPr>
              <a:lnSpc>
                <a:spcPct val="90000"/>
              </a:lnSpc>
            </a:pPr>
            <a:endParaRPr lang="en-GB" sz="14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443663" y="1916113"/>
          <a:ext cx="16922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676634" imgH="2542857" progId="">
                  <p:embed/>
                </p:oleObj>
              </mc:Choice>
              <mc:Fallback>
                <p:oleObj name="Photo Editor Photo" r:id="rId3" imgW="1676634" imgH="25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916113"/>
                        <a:ext cx="1692275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6477000" y="4149725"/>
          <a:ext cx="1676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3657143" imgH="2438095" progId="">
                  <p:embed/>
                </p:oleObj>
              </mc:Choice>
              <mc:Fallback>
                <p:oleObj name="Photo Editor Photo" r:id="rId5" imgW="3657143" imgH="243809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49725"/>
                        <a:ext cx="1676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6" descr="John Prescott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724400" y="3962400"/>
            <a:ext cx="1676400" cy="1524000"/>
          </a:xfrm>
          <a:prstGeom prst="rect">
            <a:avLst/>
          </a:prstGeom>
          <a:noFill/>
        </p:spPr>
      </p:pic>
      <p:pic>
        <p:nvPicPr>
          <p:cNvPr id="130055" name="Picture 7" descr="steveredgrav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876800" y="1600200"/>
            <a:ext cx="1435100" cy="1905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Diagnosis of diabetes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143000"/>
            <a:ext cx="6248400" cy="3276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GB" sz="2000" b="1" dirty="0">
                <a:solidFill>
                  <a:schemeClr val="bg1"/>
                </a:solidFill>
              </a:rPr>
              <a:t>Symptoms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Thirst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Passing lots of urine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Malaise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Infections (thrush)</a:t>
            </a:r>
          </a:p>
          <a:p>
            <a:pPr lvl="2"/>
            <a:r>
              <a:rPr lang="en-GB" sz="2000" b="1" dirty="0">
                <a:solidFill>
                  <a:schemeClr val="bg1"/>
                </a:solidFill>
              </a:rPr>
              <a:t>Weight loss</a:t>
            </a:r>
          </a:p>
          <a:p>
            <a:pPr>
              <a:buFontTx/>
              <a:buNone/>
            </a:pPr>
            <a:r>
              <a:rPr lang="en-GB" sz="2000" b="1" dirty="0">
                <a:solidFill>
                  <a:schemeClr val="bg1"/>
                </a:solidFill>
              </a:rPr>
              <a:t>BUT – many years of pre-diabetes (type 2) before these symptoms appear!</a:t>
            </a:r>
          </a:p>
        </p:txBody>
      </p:sp>
      <p:pic>
        <p:nvPicPr>
          <p:cNvPr id="131076" name="Picture 4" descr="needingtoiletdiabet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438400" cy="3124200"/>
          </a:xfrm>
          <a:noFill/>
          <a:ln/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2895600" y="4419600"/>
            <a:ext cx="6248400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Biochemical tests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Random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Fasting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Oral glucose tolerance test – 2h glucose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206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Fasting Blood sugar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Non diabetic: FBS&lt; 110 mg/dl (6.1m mol/dl).</a:t>
            </a:r>
          </a:p>
          <a:p>
            <a:pPr marL="609600" indent="-609600" eaLnBrk="1" hangingPunct="1">
              <a:defRPr/>
            </a:pPr>
            <a:endParaRPr lang="ar-SA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Glucose Intolerance: FBS 110 -125 mg/dl (6.1-6.9 m mol/dl).</a:t>
            </a:r>
          </a:p>
          <a:p>
            <a:pPr marL="609600" indent="-609600" eaLnBrk="1" hangingPunct="1">
              <a:defRPr/>
            </a:pPr>
            <a:endParaRPr lang="ar-SA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Diabetic: FBS &gt;126 mg/dl (&gt;7 m mol/dl)</a:t>
            </a:r>
          </a:p>
          <a:p>
            <a:pPr marL="609600" indent="-609600" eaLnBrk="1" hangingPunct="1"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       </a:t>
            </a:r>
            <a:r>
              <a:rPr lang="en-US" b="1" u="sng" dirty="0" smtClean="0">
                <a:solidFill>
                  <a:schemeClr val="bg1"/>
                </a:solidFill>
              </a:rPr>
              <a:t>OR</a:t>
            </a:r>
            <a:r>
              <a:rPr lang="en-US" b="1" dirty="0" smtClean="0">
                <a:solidFill>
                  <a:schemeClr val="bg1"/>
                </a:solidFill>
              </a:rPr>
              <a:t> Random BS &gt;200 mg/dl (&gt;11.1m mol/dl) </a:t>
            </a:r>
            <a:r>
              <a:rPr lang="ar-SA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38E0A-0705-4E6C-8453-1D5C55C9144D}" type="datetime1">
              <a:rPr lang="en-US"/>
              <a:pPr>
                <a:defRPr/>
              </a:pPr>
              <a:t>2/21/2016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477AD-D4B9-44E1-84C3-D8F8337FCDDE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endParaRPr lang="en-US" sz="2800" b="1" dirty="0"/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bg1"/>
                </a:solidFill>
              </a:rPr>
              <a:t>Diagnosis </a:t>
            </a:r>
            <a:r>
              <a:rPr lang="en-US" sz="2800" b="1" dirty="0">
                <a:solidFill>
                  <a:schemeClr val="bg1"/>
                </a:solidFill>
              </a:rPr>
              <a:t>based on: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    Glucose </a:t>
            </a:r>
            <a:r>
              <a:rPr lang="en-US" sz="2800" b="1" dirty="0">
                <a:solidFill>
                  <a:schemeClr val="bg1"/>
                </a:solidFill>
              </a:rPr>
              <a:t>Tolerance </a:t>
            </a:r>
            <a:r>
              <a:rPr lang="en-US" sz="2800" b="1" dirty="0" smtClean="0">
                <a:solidFill>
                  <a:schemeClr val="bg1"/>
                </a:solidFill>
              </a:rPr>
              <a:t>Test 2 </a:t>
            </a:r>
            <a:r>
              <a:rPr lang="en-US" sz="2800" b="1" dirty="0">
                <a:solidFill>
                  <a:schemeClr val="bg1"/>
                </a:solidFill>
              </a:rPr>
              <a:t>hr post 75 gm glucose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If &lt; 7.8 </a:t>
            </a:r>
            <a:r>
              <a:rPr lang="en-US" sz="2400" b="1" dirty="0" err="1">
                <a:solidFill>
                  <a:schemeClr val="bg1"/>
                </a:solidFill>
              </a:rPr>
              <a:t>mmol</a:t>
            </a:r>
            <a:r>
              <a:rPr lang="en-US" sz="2400" b="1" dirty="0">
                <a:solidFill>
                  <a:schemeClr val="bg1"/>
                </a:solidFill>
              </a:rPr>
              <a:t>/L</a:t>
            </a:r>
            <a:r>
              <a:rPr lang="en-US" sz="2800" b="1" dirty="0">
                <a:solidFill>
                  <a:schemeClr val="bg1"/>
                </a:solidFill>
              </a:rPr>
              <a:t> = normal GTT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If ≥ 7.8 </a:t>
            </a:r>
            <a:r>
              <a:rPr lang="en-US" sz="2800" b="1" dirty="0" err="1">
                <a:solidFill>
                  <a:schemeClr val="bg1"/>
                </a:solidFill>
              </a:rPr>
              <a:t>mmol</a:t>
            </a:r>
            <a:r>
              <a:rPr lang="en-US" sz="2800" b="1" dirty="0">
                <a:solidFill>
                  <a:schemeClr val="bg1"/>
                </a:solidFill>
              </a:rPr>
              <a:t>/L and &lt; 11.1 </a:t>
            </a:r>
            <a:r>
              <a:rPr lang="en-US" sz="2800" b="1" dirty="0" err="1">
                <a:solidFill>
                  <a:schemeClr val="bg1"/>
                </a:solidFill>
              </a:rPr>
              <a:t>mmol</a:t>
            </a:r>
            <a:r>
              <a:rPr lang="en-US" sz="2800" b="1" dirty="0">
                <a:solidFill>
                  <a:schemeClr val="bg1"/>
                </a:solidFill>
              </a:rPr>
              <a:t>/L = </a:t>
            </a:r>
            <a:r>
              <a:rPr lang="en-US" sz="2800" b="1" dirty="0" smtClean="0">
                <a:solidFill>
                  <a:schemeClr val="bg1"/>
                </a:solidFill>
              </a:rPr>
              <a:t> GTT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If ≥ 11.1 </a:t>
            </a:r>
            <a:r>
              <a:rPr lang="en-US" sz="2800" b="1" dirty="0" err="1">
                <a:solidFill>
                  <a:schemeClr val="bg1"/>
                </a:solidFill>
              </a:rPr>
              <a:t>mmol</a:t>
            </a:r>
            <a:r>
              <a:rPr lang="en-US" sz="2800" b="1" dirty="0">
                <a:solidFill>
                  <a:schemeClr val="bg1"/>
                </a:solidFill>
              </a:rPr>
              <a:t>/L =  provisional diagnosis of </a:t>
            </a:r>
            <a:r>
              <a:rPr lang="en-US" sz="2800" b="1" dirty="0" smtClean="0">
                <a:solidFill>
                  <a:schemeClr val="bg1"/>
                </a:solidFill>
              </a:rPr>
              <a:t> Diabetes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Why is diabetes so important?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95250" indent="-3175">
              <a:buFontTx/>
              <a:buNone/>
            </a:pPr>
            <a:r>
              <a:rPr lang="en-GB" b="1" dirty="0">
                <a:solidFill>
                  <a:schemeClr val="bg1"/>
                </a:solidFill>
              </a:rPr>
              <a:t>The burden to patients, carers, NHS</a:t>
            </a:r>
          </a:p>
          <a:p>
            <a:pPr marL="630238" lvl="1" indent="-293688"/>
            <a:r>
              <a:rPr lang="en-GB" sz="2400" b="1" dirty="0">
                <a:solidFill>
                  <a:schemeClr val="bg1"/>
                </a:solidFill>
              </a:rPr>
              <a:t>Complications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Cardiovascular 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Eyes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Renal - Hypertension, renal failure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Feet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Skin, infections, sexual, psycho-sexual, depression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Quality of life</a:t>
            </a:r>
          </a:p>
          <a:p>
            <a:pPr marL="1049338" lvl="2"/>
            <a:r>
              <a:rPr lang="en-GB" b="1" dirty="0">
                <a:solidFill>
                  <a:schemeClr val="bg1"/>
                </a:solidFill>
              </a:rPr>
              <a:t>Premature mortality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</a:pPr>
            <a:r>
              <a:rPr lang="en-GB" sz="2400" b="1" dirty="0">
                <a:solidFill>
                  <a:schemeClr val="bg1"/>
                </a:solidFill>
              </a:rPr>
              <a:t>Cost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  <a:buFontTx/>
              <a:buNone/>
            </a:pPr>
            <a:r>
              <a:rPr lang="en-GB" b="1" dirty="0">
                <a:solidFill>
                  <a:schemeClr val="bg1"/>
                </a:solidFill>
              </a:rPr>
              <a:t>                          </a:t>
            </a:r>
          </a:p>
          <a:p>
            <a:pPr marL="2744788" lvl="4">
              <a:spcBef>
                <a:spcPct val="15000"/>
              </a:spcBef>
              <a:spcAft>
                <a:spcPct val="20000"/>
              </a:spcAft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1374</Words>
  <Application>Microsoft Office PowerPoint</Application>
  <PresentationFormat>On-screen Show (4:3)</PresentationFormat>
  <Paragraphs>426</Paragraphs>
  <Slides>47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Office Theme</vt:lpstr>
      <vt:lpstr>Photo Editor Photo</vt:lpstr>
      <vt:lpstr>Gráfico</vt:lpstr>
      <vt:lpstr>Chart</vt:lpstr>
      <vt:lpstr>Clip</vt:lpstr>
      <vt:lpstr>Worksheet</vt:lpstr>
      <vt:lpstr> Epidemiology of  Diabetes mellitus</vt:lpstr>
      <vt:lpstr>Learning Objectives</vt:lpstr>
      <vt:lpstr>PowerPoint Presentation</vt:lpstr>
      <vt:lpstr>Diabetes Mellitus</vt:lpstr>
      <vt:lpstr>Types of diabetes</vt:lpstr>
      <vt:lpstr>Diagnosis of diabetes </vt:lpstr>
      <vt:lpstr>Fasting Blood sugar</vt:lpstr>
      <vt:lpstr>PowerPoint Presentation</vt:lpstr>
      <vt:lpstr>Why is diabetes so important?</vt:lpstr>
      <vt:lpstr>Epidemiology of diabetes</vt:lpstr>
      <vt:lpstr>PowerPoint Presentation</vt:lpstr>
      <vt:lpstr>PowerPoint Presentation</vt:lpstr>
      <vt:lpstr>PowerPoint Presentation</vt:lpstr>
      <vt:lpstr>PowerPoint Presentation</vt:lpstr>
      <vt:lpstr>Diagnosed and Undiagnosed Prevalence of Diabetes by Age in the US (NHANES III)</vt:lpstr>
      <vt:lpstr>Top 10 Countries with the highest prevalence of diabetes in 2007 and 2025 (SA figure is based on FPG of 7 mmol and over)</vt:lpstr>
      <vt:lpstr>Prevalence of diabetes based on stepwise surveys</vt:lpstr>
      <vt:lpstr>Prevalence of Diabetes in EMR</vt:lpstr>
      <vt:lpstr>PowerPoint Presentation</vt:lpstr>
      <vt:lpstr>PowerPoint Presentation</vt:lpstr>
      <vt:lpstr>PowerPoint Presentation</vt:lpstr>
      <vt:lpstr>PowerPoint Presentation</vt:lpstr>
      <vt:lpstr> Diabetes mellitus and age distribution in KSA </vt:lpstr>
      <vt:lpstr>Types of DM and age in KSA </vt:lpstr>
      <vt:lpstr>PowerPoint Presentation</vt:lpstr>
      <vt:lpstr>PowerPoint Presentation</vt:lpstr>
      <vt:lpstr>Diabetic 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Obesity</vt:lpstr>
      <vt:lpstr>PowerPoint Presentation</vt:lpstr>
      <vt:lpstr>Diet. </vt:lpstr>
      <vt:lpstr>Infections </vt:lpstr>
      <vt:lpstr>Pregnancy</vt:lpstr>
      <vt:lpstr>PowerPoint Presentation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Dr.Ashry</dc:creator>
  <cp:lastModifiedBy>محمد</cp:lastModifiedBy>
  <cp:revision>56</cp:revision>
  <dcterms:created xsi:type="dcterms:W3CDTF">2011-05-18T11:52:13Z</dcterms:created>
  <dcterms:modified xsi:type="dcterms:W3CDTF">2016-02-21T07:08:41Z</dcterms:modified>
</cp:coreProperties>
</file>