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79" r:id="rId6"/>
    <p:sldId id="280" r:id="rId7"/>
    <p:sldId id="281" r:id="rId8"/>
    <p:sldId id="259" r:id="rId9"/>
    <p:sldId id="260" r:id="rId10"/>
    <p:sldId id="261" r:id="rId11"/>
    <p:sldId id="28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1" r:id="rId20"/>
    <p:sldId id="269" r:id="rId21"/>
    <p:sldId id="273" r:id="rId22"/>
    <p:sldId id="274" r:id="rId23"/>
    <p:sldId id="275" r:id="rId24"/>
    <p:sldId id="276" r:id="rId25"/>
    <p:sldId id="282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C706EF-6DD6-4737-B30D-06E1397888C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www.ispub.com/ispub/ijorl/volume_10_number_1_10/gangrene-nose-a-rare-presentation-of-rhino-orbital-cerebral-mucormycosis-rocm/nose-fig1.jpg&amp;imgrefurl=http://movies-ferrisethandieter.blogspot.com/2011/03/mucormicosis.html&amp;usg=__-IwhrIHIkE4IgPi-TkDyEtCTl1o=&amp;h=762&amp;w=775&amp;sz=60&amp;hl=en&amp;start=3&amp;zoom=1&amp;tbnid=BP8P2D34SLJ_bM:&amp;tbnh=140&amp;tbnw=142&amp;ei=eWeqTdvxLYW4hAftkrCuCQ&amp;prev=/images?q=mucormycosis&amp;hl=en&amp;safe=active&amp;gbv=2&amp;tbm=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pmj.bmj.com/content/80/949/670/F2.large.jpg&amp;imgrefurl=http://pmj.bmj.com/content/80/949/670.full&amp;usg=__BcsDqwSVyDUZAvRBaqalQlC1neo=&amp;h=1280&amp;w=976&amp;sz=243&amp;hl=en&amp;start=12&amp;zoom=1&amp;tbnid=YpF3tgb2CHUapM:&amp;tbnh=150&amp;tbnw=114&amp;ei=eWeqTdvxLYW4hAftkrCuCQ&amp;prev=/images?q=mucormycosis&amp;hl=en&amp;safe=active&amp;gbv=2&amp;tbm=isch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img.medscape.com/pi/emed/ckb/radiology/336139-383902-2225.jpg&amp;imgrefurl=http://horecagroen.nl/webshop/beheer123/mucormycosis-ct&amp;usg=__ElFGYQEGhfGxD2hYsOAsqAgxE7A=&amp;h=371&amp;w=432&amp;sz=61&amp;hl=en&amp;start=14&amp;zoom=1&amp;tbnid=GtwAYCZZ_YPAZM:&amp;tbnh=108&amp;tbnw=126&amp;ei=eWeqTdvxLYW4hAftkrCuCQ&amp;prev=/images?q=mucormycosis&amp;hl=en&amp;safe=active&amp;gbv=2&amp;tbm=isch&amp;itbs=1" TargetMode="Externa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microbiologyspring2010.wikispaces.com/file/view/advanced_necrotizing_fasciitis.jpg/143380157/advanced_necrotizing_fasciitis.jpg&amp;imgrefurl=http://microbiologyspring2010.wikispaces.com/Necrotizing+Fasciitis&amp;usg=__AU0mOrI8o1bcEwtctKmQlsC0jsY=&amp;h=459&amp;w=800&amp;sz=79&amp;hl=en&amp;start=1&amp;zoom=1&amp;tbnid=i48RT5ZzyIPFMM:&amp;tbnh=82&amp;tbnw=143&amp;ei=FGqqTeatHomChQfAusWrCQ&amp;prev=/images?q=necrotizing+fasciitis&amp;hl=en&amp;safe=active&amp;gbv=2&amp;tbm=isch&amp;itbs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clearwaterfootdoctor.com/wp-content/uploads/2009/11/DiabeticRisk.gif&amp;imgrefurl=http://www.clearwaterfootdoctor.com/resources/foot-ankle-topics/diabetic-foot-care/&amp;usg=__x1CaDC5fk8R1RODrry0eTtORyPE=&amp;h=327&amp;w=418&amp;sz=57&amp;hl=en&amp;start=19&amp;zoom=1&amp;tbnid=qlhy5sJ5ZaB-ZM:&amp;tbnh=98&amp;tbnw=125&amp;ei=W2aqTeoEiYmFB_jq1JoJ&amp;prev=/images?q=diabetic+foot&amp;hl=en&amp;safe=active&amp;gbv=2&amp;tbm=isch&amp;itbs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imgres?imgurl=http://biofilmbook.hypertextbookshop.com/public_version/artifacts/images/chapter_003/Section002/DiabeticFootUlcer350w.jpg&amp;imgrefurl=http://biofilmbook.hypertextbookshop.com/public_version/contents/chapters/chapter003/section002/blue/page001.html&amp;usg=__h61r3VlEBeAL36LgoOisIGuxMWc=&amp;h=282&amp;w=350&amp;sz=123&amp;hl=en&amp;start=4&amp;zoom=1&amp;tbnid=anhc9E1uqDzS3M:&amp;tbnh=97&amp;tbnw=120&amp;ei=W2aqTeoEiYmFB_jq1JoJ&amp;prev=/images?q=diabetic+foot&amp;hl=en&amp;safe=active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reversegangrene.com/image_diabetic_toe_ulcer_condition2.jpg&amp;imgrefurl=http://www.reversegangrene.com/A.htm&amp;usg=__MmW0mNPsrALgoMB_kBB-VDsm67k=&amp;h=224&amp;w=224&amp;sz=148&amp;hl=en&amp;start=20&amp;zoom=1&amp;tbnid=KoaxLSgjHLGuOM:&amp;tbnh=108&amp;tbnw=108&amp;ei=W2aqTeoEiYmFB_jq1JoJ&amp;prev=/images?q=diabetic+foot&amp;hl=en&amp;safe=active&amp;gbv=2&amp;tbm=isch&amp;itbs=1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hyperlink" Target="http://www.google.com/imgres?imgurl=http://www.aafp.org/afp/2002/1101/afp20021101p1655-f1.jpg&amp;imgrefurl=http://www.aafp.org/afp/2002/1101/p1655.html&amp;usg=__Goe6gEM-Ys23kRE6uvOI_SdwDOM=&amp;h=246&amp;w=300&amp;sz=30&amp;hl=en&amp;start=6&amp;zoom=1&amp;tbnid=H0e2aUH8RxCuwM:&amp;tbnh=95&amp;tbnw=116&amp;ei=W2aqTeoEiYmFB_jq1JoJ&amp;prev=/images?q=diabetic+foot&amp;hl=en&amp;safe=active&amp;gbv=2&amp;tbm=isch&amp;itbs=1" TargetMode="External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newvision.co.ug/NP/1258905226bad.jpg&amp;imgrefurl=http://al-tharaa.com/59.php?q=cellulitis-infection-foot&amp;usg=__Wj-yYeSJ31rF9xkdwgveenHBP6Q=&amp;h=227&amp;w=300&amp;sz=15&amp;hl=en&amp;start=4&amp;zoom=1&amp;tbnid=zi-yCqwXlNtF6M:&amp;tbnh=88&amp;tbnw=116&amp;ei=QmeqTZjrOZG7hAfDgszoCA&amp;prev=/images?q=diabetic+foot+cellulitis&amp;hl=en&amp;safe=active&amp;sa=G&amp;gbv=2&amp;tbm=isch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aculty.baruch.cuny.edu/jwahlert/bio1003/images/fungi/rhizopus_sporangia.jpg&amp;imgrefurl=http://faculty.baruch.cuny.edu/jwahlert/bio1003/fungi.html&amp;usg=__4bk8BWI6lB42bW-FfRAcMWiZj3k=&amp;h=175&amp;w=311&amp;sz=19&amp;hl=en&amp;start=14&amp;zoom=1&amp;tbnid=9btaLm0smUFa-M:&amp;tbnh=66&amp;tbnw=117&amp;ei=XGiqTZ7eOcOKhQf7ysmtCQ&amp;prev=/images?q=rhizopus&amp;hl=en&amp;safe=active&amp;gbv=2&amp;tbm=isch&amp;itbs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pathmicro.med.sc.edu/mycology/candida200.jpg&amp;imgrefurl=http://pathmicro.med.sc.edu/mycology/mycology-3.htm&amp;usg=__x4VkcYLC0xSoO0St_vopiwRt9so=&amp;h=315&amp;w=472&amp;sz=25&amp;hl=en&amp;start=1&amp;zoom=1&amp;tbnid=hHmYFT6ptIWXQM:&amp;tbnh=86&amp;tbnw=129&amp;ei=zmiqTdqiEcyGhQf787WpCQ&amp;prev=/images?q=candida+albicans&amp;hl=en&amp;safe=active&amp;gbv=2&amp;tbm=isch&amp;itbs=1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Prof. Hanan Habib &amp; Dr. Ali </a:t>
            </a:r>
            <a:r>
              <a:rPr lang="en-US" sz="1600" dirty="0" err="1" smtClean="0"/>
              <a:t>Somily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Department of Pathology/Microbiology</a:t>
            </a:r>
          </a:p>
          <a:p>
            <a:r>
              <a:rPr lang="en-US" sz="1600" dirty="0" smtClean="0"/>
              <a:t>College of Medicine, KSU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Infections in Diabetic 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Rhinocerebral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Mucormycosis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life threatening fungal infection</a:t>
            </a:r>
          </a:p>
          <a:p>
            <a:r>
              <a:rPr lang="en-US" b="1" dirty="0" smtClean="0"/>
              <a:t>Cause</a:t>
            </a:r>
            <a:r>
              <a:rPr lang="en-US" dirty="0" smtClean="0"/>
              <a:t>: </a:t>
            </a:r>
            <a:r>
              <a:rPr lang="en-US" i="1" dirty="0" err="1" smtClean="0"/>
              <a:t>Rhizopus,Absidia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Mucor</a:t>
            </a:r>
            <a:r>
              <a:rPr lang="en-US" dirty="0" smtClean="0"/>
              <a:t> species.</a:t>
            </a:r>
          </a:p>
          <a:p>
            <a:r>
              <a:rPr lang="en-US" b="1" dirty="0" smtClean="0"/>
              <a:t>Clinically</a:t>
            </a:r>
            <a:r>
              <a:rPr lang="en-US" dirty="0" smtClean="0"/>
              <a:t>: facial or ocular pain and nasal stuffiness, generalized malaise and fever. May be Intranasal black </a:t>
            </a:r>
            <a:r>
              <a:rPr lang="en-US" dirty="0" err="1" smtClean="0"/>
              <a:t>eschars</a:t>
            </a:r>
            <a:r>
              <a:rPr lang="en-US" dirty="0" smtClean="0"/>
              <a:t> or necrotic </a:t>
            </a:r>
            <a:r>
              <a:rPr lang="en-US" dirty="0" err="1" smtClean="0"/>
              <a:t>turbinates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Diagnosis</a:t>
            </a:r>
            <a:r>
              <a:rPr lang="en-US" dirty="0" smtClean="0"/>
              <a:t>: biopsy of necrotic tissue</a:t>
            </a:r>
          </a:p>
          <a:p>
            <a:r>
              <a:rPr lang="en-US" b="1" dirty="0" smtClean="0"/>
              <a:t>Treatment:</a:t>
            </a:r>
            <a:r>
              <a:rPr lang="en-US" dirty="0" smtClean="0"/>
              <a:t> surgical debridement and prolonged IV therapy with </a:t>
            </a:r>
            <a:r>
              <a:rPr lang="en-US" dirty="0" err="1" smtClean="0"/>
              <a:t>Amphotericin</a:t>
            </a:r>
            <a:r>
              <a:rPr lang="en-US" dirty="0" smtClean="0"/>
              <a:t> B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t3.gstatic.com/images?q=tbn:ANd9GcTDbAN0n_7J8Oe1gCzguh3c90OU7J1I4aD7eFXMJYdkNEvscGT9wb7VQo6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599"/>
            <a:ext cx="2413490" cy="2324101"/>
          </a:xfrm>
          <a:prstGeom prst="rect">
            <a:avLst/>
          </a:prstGeom>
          <a:noFill/>
        </p:spPr>
      </p:pic>
      <p:pic>
        <p:nvPicPr>
          <p:cNvPr id="39946" name="Picture 10" descr="http://t2.gstatic.com/images?q=tbn:ANd9GcQiqcLDTPKYGcKABXcSI3UEFVCWqseYK2ZlgBwGsVFLP-l0nFY0dVkSN2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19600"/>
            <a:ext cx="2133600" cy="1562101"/>
          </a:xfrm>
          <a:prstGeom prst="rect">
            <a:avLst/>
          </a:prstGeom>
          <a:noFill/>
        </p:spPr>
      </p:pic>
      <p:pic>
        <p:nvPicPr>
          <p:cNvPr id="39948" name="Picture 12" descr="http://t0.gstatic.com/images?q=tbn:ANd9GcRvYUiPGww_IXTztr2FKN8QvIkVqW2Xlpx2XmTGV-Xl4LQHXc7U9GH51vZJ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114800"/>
            <a:ext cx="2362200" cy="2133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3147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73919"/>
            <a:ext cx="2603065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Lower respiratory tract infections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pneumonia and influenza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Diabetic patients are </a:t>
            </a:r>
            <a:r>
              <a:rPr lang="en-US" u="sng" dirty="0" smtClean="0"/>
              <a:t>4 times </a:t>
            </a:r>
            <a:r>
              <a:rPr lang="en-US" dirty="0" smtClean="0"/>
              <a:t>more likely to die from pneumonia or influenza than </a:t>
            </a:r>
            <a:r>
              <a:rPr lang="en-US" dirty="0" err="1" smtClean="0"/>
              <a:t>nondiabetic</a:t>
            </a:r>
            <a:r>
              <a:rPr lang="en-US" dirty="0" smtClean="0"/>
              <a:t> patients.</a:t>
            </a:r>
          </a:p>
          <a:p>
            <a:r>
              <a:rPr lang="en-US" b="1" dirty="0" smtClean="0"/>
              <a:t>Common organisms</a:t>
            </a:r>
            <a:r>
              <a:rPr lang="en-US" dirty="0" smtClean="0"/>
              <a:t>: Gram positive bacteria :</a:t>
            </a:r>
            <a:r>
              <a:rPr lang="en-US" i="1" dirty="0" err="1" smtClean="0"/>
              <a:t>S.aureus</a:t>
            </a:r>
            <a:r>
              <a:rPr lang="en-US" dirty="0" smtClean="0"/>
              <a:t>  , </a:t>
            </a:r>
            <a:r>
              <a:rPr lang="en-US" i="1" dirty="0" err="1" smtClean="0"/>
              <a:t>S.pneumoniae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dirty="0" smtClean="0"/>
              <a:t>Gram negative bacteria: </a:t>
            </a:r>
            <a:r>
              <a:rPr lang="en-US" dirty="0" err="1" smtClean="0"/>
              <a:t>Enterobacteria</a:t>
            </a:r>
            <a:r>
              <a:rPr lang="en-US" dirty="0" smtClean="0"/>
              <a:t> and </a:t>
            </a:r>
            <a:r>
              <a:rPr lang="en-US" i="1" dirty="0" err="1" smtClean="0"/>
              <a:t>Legionella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Other organisms: Influenza virus &amp; TB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Routine pneumococcal </a:t>
            </a:r>
            <a:r>
              <a:rPr lang="en-US" dirty="0"/>
              <a:t>and influenza vaccination </a:t>
            </a:r>
            <a:r>
              <a:rPr lang="en-US" dirty="0" smtClean="0"/>
              <a:t>are recommended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Genitourinary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Asymptomatic </a:t>
            </a:r>
            <a:r>
              <a:rPr lang="en-US" b="1" dirty="0" err="1" smtClean="0"/>
              <a:t>bacteriuria</a:t>
            </a:r>
            <a:r>
              <a:rPr lang="en-US" dirty="0" smtClean="0"/>
              <a:t> ( &gt; 10 </a:t>
            </a:r>
            <a:r>
              <a:rPr lang="en-US" baseline="30000" dirty="0" smtClean="0"/>
              <a:t>5</a:t>
            </a:r>
            <a:r>
              <a:rPr lang="en-US" dirty="0" smtClean="0"/>
              <a:t> /ml urine) is common.</a:t>
            </a:r>
          </a:p>
          <a:p>
            <a:pPr>
              <a:buNone/>
            </a:pPr>
            <a:r>
              <a:rPr lang="en-US" dirty="0" smtClean="0"/>
              <a:t>Symptoms/ signs and time of onset similar to </a:t>
            </a:r>
            <a:r>
              <a:rPr lang="en-US" dirty="0" err="1" smtClean="0"/>
              <a:t>nondiabetics</a:t>
            </a:r>
            <a:r>
              <a:rPr lang="en-US" dirty="0" smtClean="0"/>
              <a:t>.  </a:t>
            </a:r>
          </a:p>
          <a:p>
            <a:r>
              <a:rPr lang="en-US" b="1" dirty="0" smtClean="0"/>
              <a:t>Cystitis</a:t>
            </a:r>
            <a:r>
              <a:rPr lang="en-US" dirty="0" smtClean="0"/>
              <a:t>: same as </a:t>
            </a:r>
            <a:r>
              <a:rPr lang="en-US" dirty="0" err="1" smtClean="0"/>
              <a:t>nondiabetics</a:t>
            </a:r>
            <a:r>
              <a:rPr lang="en-US" dirty="0" smtClean="0"/>
              <a:t>, </a:t>
            </a:r>
            <a:r>
              <a:rPr lang="en-US" u="sng" dirty="0" smtClean="0"/>
              <a:t>incomplete bladder emptying </a:t>
            </a:r>
            <a:r>
              <a:rPr lang="en-US" dirty="0" smtClean="0"/>
              <a:t>and high incidence of unsuspected </a:t>
            </a:r>
            <a:r>
              <a:rPr lang="en-US" u="sng" dirty="0" smtClean="0"/>
              <a:t>upper UTI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Bacteria ( Gram negative rods or group B streptococci) or </a:t>
            </a:r>
            <a:r>
              <a:rPr lang="en-US" i="1" dirty="0" smtClean="0"/>
              <a:t>Candida </a:t>
            </a:r>
            <a:r>
              <a:rPr lang="en-US" i="1" dirty="0" err="1" smtClean="0"/>
              <a:t>albicans</a:t>
            </a:r>
            <a:r>
              <a:rPr lang="en-US" i="1" dirty="0" smtClean="0"/>
              <a:t> </a:t>
            </a:r>
            <a:r>
              <a:rPr lang="en-US" dirty="0" smtClean="0"/>
              <a:t>may be involved.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Bilateral </a:t>
            </a:r>
            <a:r>
              <a:rPr lang="en-US" b="1" dirty="0" err="1" smtClean="0"/>
              <a:t>Pyelonephritis</a:t>
            </a:r>
            <a:r>
              <a:rPr lang="en-US" dirty="0" smtClean="0"/>
              <a:t>: diabetes predisposes to</a:t>
            </a:r>
            <a:r>
              <a:rPr lang="en-US" u="sng" dirty="0" smtClean="0"/>
              <a:t> a more severe </a:t>
            </a:r>
            <a:r>
              <a:rPr lang="en-US" dirty="0" smtClean="0"/>
              <a:t>infection of the upper urinary tract. </a:t>
            </a:r>
            <a:r>
              <a:rPr lang="en-US" b="1" dirty="0" smtClean="0"/>
              <a:t>Emphysematous</a:t>
            </a:r>
            <a:r>
              <a:rPr lang="en-US" dirty="0" smtClean="0"/>
              <a:t> </a:t>
            </a:r>
            <a:r>
              <a:rPr lang="en-US" b="1" dirty="0" err="1" smtClean="0"/>
              <a:t>Pyelonephritis</a:t>
            </a:r>
            <a:r>
              <a:rPr lang="en-US" dirty="0" smtClean="0"/>
              <a:t> exclusively an infection of diabetics ( 60%) and carries grave prognosis ( 30% fatal).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Diagnosis:</a:t>
            </a:r>
            <a:r>
              <a:rPr lang="en-US" dirty="0" smtClean="0"/>
              <a:t> flank mass &amp; </a:t>
            </a:r>
            <a:r>
              <a:rPr lang="en-US" dirty="0" err="1" smtClean="0"/>
              <a:t>crepitus</a:t>
            </a:r>
            <a:r>
              <a:rPr lang="en-US" dirty="0" smtClean="0"/>
              <a:t> . CT show gas in the renal tissues.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Management:</a:t>
            </a:r>
            <a:r>
              <a:rPr lang="en-US" dirty="0" smtClean="0"/>
              <a:t> supportive &amp; IV antibiotics , </a:t>
            </a:r>
            <a:r>
              <a:rPr lang="en-US" dirty="0" err="1" smtClean="0"/>
              <a:t>nephrectomy</a:t>
            </a:r>
            <a:r>
              <a:rPr lang="en-US" dirty="0" smtClean="0"/>
              <a:t> may be needed.</a:t>
            </a:r>
          </a:p>
          <a:p>
            <a:r>
              <a:rPr lang="en-US" b="1" dirty="0" err="1" smtClean="0"/>
              <a:t>Vulvovaginitis</a:t>
            </a:r>
            <a:r>
              <a:rPr lang="en-US" b="1" dirty="0" smtClean="0"/>
              <a:t> : </a:t>
            </a:r>
            <a:r>
              <a:rPr lang="en-US" dirty="0" smtClean="0"/>
              <a:t>as mentioned earlier.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Abdominal infections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Severe fulminating </a:t>
            </a:r>
            <a:r>
              <a:rPr lang="en-US" b="1" dirty="0" err="1" smtClean="0"/>
              <a:t>Cholecystitis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Common causes</a:t>
            </a:r>
            <a:r>
              <a:rPr lang="en-US" dirty="0" smtClean="0"/>
              <a:t>: enteric Gram negative bacteria and anaerobes. Gall stone or peritonitis may be present. Gas gangrene and perforation may occur.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Management</a:t>
            </a:r>
            <a:r>
              <a:rPr lang="en-US" dirty="0" smtClean="0"/>
              <a:t>: </a:t>
            </a:r>
            <a:r>
              <a:rPr lang="en-US" dirty="0" err="1" smtClean="0"/>
              <a:t>Cholecystectomy</a:t>
            </a:r>
            <a:r>
              <a:rPr lang="en-US" dirty="0" smtClean="0"/>
              <a:t> and broad spectrum antibiotics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Skin and soft tissue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Risk factors in diabetic patients:</a:t>
            </a:r>
          </a:p>
          <a:p>
            <a:pPr>
              <a:buFontTx/>
              <a:buChar char="-"/>
            </a:pPr>
            <a:r>
              <a:rPr lang="en-US" u="sng" dirty="0" smtClean="0"/>
              <a:t>Sensory neuropathy</a:t>
            </a:r>
            <a:r>
              <a:rPr lang="en-US" dirty="0" smtClean="0"/>
              <a:t>:  no pain perception.</a:t>
            </a:r>
          </a:p>
          <a:p>
            <a:pPr>
              <a:buFontTx/>
              <a:buChar char="-"/>
            </a:pPr>
            <a:r>
              <a:rPr lang="en-US" u="sng" dirty="0" smtClean="0"/>
              <a:t>Atherosclerotic </a:t>
            </a:r>
            <a:r>
              <a:rPr lang="en-US" dirty="0" smtClean="0"/>
              <a:t>vascular disease</a:t>
            </a:r>
          </a:p>
          <a:p>
            <a:pPr>
              <a:buFontTx/>
              <a:buChar char="-"/>
            </a:pPr>
            <a:r>
              <a:rPr lang="en-US" u="sng" dirty="0" smtClean="0"/>
              <a:t>Hyperglycemia</a:t>
            </a:r>
            <a:r>
              <a:rPr lang="en-US" dirty="0" smtClean="0"/>
              <a:t>  : &gt;250 mg/ dl increased risk</a:t>
            </a:r>
          </a:p>
          <a:p>
            <a:pPr>
              <a:buFontTx/>
              <a:buChar char="-"/>
            </a:pPr>
            <a:r>
              <a:rPr lang="en-US" dirty="0" smtClean="0"/>
              <a:t>H/O of </a:t>
            </a:r>
            <a:r>
              <a:rPr lang="en-US" dirty="0" err="1" smtClean="0"/>
              <a:t>celullitus</a:t>
            </a:r>
            <a:r>
              <a:rPr lang="en-US" dirty="0" smtClean="0"/>
              <a:t>, peripheral vascular diseases, </a:t>
            </a:r>
            <a:r>
              <a:rPr lang="en-US" dirty="0" err="1" smtClean="0"/>
              <a:t>Tinea</a:t>
            </a:r>
            <a:r>
              <a:rPr lang="en-US" dirty="0" smtClean="0"/>
              <a:t>, and dry skin.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Organisms:</a:t>
            </a:r>
            <a:r>
              <a:rPr lang="en-US" dirty="0" smtClean="0"/>
              <a:t>  </a:t>
            </a:r>
            <a:r>
              <a:rPr lang="en-US" i="1" dirty="0" err="1" smtClean="0"/>
              <a:t>S.pyogenes</a:t>
            </a:r>
            <a:r>
              <a:rPr lang="en-US" i="1" dirty="0" smtClean="0"/>
              <a:t> </a:t>
            </a:r>
            <a:r>
              <a:rPr lang="en-US" dirty="0" smtClean="0"/>
              <a:t>( GAS) and </a:t>
            </a:r>
            <a:r>
              <a:rPr lang="en-US" i="1" dirty="0" err="1" smtClean="0"/>
              <a:t>S.aureus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CA-MRSA is of concern (77%) of skin and soft tissue infections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Necrotizing fasciitis</a:t>
            </a:r>
            <a:r>
              <a:rPr lang="en-US" dirty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deep –seated ,life threatening infection of subcutaneous tissue with progressive destruction of fascia, </a:t>
            </a:r>
            <a:r>
              <a:rPr lang="en-US" dirty="0" err="1" smtClean="0"/>
              <a:t>fat,and</a:t>
            </a:r>
            <a:r>
              <a:rPr lang="en-US" dirty="0" smtClean="0"/>
              <a:t> muscle.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Causes</a:t>
            </a:r>
            <a:r>
              <a:rPr lang="en-US" dirty="0" smtClean="0"/>
              <a:t> :10% associated with GAS ,with or without </a:t>
            </a:r>
            <a:r>
              <a:rPr lang="en-US" i="1" dirty="0" err="1" smtClean="0"/>
              <a:t>S.aureus</a:t>
            </a:r>
            <a:r>
              <a:rPr lang="en-US" dirty="0" smtClean="0"/>
              <a:t>, anaerobes may be involved.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Clinically</a:t>
            </a:r>
            <a:r>
              <a:rPr lang="en-US" dirty="0" smtClean="0"/>
              <a:t>: pain of proportion of skin, </a:t>
            </a:r>
            <a:r>
              <a:rPr lang="en-US" dirty="0" err="1" smtClean="0"/>
              <a:t>anaesthesia</a:t>
            </a:r>
            <a:r>
              <a:rPr lang="en-US" dirty="0" smtClean="0"/>
              <a:t> of overlying skin. </a:t>
            </a:r>
            <a:r>
              <a:rPr lang="en-US" i="1" dirty="0" err="1" smtClean="0"/>
              <a:t>Violaceous</a:t>
            </a:r>
            <a:r>
              <a:rPr lang="en-US" i="1" dirty="0" smtClean="0"/>
              <a:t> </a:t>
            </a:r>
            <a:r>
              <a:rPr lang="en-US" i="1" dirty="0" err="1" smtClean="0"/>
              <a:t>discloration</a:t>
            </a:r>
            <a:r>
              <a:rPr lang="en-US" i="1" dirty="0" smtClean="0"/>
              <a:t> </a:t>
            </a:r>
            <a:r>
              <a:rPr lang="en-US" dirty="0" smtClean="0"/>
              <a:t>of skin that evolves into vesicles and </a:t>
            </a:r>
            <a:r>
              <a:rPr lang="en-US" dirty="0" err="1" smtClean="0"/>
              <a:t>bullae</a:t>
            </a:r>
            <a:r>
              <a:rPr lang="en-US" dirty="0" smtClean="0"/>
              <a:t>, </a:t>
            </a:r>
            <a:r>
              <a:rPr lang="en-US" dirty="0" err="1" smtClean="0"/>
              <a:t>crepitus</a:t>
            </a:r>
            <a:r>
              <a:rPr lang="en-US" dirty="0" smtClean="0"/>
              <a:t> ,soft tissue gas seen in radiograph or CT.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Management</a:t>
            </a:r>
            <a:r>
              <a:rPr lang="en-US" dirty="0" smtClean="0"/>
              <a:t> :aggressive surgical debridement &amp; IV antibiotics.</a:t>
            </a:r>
            <a:endParaRPr lang="en-US" dirty="0"/>
          </a:p>
        </p:txBody>
      </p:sp>
      <p:pic>
        <p:nvPicPr>
          <p:cNvPr id="11266" name="Picture 2" descr="http://t1.gstatic.com/images?q=tbn:ANd9GcSN8Aa3RjFyiwp3AIlkBXXcUTSQRjRLThOn_AtnOah5gsl8SkeV9jCt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410200"/>
            <a:ext cx="16764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Diabetic foot infection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most common and most important soft tissue infection in diabetic patients, why ?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because it is related to </a:t>
            </a:r>
            <a:r>
              <a:rPr lang="en-US" u="sng" dirty="0" smtClean="0"/>
              <a:t>peripheral neuropathy </a:t>
            </a:r>
            <a:r>
              <a:rPr lang="en-US" dirty="0" smtClean="0"/>
              <a:t>and compromised </a:t>
            </a:r>
            <a:r>
              <a:rPr lang="en-US" u="sng" dirty="0" err="1" smtClean="0"/>
              <a:t>microvascular</a:t>
            </a:r>
            <a:r>
              <a:rPr lang="en-US" u="sng" dirty="0" smtClean="0"/>
              <a:t> </a:t>
            </a:r>
            <a:r>
              <a:rPr lang="en-US" dirty="0" smtClean="0"/>
              <a:t>circulation which limits the access of </a:t>
            </a:r>
            <a:r>
              <a:rPr lang="en-US" dirty="0" err="1" smtClean="0"/>
              <a:t>phagocytic</a:t>
            </a:r>
            <a:r>
              <a:rPr lang="en-US" dirty="0" smtClean="0"/>
              <a:t> cells to the infected area and poor concentration of antibiotics in the affected area.</a:t>
            </a:r>
          </a:p>
          <a:p>
            <a:r>
              <a:rPr lang="en-US" dirty="0" smtClean="0"/>
              <a:t>Complicated by chronic </a:t>
            </a:r>
            <a:r>
              <a:rPr lang="en-US" u="sng" dirty="0" err="1" smtClean="0"/>
              <a:t>Osteomyelitis</a:t>
            </a:r>
            <a:r>
              <a:rPr lang="en-US" u="sng" dirty="0" smtClean="0"/>
              <a:t>, gas gangrene,  amputation</a:t>
            </a:r>
            <a:r>
              <a:rPr lang="en-US" dirty="0" smtClean="0"/>
              <a:t> and death.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spectrum of foot infection ranges from superficial </a:t>
            </a:r>
            <a:r>
              <a:rPr lang="en-US" dirty="0" err="1" smtClean="0"/>
              <a:t>cellulitis</a:t>
            </a:r>
            <a:r>
              <a:rPr lang="en-US" dirty="0" smtClean="0"/>
              <a:t> to chronic </a:t>
            </a:r>
            <a:r>
              <a:rPr lang="en-US" dirty="0" err="1" smtClean="0"/>
              <a:t>Osteomyelitis</a:t>
            </a:r>
            <a:r>
              <a:rPr lang="en-US" dirty="0" smtClean="0"/>
              <a:t>.</a:t>
            </a:r>
          </a:p>
          <a:p>
            <a:pPr lvl="0">
              <a:buClr>
                <a:srgbClr val="D34817"/>
              </a:buClr>
            </a:pPr>
            <a:r>
              <a:rPr lang="en-US" dirty="0" smtClean="0"/>
              <a:t>Combined infection involving bone and soft tissue may occur </a:t>
            </a:r>
            <a:r>
              <a:rPr lang="en-US" dirty="0" smtClean="0"/>
              <a:t>.</a:t>
            </a:r>
            <a:r>
              <a:rPr lang="en-US" dirty="0">
                <a:solidFill>
                  <a:prstClr val="black"/>
                </a:solidFill>
              </a:rPr>
              <a:t> Sinus tract may be present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Pathophysiology</a:t>
            </a:r>
            <a:r>
              <a:rPr lang="en-US" dirty="0" smtClean="0"/>
              <a:t>:  </a:t>
            </a:r>
            <a:r>
              <a:rPr lang="en-US" dirty="0" err="1" smtClean="0"/>
              <a:t>microvascualr</a:t>
            </a:r>
            <a:r>
              <a:rPr lang="en-US" dirty="0" smtClean="0"/>
              <a:t> disease limits blood supply to the superficial and deep structures. Pressure from ill fitting shoes ,trauma compromises local blood supply predisposing foot to infection.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Diabetic patients are </a:t>
            </a:r>
            <a:r>
              <a:rPr lang="en-US" u="sng" dirty="0" smtClean="0"/>
              <a:t>predisposed </a:t>
            </a:r>
            <a:r>
              <a:rPr lang="en-US" dirty="0" smtClean="0"/>
              <a:t>to infections</a:t>
            </a:r>
          </a:p>
          <a:p>
            <a:r>
              <a:rPr lang="en-US" dirty="0" smtClean="0"/>
              <a:t>Nearly </a:t>
            </a:r>
            <a:r>
              <a:rPr lang="en-US" u="sng" dirty="0" smtClean="0"/>
              <a:t>half of all diabetic</a:t>
            </a:r>
            <a:r>
              <a:rPr lang="en-US" dirty="0" smtClean="0"/>
              <a:t> patients had at least one hospitalization or outpatient visit for infections compared to non-diabetic patients.</a:t>
            </a:r>
          </a:p>
          <a:p>
            <a:r>
              <a:rPr lang="en-US" dirty="0" smtClean="0"/>
              <a:t>Infections may increase the </a:t>
            </a:r>
            <a:r>
              <a:rPr lang="en-US" u="sng" dirty="0" smtClean="0"/>
              <a:t>morbidity and mortality </a:t>
            </a:r>
            <a:r>
              <a:rPr lang="en-US" dirty="0" smtClean="0"/>
              <a:t>in diabetic patients.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Why diabetic patients are at increased risk to have infections?</a:t>
            </a:r>
          </a:p>
          <a:p>
            <a:pPr>
              <a:buNone/>
            </a:pPr>
            <a:r>
              <a:rPr lang="en-US" b="1" dirty="0" smtClean="0"/>
              <a:t>Because of </a:t>
            </a:r>
            <a:r>
              <a:rPr lang="en-US" b="1" u="sng" dirty="0" smtClean="0"/>
              <a:t>Host</a:t>
            </a:r>
            <a:r>
              <a:rPr lang="en-US" b="1" dirty="0" smtClean="0"/>
              <a:t> related factors </a:t>
            </a:r>
            <a:r>
              <a:rPr lang="en-US" dirty="0" smtClean="0"/>
              <a:t>&amp; </a:t>
            </a:r>
            <a:r>
              <a:rPr lang="en-US" b="1" u="sng" dirty="0" smtClean="0"/>
              <a:t>Organisms</a:t>
            </a:r>
            <a:r>
              <a:rPr lang="en-US" b="1" dirty="0" smtClean="0"/>
              <a:t> related factors </a:t>
            </a:r>
            <a:r>
              <a:rPr lang="en-US" dirty="0" smtClean="0"/>
              <a:t>for the increased infections among diabetic patients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Organisms involved in diabetic foot infections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Cellulitis</a:t>
            </a:r>
            <a:r>
              <a:rPr lang="en-US" dirty="0" smtClean="0"/>
              <a:t>: : beta-hemolytic </a:t>
            </a:r>
            <a:r>
              <a:rPr lang="en-US" dirty="0" err="1" smtClean="0"/>
              <a:t>streotococci</a:t>
            </a:r>
            <a:r>
              <a:rPr lang="en-US" dirty="0" smtClean="0"/>
              <a:t> ( </a:t>
            </a:r>
            <a:r>
              <a:rPr lang="en-US" u="sng" dirty="0" smtClean="0"/>
              <a:t>group A,B </a:t>
            </a:r>
            <a:r>
              <a:rPr lang="en-US" u="sng" dirty="0" err="1" smtClean="0"/>
              <a:t>streptococi</a:t>
            </a:r>
            <a:r>
              <a:rPr lang="en-US" u="sng" dirty="0" smtClean="0"/>
              <a:t> ), </a:t>
            </a:r>
            <a:r>
              <a:rPr lang="en-US" i="1" u="sng" dirty="0" err="1" smtClean="0"/>
              <a:t>S.aureus</a:t>
            </a:r>
            <a:r>
              <a:rPr lang="en-US" u="sng" dirty="0" smtClean="0"/>
              <a:t>,  </a:t>
            </a:r>
            <a:r>
              <a:rPr lang="en-US" i="1" u="sng" dirty="0" err="1" smtClean="0"/>
              <a:t>Entertobacteriacae</a:t>
            </a:r>
            <a:r>
              <a:rPr lang="en-US" u="sng" dirty="0" smtClean="0"/>
              <a:t> </a:t>
            </a:r>
            <a:r>
              <a:rPr lang="en-US" dirty="0" smtClean="0"/>
              <a:t>(  </a:t>
            </a:r>
            <a:r>
              <a:rPr lang="en-US" i="1" dirty="0" err="1" smtClean="0"/>
              <a:t>E.coli</a:t>
            </a:r>
            <a:r>
              <a:rPr lang="en-US" dirty="0" smtClean="0"/>
              <a:t>, </a:t>
            </a:r>
            <a:r>
              <a:rPr lang="en-US" i="1" dirty="0" err="1" smtClean="0"/>
              <a:t>Klebsiella</a:t>
            </a:r>
            <a:r>
              <a:rPr lang="en-US" i="1" dirty="0" smtClean="0"/>
              <a:t>, Proteus spp.</a:t>
            </a:r>
            <a:r>
              <a:rPr lang="en-US" dirty="0" smtClean="0"/>
              <a:t>)  in chronic ulcers.</a:t>
            </a:r>
          </a:p>
          <a:p>
            <a:r>
              <a:rPr lang="en-US" b="1" dirty="0" smtClean="0"/>
              <a:t>Macerated ulcer or nail injury </a:t>
            </a:r>
            <a:r>
              <a:rPr lang="en-US" dirty="0" smtClean="0"/>
              <a:t>( sinus) : </a:t>
            </a:r>
            <a:r>
              <a:rPr lang="en-US" i="1" u="sng" dirty="0" err="1" smtClean="0"/>
              <a:t>P.aeruginosa</a:t>
            </a:r>
            <a:r>
              <a:rPr lang="en-US" dirty="0" smtClean="0"/>
              <a:t> .</a:t>
            </a:r>
          </a:p>
          <a:p>
            <a:r>
              <a:rPr lang="en-US" b="1" dirty="0" smtClean="0"/>
              <a:t>Deep soft tissue infections (</a:t>
            </a:r>
            <a:r>
              <a:rPr lang="en-US" dirty="0" smtClean="0"/>
              <a:t>necrotizing fasciitis, or </a:t>
            </a:r>
            <a:r>
              <a:rPr lang="en-US" dirty="0" err="1" smtClean="0"/>
              <a:t>myositis</a:t>
            </a:r>
            <a:r>
              <a:rPr lang="en-US" dirty="0" smtClean="0"/>
              <a:t>).</a:t>
            </a:r>
            <a:r>
              <a:rPr lang="en-US" u="sng" dirty="0" smtClean="0"/>
              <a:t>GAS</a:t>
            </a:r>
            <a:r>
              <a:rPr lang="en-US" dirty="0" smtClean="0"/>
              <a:t> &amp;  gas producing gram positive bacilli ( </a:t>
            </a:r>
            <a:r>
              <a:rPr lang="en-US" i="1" u="sng" dirty="0" smtClean="0"/>
              <a:t>Clostridium</a:t>
            </a:r>
            <a:r>
              <a:rPr lang="en-US" dirty="0" smtClean="0"/>
              <a:t> ). </a:t>
            </a:r>
          </a:p>
          <a:p>
            <a:r>
              <a:rPr lang="en-US" b="1" dirty="0" smtClean="0"/>
              <a:t>Chronic </a:t>
            </a:r>
            <a:r>
              <a:rPr lang="en-US" b="1" dirty="0" err="1" smtClean="0"/>
              <a:t>Osteomyelitis</a:t>
            </a:r>
            <a:r>
              <a:rPr lang="en-US" dirty="0" smtClean="0"/>
              <a:t>:  GAS and Group </a:t>
            </a:r>
            <a:r>
              <a:rPr lang="en-US" dirty="0" err="1" smtClean="0"/>
              <a:t>B.sterptococci</a:t>
            </a:r>
            <a:r>
              <a:rPr lang="en-US" dirty="0" smtClean="0"/>
              <a:t>, </a:t>
            </a:r>
            <a:r>
              <a:rPr lang="en-US" i="1" dirty="0" err="1" smtClean="0"/>
              <a:t>S.aureus</a:t>
            </a:r>
            <a:r>
              <a:rPr lang="en-US" i="1" dirty="0" smtClean="0"/>
              <a:t>, </a:t>
            </a:r>
            <a:r>
              <a:rPr lang="en-US" i="1" dirty="0" err="1" smtClean="0"/>
              <a:t>Enterobacteriacae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,Proteus </a:t>
            </a:r>
            <a:r>
              <a:rPr lang="en-US" i="1" dirty="0" smtClean="0"/>
              <a:t>mirabilis</a:t>
            </a:r>
            <a:r>
              <a:rPr lang="en-US" dirty="0" smtClean="0"/>
              <a:t> ,  </a:t>
            </a:r>
            <a:r>
              <a:rPr lang="en-US" i="1" dirty="0" err="1" smtClean="0"/>
              <a:t>K.pneumoniae</a:t>
            </a:r>
            <a:r>
              <a:rPr lang="en-US" i="1" dirty="0" smtClean="0"/>
              <a:t>.) ,</a:t>
            </a:r>
            <a:r>
              <a:rPr lang="en-US" i="1" dirty="0" err="1" smtClean="0"/>
              <a:t>Bacteroides</a:t>
            </a:r>
            <a:r>
              <a:rPr lang="en-US" i="1" dirty="0" smtClean="0"/>
              <a:t> </a:t>
            </a:r>
            <a:r>
              <a:rPr lang="en-US" i="1" dirty="0" err="1" smtClean="0"/>
              <a:t>fragilis</a:t>
            </a:r>
            <a:r>
              <a:rPr lang="en-US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Factors that increases the development of </a:t>
            </a:r>
            <a:r>
              <a:rPr lang="en-US" dirty="0" err="1" smtClean="0"/>
              <a:t>Osteomyelitis</a:t>
            </a:r>
            <a:r>
              <a:rPr lang="en-US" dirty="0" smtClean="0"/>
              <a:t>: grossly visible bone or ability to probe to bone, ulcer size &gt;2x2 cm, ulcer depth &gt; 3mm, ulcer duration longer than 1-2 wks, ESR &gt;70 mm/hr</a:t>
            </a:r>
            <a:endParaRPr lang="en-US" dirty="0"/>
          </a:p>
        </p:txBody>
      </p:sp>
      <p:pic>
        <p:nvPicPr>
          <p:cNvPr id="6146" name="Picture 2" descr="http://t0.gstatic.com/images?q=tbn:ANd9GcSjt4sfGZXjYUb3YNyHmWmjV4KA9fHi-2GTr9uj3h38SCk__Aa0gPJy5c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724400"/>
            <a:ext cx="2590800" cy="1905000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S6kNR52eEp1WLLOzrb1V4fxc2FR6cnn9LBgxVrKqjMrpGpu_bWoV7Dy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95600"/>
            <a:ext cx="2209800" cy="1600200"/>
          </a:xfrm>
          <a:prstGeom prst="rect">
            <a:avLst/>
          </a:prstGeom>
          <a:noFill/>
        </p:spPr>
      </p:pic>
      <p:pic>
        <p:nvPicPr>
          <p:cNvPr id="6150" name="Picture 6" descr="http://t0.gstatic.com/images?q=tbn:ANd9GcQGNHgQTPOdan3Lao9pQStQL45Qq7F4OyhWO1XskJIkYO6efit7R4zns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819400"/>
            <a:ext cx="1638300" cy="1676400"/>
          </a:xfrm>
          <a:prstGeom prst="rect">
            <a:avLst/>
          </a:prstGeom>
          <a:noFill/>
        </p:spPr>
      </p:pic>
      <p:pic>
        <p:nvPicPr>
          <p:cNvPr id="6152" name="Picture 8" descr="http://t3.gstatic.com/images?q=tbn:ANd9GcRJbp0T1NJLIRKMb2e1ZPyLI7jGgWDDcPDUI9DefgoS8cf4TUBphGYqlr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800600"/>
            <a:ext cx="2362200" cy="1600200"/>
          </a:xfrm>
          <a:prstGeom prst="rect">
            <a:avLst/>
          </a:prstGeom>
          <a:noFill/>
        </p:spPr>
      </p:pic>
      <p:pic>
        <p:nvPicPr>
          <p:cNvPr id="6154" name="Picture 10" descr="http://livedr.org/wp-content/uploads/2011/02/DIABETIC-FOOT-ULCERATION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3124200"/>
            <a:ext cx="3429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presentations of diabetic foot infections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Cellulitis</a:t>
            </a:r>
            <a:r>
              <a:rPr lang="en-US" dirty="0" smtClean="0"/>
              <a:t>: tender, </a:t>
            </a:r>
            <a:r>
              <a:rPr lang="en-US" dirty="0" err="1" smtClean="0"/>
              <a:t>erythematous</a:t>
            </a:r>
            <a:r>
              <a:rPr lang="en-US" dirty="0" smtClean="0"/>
              <a:t> </a:t>
            </a:r>
            <a:r>
              <a:rPr lang="en-US" dirty="0" err="1" smtClean="0"/>
              <a:t>nonraised</a:t>
            </a:r>
            <a:r>
              <a:rPr lang="en-US" dirty="0" smtClean="0"/>
              <a:t> skin lesion on the lower limb ,may be accompanied with </a:t>
            </a:r>
            <a:r>
              <a:rPr lang="en-US" dirty="0" err="1" smtClean="0"/>
              <a:t>lymphangitis</a:t>
            </a:r>
            <a:r>
              <a:rPr lang="en-US" dirty="0" smtClean="0"/>
              <a:t> which suggests GAS.</a:t>
            </a:r>
          </a:p>
          <a:p>
            <a:r>
              <a:rPr lang="en-US" dirty="0" err="1" smtClean="0"/>
              <a:t>Bullae</a:t>
            </a:r>
            <a:r>
              <a:rPr lang="en-US" dirty="0" smtClean="0"/>
              <a:t> suggests </a:t>
            </a:r>
            <a:r>
              <a:rPr lang="en-US" i="1" dirty="0" err="1" smtClean="0"/>
              <a:t>S.aureus</a:t>
            </a:r>
            <a:r>
              <a:rPr lang="en-US" dirty="0" smtClean="0"/>
              <a:t> ,occasionally GAS.</a:t>
            </a:r>
          </a:p>
          <a:p>
            <a:r>
              <a:rPr lang="en-US" b="1" dirty="0" smtClean="0"/>
              <a:t>Deep skin and soft tissue infections</a:t>
            </a:r>
            <a:r>
              <a:rPr lang="en-US" dirty="0" smtClean="0"/>
              <a:t>: patient acutely ill, with painful </a:t>
            </a:r>
            <a:r>
              <a:rPr lang="en-US" dirty="0" err="1" smtClean="0"/>
              <a:t>induration</a:t>
            </a:r>
            <a:r>
              <a:rPr lang="en-US" dirty="0" smtClean="0"/>
              <a:t> of the limb especially the thigh . Foot may be involved.</a:t>
            </a:r>
          </a:p>
          <a:p>
            <a:pPr>
              <a:buNone/>
            </a:pPr>
            <a:r>
              <a:rPr lang="en-US" dirty="0" smtClean="0"/>
              <a:t>Wound discharge suggest anaerobes</a:t>
            </a:r>
            <a:endParaRPr lang="en-US" dirty="0"/>
          </a:p>
        </p:txBody>
      </p:sp>
      <p:pic>
        <p:nvPicPr>
          <p:cNvPr id="5122" name="Picture 2" descr="http://t0.gstatic.com/images?q=tbn:ANd9GcToDuUbGRUnGOr2t61ejmtCYgiuPOkUVKQBjw8ujTtXeDZQD47Z8j8nsC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2590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Acute </a:t>
            </a:r>
            <a:r>
              <a:rPr lang="en-US" b="1" dirty="0" err="1" smtClean="0"/>
              <a:t>Osteomyelitis</a:t>
            </a:r>
            <a:r>
              <a:rPr lang="en-US" dirty="0" err="1" smtClean="0"/>
              <a:t>:pain</a:t>
            </a:r>
            <a:r>
              <a:rPr lang="en-US" dirty="0" smtClean="0"/>
              <a:t> at the involved bone, fever, </a:t>
            </a:r>
            <a:r>
              <a:rPr lang="en-US" dirty="0" err="1" smtClean="0"/>
              <a:t>adenopathy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Chronic </a:t>
            </a:r>
            <a:r>
              <a:rPr lang="en-US" b="1" dirty="0" err="1" smtClean="0"/>
              <a:t>Osteomyelitis</a:t>
            </a:r>
            <a:r>
              <a:rPr lang="en-US" dirty="0" smtClean="0"/>
              <a:t>: fever ,foul discharge ,may be pain, no </a:t>
            </a:r>
            <a:r>
              <a:rPr lang="en-US" dirty="0" err="1" smtClean="0"/>
              <a:t>lymphangitis</a:t>
            </a:r>
            <a:r>
              <a:rPr lang="en-US" dirty="0" smtClean="0"/>
              <a:t>, deep penetrating ulcer ,and sinuses on the planter surface of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Diagnosis of foot infections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Thorough examination to evaluate the patient’s </a:t>
            </a:r>
            <a:r>
              <a:rPr lang="en-US" u="sng" dirty="0" err="1" smtClean="0"/>
              <a:t>vascualr</a:t>
            </a:r>
            <a:r>
              <a:rPr lang="en-US" u="sng" dirty="0" smtClean="0"/>
              <a:t> and neurological status.</a:t>
            </a:r>
          </a:p>
          <a:p>
            <a:r>
              <a:rPr lang="en-US" u="sng" dirty="0" smtClean="0"/>
              <a:t>Radiological </a:t>
            </a:r>
            <a:r>
              <a:rPr lang="en-US" dirty="0" smtClean="0"/>
              <a:t>examination including </a:t>
            </a:r>
            <a:r>
              <a:rPr lang="en-US" dirty="0" err="1" smtClean="0"/>
              <a:t>doppler</a:t>
            </a:r>
            <a:r>
              <a:rPr lang="en-US" dirty="0" smtClean="0"/>
              <a:t> </a:t>
            </a:r>
            <a:r>
              <a:rPr lang="en-US" dirty="0" err="1" smtClean="0"/>
              <a:t>ultrasonography</a:t>
            </a:r>
            <a:r>
              <a:rPr lang="en-US" dirty="0" smtClean="0"/>
              <a:t> ,</a:t>
            </a:r>
            <a:r>
              <a:rPr lang="en-US" dirty="0" err="1" smtClean="0"/>
              <a:t>transcutaneous</a:t>
            </a:r>
            <a:r>
              <a:rPr lang="en-US" dirty="0" smtClean="0"/>
              <a:t> </a:t>
            </a:r>
            <a:r>
              <a:rPr lang="en-US" dirty="0" err="1" smtClean="0"/>
              <a:t>oxymetery</a:t>
            </a:r>
            <a:r>
              <a:rPr lang="en-US" dirty="0" smtClean="0"/>
              <a:t>, MR angiography.</a:t>
            </a:r>
          </a:p>
          <a:p>
            <a:r>
              <a:rPr lang="en-US" dirty="0" smtClean="0"/>
              <a:t>CT scan ,MRI and gallium -67 scan for soft tissue and bone evaluation.</a:t>
            </a:r>
          </a:p>
          <a:p>
            <a:r>
              <a:rPr lang="en-US" u="sng" dirty="0" smtClean="0"/>
              <a:t>Exploration of ulcer </a:t>
            </a:r>
            <a:r>
              <a:rPr lang="en-US" dirty="0" smtClean="0"/>
              <a:t>to determine its depth and presence of sinus tract.</a:t>
            </a:r>
          </a:p>
          <a:p>
            <a:r>
              <a:rPr lang="en-US" b="1" u="sng" dirty="0" smtClean="0"/>
              <a:t>Deep specimens (tissues) for culture and susceptibility testing</a:t>
            </a:r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&amp;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Control blood sugar </a:t>
            </a:r>
            <a:r>
              <a:rPr lang="en-US" dirty="0" smtClean="0"/>
              <a:t>and hydration</a:t>
            </a:r>
          </a:p>
          <a:p>
            <a:r>
              <a:rPr lang="en-US" dirty="0" smtClean="0"/>
              <a:t>Evaluation of </a:t>
            </a:r>
            <a:r>
              <a:rPr lang="en-US" u="sng" dirty="0" smtClean="0"/>
              <a:t>neuropathy and </a:t>
            </a:r>
            <a:r>
              <a:rPr lang="en-US" u="sng" dirty="0" err="1" smtClean="0"/>
              <a:t>vasculopathy</a:t>
            </a:r>
            <a:endParaRPr lang="en-US" u="sng" dirty="0" smtClean="0"/>
          </a:p>
          <a:p>
            <a:r>
              <a:rPr lang="en-US" dirty="0" smtClean="0"/>
              <a:t>Mild cases: </a:t>
            </a:r>
            <a:r>
              <a:rPr lang="en-US" u="sng" dirty="0" smtClean="0"/>
              <a:t>debridement</a:t>
            </a:r>
            <a:r>
              <a:rPr lang="en-US" dirty="0" smtClean="0"/>
              <a:t> </a:t>
            </a:r>
            <a:r>
              <a:rPr lang="en-US" dirty="0" smtClean="0"/>
              <a:t>of necrotic tissues and use of </a:t>
            </a:r>
            <a:r>
              <a:rPr lang="en-US" u="sng" dirty="0" smtClean="0"/>
              <a:t>antibiotics</a:t>
            </a:r>
            <a:r>
              <a:rPr lang="en-US" dirty="0" smtClean="0"/>
              <a:t> according to the causative bacteria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Cloxacillin</a:t>
            </a:r>
            <a:r>
              <a:rPr lang="en-US" dirty="0" smtClean="0"/>
              <a:t>, </a:t>
            </a:r>
            <a:r>
              <a:rPr lang="en-US" dirty="0" err="1" smtClean="0"/>
              <a:t>cephradine,clindamycin</a:t>
            </a:r>
            <a:r>
              <a:rPr lang="en-US" dirty="0" smtClean="0"/>
              <a:t> ( CA-MRSA) TMP-SMX), </a:t>
            </a:r>
            <a:r>
              <a:rPr lang="en-US" dirty="0" err="1" smtClean="0"/>
              <a:t>aminoglycosides</a:t>
            </a:r>
            <a:r>
              <a:rPr lang="en-US" dirty="0" smtClean="0"/>
              <a:t>,  </a:t>
            </a:r>
            <a:r>
              <a:rPr lang="en-US" dirty="0" err="1" smtClean="0"/>
              <a:t>quinolones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Moderate to severe cases : </a:t>
            </a:r>
            <a:r>
              <a:rPr lang="en-US" dirty="0" smtClean="0"/>
              <a:t>places the foot at risk of amputation. Needs hospitalization ,IV antibiotics and surgical intervention if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Prevention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 </a:t>
            </a:r>
            <a:r>
              <a:rPr lang="en-US" u="sng" dirty="0" smtClean="0"/>
              <a:t>cornerstone</a:t>
            </a:r>
            <a:r>
              <a:rPr lang="en-US" dirty="0" smtClean="0"/>
              <a:t> of diabetic foot care.</a:t>
            </a:r>
          </a:p>
          <a:p>
            <a:r>
              <a:rPr lang="en-US" dirty="0" smtClean="0"/>
              <a:t>It is </a:t>
            </a:r>
            <a:r>
              <a:rPr lang="en-US" u="sng" dirty="0" smtClean="0"/>
              <a:t>multidisciplinary</a:t>
            </a:r>
            <a:r>
              <a:rPr lang="en-US" dirty="0" smtClean="0"/>
              <a:t> including family physician, social worker, home care nurse and specialist.</a:t>
            </a:r>
          </a:p>
          <a:p>
            <a:r>
              <a:rPr lang="en-US" dirty="0" smtClean="0"/>
              <a:t>Patient </a:t>
            </a:r>
            <a:r>
              <a:rPr lang="en-US" u="sng" dirty="0" smtClean="0"/>
              <a:t>education</a:t>
            </a:r>
            <a:r>
              <a:rPr lang="en-US" dirty="0" smtClean="0"/>
              <a:t> about the control and complication of diabetes.</a:t>
            </a:r>
          </a:p>
          <a:p>
            <a:r>
              <a:rPr lang="en-US" u="sng" dirty="0" smtClean="0"/>
              <a:t>Blood sugar</a:t>
            </a:r>
            <a:r>
              <a:rPr lang="en-US" dirty="0" smtClean="0"/>
              <a:t> should be controlled promptly ( shift to insulin if  oral hypoglycemic agents were not effective),wt. reduction, a diet low in fat and cholesterol.</a:t>
            </a:r>
          </a:p>
          <a:p>
            <a:r>
              <a:rPr lang="en-US" u="sng" dirty="0" smtClean="0"/>
              <a:t>Proper foot care</a:t>
            </a:r>
            <a:r>
              <a:rPr lang="en-US" dirty="0" smtClean="0"/>
              <a:t>, using protective footwear and pressure reduction.</a:t>
            </a:r>
          </a:p>
          <a:p>
            <a:r>
              <a:rPr lang="en-US" u="sng" dirty="0" smtClean="0"/>
              <a:t>Self </a:t>
            </a:r>
            <a:r>
              <a:rPr lang="en-US" u="sng" dirty="0" smtClean="0"/>
              <a:t>examination </a:t>
            </a:r>
            <a:r>
              <a:rPr lang="en-US" dirty="0" smtClean="0"/>
              <a:t>and </a:t>
            </a:r>
            <a:r>
              <a:rPr lang="en-US" dirty="0" smtClean="0"/>
              <a:t>family member </a:t>
            </a:r>
            <a:r>
              <a:rPr lang="en-US" dirty="0" smtClean="0"/>
              <a:t>of </a:t>
            </a:r>
            <a:r>
              <a:rPr lang="en-US" dirty="0" smtClean="0"/>
              <a:t>foot.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Host Related Factors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Vascular insufficiency </a:t>
            </a:r>
            <a:r>
              <a:rPr lang="en-US" sz="2400" dirty="0" smtClean="0"/>
              <a:t>result in local tissue ischemia that </a:t>
            </a:r>
            <a:r>
              <a:rPr lang="en-US" sz="2400" u="sng" dirty="0" smtClean="0"/>
              <a:t>enhances the growth </a:t>
            </a:r>
            <a:r>
              <a:rPr lang="en-US" sz="2400" dirty="0" smtClean="0"/>
              <a:t>of </a:t>
            </a:r>
            <a:r>
              <a:rPr lang="en-US" sz="2400" dirty="0" err="1" smtClean="0"/>
              <a:t>microaerophilic</a:t>
            </a:r>
            <a:r>
              <a:rPr lang="en-US" sz="2400" dirty="0" smtClean="0"/>
              <a:t> and anaerobic organisms while </a:t>
            </a:r>
            <a:r>
              <a:rPr lang="en-US" sz="2400" u="sng" dirty="0" smtClean="0"/>
              <a:t>depressing the O2 dependent bactericidal functions </a:t>
            </a:r>
            <a:r>
              <a:rPr lang="en-US" sz="2400" dirty="0" smtClean="0"/>
              <a:t>of leukocytes. There may be also impairment of the local </a:t>
            </a:r>
            <a:r>
              <a:rPr lang="en-US" sz="2400" u="sng" dirty="0" smtClean="0"/>
              <a:t>inflammatory </a:t>
            </a:r>
            <a:r>
              <a:rPr lang="en-US" sz="2400" dirty="0" smtClean="0"/>
              <a:t>response and absorption of </a:t>
            </a:r>
            <a:r>
              <a:rPr lang="en-US" sz="2400" u="sng" dirty="0" smtClean="0"/>
              <a:t>antibiotics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Sensory peripheral </a:t>
            </a:r>
            <a:r>
              <a:rPr lang="en-US" sz="2400" b="1" u="sng" dirty="0" smtClean="0"/>
              <a:t>neuropathy</a:t>
            </a:r>
            <a:r>
              <a:rPr lang="en-US" sz="2400" dirty="0" smtClean="0"/>
              <a:t>. Minor local trauma may result in skin ulcers, which leads to diabetic foot infections.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Autonomic </a:t>
            </a:r>
            <a:r>
              <a:rPr lang="en-US" sz="2400" b="1" u="sng" dirty="0" smtClean="0"/>
              <a:t>neuropathy</a:t>
            </a:r>
            <a:r>
              <a:rPr lang="en-US" sz="2400" dirty="0" smtClean="0"/>
              <a:t>: Diabetic patients may develop urinary retention and stasis that ,in turn,  predisposes to develop UTIs.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Host Related Factors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Hyperglycemia and metabolic derangements </a:t>
            </a:r>
            <a:r>
              <a:rPr lang="en-US" dirty="0" smtClean="0"/>
              <a:t>in diabetes may facilitate infection.</a:t>
            </a:r>
          </a:p>
          <a:p>
            <a:r>
              <a:rPr lang="en-US" b="1" dirty="0" smtClean="0"/>
              <a:t>Immune defects </a:t>
            </a:r>
            <a:r>
              <a:rPr lang="en-US" dirty="0" smtClean="0"/>
              <a:t>in diabetes such as: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Depressed </a:t>
            </a:r>
            <a:r>
              <a:rPr lang="en-US" dirty="0" err="1" smtClean="0">
                <a:solidFill>
                  <a:schemeClr val="accent6"/>
                </a:solidFill>
              </a:rPr>
              <a:t>Neutrophil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u="sng" dirty="0" smtClean="0">
                <a:solidFill>
                  <a:schemeClr val="accent6"/>
                </a:solidFill>
              </a:rPr>
              <a:t>function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Affected </a:t>
            </a:r>
            <a:r>
              <a:rPr lang="en-US" u="sng" dirty="0" smtClean="0">
                <a:solidFill>
                  <a:schemeClr val="accent6"/>
                </a:solidFill>
              </a:rPr>
              <a:t>adherence</a:t>
            </a:r>
            <a:r>
              <a:rPr lang="en-US" dirty="0" smtClean="0">
                <a:solidFill>
                  <a:schemeClr val="accent6"/>
                </a:solidFill>
              </a:rPr>
              <a:t> to the endothelium.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Affected </a:t>
            </a:r>
            <a:r>
              <a:rPr lang="en-US" u="sng" dirty="0" err="1" smtClean="0">
                <a:solidFill>
                  <a:schemeClr val="accent6"/>
                </a:solidFill>
              </a:rPr>
              <a:t>chemotaxis</a:t>
            </a:r>
            <a:r>
              <a:rPr lang="en-US" u="sng" dirty="0" smtClean="0">
                <a:solidFill>
                  <a:schemeClr val="accent6"/>
                </a:solidFill>
              </a:rPr>
              <a:t> and </a:t>
            </a:r>
            <a:r>
              <a:rPr lang="en-US" u="sng" dirty="0" err="1" smtClean="0">
                <a:solidFill>
                  <a:schemeClr val="accent6"/>
                </a:solidFill>
              </a:rPr>
              <a:t>phagocytosis</a:t>
            </a:r>
            <a:endParaRPr lang="en-US" u="sng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Compromised </a:t>
            </a:r>
            <a:r>
              <a:rPr lang="en-US" u="sng" dirty="0" smtClean="0">
                <a:solidFill>
                  <a:schemeClr val="accent6"/>
                </a:solidFill>
              </a:rPr>
              <a:t>intracellular bactericidal </a:t>
            </a:r>
            <a:r>
              <a:rPr lang="en-US" dirty="0" smtClean="0">
                <a:solidFill>
                  <a:schemeClr val="accent6"/>
                </a:solidFill>
              </a:rPr>
              <a:t>activity.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accent6"/>
                </a:solidFill>
              </a:rPr>
              <a:t>opsonization</a:t>
            </a:r>
            <a:endParaRPr lang="en-US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Depressed </a:t>
            </a:r>
            <a:r>
              <a:rPr lang="en-US" u="sng" dirty="0" smtClean="0">
                <a:solidFill>
                  <a:schemeClr val="accent6"/>
                </a:solidFill>
              </a:rPr>
              <a:t>cell mediated immunity</a:t>
            </a:r>
            <a:endParaRPr lang="en-US" u="sng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Host Related Factors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Increased skin and mucosal colonization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Diabetics on insulin have asymptomatic nasal and skin colonization with </a:t>
            </a:r>
            <a:r>
              <a:rPr lang="en-US" i="1" u="sng" dirty="0" err="1" smtClean="0"/>
              <a:t>S.aureus</a:t>
            </a:r>
            <a:r>
              <a:rPr lang="en-US" u="sng" dirty="0" smtClean="0"/>
              <a:t> ,particularly MRSA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Colonization predisposes to skin infection and transient </a:t>
            </a:r>
            <a:r>
              <a:rPr lang="en-US" dirty="0" err="1" smtClean="0"/>
              <a:t>bacteraemia</a:t>
            </a:r>
            <a:r>
              <a:rPr lang="en-US" dirty="0" smtClean="0"/>
              <a:t> which may result in distal sites infection such as damaged muscle.</a:t>
            </a:r>
          </a:p>
          <a:p>
            <a:pPr>
              <a:buNone/>
            </a:pPr>
            <a:r>
              <a:rPr lang="en-US" dirty="0" smtClean="0"/>
              <a:t>In type 2 diabetes :mucosal colonization with </a:t>
            </a:r>
            <a:r>
              <a:rPr lang="en-US" i="1" u="sng" dirty="0" err="1" smtClean="0"/>
              <a:t>C.albiacns</a:t>
            </a:r>
            <a:r>
              <a:rPr lang="en-US" i="1" u="sng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is common. </a:t>
            </a:r>
            <a:r>
              <a:rPr lang="en-US" b="1" dirty="0" err="1" smtClean="0"/>
              <a:t>Vulvovaginitis</a:t>
            </a:r>
            <a:r>
              <a:rPr lang="en-US" dirty="0" smtClean="0"/>
              <a:t> caused by non-</a:t>
            </a:r>
            <a:r>
              <a:rPr lang="en-US" dirty="0" err="1" smtClean="0"/>
              <a:t>albicans</a:t>
            </a:r>
            <a:r>
              <a:rPr lang="en-US" dirty="0" smtClean="0"/>
              <a:t> </a:t>
            </a:r>
            <a:r>
              <a:rPr lang="en-US" i="1" dirty="0" smtClean="0"/>
              <a:t>Candida</a:t>
            </a:r>
            <a:r>
              <a:rPr lang="en-US" dirty="0" smtClean="0"/>
              <a:t> spp. is common  in patients with poor </a:t>
            </a:r>
            <a:r>
              <a:rPr lang="en-US" dirty="0" err="1" smtClean="0"/>
              <a:t>glycemic</a:t>
            </a:r>
            <a:r>
              <a:rPr lang="en-US" dirty="0" smtClean="0"/>
              <a:t> control.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Host Related Factors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Surgical site infections </a:t>
            </a:r>
            <a:r>
              <a:rPr lang="en-US" dirty="0" smtClean="0"/>
              <a:t>associated with postoperative hyperglycemia which is related to </a:t>
            </a:r>
            <a:r>
              <a:rPr lang="en-US" dirty="0" err="1" smtClean="0"/>
              <a:t>deleteriuos</a:t>
            </a:r>
            <a:r>
              <a:rPr lang="en-US" dirty="0" smtClean="0"/>
              <a:t> effect on </a:t>
            </a:r>
            <a:r>
              <a:rPr lang="en-US" dirty="0" err="1" smtClean="0"/>
              <a:t>chemotaxis</a:t>
            </a:r>
            <a:r>
              <a:rPr lang="en-US" dirty="0" smtClean="0"/>
              <a:t>, </a:t>
            </a:r>
            <a:r>
              <a:rPr lang="en-US" dirty="0" smtClean="0"/>
              <a:t>adherence and </a:t>
            </a:r>
            <a:r>
              <a:rPr lang="en-US" dirty="0" err="1" smtClean="0"/>
              <a:t>phagoctosis</a:t>
            </a:r>
            <a:r>
              <a:rPr lang="en-US" dirty="0" smtClean="0"/>
              <a:t> by</a:t>
            </a:r>
            <a:r>
              <a:rPr lang="en-US" dirty="0" smtClean="0"/>
              <a:t> </a:t>
            </a:r>
            <a:r>
              <a:rPr lang="en-US" dirty="0" smtClean="0"/>
              <a:t>granulocytes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Organism Specific Factors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Candida </a:t>
            </a:r>
            <a:r>
              <a:rPr lang="en-US" b="1" i="1" dirty="0" err="1" smtClean="0">
                <a:solidFill>
                  <a:srgbClr val="C00000"/>
                </a:solidFill>
              </a:rPr>
              <a:t>albicans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u="sng" dirty="0" smtClean="0"/>
              <a:t>glucose inducible proteins </a:t>
            </a:r>
            <a:r>
              <a:rPr lang="en-US" dirty="0" smtClean="0"/>
              <a:t>promote adhesion of </a:t>
            </a:r>
            <a:r>
              <a:rPr lang="en-US" i="1" dirty="0" err="1" smtClean="0"/>
              <a:t>C.albicans</a:t>
            </a:r>
            <a:r>
              <a:rPr lang="en-US" dirty="0" smtClean="0"/>
              <a:t> to </a:t>
            </a:r>
            <a:r>
              <a:rPr lang="en-US" dirty="0" err="1" smtClean="0"/>
              <a:t>buccal</a:t>
            </a:r>
            <a:r>
              <a:rPr lang="en-US" dirty="0" smtClean="0"/>
              <a:t> or vaginal epithelium which in turn, impairs </a:t>
            </a:r>
            <a:r>
              <a:rPr lang="en-US" dirty="0" err="1" smtClean="0"/>
              <a:t>phagocytosis</a:t>
            </a:r>
            <a:r>
              <a:rPr lang="en-US" dirty="0" smtClean="0"/>
              <a:t>, giving the organism advantage over the host.</a:t>
            </a:r>
          </a:p>
          <a:p>
            <a:r>
              <a:rPr lang="en-US" b="1" i="1" dirty="0" err="1" smtClean="0">
                <a:solidFill>
                  <a:srgbClr val="C00000"/>
                </a:solidFill>
              </a:rPr>
              <a:t>Rhizopus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spp.</a:t>
            </a:r>
            <a:r>
              <a:rPr lang="en-US" dirty="0" smtClean="0"/>
              <a:t>-</a:t>
            </a:r>
            <a:r>
              <a:rPr lang="en-US" dirty="0" err="1" smtClean="0"/>
              <a:t>ketone</a:t>
            </a:r>
            <a:r>
              <a:rPr lang="en-US" dirty="0" smtClean="0"/>
              <a:t>  </a:t>
            </a:r>
            <a:r>
              <a:rPr lang="en-US" dirty="0" err="1" smtClean="0"/>
              <a:t>reductase</a:t>
            </a:r>
            <a:r>
              <a:rPr lang="en-US" dirty="0" smtClean="0"/>
              <a:t> allow </a:t>
            </a:r>
            <a:r>
              <a:rPr lang="en-US" i="1" dirty="0" err="1" smtClean="0"/>
              <a:t>Rhizopus</a:t>
            </a:r>
            <a:r>
              <a:rPr lang="en-US" dirty="0" smtClean="0"/>
              <a:t> spp. which cause </a:t>
            </a:r>
            <a:r>
              <a:rPr lang="en-US" b="1" dirty="0" err="1" smtClean="0"/>
              <a:t>mucormycosis</a:t>
            </a:r>
            <a:r>
              <a:rPr lang="en-US" dirty="0" smtClean="0"/>
              <a:t>, to </a:t>
            </a:r>
            <a:r>
              <a:rPr lang="en-US" dirty="0" smtClean="0"/>
              <a:t>grow in </a:t>
            </a:r>
            <a:r>
              <a:rPr lang="en-US" dirty="0" smtClean="0"/>
              <a:t>high </a:t>
            </a:r>
            <a:r>
              <a:rPr lang="en-US" u="sng" dirty="0" smtClean="0"/>
              <a:t>glucose acidic conditions .</a:t>
            </a:r>
            <a:endParaRPr lang="en-US" u="sng" dirty="0"/>
          </a:p>
        </p:txBody>
      </p:sp>
      <p:pic>
        <p:nvPicPr>
          <p:cNvPr id="20482" name="Picture 2" descr="http://www.atsu.edu/faculty/chamberlain/Website/Lects/fung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91000"/>
            <a:ext cx="2343150" cy="2111375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Rt9LyzSpL5B81CJVBXdvlZXLLbkiqGyAnNOQqPKAwN0iWT-MJeS2o3U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267200"/>
            <a:ext cx="2209800" cy="1752600"/>
          </a:xfrm>
          <a:prstGeom prst="rect">
            <a:avLst/>
          </a:prstGeom>
          <a:noFill/>
        </p:spPr>
      </p:pic>
      <p:pic>
        <p:nvPicPr>
          <p:cNvPr id="20486" name="Picture 6" descr="http://t1.gstatic.com/images?q=tbn:ANd9GcQwXXKjyi_afisNAKiHnRU2U608NKgxItXAQ4gHrmLNfKs5XHt6FgBjnW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572000"/>
            <a:ext cx="1905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Common infections in diabetic patients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Upper &amp; lower respiratory tract infections</a:t>
            </a:r>
          </a:p>
          <a:p>
            <a:r>
              <a:rPr lang="en-US" dirty="0" err="1" smtClean="0"/>
              <a:t>Periodonatal</a:t>
            </a:r>
            <a:r>
              <a:rPr lang="en-US" dirty="0" smtClean="0"/>
              <a:t> infections</a:t>
            </a:r>
          </a:p>
          <a:p>
            <a:r>
              <a:rPr lang="en-US" dirty="0" smtClean="0"/>
              <a:t>Genitourinary infections</a:t>
            </a:r>
          </a:p>
          <a:p>
            <a:r>
              <a:rPr lang="en-US" dirty="0" smtClean="0"/>
              <a:t>Abdominal infections</a:t>
            </a:r>
          </a:p>
          <a:p>
            <a:r>
              <a:rPr lang="en-US" dirty="0" smtClean="0"/>
              <a:t>Skin and soft tissue infections &amp; diabetic foot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Upper Respiratory Tract Infections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600" dirty="0" smtClean="0"/>
              <a:t>Invasive ( malignant) </a:t>
            </a:r>
            <a:r>
              <a:rPr lang="en-US" sz="8600" dirty="0" err="1" smtClean="0"/>
              <a:t>otitis</a:t>
            </a:r>
            <a:r>
              <a:rPr lang="en-US" sz="8600" dirty="0" smtClean="0"/>
              <a:t> media, uncommon but potentially life threatening.</a:t>
            </a:r>
          </a:p>
          <a:p>
            <a:r>
              <a:rPr lang="en-US" sz="8600" dirty="0" err="1" smtClean="0"/>
              <a:t>Rhinocerebral</a:t>
            </a:r>
            <a:r>
              <a:rPr lang="en-US" sz="8600" dirty="0" smtClean="0"/>
              <a:t> </a:t>
            </a:r>
            <a:r>
              <a:rPr lang="en-US" sz="8600" dirty="0" err="1" smtClean="0"/>
              <a:t>mucormycosis</a:t>
            </a:r>
            <a:endParaRPr lang="en-US" sz="8600" dirty="0" smtClean="0"/>
          </a:p>
          <a:p>
            <a:pPr>
              <a:buNone/>
            </a:pPr>
            <a:endParaRPr lang="en-US" sz="8600" dirty="0"/>
          </a:p>
          <a:p>
            <a:pPr>
              <a:buNone/>
            </a:pPr>
            <a:r>
              <a:rPr lang="en-US" sz="9600" b="1" dirty="0" smtClean="0">
                <a:solidFill>
                  <a:srgbClr val="C00000"/>
                </a:solidFill>
              </a:rPr>
              <a:t>Invasive </a:t>
            </a:r>
            <a:r>
              <a:rPr lang="en-US" sz="9600" b="1" dirty="0" smtClean="0">
                <a:solidFill>
                  <a:srgbClr val="C00000"/>
                </a:solidFill>
              </a:rPr>
              <a:t>(Malignant )Otitis </a:t>
            </a:r>
            <a:r>
              <a:rPr lang="en-US" sz="9600" b="1" dirty="0" err="1" smtClean="0">
                <a:solidFill>
                  <a:srgbClr val="C00000"/>
                </a:solidFill>
              </a:rPr>
              <a:t>Externa</a:t>
            </a:r>
            <a:r>
              <a:rPr lang="en-US" sz="9600" b="1" dirty="0" smtClean="0">
                <a:solidFill>
                  <a:srgbClr val="C00000"/>
                </a:solidFill>
              </a:rPr>
              <a:t> </a:t>
            </a:r>
            <a:endParaRPr lang="en-US" sz="9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7400" b="1" dirty="0" smtClean="0"/>
              <a:t>Cause:</a:t>
            </a:r>
            <a:r>
              <a:rPr lang="en-US" sz="7400" dirty="0" smtClean="0"/>
              <a:t> </a:t>
            </a:r>
            <a:r>
              <a:rPr lang="en-US" sz="9600" b="1" i="1" u="sng" dirty="0" err="1" smtClean="0"/>
              <a:t>P.aeruginosa</a:t>
            </a:r>
            <a:r>
              <a:rPr lang="en-US" sz="9600" b="1" u="sng" dirty="0" smtClean="0"/>
              <a:t>.</a:t>
            </a:r>
            <a:r>
              <a:rPr lang="en-US" sz="9600" dirty="0" smtClean="0"/>
              <a:t> Slowly invades from the </a:t>
            </a:r>
            <a:r>
              <a:rPr lang="en-US" sz="9600" u="sng" dirty="0" smtClean="0"/>
              <a:t>external canal </a:t>
            </a:r>
            <a:r>
              <a:rPr lang="en-US" sz="9600" dirty="0" smtClean="0"/>
              <a:t>into adjacent soft tissues, </a:t>
            </a:r>
            <a:r>
              <a:rPr lang="en-US" sz="9600" u="sng" dirty="0" smtClean="0"/>
              <a:t>mastoid and temporal bone </a:t>
            </a:r>
            <a:r>
              <a:rPr lang="en-US" sz="9600" dirty="0" smtClean="0"/>
              <a:t>and eventually spreads across the base of the </a:t>
            </a:r>
            <a:r>
              <a:rPr lang="en-US" sz="9600" u="sng" dirty="0" smtClean="0"/>
              <a:t>skull</a:t>
            </a:r>
            <a:r>
              <a:rPr lang="en-US" sz="9600" dirty="0" smtClean="0"/>
              <a:t>.</a:t>
            </a:r>
          </a:p>
          <a:p>
            <a:pPr>
              <a:buNone/>
            </a:pPr>
            <a:r>
              <a:rPr lang="en-US" sz="9600" dirty="0" smtClean="0"/>
              <a:t>s/s :Patient present with Severe pain, </a:t>
            </a:r>
            <a:r>
              <a:rPr lang="en-US" sz="9600" dirty="0" err="1" smtClean="0"/>
              <a:t>otorrhea</a:t>
            </a:r>
            <a:r>
              <a:rPr lang="en-US" sz="9600" dirty="0" smtClean="0"/>
              <a:t>, and hearing loss. </a:t>
            </a:r>
          </a:p>
          <a:p>
            <a:pPr>
              <a:buNone/>
            </a:pPr>
            <a:r>
              <a:rPr lang="en-US" sz="9600" dirty="0" smtClean="0"/>
              <a:t>Intense </a:t>
            </a:r>
            <a:r>
              <a:rPr lang="en-US" sz="9600" dirty="0" err="1" smtClean="0"/>
              <a:t>cellulitis</a:t>
            </a:r>
            <a:r>
              <a:rPr lang="en-US" sz="9600" dirty="0" smtClean="0"/>
              <a:t> and edema of the ear canal.</a:t>
            </a:r>
          </a:p>
          <a:p>
            <a:pPr>
              <a:buNone/>
            </a:pPr>
            <a:r>
              <a:rPr lang="en-US" sz="9600" b="1" dirty="0" smtClean="0"/>
              <a:t>Diagnosis</a:t>
            </a:r>
            <a:r>
              <a:rPr lang="en-US" sz="9600" dirty="0" smtClean="0"/>
              <a:t>: CT and MRI studies to define the extent of bone destruction.</a:t>
            </a:r>
          </a:p>
          <a:p>
            <a:pPr>
              <a:buNone/>
            </a:pPr>
            <a:r>
              <a:rPr lang="en-US" sz="9600" b="1" dirty="0" smtClean="0"/>
              <a:t>Treatment</a:t>
            </a:r>
            <a:r>
              <a:rPr lang="en-US" sz="9600" dirty="0" smtClean="0"/>
              <a:t>: surgical debridement &amp; IV </a:t>
            </a:r>
            <a:r>
              <a:rPr lang="en-US" sz="9600" dirty="0" err="1" smtClean="0"/>
              <a:t>antipseudomonas</a:t>
            </a:r>
            <a:r>
              <a:rPr lang="en-US" sz="9600" dirty="0" smtClean="0"/>
              <a:t> antibiotics</a:t>
            </a:r>
            <a:r>
              <a:rPr lang="en-US" sz="9600" dirty="0" smtClean="0"/>
              <a:t>.(ceftazidime )</a:t>
            </a: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 </a:t>
            </a:r>
          </a:p>
          <a:p>
            <a:pPr>
              <a:buNone/>
            </a:pPr>
            <a:r>
              <a:rPr lang="en-US" sz="74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594</TotalTime>
  <Words>1493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Infections in Diabetic Patients</vt:lpstr>
      <vt:lpstr>Introduction</vt:lpstr>
      <vt:lpstr>Host Related Factors</vt:lpstr>
      <vt:lpstr>Host Related Factors</vt:lpstr>
      <vt:lpstr>Host Related Factors</vt:lpstr>
      <vt:lpstr>Host Related Factors</vt:lpstr>
      <vt:lpstr>Organism Specific Factors</vt:lpstr>
      <vt:lpstr>Common infections in diabetic patients</vt:lpstr>
      <vt:lpstr>Upper Respiratory Tract Infections</vt:lpstr>
      <vt:lpstr>Rhinocerebral Mucormycosis</vt:lpstr>
      <vt:lpstr>PowerPoint Presentation</vt:lpstr>
      <vt:lpstr>Lower respiratory tract infections pneumonia and influenza</vt:lpstr>
      <vt:lpstr>Genitourinary infections</vt:lpstr>
      <vt:lpstr>PowerPoint Presentation</vt:lpstr>
      <vt:lpstr>Abdominal infections</vt:lpstr>
      <vt:lpstr>Skin and soft tissue infections</vt:lpstr>
      <vt:lpstr>Necrotizing fasciitis :</vt:lpstr>
      <vt:lpstr>Diabetic foot infection</vt:lpstr>
      <vt:lpstr>PowerPoint Presentation</vt:lpstr>
      <vt:lpstr>Organisms involved in diabetic foot infections</vt:lpstr>
      <vt:lpstr>PowerPoint Presentation</vt:lpstr>
      <vt:lpstr>Clinical presentations of diabetic foot infections</vt:lpstr>
      <vt:lpstr>PowerPoint Presentation</vt:lpstr>
      <vt:lpstr>Diagnosis of foot infections</vt:lpstr>
      <vt:lpstr>Management &amp; treatment</vt:lpstr>
      <vt:lpstr>Prevention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in diabetic patients</dc:title>
  <dc:creator>Dr.Hannan</dc:creator>
  <cp:lastModifiedBy>DRSUMAILI</cp:lastModifiedBy>
  <cp:revision>66</cp:revision>
  <dcterms:created xsi:type="dcterms:W3CDTF">2011-04-02T06:50:10Z</dcterms:created>
  <dcterms:modified xsi:type="dcterms:W3CDTF">2013-02-25T05:45:41Z</dcterms:modified>
</cp:coreProperties>
</file>