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C272-A41F-4815-8ECF-2D41AE50EBD2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905-8A3F-4C44-B17C-CC45C8D58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C272-A41F-4815-8ECF-2D41AE50EBD2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905-8A3F-4C44-B17C-CC45C8D58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C272-A41F-4815-8ECF-2D41AE50EBD2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905-8A3F-4C44-B17C-CC45C8D58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C272-A41F-4815-8ECF-2D41AE50EBD2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905-8A3F-4C44-B17C-CC45C8D58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C272-A41F-4815-8ECF-2D41AE50EBD2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905-8A3F-4C44-B17C-CC45C8D58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C272-A41F-4815-8ECF-2D41AE50EBD2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905-8A3F-4C44-B17C-CC45C8D58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C272-A41F-4815-8ECF-2D41AE50EBD2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905-8A3F-4C44-B17C-CC45C8D58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C272-A41F-4815-8ECF-2D41AE50EBD2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59905-8A3F-4C44-B17C-CC45C8D587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C272-A41F-4815-8ECF-2D41AE50EBD2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905-8A3F-4C44-B17C-CC45C8D58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C272-A41F-4815-8ECF-2D41AE50EBD2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1259905-8A3F-4C44-B17C-CC45C8D58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6B1C272-A41F-4815-8ECF-2D41AE50EBD2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905-8A3F-4C44-B17C-CC45C8D58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6B1C272-A41F-4815-8ECF-2D41AE50EBD2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259905-8A3F-4C44-B17C-CC45C8D58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6480048" cy="2301240"/>
          </a:xfrm>
        </p:spPr>
        <p:txBody>
          <a:bodyPr/>
          <a:lstStyle/>
          <a:p>
            <a:pPr algn="ctr"/>
            <a:r>
              <a:rPr lang="en-US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Lecture 1 and 2: Pathology of Diabetes Mellitus</a:t>
            </a:r>
            <a:endParaRPr lang="en-US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6480048" cy="47801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28575" cmpd="thickThin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larendon" pitchFamily="18" charset="0"/>
              </a:rPr>
              <a:t>ENDOCRINE BLOCK</a:t>
            </a:r>
            <a:endParaRPr lang="en-US" sz="4800" b="1" dirty="0">
              <a:ln w="28575" cmpd="thickThin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larend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29200"/>
            <a:ext cx="5105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Atherosclerosis in the aorta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fig 10.9 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96"/>
          <a:stretch>
            <a:fillRect/>
          </a:stretch>
        </p:blipFill>
        <p:spPr>
          <a:xfrm>
            <a:off x="1219200" y="685800"/>
            <a:ext cx="6153740" cy="3962400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029200"/>
            <a:ext cx="5029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Hyaline arteriolosclerosis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fig 10.16 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419225" y="533400"/>
            <a:ext cx="5514975" cy="4362450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029200"/>
            <a:ext cx="60960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Hyperplastic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arteriolosclerosis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fig 10.16 B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066800" y="533400"/>
            <a:ext cx="6543675" cy="4352925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48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Nodular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glomerulosclerosis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a person with long-standing diabetes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fig 20.3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rcRect l="1441" t="2174" r="2022"/>
          <a:stretch>
            <a:fillRect/>
          </a:stretch>
        </p:blipFill>
        <p:spPr>
          <a:xfrm>
            <a:off x="1600200" y="762000"/>
            <a:ext cx="5637107" cy="3786116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292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Nephrosclerosis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a person with long-standing diabetes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fig 20.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187"/>
          <a:stretch>
            <a:fillRect/>
          </a:stretch>
        </p:blipFill>
        <p:spPr>
          <a:xfrm>
            <a:off x="1828800" y="533400"/>
            <a:ext cx="5026210" cy="4419600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24400"/>
            <a:ext cx="4495800" cy="1143000"/>
          </a:xfrm>
        </p:spPr>
        <p:txBody>
          <a:bodyPr/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Diabetic</a:t>
            </a:r>
            <a:r>
              <a:rPr lang="en-US" dirty="0" smtClean="0"/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retinopathy</a:t>
            </a:r>
            <a:endParaRPr lang="en-US" sz="3600" dirty="0"/>
          </a:p>
        </p:txBody>
      </p:sp>
      <p:pic>
        <p:nvPicPr>
          <p:cNvPr id="4" name="Content Placeholder 3" descr="fig 20.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87" t="1861"/>
          <a:stretch>
            <a:fillRect/>
          </a:stretch>
        </p:blipFill>
        <p:spPr>
          <a:xfrm>
            <a:off x="1676400" y="609600"/>
            <a:ext cx="5181600" cy="4408364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486400"/>
            <a:ext cx="2362200" cy="914400"/>
          </a:xfrm>
        </p:spPr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Cellulitis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fig 8.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28600"/>
            <a:ext cx="2992784" cy="5181600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876800"/>
            <a:ext cx="38100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Ischemic toes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fig 21.2 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91"/>
          <a:stretch>
            <a:fillRect/>
          </a:stretch>
        </p:blipFill>
        <p:spPr>
          <a:xfrm>
            <a:off x="1295400" y="497239"/>
            <a:ext cx="5943600" cy="4318840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 21.2 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457200"/>
            <a:ext cx="5715000" cy="4751676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14600" y="5105400"/>
            <a:ext cx="3810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Ischemic toes</a:t>
            </a:r>
            <a:endParaRPr kumimoji="0" lang="en-US" sz="4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953000"/>
            <a:ext cx="46482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Neuropathic Ulcer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fig 22.3 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586"/>
          <a:stretch>
            <a:fillRect/>
          </a:stretch>
        </p:blipFill>
        <p:spPr>
          <a:xfrm>
            <a:off x="1447800" y="609600"/>
            <a:ext cx="6108904" cy="4267200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4830763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Diabetes mellitus is an extremely common metabolic disorder, which is increasing in prevalence.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is known as a ‘syndrome of inadequate insulin action’.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type 1 condition is insulin dependent.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type 2 condition is non-insulin dependent.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Eye, renal, vascular and neurological complications are commonplace.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 22.3 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16" b="3328"/>
          <a:stretch>
            <a:fillRect/>
          </a:stretch>
        </p:blipFill>
        <p:spPr>
          <a:xfrm>
            <a:off x="1371600" y="609600"/>
            <a:ext cx="6392680" cy="4343400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57400" y="4953000"/>
            <a:ext cx="46482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Neuropathic Ulcer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 22.3 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662838"/>
            <a:ext cx="6476326" cy="4213962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33600" y="4953000"/>
            <a:ext cx="46482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Neuropathic Ulcer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 22.3 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28600"/>
            <a:ext cx="3657600" cy="5514427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5562600"/>
            <a:ext cx="46482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Neuropathic Ulcer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467600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Bullous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tinea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with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autoeczematization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fig 8.24 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632879"/>
            <a:ext cx="5960771" cy="4015321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 8.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685800"/>
            <a:ext cx="6067740" cy="4191000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0800" y="4953000"/>
            <a:ext cx="3429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Onychomycosis</a:t>
            </a:r>
            <a:endParaRPr kumimoji="0" lang="en-US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 you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38200" y="584019"/>
            <a:ext cx="7079609" cy="5511981"/>
          </a:xfrm>
          <a:prstGeom prst="rect">
            <a:avLst/>
          </a:prstGeom>
          <a:ln w="1778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lbertus Extra Bold" pitchFamily="34" charset="0"/>
              </a:rPr>
              <a:t>Definition</a:t>
            </a:r>
            <a:endParaRPr lang="en-US" dirty="0"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7772400" cy="2362200"/>
          </a:xfrm>
        </p:spPr>
        <p:txBody>
          <a:bodyPr/>
          <a:lstStyle/>
          <a:p>
            <a:pPr algn="just">
              <a:buClr>
                <a:schemeClr val="tx1"/>
              </a:buCl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Diabetes is defined clinically as either a fasting plasma glucose level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 7.8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mmol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/L (140 mg/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dL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) or 2-hour postprandial plasma glucose  11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mmol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/L (200 mg/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dL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 7.78-7.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4953000" cy="624932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67400" y="2286000"/>
            <a:ext cx="2971800" cy="1981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Electronic measurement of capillary blood glucose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 17.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447800" y="183130"/>
            <a:ext cx="6019800" cy="6446270"/>
          </a:xfrm>
          <a:prstGeom prst="rect">
            <a:avLst/>
          </a:prstGeom>
          <a:ln w="114300" cap="sq" cmpd="thickThin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 17.2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1278" t="1704" r="1615" b="11411"/>
          <a:stretch>
            <a:fillRect/>
          </a:stretch>
        </p:blipFill>
        <p:spPr>
          <a:xfrm>
            <a:off x="1371600" y="812132"/>
            <a:ext cx="5943600" cy="3988468"/>
          </a:xfrm>
          <a:prstGeom prst="rect">
            <a:avLst/>
          </a:prstGeom>
          <a:ln w="1143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7467600" cy="1143000"/>
          </a:xfrm>
        </p:spPr>
        <p:txBody>
          <a:bodyPr/>
          <a:lstStyle/>
          <a:p>
            <a:pPr algn="ctr"/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Insulitis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Metabolic actions of insulin in striated muscle, adipose tissue and liver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fig 20.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4800600" cy="5200650"/>
          </a:xfrm>
          <a:prstGeom prst="rect">
            <a:avLst/>
          </a:prstGeom>
          <a:ln w="1143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Pathogenesis of type 2 diabetes mellitus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fig 20.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304800"/>
            <a:ext cx="5569974" cy="5181600"/>
          </a:xfrm>
          <a:prstGeom prst="rect">
            <a:avLst/>
          </a:prstGeom>
          <a:ln w="114300" cap="sq" cmpd="thickThin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4676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Complications of Diabetes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5715000" cy="3733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Atheroma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Hypertension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Diabetic nephropathy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Diabetic retinopathy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Bacterial infection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Peripheral neuropathy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</TotalTime>
  <Words>178</Words>
  <Application>Microsoft Office PowerPoint</Application>
  <PresentationFormat>On-screen Show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Technic</vt:lpstr>
      <vt:lpstr>Lecture 1 and 2: Pathology of Diabetes Mellitus</vt:lpstr>
      <vt:lpstr>PowerPoint Presentation</vt:lpstr>
      <vt:lpstr>Definition</vt:lpstr>
      <vt:lpstr>Electronic measurement of capillary blood glucose</vt:lpstr>
      <vt:lpstr>PowerPoint Presentation</vt:lpstr>
      <vt:lpstr>Insulitis</vt:lpstr>
      <vt:lpstr>Metabolic actions of insulin in striated muscle, adipose tissue and liver</vt:lpstr>
      <vt:lpstr>Pathogenesis of type 2 diabetes mellitus</vt:lpstr>
      <vt:lpstr>Complications of Diabetes</vt:lpstr>
      <vt:lpstr>Atherosclerosis in the aorta</vt:lpstr>
      <vt:lpstr>Hyaline arteriolosclerosis</vt:lpstr>
      <vt:lpstr>Hyperplastic arteriolosclerosis</vt:lpstr>
      <vt:lpstr>Nodular glomerulosclerosis in a person with long-standing diabetes</vt:lpstr>
      <vt:lpstr>Nephrosclerosis in a person with long-standing diabetes</vt:lpstr>
      <vt:lpstr>Diabetic retinopathy</vt:lpstr>
      <vt:lpstr>Cellulitis</vt:lpstr>
      <vt:lpstr>Ischemic toes</vt:lpstr>
      <vt:lpstr>PowerPoint Presentation</vt:lpstr>
      <vt:lpstr>Neuropathic Ulcer</vt:lpstr>
      <vt:lpstr>PowerPoint Presentation</vt:lpstr>
      <vt:lpstr>PowerPoint Presentation</vt:lpstr>
      <vt:lpstr>PowerPoint Presentation</vt:lpstr>
      <vt:lpstr>Bullous tinea with autoeczematization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and 2: Pathology of Diabetes Mellitus</dc:title>
  <dc:creator>HONAINAH</dc:creator>
  <cp:lastModifiedBy>محمد</cp:lastModifiedBy>
  <cp:revision>17</cp:revision>
  <dcterms:created xsi:type="dcterms:W3CDTF">2015-08-05T11:03:34Z</dcterms:created>
  <dcterms:modified xsi:type="dcterms:W3CDTF">2016-02-14T08:59:23Z</dcterms:modified>
</cp:coreProperties>
</file>