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4008" r:id="rId1"/>
  </p:sldMasterIdLst>
  <p:notesMasterIdLst>
    <p:notesMasterId r:id="rId22"/>
  </p:notesMasterIdLst>
  <p:handoutMasterIdLst>
    <p:handoutMasterId r:id="rId23"/>
  </p:handoutMasterIdLst>
  <p:sldIdLst>
    <p:sldId id="409" r:id="rId2"/>
    <p:sldId id="386" r:id="rId3"/>
    <p:sldId id="410" r:id="rId4"/>
    <p:sldId id="411" r:id="rId5"/>
    <p:sldId id="398" r:id="rId6"/>
    <p:sldId id="399" r:id="rId7"/>
    <p:sldId id="400" r:id="rId8"/>
    <p:sldId id="352" r:id="rId9"/>
    <p:sldId id="353" r:id="rId10"/>
    <p:sldId id="354" r:id="rId11"/>
    <p:sldId id="355" r:id="rId12"/>
    <p:sldId id="356" r:id="rId13"/>
    <p:sldId id="401" r:id="rId14"/>
    <p:sldId id="402" r:id="rId15"/>
    <p:sldId id="403" r:id="rId16"/>
    <p:sldId id="404" r:id="rId17"/>
    <p:sldId id="406" r:id="rId18"/>
    <p:sldId id="405" r:id="rId19"/>
    <p:sldId id="407" r:id="rId20"/>
    <p:sldId id="408" r:id="rId21"/>
  </p:sldIdLst>
  <p:sldSz cx="10058400" cy="7315200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Garamond" panose="02020404030301010803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CC"/>
    <a:srgbClr val="FF66FF"/>
    <a:srgbClr val="00FF00"/>
    <a:srgbClr val="CCFF99"/>
    <a:srgbClr val="FB6E6B"/>
    <a:srgbClr val="FB6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441" autoAdjust="0"/>
    <p:restoredTop sz="94521" autoAdjust="0"/>
  </p:normalViewPr>
  <p:slideViewPr>
    <p:cSldViewPr>
      <p:cViewPr varScale="1">
        <p:scale>
          <a:sx n="62" d="100"/>
          <a:sy n="62" d="100"/>
        </p:scale>
        <p:origin x="1260" y="52"/>
      </p:cViewPr>
      <p:guideLst>
        <p:guide orient="horz" pos="2304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9DA9BA3-A7B5-42CD-A2A9-4887513DD5B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19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05113" y="514350"/>
            <a:ext cx="3533775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8160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9B8428B-C509-4296-A100-9BD4FCBD2F1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45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0594023C-F87C-4BFF-A4ED-BD63C99F9CE4}" type="slidenum">
              <a:rPr lang="ar-SA" altLang="en-US" smtClean="0">
                <a:latin typeface="Tahoma" panose="020B0604030504040204" pitchFamily="34" charset="0"/>
                <a:cs typeface="Times New Roman" panose="02020603050405020304" pitchFamily="18" charset="0"/>
              </a:rPr>
              <a:pPr algn="l">
                <a:spcBef>
                  <a:spcPct val="0"/>
                </a:spcBef>
              </a:pPr>
              <a:t>2</a:t>
            </a:fld>
            <a:endParaRPr lang="en-US" altLang="en-US" smtClean="0"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330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15000"/>
              </a:spcAft>
              <a:buClr>
                <a:srgbClr val="FFFF00"/>
              </a:buClr>
              <a:buSzPct val="100000"/>
              <a:buFont typeface="Wingdings" pitchFamily="2" charset="2"/>
              <a:buNone/>
            </a:pPr>
            <a:endParaRPr lang="en-US" sz="2900" b="1" dirty="0" smtClean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B8428B-C509-4296-A100-9BD4FCBD2F1B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928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272455"/>
            <a:ext cx="854964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145280"/>
            <a:ext cx="704088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63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2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9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5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1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8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744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70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48B82-7899-4AAA-9D8E-0B2913713A8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8247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4023D-A99C-43A1-9FD9-2F79676CF86A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40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22272" y="313267"/>
            <a:ext cx="2488407" cy="665649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3563" y="313267"/>
            <a:ext cx="7301071" cy="665649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B2AA9F-A5DC-41FF-B727-34E0ABDB7024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3277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43BDF-FF3F-4DEF-9B8A-7AAA64E3C408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82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700695"/>
            <a:ext cx="8549640" cy="1452880"/>
          </a:xfrm>
        </p:spPr>
        <p:txBody>
          <a:bodyPr anchor="t"/>
          <a:lstStyle>
            <a:lvl1pPr algn="l">
              <a:defRPr sz="4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100496"/>
            <a:ext cx="8549640" cy="1600199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634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269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904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853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17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780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744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707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1F51F-F715-4E43-B7EC-946EC4B155F5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665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62" y="1820334"/>
            <a:ext cx="4894738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15942" y="1820334"/>
            <a:ext cx="4894739" cy="5149426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A1615-6018-466E-8DD8-965B2340CA21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572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292947"/>
            <a:ext cx="905256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1637455"/>
            <a:ext cx="4444207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1" y="2319868"/>
            <a:ext cx="4444207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1637455"/>
            <a:ext cx="4445953" cy="682413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6347" indent="0">
              <a:buNone/>
              <a:defRPr sz="2200" b="1"/>
            </a:lvl2pPr>
            <a:lvl3pPr marL="992695" indent="0">
              <a:buNone/>
              <a:defRPr sz="2000" b="1"/>
            </a:lvl3pPr>
            <a:lvl4pPr marL="1489041" indent="0">
              <a:buNone/>
              <a:defRPr sz="1700" b="1"/>
            </a:lvl4pPr>
            <a:lvl5pPr marL="1985388" indent="0">
              <a:buNone/>
              <a:defRPr sz="1700" b="1"/>
            </a:lvl5pPr>
            <a:lvl6pPr marL="2481735" indent="0">
              <a:buNone/>
              <a:defRPr sz="1700" b="1"/>
            </a:lvl6pPr>
            <a:lvl7pPr marL="2978083" indent="0">
              <a:buNone/>
              <a:defRPr sz="1700" b="1"/>
            </a:lvl7pPr>
            <a:lvl8pPr marL="3474430" indent="0">
              <a:buNone/>
              <a:defRPr sz="1700" b="1"/>
            </a:lvl8pPr>
            <a:lvl9pPr marL="3970777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2319868"/>
            <a:ext cx="4445953" cy="4214707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55E-1D06-4B02-BB51-41437AF55AB0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44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8DE4B-C04A-4A52-8E71-6602CDF6A3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501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905CF-9A8A-43FE-B100-DA4C0ADB68F3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28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2" y="291253"/>
            <a:ext cx="3309144" cy="123952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291255"/>
            <a:ext cx="5622925" cy="62433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2" y="1530775"/>
            <a:ext cx="3309144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AFAE5-E673-4439-B19B-88E74E6DF53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521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120641"/>
            <a:ext cx="6035040" cy="60452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53627"/>
            <a:ext cx="6035040" cy="4389120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496347" indent="0">
              <a:buNone/>
              <a:defRPr sz="3000"/>
            </a:lvl2pPr>
            <a:lvl3pPr marL="992695" indent="0">
              <a:buNone/>
              <a:defRPr sz="2600"/>
            </a:lvl3pPr>
            <a:lvl4pPr marL="1489041" indent="0">
              <a:buNone/>
              <a:defRPr sz="2200"/>
            </a:lvl4pPr>
            <a:lvl5pPr marL="1985388" indent="0">
              <a:buNone/>
              <a:defRPr sz="2200"/>
            </a:lvl5pPr>
            <a:lvl6pPr marL="2481735" indent="0">
              <a:buNone/>
              <a:defRPr sz="2200"/>
            </a:lvl6pPr>
            <a:lvl7pPr marL="2978083" indent="0">
              <a:buNone/>
              <a:defRPr sz="2200"/>
            </a:lvl7pPr>
            <a:lvl8pPr marL="3474430" indent="0">
              <a:buNone/>
              <a:defRPr sz="2200"/>
            </a:lvl8pPr>
            <a:lvl9pPr marL="3970777" indent="0">
              <a:buNone/>
              <a:defRPr sz="2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5725162"/>
            <a:ext cx="603504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96347" indent="0">
              <a:buNone/>
              <a:defRPr sz="1300"/>
            </a:lvl2pPr>
            <a:lvl3pPr marL="992695" indent="0">
              <a:buNone/>
              <a:defRPr sz="1100"/>
            </a:lvl3pPr>
            <a:lvl4pPr marL="1489041" indent="0">
              <a:buNone/>
              <a:defRPr sz="1000"/>
            </a:lvl4pPr>
            <a:lvl5pPr marL="1985388" indent="0">
              <a:buNone/>
              <a:defRPr sz="1000"/>
            </a:lvl5pPr>
            <a:lvl6pPr marL="2481735" indent="0">
              <a:buNone/>
              <a:defRPr sz="1000"/>
            </a:lvl6pPr>
            <a:lvl7pPr marL="2978083" indent="0">
              <a:buNone/>
              <a:defRPr sz="1000"/>
            </a:lvl7pPr>
            <a:lvl8pPr marL="3474430" indent="0">
              <a:buNone/>
              <a:defRPr sz="1000"/>
            </a:lvl8pPr>
            <a:lvl9pPr marL="3970777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E2B4A-CC11-45B1-8E22-00D0913F72B9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0232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503238" y="293688"/>
            <a:ext cx="90519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3238" y="1706563"/>
            <a:ext cx="9051925" cy="482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9269" tIns="49635" rIns="99269" bIns="496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6780213"/>
            <a:ext cx="23463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l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6780213"/>
            <a:ext cx="3184525" cy="388937"/>
          </a:xfrm>
          <a:prstGeom prst="rect">
            <a:avLst/>
          </a:prstGeom>
        </p:spPr>
        <p:txBody>
          <a:bodyPr vert="horz" lIns="99269" tIns="49635" rIns="99269" bIns="49635" rtlCol="0" anchor="ctr"/>
          <a:lstStyle>
            <a:lvl1pPr algn="ctr" eaLnBrk="1" hangingPunct="1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6780213"/>
            <a:ext cx="2346325" cy="388937"/>
          </a:xfrm>
          <a:prstGeom prst="rect">
            <a:avLst/>
          </a:prstGeom>
        </p:spPr>
        <p:txBody>
          <a:bodyPr vert="horz" wrap="square" lIns="99269" tIns="49635" rIns="99269" bIns="4963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C186C58-D29E-416D-A84A-D0ABA0E32DC7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defTabSz="992188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2pPr>
      <a:lvl3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3pPr>
      <a:lvl4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4pPr>
      <a:lvl5pPr algn="ctr" defTabSz="992188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5pPr>
      <a:lvl6pPr marL="4572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6pPr>
      <a:lvl7pPr marL="9144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7pPr>
      <a:lvl8pPr marL="13716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8pPr>
      <a:lvl9pPr marL="1828800" algn="ctr" defTabSz="992188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</a:defRPr>
      </a:lvl9pPr>
    </p:titleStyle>
    <p:bodyStyle>
      <a:lvl1pPr marL="371475" indent="-371475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09563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39838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7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32025" indent="-247650" algn="l" defTabSz="9921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29909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6256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2604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18950" indent="-248174" algn="l" defTabSz="992695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34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269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89041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5388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1735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8083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4430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0777" algn="l" defTabSz="99269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5280025" y="3733800"/>
            <a:ext cx="4473575" cy="2341563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72260" indent="-372260" algn="ctr" defTabSz="992695" eaLnBrk="1" fontAlgn="auto" hangingPunct="1">
              <a:spcAft>
                <a:spcPts val="0"/>
              </a:spcAft>
              <a:buFont typeface="Wingdings 3" pitchFamily="18" charset="2"/>
              <a:buNone/>
              <a:defRPr/>
            </a:pPr>
            <a:endParaRPr lang="en-US" b="1" dirty="0">
              <a:solidFill>
                <a:srgbClr val="C00000"/>
              </a:solidFill>
              <a:cs typeface="Arial" charset="0"/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Yieldez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Bassiouni</a:t>
            </a:r>
            <a:endParaRPr lang="ar-SA" b="1" dirty="0">
              <a:solidFill>
                <a:srgbClr val="C00000"/>
              </a:solidFill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ar-SA" sz="3000" dirty="0"/>
          </a:p>
        </p:txBody>
      </p:sp>
      <p:sp>
        <p:nvSpPr>
          <p:cNvPr id="9" name="Content Placeholder 4"/>
          <p:cNvSpPr>
            <a:spLocks noGrp="1"/>
          </p:cNvSpPr>
          <p:nvPr>
            <p:ph sz="half" idx="4294967295"/>
          </p:nvPr>
        </p:nvSpPr>
        <p:spPr>
          <a:xfrm>
            <a:off x="304800" y="3733800"/>
            <a:ext cx="4648200" cy="23622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rgbClr val="7030A0"/>
            </a:solidFill>
          </a:ln>
        </p:spPr>
        <p:txBody>
          <a:bodyPr rtlCol="0">
            <a:normAutofit/>
          </a:bodyPr>
          <a:lstStyle/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 smtClean="0">
              <a:solidFill>
                <a:srgbClr val="C00000"/>
              </a:solidFill>
            </a:endParaRP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smtClean="0">
                <a:solidFill>
                  <a:srgbClr val="C00000"/>
                </a:solidFill>
              </a:rPr>
              <a:t>Prof. </a:t>
            </a:r>
            <a:r>
              <a:rPr lang="en-US" b="1" dirty="0" err="1" smtClean="0">
                <a:solidFill>
                  <a:srgbClr val="C00000"/>
                </a:solidFill>
              </a:rPr>
              <a:t>Abdulrahman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pPr marL="397106" indent="-277974" algn="ctr" defTabSz="992695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b="1" dirty="0" err="1" smtClean="0">
                <a:solidFill>
                  <a:srgbClr val="C00000"/>
                </a:solidFill>
              </a:rPr>
              <a:t>Almotrefi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754063" y="990600"/>
            <a:ext cx="8999537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 defTabSz="992188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defTabSz="9921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pPr algn="ctr" eaLnBrk="1" hangingPunct="1"/>
            <a:r>
              <a:rPr lang="en-US" altLang="en-US" sz="4800" dirty="0">
                <a:solidFill>
                  <a:schemeClr val="hlink"/>
                </a:solidFill>
                <a:latin typeface="Times New Roman" pitchFamily="18" charset="0"/>
              </a:rPr>
              <a:t>DRUGS USED IN </a:t>
            </a:r>
            <a:r>
              <a:rPr lang="en-US" altLang="en-US" sz="4800" dirty="0" smtClean="0">
                <a:solidFill>
                  <a:schemeClr val="hlink"/>
                </a:solidFill>
                <a:latin typeface="Times New Roman" pitchFamily="18" charset="0"/>
              </a:rPr>
              <a:t>HYPOTHYROIDISM</a:t>
            </a:r>
            <a:endParaRPr lang="en-US" altLang="en-US" sz="4800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2053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defRPr>
            </a:lvl9pPr>
          </a:lstStyle>
          <a:p>
            <a:fld id="{0DF15315-BE8A-44F4-836F-AF710634F1B6}" type="slidenum">
              <a:rPr lang="ar-SA" altLang="en-US" sz="1300" smtClean="0">
                <a:solidFill>
                  <a:srgbClr val="898989"/>
                </a:solidFill>
              </a:rPr>
              <a:pPr/>
              <a:t>1</a:t>
            </a:fld>
            <a:endParaRPr lang="en-US" altLang="en-US" sz="1300" smtClean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4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F1E8351-5477-48E5-A315-BCE2B74E41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363" name="Picture 2" descr="E:\My Pictures\0782w-hypo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883920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2CF2F5-6F5E-4825-A9E4-31FF154C6CD6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387" name="Picture 2" descr="E:\My Pictures\20015w-hypo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9750"/>
            <a:ext cx="8915400" cy="677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9051925" cy="1219200"/>
          </a:xfrm>
        </p:spPr>
        <p:txBody>
          <a:bodyPr/>
          <a:lstStyle/>
          <a:p>
            <a:pPr eaLnBrk="1" hangingPunct="1"/>
            <a:r>
              <a:rPr lang="en-US" altLang="en-US" sz="3600" b="1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of Hypothyroidism</a:t>
            </a:r>
            <a:endParaRPr lang="ar-EG" altLang="en-US" sz="3600" b="1" smtClean="0">
              <a:solidFill>
                <a:srgbClr val="00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b="1" dirty="0" smtClean="0"/>
              <a:t>Replacement therapy with synthetic thyroid hormone preparations</a:t>
            </a:r>
          </a:p>
          <a:p>
            <a:pPr eaLnBrk="1" hangingPunct="1"/>
            <a:endParaRPr lang="en-US" altLang="en-US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ar-EG" altLang="en-US" b="1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95BB53-F7D4-4B4D-882F-213661B6A40F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50459"/>
            <a:ext cx="9250362" cy="648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 smtClean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(T</a:t>
            </a:r>
            <a:r>
              <a:rPr lang="en-US" sz="30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3000" dirty="0">
              <a:solidFill>
                <a:srgbClr val="FB6B91"/>
              </a:solidFill>
              <a:latin typeface="Times New Roman" pitchFamily="18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synthetic form of the thyroxine (T</a:t>
            </a:r>
            <a:r>
              <a:rPr lang="en-US" sz="2800" b="0" baseline="-25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, is the drug  of choice for replacement therapy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Stable and has a long half life  ( 7 days)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Administered once daily. 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Restore normal thyroid levels within 2-3 weeks</a:t>
            </a: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Absorption is increased when hormone is given on empty stomach</a:t>
            </a:r>
          </a:p>
        </p:txBody>
      </p:sp>
    </p:spTree>
    <p:extLst>
      <p:ext uri="{BB962C8B-B14F-4D97-AF65-F5344CB8AC3E}">
        <p14:creationId xmlns:p14="http://schemas.microsoft.com/office/powerpoint/2010/main" val="37012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28600"/>
            <a:ext cx="9601200" cy="694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Thyroid preparations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endParaRPr 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LEVOTHYROXINE:  (T</a:t>
            </a:r>
            <a:r>
              <a:rPr lang="en-US" sz="2800" baseline="-25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preparations available from 0.025 to 0.3 mg tablets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Parnteral</a:t>
            </a: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preparation  200-500µg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 patients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in patients with </a:t>
            </a:r>
            <a:r>
              <a:rPr lang="en-US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problems , treatment is started with reduced dosage.</a:t>
            </a: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Levothyroxine is given in a dose of 12.5 – 25 µg/day for two weeks and then increased every two weeks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33207"/>
            <a:ext cx="9601200" cy="64448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</a:pPr>
            <a:r>
              <a:rPr lang="en-US" altLang="en-US" sz="4800" b="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Clinical uses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regardless of etiology 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Congenital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Hashimoto thyroiditis</a:t>
            </a:r>
          </a:p>
          <a:p>
            <a:pPr marL="371475" lvl="0" indent="-371475" defTabSz="992188" eaLnBrk="1" hangingPunct="1">
              <a:lnSpc>
                <a:spcPct val="150000"/>
              </a:lnSpc>
              <a:spcBef>
                <a:spcPct val="20000"/>
              </a:spcBef>
              <a:buFont typeface="Wingdings" panose="05000000000000000000" pitchFamily="2" charset="2"/>
              <a:buChar char="v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Pregnancy </a:t>
            </a:r>
          </a:p>
          <a:p>
            <a:pPr lvl="0" defTabSz="992188" eaLnBrk="1" hangingPunct="1">
              <a:lnSpc>
                <a:spcPct val="150000"/>
              </a:lnSpc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1" y="239961"/>
            <a:ext cx="9250362" cy="65402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5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ADVERSE EFFECTS OF </a:t>
            </a:r>
            <a:r>
              <a:rPr lang="en-US" altLang="en-US" sz="35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DOSE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CHILDREN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restlessness , insomnia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accelerated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bone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maturation</a:t>
            </a:r>
          </a:p>
          <a:p>
            <a:pPr marL="457200" lvl="0" indent="-457200" defTabSz="992188" eaLnBrk="1" hangingPunct="1">
              <a:spcBef>
                <a:spcPct val="20000"/>
              </a:spcBef>
              <a:buFontTx/>
              <a:buChar char="-"/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3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ADULTS :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cardiac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arrhythmias (Tachycardia, atrial fib.)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tremor , restlessness ,headache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heat intolerance </a:t>
            </a:r>
          </a:p>
          <a:p>
            <a:pPr marL="371475" lvl="0" indent="-371475" defTabSz="992188" eaLnBrk="1" hangingPunct="1"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pain </a:t>
            </a:r>
          </a:p>
          <a:p>
            <a:pPr marL="371475" lvl="0" indent="-371475" defTabSz="992188" eaLnBrk="1" hangingPunct="1"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change in appetite, weight loss </a:t>
            </a:r>
          </a:p>
        </p:txBody>
      </p:sp>
    </p:spTree>
    <p:extLst>
      <p:ext uri="{BB962C8B-B14F-4D97-AF65-F5344CB8AC3E}">
        <p14:creationId xmlns:p14="http://schemas.microsoft.com/office/powerpoint/2010/main" val="338768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2657" y="395843"/>
            <a:ext cx="9753600" cy="6567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2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3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</a:t>
            </a:r>
            <a:r>
              <a:rPr lang="en-US" altLang="en-US" sz="3200" baseline="-25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potent (3-4 times) and rapid action than levothyroxine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short half life - not recommended for routine replacement therapy ( requires multiple daily doses)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be avoided in cardiac patients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Tx/>
              <a:buChar char="-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preparation available are 5-50µg tablets</a:t>
            </a: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parenteral use 10µg/ml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01757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228600" y="-32657"/>
            <a:ext cx="9677400" cy="633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altLang="en-US" sz="4000" dirty="0">
                <a:solidFill>
                  <a:srgbClr val="0000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Thyroid preparations</a:t>
            </a:r>
            <a:endParaRPr lang="en-US" alt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36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3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LIOTRIX </a:t>
            </a: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en-US" sz="2800" b="0" dirty="0">
              <a:solidFill>
                <a:srgbClr val="FB6B9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Combination of synthetic T4 &amp; T3  in a ratio 4:1 that attempt to mimic the natural hormonal secretion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major limitations to this product are high cost and lack of therapeutic rationale because 35% of T4 is peripherally converted to T3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marL="372260" lvl="0" indent="-372260" defTabSz="992695" eaLnBrk="1" fontAlgn="auto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3543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0" y="29029"/>
            <a:ext cx="9677400" cy="681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9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MYXEDEMA COMA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–threatening  hypothyroidism 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treatment of choice is loading dose of levothyroxine intravenously 300-400µg initially followed by 50µg daily.</a:t>
            </a: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liothyronine</a:t>
            </a: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rapid response but it may provoke  </a:t>
            </a:r>
            <a:r>
              <a:rPr lang="en-US" altLang="en-US" sz="2800" b="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cardiotoxicity</a:t>
            </a: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I.V.  hydrocortisone  may be used in case of adrenal and pituitary insufficiency. </a:t>
            </a:r>
            <a:endParaRPr lang="en-US" altLang="en-US" sz="28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3757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169863" y="0"/>
            <a:ext cx="9807575" cy="601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276" tIns="49638" rIns="99276" bIns="49638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3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6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4800" dirty="0" smtClean="0">
                <a:solidFill>
                  <a:srgbClr val="0000FF"/>
                </a:solidFill>
                <a:latin typeface="Arial" charset="0"/>
                <a:cs typeface="Arial" charset="0"/>
              </a:rPr>
              <a:t>Learning objectives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200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000" i="1" dirty="0" smtClean="0">
                <a:latin typeface="Arial" charset="0"/>
                <a:cs typeface="Arial" charset="0"/>
              </a:rPr>
              <a:t>By the end of this lecture, students should be able to: </a:t>
            </a:r>
            <a:endParaRPr lang="en-US" altLang="en-US" sz="3000" b="0" i="1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 describe different classes of drugs used in hypothyroidism and their mechanism of action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- understand their pharmacological effects,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clinical uses and adverse effects.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US" altLang="en-US" sz="3200" b="0" dirty="0" smtClean="0">
              <a:latin typeface="Arial" charset="0"/>
              <a:cs typeface="Arial" charset="0"/>
            </a:endParaRPr>
          </a:p>
          <a:p>
            <a:pPr marL="457200" indent="-457200" eaLnBrk="1" hangingPunct="1">
              <a:spcBef>
                <a:spcPct val="0"/>
              </a:spcBef>
              <a:buFontTx/>
              <a:buChar char="-"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Recognize treatment of special cases of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en-US" altLang="en-US" sz="3200" b="0" dirty="0" smtClean="0">
                <a:latin typeface="Arial" charset="0"/>
                <a:cs typeface="Arial" charset="0"/>
              </a:rPr>
              <a:t>hypothyroidism such as myxedema coma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52401" y="115092"/>
            <a:ext cx="9402762" cy="70603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992188" eaLnBrk="1" hangingPunct="1">
              <a:spcBef>
                <a:spcPct val="20000"/>
              </a:spcBef>
              <a:defRPr/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HYPOTHROIDSM  AND PREGNANCY</a:t>
            </a: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en-US" altLang="en-US" sz="3200" b="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32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altLang="en-US" sz="32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pregnant hypothyroid patient 20-30 % increase in thyroxine is required because of :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 elevated maternal </a:t>
            </a: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 binding 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GB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globulin (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TBG) induced by estrogen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early development of fetal brain which depends 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on maternal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thyroxine</a:t>
            </a:r>
          </a:p>
          <a:p>
            <a:pPr lvl="0" defTabSz="992188" eaLnBrk="1" hangingPunct="1">
              <a:spcBef>
                <a:spcPct val="20000"/>
              </a:spcBef>
              <a:defRPr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25400"/>
            <a:ext cx="9097962" cy="722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algn="ctr" defTabSz="992695" eaLnBrk="1" fontAlgn="auto" hangingPunct="1">
              <a:spcAft>
                <a:spcPts val="0"/>
              </a:spcAft>
              <a:defRPr/>
            </a:pPr>
            <a:r>
              <a:rPr lang="en-US" alt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US" sz="3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2260" indent="-372260" defTabSz="992695" eaLnBrk="1" fontAlgn="auto" hangingPunct="1">
              <a:spcAft>
                <a:spcPts val="0"/>
              </a:spcAft>
              <a:defRPr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gland does not produce enough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hormones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may be congenital, primary or secondary </a:t>
            </a: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Congenital: in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children, hypothyroidism leads to 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delay 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in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growth (</a:t>
            </a:r>
            <a:r>
              <a:rPr lang="en-US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dwarfism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),and intellectual development  (</a:t>
            </a:r>
            <a:r>
              <a:rPr lang="en-US" sz="2800" b="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cretinism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People </a:t>
            </a: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who are most at risk include those over age 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   50 &amp; mainly in  </a:t>
            </a: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</a:p>
          <a:p>
            <a:pPr marL="0" indent="0" eaLnBrk="1" hangingPunct="1">
              <a:lnSpc>
                <a:spcPct val="80000"/>
              </a:lnSpc>
              <a:buFont typeface="Arial" charset="0"/>
              <a:buNone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Prevalence is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females and </a:t>
            </a:r>
            <a:r>
              <a:rPr lang="en-IE" altLang="en-US" sz="2800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/1000 males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 Diagnosed </a:t>
            </a:r>
            <a:r>
              <a:rPr lang="en-US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by low plasma levels of T3 &amp; </a:t>
            </a:r>
            <a:r>
              <a:rPr lang="en-US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T4 and TSH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US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663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81000" y="59540"/>
            <a:ext cx="8915400" cy="746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</a:t>
            </a:r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charset="0"/>
              <a:buChar char="•"/>
              <a:defRPr/>
            </a:pPr>
            <a:endParaRPr lang="en-IE" alt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b="0" dirty="0" smtClean="0"/>
              <a:t> </a:t>
            </a:r>
            <a:r>
              <a:rPr lang="en-US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Inadequate function of the gland itself </a:t>
            </a:r>
            <a:r>
              <a:rPr lang="en-US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causes</a:t>
            </a:r>
            <a:endParaRPr lang="en-IE" altLang="en-US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Iodine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deficiency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 is the most common cause of primary hypothyroidism and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endemic goiter</a:t>
            </a: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worldwide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Autoimmune: Hashimoto’s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Radioactive iodine treatment of hyperthyroidism</a:t>
            </a: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Post </a:t>
            </a: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thyroidectomy 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Anti-thyroid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drugs (CMZ , PTU)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Other drugs </a:t>
            </a: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(lithium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IE" altLang="en-US" sz="2800" b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amiodarone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Sub-acute </a:t>
            </a:r>
            <a:r>
              <a:rPr lang="en-IE" alt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thyroiditis</a:t>
            </a:r>
          </a:p>
          <a:p>
            <a:pPr eaLnBrk="1" hangingPunct="1">
              <a:lnSpc>
                <a:spcPct val="150000"/>
              </a:lnSpc>
              <a:buFont typeface="Arial" charset="0"/>
              <a:buChar char="•"/>
              <a:defRPr/>
            </a:pPr>
            <a:r>
              <a:rPr lang="en-US" sz="2800" b="0" dirty="0">
                <a:latin typeface="Arial" panose="020B0604020202020204" pitchFamily="34" charset="0"/>
                <a:cs typeface="Arial" panose="020B0604020202020204" pitchFamily="34" charset="0"/>
              </a:rPr>
              <a:t>Thyroid carcinoma </a:t>
            </a:r>
            <a:endParaRPr lang="ar-EG" sz="2800" b="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39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609600" y="533400"/>
            <a:ext cx="879316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en-IE" altLang="en-US" dirty="0" smtClean="0"/>
          </a:p>
          <a:p>
            <a:pPr algn="ctr" eaLnBrk="1" hangingPunct="1"/>
            <a:r>
              <a:rPr lang="en-IE" altLang="en-US" sz="3600" dirty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Secondary </a:t>
            </a:r>
            <a:r>
              <a:rPr lang="en-IE" altLang="en-US" sz="3600" dirty="0" smtClean="0">
                <a:solidFill>
                  <a:srgbClr val="0066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hypothyroidism-causes</a:t>
            </a:r>
          </a:p>
          <a:p>
            <a:pPr algn="ctr" eaLnBrk="1" hangingPunct="1"/>
            <a:endParaRPr lang="en-IE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IE" altLang="en-US" dirty="0" smtClean="0"/>
          </a:p>
          <a:p>
            <a:pPr eaLnBrk="1" hangingPunct="1"/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-  Hypothalamic disease</a:t>
            </a:r>
          </a:p>
          <a:p>
            <a:pPr eaLnBrk="1" hangingPunct="1"/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r>
              <a:rPr lang="en-IE" altLang="en-US" sz="2800" b="0" dirty="0" smtClean="0">
                <a:latin typeface="Arial" panose="020B0604020202020204" pitchFamily="34" charset="0"/>
                <a:cs typeface="Arial" panose="020B0604020202020204" pitchFamily="34" charset="0"/>
              </a:rPr>
              <a:t>Pituitary disease</a:t>
            </a: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buFontTx/>
              <a:buChar char="-"/>
            </a:pPr>
            <a:endParaRPr lang="en-IE" altLang="en-US" sz="2800" b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2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304800" y="533400"/>
            <a:ext cx="9372600" cy="63463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92188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Early </a:t>
            </a: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Manifestations of </a:t>
            </a:r>
            <a:r>
              <a:rPr lang="en-US" altLang="en-US" sz="3600" dirty="0" smtClean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Hypothyroidism</a:t>
            </a: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3200" b="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Fatigue </a:t>
            </a: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lack of energy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Cold intolerance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Constipation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Muscle or joint pain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2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Thin, brittle hair and </a:t>
            </a:r>
            <a:r>
              <a:rPr lang="en-US" altLang="en-US" sz="3200" b="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fingernails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200" b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14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7905CF-9A8A-43FE-B100-DA4C0ADB68F3}" type="slidenum">
              <a:rPr lang="ar-SA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04800" y="0"/>
            <a:ext cx="9601200" cy="69495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 smtClean="0">
              <a:solidFill>
                <a:prstClr val="black"/>
              </a:solidFill>
              <a:latin typeface="Calibri"/>
              <a:cs typeface="+mn-cs"/>
            </a:endParaRPr>
          </a:p>
          <a:p>
            <a:pPr lvl="0" algn="ctr" defTabSz="992188"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en-US" sz="3600" dirty="0">
                <a:solidFill>
                  <a:srgbClr val="0066FF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Late Manifestations of Hypothyroidism</a:t>
            </a: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lnSpc>
                <a:spcPct val="90000"/>
              </a:lnSpc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Decreased sense of taste and smell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Dry flaky skin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Hoarseness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Menstrual disorders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Puffy face, hands, and feet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sz="3500" b="0" dirty="0">
                <a:solidFill>
                  <a:prstClr val="black"/>
                </a:solidFill>
                <a:latin typeface="Calibri"/>
                <a:cs typeface="+mn-cs"/>
              </a:rPr>
              <a:t>Thinning of </a:t>
            </a:r>
            <a:r>
              <a:rPr lang="en-US" altLang="en-US" sz="3500" b="0" dirty="0" smtClean="0">
                <a:solidFill>
                  <a:prstClr val="black"/>
                </a:solidFill>
                <a:latin typeface="Calibri"/>
                <a:cs typeface="+mn-cs"/>
              </a:rPr>
              <a:t>eyebrows</a:t>
            </a:r>
          </a:p>
          <a:p>
            <a:pPr marL="371475" lvl="0" indent="-371475" defTabSz="992188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  <a:p>
            <a:pPr lvl="0" defTabSz="992188" eaLnBrk="1" hangingPunct="1">
              <a:spcBef>
                <a:spcPct val="20000"/>
              </a:spcBef>
            </a:pPr>
            <a:endParaRPr lang="en-US" altLang="en-US" sz="3500" b="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92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9282E1-1D68-4E90-A2C6-454FBC1F1E58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Picture 2" descr="E:\My Pictures\untitled--haaaaaaaashimotos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85800"/>
            <a:ext cx="8991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B4C1DE9-B6C4-48A4-A719-903D6CD34BC0}" type="slidenum">
              <a:rPr lang="ar-SA" altLang="en-US" sz="1300" b="0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300" b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339" name="Picture 2" descr="E:\My Pictures\1897w-hypothyroidism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81000"/>
            <a:ext cx="88392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3013</TotalTime>
  <Words>563</Words>
  <Application>Microsoft Office PowerPoint</Application>
  <PresentationFormat>Custom</PresentationFormat>
  <Paragraphs>188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Garamond</vt:lpstr>
      <vt:lpstr>Tahoma</vt:lpstr>
      <vt:lpstr>Times New Roman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Treatment of Hypothyroidism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THYROID AND ANTI THYROID DRUGS</dc:title>
  <dc:creator>Abdul Latif</dc:creator>
  <cp:lastModifiedBy>motrefi</cp:lastModifiedBy>
  <cp:revision>414</cp:revision>
  <dcterms:created xsi:type="dcterms:W3CDTF">2006-04-04T11:17:20Z</dcterms:created>
  <dcterms:modified xsi:type="dcterms:W3CDTF">2016-01-28T05:19:51Z</dcterms:modified>
</cp:coreProperties>
</file>