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24" r:id="rId2"/>
    <p:sldId id="311" r:id="rId3"/>
    <p:sldId id="258" r:id="rId4"/>
    <p:sldId id="259" r:id="rId5"/>
    <p:sldId id="260" r:id="rId6"/>
    <p:sldId id="261" r:id="rId7"/>
    <p:sldId id="262" r:id="rId8"/>
    <p:sldId id="321" r:id="rId9"/>
    <p:sldId id="265" r:id="rId10"/>
    <p:sldId id="266" r:id="rId11"/>
    <p:sldId id="327" r:id="rId12"/>
    <p:sldId id="328" r:id="rId13"/>
    <p:sldId id="269" r:id="rId14"/>
    <p:sldId id="270" r:id="rId15"/>
    <p:sldId id="271" r:id="rId16"/>
    <p:sldId id="272" r:id="rId17"/>
    <p:sldId id="307" r:id="rId18"/>
    <p:sldId id="273" r:id="rId19"/>
    <p:sldId id="274" r:id="rId20"/>
    <p:sldId id="329" r:id="rId21"/>
    <p:sldId id="277" r:id="rId22"/>
    <p:sldId id="276" r:id="rId23"/>
    <p:sldId id="275" r:id="rId24"/>
    <p:sldId id="322" r:id="rId25"/>
    <p:sldId id="283" r:id="rId26"/>
    <p:sldId id="330" r:id="rId27"/>
    <p:sldId id="331" r:id="rId28"/>
    <p:sldId id="285" r:id="rId29"/>
    <p:sldId id="287" r:id="rId30"/>
    <p:sldId id="288" r:id="rId31"/>
    <p:sldId id="289" r:id="rId32"/>
    <p:sldId id="290" r:id="rId33"/>
    <p:sldId id="292" r:id="rId34"/>
    <p:sldId id="293" r:id="rId35"/>
    <p:sldId id="313" r:id="rId36"/>
    <p:sldId id="314" r:id="rId37"/>
    <p:sldId id="332" r:id="rId38"/>
    <p:sldId id="334" r:id="rId39"/>
    <p:sldId id="312" r:id="rId40"/>
    <p:sldId id="308" r:id="rId41"/>
    <p:sldId id="309" r:id="rId42"/>
    <p:sldId id="295" r:id="rId43"/>
    <p:sldId id="310" r:id="rId44"/>
    <p:sldId id="315" r:id="rId45"/>
    <p:sldId id="333" r:id="rId46"/>
    <p:sldId id="317" r:id="rId47"/>
    <p:sldId id="318" r:id="rId48"/>
    <p:sldId id="319" r:id="rId49"/>
    <p:sldId id="320" r:id="rId50"/>
    <p:sldId id="306" r:id="rId51"/>
    <p:sldId id="32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112A4-199E-4C5C-98D8-CB0CC54576BD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32B5-5669-4E15-B88D-ACBCF9E5E9B5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551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998B9-D721-457C-812E-F87C871295F0}" type="slidenum">
              <a:rPr lang="ar-SA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80551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37B88-9176-4666-BDFF-2AC1F056018C}" type="slidenum">
              <a:rPr lang="ar-SA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4369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EBFCD-3EEF-4522-BE9B-839FA2745151}" type="slidenum">
              <a:rPr lang="ar-SA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0811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7E9DA-0E1B-40CB-BE6A-17E9012FFD70}" type="slidenum">
              <a:rPr lang="ar-SA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4222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395CC-794D-4FE9-996D-D2DDF5374731}" type="slidenum">
              <a:rPr lang="ar-SA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67953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D1298-C13F-466A-9307-0EFFE287ECA8}" type="slidenum">
              <a:rPr lang="ar-SA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54072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78383-AA3A-4CF4-AEB7-086D39FBA5B6}" type="slidenum">
              <a:rPr lang="ar-SA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75466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8A32E1-38BA-4560-81EB-CF15E2A4158F}" type="slidenum">
              <a:rPr lang="ar-SA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7399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ECE5D-1FB8-411C-A850-57B75FDE7294}" type="slidenum">
              <a:rPr lang="ar-SA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4055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73EE7-C4D4-44AD-8981-579248490B08}" type="slidenum">
              <a:rPr lang="ar-SA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138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195A0-930F-4EB0-84CD-46E6ADB6F42F}" type="slidenum">
              <a:rPr lang="ar-SA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12847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5224C-4E0D-46C4-B174-1BD600AF7E95}" type="slidenum">
              <a:rPr lang="ar-SA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0389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537F6-635A-4333-8357-5F040BA9BEEF}" type="slidenum">
              <a:rPr lang="ar-SA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2590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857B7-B773-4A30-AAAB-9525178F4054}" type="slidenum">
              <a:rPr lang="ar-SA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3309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CC310-99A6-4ED1-AE0D-AA455D44E0F0}" type="slidenum">
              <a:rPr lang="ar-SA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83042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7F48-1476-45F4-80C2-B6CA8CA643FC}" type="slidenum">
              <a:rPr lang="ar-SA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4083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814534-3038-49BA-9EC4-4CA1F2DABB4C}" type="datetimeFigureOut">
              <a:rPr lang="en-GB" smtClean="0"/>
              <a:pPr/>
              <a:t>13/02/2016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56C9A-5CC1-4CAC-B989-ED79A18A9A85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Hall_97814160457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"/>
            <a:ext cx="49657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51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404664"/>
            <a:ext cx="8763000" cy="4762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Glucose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the primary stimulator of insulin secretion</a:t>
            </a:r>
          </a:p>
        </p:txBody>
      </p:sp>
      <p:pic>
        <p:nvPicPr>
          <p:cNvPr id="5" name="Picture 4" descr="800px-BIOE_Diagram_2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40718"/>
            <a:ext cx="8964488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9898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34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" y="0"/>
            <a:ext cx="9067800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5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67100" y="533400"/>
            <a:ext cx="2184400" cy="64633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Blood glucose concentration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67100" y="3032125"/>
            <a:ext cx="2184400" cy="369332"/>
          </a:xfrm>
          <a:prstGeom prst="rect">
            <a:avLst/>
          </a:prstGeom>
          <a:solidFill>
            <a:srgbClr val="00FFCC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CC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Islet  cells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900" y="3810000"/>
            <a:ext cx="2336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Insulin secretion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76600" y="4648200"/>
            <a:ext cx="2565400" cy="147732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glucose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fatty acids</a:t>
            </a:r>
          </a:p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 Blood amino acid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Protein synthesis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 Fuel storage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368800" y="4206875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368800" y="3382963"/>
            <a:ext cx="38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572000" y="1981200"/>
            <a:ext cx="0" cy="990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67100" y="1660525"/>
            <a:ext cx="2184400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Major control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367213" y="12192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30480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Parasympathetic stimulation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5715000" y="32004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324600" y="3032125"/>
            <a:ext cx="2362200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Sympathetic stimulation</a:t>
            </a:r>
          </a:p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(and epinephrine)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5943600" y="2971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819400" y="3200400"/>
            <a:ext cx="609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0" y="2819400"/>
            <a:ext cx="228600" cy="228600"/>
            <a:chOff x="3240" y="1296"/>
            <a:chExt cx="144" cy="144"/>
          </a:xfrm>
        </p:grpSpPr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52578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257800" y="23622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V="1">
            <a:off x="7467600" y="19050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V="1">
            <a:off x="2438400" y="17526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1050925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 Gastrointestinal hormones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324600" y="1219200"/>
            <a:ext cx="2362200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 Blood amino acid conc.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2438400" y="23622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3886200" y="2362200"/>
            <a:ext cx="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GB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962400" y="2590800"/>
            <a:ext cx="228600" cy="228600"/>
            <a:chOff x="3240" y="1296"/>
            <a:chExt cx="144" cy="144"/>
          </a:xfrm>
        </p:grpSpPr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24400" y="2590800"/>
            <a:ext cx="228600" cy="228600"/>
            <a:chOff x="3240" y="1296"/>
            <a:chExt cx="144" cy="144"/>
          </a:xfrm>
        </p:grpSpPr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410200" y="2590800"/>
            <a:ext cx="228600" cy="228600"/>
            <a:chOff x="3240" y="1296"/>
            <a:chExt cx="144" cy="144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381000" y="2193925"/>
            <a:ext cx="1676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defRPr/>
            </a:pPr>
            <a:r>
              <a:rPr lang="en-US" b="1">
                <a:latin typeface="Arial" pitchFamily="34" charset="0"/>
                <a:cs typeface="Arial" pitchFamily="34" charset="0"/>
                <a:sym typeface="Symbol" pitchFamily="18" charset="2"/>
              </a:rPr>
              <a:t>Food intake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065213" y="25908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1065213" y="1752600"/>
            <a:ext cx="3825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</a:t>
            </a: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447800" y="2667000"/>
            <a:ext cx="228600" cy="228600"/>
            <a:chOff x="3240" y="1296"/>
            <a:chExt cx="144" cy="144"/>
          </a:xfrm>
        </p:grpSpPr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447800" y="1828800"/>
            <a:ext cx="228600" cy="228600"/>
            <a:chOff x="3240" y="1296"/>
            <a:chExt cx="144" cy="144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rot="-5400000">
              <a:off x="3240" y="1368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533400" y="4645025"/>
            <a:ext cx="22098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  <a:sym typeface="Symbol" pitchFamily="18" charset="2"/>
              </a:rPr>
              <a:t>Factors controlling insulin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5" grpId="0" animBg="1"/>
      <p:bldP spid="9226" grpId="0"/>
      <p:bldP spid="9228" grpId="0" animBg="1"/>
      <p:bldP spid="9221" grpId="0" animBg="1"/>
      <p:bldP spid="9222" grpId="0"/>
      <p:bldP spid="9230" grpId="0" animBg="1"/>
      <p:bldP spid="9233" grpId="0" animBg="1"/>
      <p:bldP spid="9232" grpId="0" animBg="1"/>
      <p:bldP spid="9234" grpId="0" animBg="1"/>
      <p:bldP spid="9235" grpId="0" animBg="1"/>
      <p:bldP spid="9239" grpId="0" animBg="1"/>
      <p:bldP spid="9241" grpId="0" animBg="1"/>
      <p:bldP spid="9242" grpId="0" animBg="1"/>
      <p:bldP spid="9244" grpId="0" animBg="1"/>
      <p:bldP spid="9229" grpId="0" animBg="1"/>
      <p:bldP spid="9231" grpId="0" animBg="1"/>
      <p:bldP spid="9243" grpId="0" animBg="1"/>
      <p:bldP spid="9240" grpId="0" animBg="1"/>
      <p:bldP spid="9254" grpId="0" animBg="1"/>
      <p:bldP spid="9255" grpId="0"/>
      <p:bldP spid="9256" grpId="0"/>
      <p:bldP spid="92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6387" name="Picture 4" descr="Untitle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73138"/>
            <a:ext cx="88392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81000" y="2057400"/>
            <a:ext cx="2057400" cy="304800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105400" y="1981200"/>
            <a:ext cx="1447800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373732"/>
            <a:ext cx="8763000" cy="5349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 Receptor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686800" cy="27420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insulin receptor is a transmembrane receptor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Belongs to the large class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tyrosine kinase receptors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Made of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two alpha subunits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two beta subunits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8435" name="Content Placeholder 4" descr="gghg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76672"/>
            <a:ext cx="7704856" cy="6234112"/>
          </a:xfrm>
        </p:spPr>
      </p:pic>
      <p:sp>
        <p:nvSpPr>
          <p:cNvPr id="18436" name="AutoShape 2" descr="https://mail.google.com/mail/?attid=0.1&amp;disp=emb&amp;view=att&amp;th=12fee7ba47167484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97497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Glucose regulation and metabolism terms</a:t>
            </a:r>
            <a:br>
              <a:rPr lang="en-GB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- Synthesis of glucose from </a:t>
            </a:r>
            <a:r>
              <a:rPr lang="en-GB" sz="2300" dirty="0" err="1" smtClean="0">
                <a:latin typeface="Arial" pitchFamily="34" charset="0"/>
                <a:cs typeface="Arial" pitchFamily="34" charset="0"/>
              </a:rPr>
              <a:t>noncarbohydrate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precursors, Lactic acid, glycerol, amino acids, liver cells synthesis glucose when carbohydrates are depleted.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Glycogenesis</a:t>
            </a:r>
            <a:r>
              <a:rPr lang="en-GB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- Formation of glycogen, glucose stored in liver and skeletal muscle as glycogen, important energy reserve.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– breakdown of glycogen (polysaccharide) into glucose molecules (monosaccharide)</a:t>
            </a:r>
          </a:p>
          <a:p>
            <a:pPr marL="3175" indent="-3175">
              <a:buNone/>
            </a:pPr>
            <a:r>
              <a:rPr lang="en-GB" sz="2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300" dirty="0" smtClean="0">
                <a:latin typeface="Arial" pitchFamily="34" charset="0"/>
                <a:cs typeface="Arial" pitchFamily="34" charset="0"/>
              </a:rPr>
            </a:br>
            <a:r>
              <a:rPr lang="en-GB" sz="23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Glycolysis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- the breakdown of glucose into pyruvate by cells for the production of ATP</a:t>
            </a:r>
            <a:endParaRPr lang="en-GB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686800" cy="1562472"/>
          </a:xfrm>
        </p:spPr>
        <p:txBody>
          <a:bodyPr>
            <a:noAutofit/>
          </a:bodyPr>
          <a:lstStyle/>
          <a:p>
            <a:pPr algn="ctr">
              <a:buFont typeface="Times New Roman" pitchFamily="18" charset="0"/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Actions of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05680" y="1675879"/>
            <a:ext cx="8686800" cy="518212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Main action of insulin: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transport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glucose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amino acids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K+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into </a:t>
            </a:r>
            <a:r>
              <a:rPr lang="en-US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insulin-sensitive cells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Liver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Muscles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- Adipose tissue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260648"/>
            <a:ext cx="5715744" cy="626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Times New Roman" pitchFamily="18" charset="0"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Actions of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1752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Mouaadh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Abdelkarim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mabdelkarim@ksu.edu.sa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Physiology of the Pancreas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847" y="124766"/>
            <a:ext cx="1519881" cy="151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44424"/>
            <a:ext cx="1024128" cy="1063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512815"/>
            <a:ext cx="1619250" cy="1647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650802"/>
            <a:ext cx="2657475" cy="1724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698144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995" y="4723606"/>
            <a:ext cx="2081846" cy="15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9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686800" cy="61182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Rapid (seconds)</a:t>
            </a:r>
          </a:p>
          <a:p>
            <a:r>
              <a:rPr lang="en-US" altLang="en-US" dirty="0" smtClean="0"/>
              <a:t>(+) transport of glucose, amino acids, K</a:t>
            </a:r>
            <a:r>
              <a:rPr lang="en-US" altLang="en-US" b="1" baseline="30000" dirty="0" smtClean="0"/>
              <a:t>+</a:t>
            </a:r>
            <a:r>
              <a:rPr lang="en-US" altLang="en-US" dirty="0" smtClean="0"/>
              <a:t> into insulin-sensitive cells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Intermediate (minutes)</a:t>
            </a:r>
          </a:p>
          <a:p>
            <a:r>
              <a:rPr lang="en-US" altLang="en-US" dirty="0" smtClean="0"/>
              <a:t> (+) protein synthesis</a:t>
            </a:r>
          </a:p>
          <a:p>
            <a:r>
              <a:rPr lang="en-US" altLang="en-US" dirty="0" smtClean="0"/>
              <a:t>(-) protein  degradation</a:t>
            </a:r>
          </a:p>
          <a:p>
            <a:r>
              <a:rPr lang="en-US" altLang="en-US" dirty="0" smtClean="0"/>
              <a:t>(+) of glycolytic enzymes and glycogen synthase</a:t>
            </a:r>
          </a:p>
          <a:p>
            <a:r>
              <a:rPr lang="en-US" altLang="en-US" dirty="0" smtClean="0"/>
              <a:t>(-) </a:t>
            </a:r>
            <a:r>
              <a:rPr lang="en-US" altLang="en-US" dirty="0" err="1" smtClean="0"/>
              <a:t>phosphorylase</a:t>
            </a:r>
            <a:r>
              <a:rPr lang="en-US" altLang="en-US" dirty="0" smtClean="0"/>
              <a:t> </a:t>
            </a:r>
            <a:r>
              <a:rPr lang="en-US" altLang="en-US" dirty="0" smtClean="0"/>
              <a:t>and </a:t>
            </a:r>
            <a:r>
              <a:rPr lang="en-US" altLang="en-US" dirty="0" err="1" smtClean="0"/>
              <a:t>gluconeogenic</a:t>
            </a:r>
            <a:r>
              <a:rPr lang="en-US" altLang="en-US" dirty="0" smtClean="0"/>
              <a:t> enzymes 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Delayed (hours)</a:t>
            </a:r>
          </a:p>
          <a:p>
            <a:r>
              <a:rPr lang="en-US" altLang="en-US" dirty="0" smtClean="0"/>
              <a:t>(+) mRNAs for </a:t>
            </a:r>
            <a:r>
              <a:rPr lang="en-US" altLang="en-US" dirty="0" err="1" smtClean="0"/>
              <a:t>lipogenic</a:t>
            </a:r>
            <a:r>
              <a:rPr lang="en-US" altLang="en-US" dirty="0" smtClean="0"/>
              <a:t> and other enzymes</a:t>
            </a:r>
          </a:p>
          <a:p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332656"/>
            <a:ext cx="8686800" cy="839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panose="02020603050405020304" pitchFamily="18" charset="0"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Actions of insulin</a:t>
            </a: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49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577304"/>
            <a:ext cx="8763000" cy="9794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of insulin on Liver: </a:t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2565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ketogenesis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protein synthesis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lipid synthesis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gluconeogenesis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glycogen synthesis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glycogenolysis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glycolysis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95936" y="42930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953735"/>
              </a:buClr>
            </a:pPr>
            <a:r>
              <a:rPr lang="en-US" altLang="ar-SA" sz="2400" dirty="0">
                <a:latin typeface="Times New Roman" panose="02020603050405020304" pitchFamily="18" charset="0"/>
              </a:rPr>
              <a:t> </a:t>
            </a:r>
            <a:r>
              <a:rPr lang="en-US" altLang="ar-SA" sz="2400" dirty="0" smtClean="0">
                <a:latin typeface="Times New Roman" panose="02020603050405020304" pitchFamily="18" charset="0"/>
              </a:rPr>
              <a:t>+ GLUT2 </a:t>
            </a:r>
            <a:r>
              <a:rPr lang="en-US" altLang="ar-SA" sz="2400" dirty="0">
                <a:latin typeface="Times New Roman" panose="02020603050405020304" pitchFamily="18" charset="0"/>
              </a:rPr>
              <a:t>transporters</a:t>
            </a:r>
          </a:p>
          <a:p>
            <a:pPr lvl="1">
              <a:buClr>
                <a:schemeClr val="tx1"/>
              </a:buClr>
            </a:pPr>
            <a:r>
              <a:rPr lang="en-US" altLang="ar-SA" dirty="0">
                <a:latin typeface="Times New Roman" panose="02020603050405020304" pitchFamily="18" charset="0"/>
              </a:rPr>
              <a:t>↑ </a:t>
            </a:r>
            <a:r>
              <a:rPr lang="en-US" altLang="ar-SA" dirty="0" err="1">
                <a:latin typeface="Times New Roman" panose="02020603050405020304" pitchFamily="18" charset="0"/>
              </a:rPr>
              <a:t>Glucokinase</a:t>
            </a:r>
            <a:endParaRPr lang="en-US" altLang="ar-SA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3496" y="505296"/>
            <a:ext cx="8763000" cy="9794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of insulin on Muscle: </a:t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6886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glucose entry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glycogen synthesis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amino acid uptake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(+) protein synthesis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ribosomes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(-) protein catabolism</a:t>
            </a:r>
          </a:p>
          <a:p>
            <a:pPr>
              <a:lnSpc>
                <a:spcPct val="160000"/>
              </a:lnSpc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(+) potassium uptake</a:t>
            </a:r>
          </a:p>
          <a:p>
            <a:pPr>
              <a:lnSpc>
                <a:spcPct val="16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6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77304"/>
            <a:ext cx="8763000" cy="97948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 of insulin on Adipose tissue</a:t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724025"/>
            <a:ext cx="8686800" cy="5133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glucose entry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(+) fatty acid synthesis and deposition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(-)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lipolysis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(+) potassium uptake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76672"/>
            <a:ext cx="7638756" cy="57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64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0053" t="842" r="22025" b="3281"/>
          <a:stretch>
            <a:fillRect/>
          </a:stretch>
        </p:blipFill>
        <p:spPr bwMode="auto">
          <a:xfrm>
            <a:off x="1331640" y="908720"/>
            <a:ext cx="705678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Insulin: Summary</a:t>
            </a:r>
            <a:endParaRPr lang="en-US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38" y="384357"/>
            <a:ext cx="8828087" cy="449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Hormonal Effects on FFA Production in Adipose Tissue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1136080" y="1600200"/>
            <a:ext cx="6211888" cy="3954463"/>
          </a:xfrm>
          <a:custGeom>
            <a:avLst/>
            <a:gdLst>
              <a:gd name="T0" fmla="*/ 2147483646 w 4968"/>
              <a:gd name="T1" fmla="*/ 2147483646 h 3033"/>
              <a:gd name="T2" fmla="*/ 2147483646 w 4968"/>
              <a:gd name="T3" fmla="*/ 2147483646 h 3033"/>
              <a:gd name="T4" fmla="*/ 2147483646 w 4968"/>
              <a:gd name="T5" fmla="*/ 2147483646 h 3033"/>
              <a:gd name="T6" fmla="*/ 2147483646 w 4968"/>
              <a:gd name="T7" fmla="*/ 2147483646 h 3033"/>
              <a:gd name="T8" fmla="*/ 2147483646 w 4968"/>
              <a:gd name="T9" fmla="*/ 2147483646 h 3033"/>
              <a:gd name="T10" fmla="*/ 2147483646 w 4968"/>
              <a:gd name="T11" fmla="*/ 2147483646 h 3033"/>
              <a:gd name="T12" fmla="*/ 2147483646 w 4968"/>
              <a:gd name="T13" fmla="*/ 2147483646 h 3033"/>
              <a:gd name="T14" fmla="*/ 2147483646 w 4968"/>
              <a:gd name="T15" fmla="*/ 2147483646 h 3033"/>
              <a:gd name="T16" fmla="*/ 2147483646 w 4968"/>
              <a:gd name="T17" fmla="*/ 2147483646 h 3033"/>
              <a:gd name="T18" fmla="*/ 2147483646 w 4968"/>
              <a:gd name="T19" fmla="*/ 2147483646 h 3033"/>
              <a:gd name="T20" fmla="*/ 2147483646 w 4968"/>
              <a:gd name="T21" fmla="*/ 2147483646 h 3033"/>
              <a:gd name="T22" fmla="*/ 2147483646 w 4968"/>
              <a:gd name="T23" fmla="*/ 2147483646 h 3033"/>
              <a:gd name="T24" fmla="*/ 2147483646 w 4968"/>
              <a:gd name="T25" fmla="*/ 2147483646 h 3033"/>
              <a:gd name="T26" fmla="*/ 2147483646 w 4968"/>
              <a:gd name="T27" fmla="*/ 2147483646 h 3033"/>
              <a:gd name="T28" fmla="*/ 2147483646 w 4968"/>
              <a:gd name="T29" fmla="*/ 2147483646 h 3033"/>
              <a:gd name="T30" fmla="*/ 2147483646 w 4968"/>
              <a:gd name="T31" fmla="*/ 2147483646 h 3033"/>
              <a:gd name="T32" fmla="*/ 2147483646 w 4968"/>
              <a:gd name="T33" fmla="*/ 2147483646 h 3033"/>
              <a:gd name="T34" fmla="*/ 2147483646 w 4968"/>
              <a:gd name="T35" fmla="*/ 2147483646 h 3033"/>
              <a:gd name="T36" fmla="*/ 2147483646 w 4968"/>
              <a:gd name="T37" fmla="*/ 2147483646 h 3033"/>
              <a:gd name="T38" fmla="*/ 2147483646 w 4968"/>
              <a:gd name="T39" fmla="*/ 2147483646 h 3033"/>
              <a:gd name="T40" fmla="*/ 2147483646 w 4968"/>
              <a:gd name="T41" fmla="*/ 2147483646 h 3033"/>
              <a:gd name="T42" fmla="*/ 2147483646 w 4968"/>
              <a:gd name="T43" fmla="*/ 2147483646 h 3033"/>
              <a:gd name="T44" fmla="*/ 2147483646 w 4968"/>
              <a:gd name="T45" fmla="*/ 2147483646 h 3033"/>
              <a:gd name="T46" fmla="*/ 2147483646 w 4968"/>
              <a:gd name="T47" fmla="*/ 2147483646 h 3033"/>
              <a:gd name="T48" fmla="*/ 2147483646 w 4968"/>
              <a:gd name="T49" fmla="*/ 2147483646 h 3033"/>
              <a:gd name="T50" fmla="*/ 2147483646 w 4968"/>
              <a:gd name="T51" fmla="*/ 2147483646 h 3033"/>
              <a:gd name="T52" fmla="*/ 2147483646 w 4968"/>
              <a:gd name="T53" fmla="*/ 2147483646 h 3033"/>
              <a:gd name="T54" fmla="*/ 2147483646 w 4968"/>
              <a:gd name="T55" fmla="*/ 2147483646 h 3033"/>
              <a:gd name="T56" fmla="*/ 2147483646 w 4968"/>
              <a:gd name="T57" fmla="*/ 2147483646 h 3033"/>
              <a:gd name="T58" fmla="*/ 2147483646 w 4968"/>
              <a:gd name="T59" fmla="*/ 2147483646 h 3033"/>
              <a:gd name="T60" fmla="*/ 2147483646 w 4968"/>
              <a:gd name="T61" fmla="*/ 2147483646 h 3033"/>
              <a:gd name="T62" fmla="*/ 2147483646 w 4968"/>
              <a:gd name="T63" fmla="*/ 2147483646 h 3033"/>
              <a:gd name="T64" fmla="*/ 2147483646 w 4968"/>
              <a:gd name="T65" fmla="*/ 2147483646 h 3033"/>
              <a:gd name="T66" fmla="*/ 2147483646 w 4968"/>
              <a:gd name="T67" fmla="*/ 2147483646 h 3033"/>
              <a:gd name="T68" fmla="*/ 2147483646 w 4968"/>
              <a:gd name="T69" fmla="*/ 2147483646 h 3033"/>
              <a:gd name="T70" fmla="*/ 2147483646 w 4968"/>
              <a:gd name="T71" fmla="*/ 2147483646 h 3033"/>
              <a:gd name="T72" fmla="*/ 2147483646 w 4968"/>
              <a:gd name="T73" fmla="*/ 2147483646 h 3033"/>
              <a:gd name="T74" fmla="*/ 2147483646 w 4968"/>
              <a:gd name="T75" fmla="*/ 2147483646 h 3033"/>
              <a:gd name="T76" fmla="*/ 2147483646 w 4968"/>
              <a:gd name="T77" fmla="*/ 2147483646 h 3033"/>
              <a:gd name="T78" fmla="*/ 2147483646 w 4968"/>
              <a:gd name="T79" fmla="*/ 2147483646 h 3033"/>
              <a:gd name="T80" fmla="*/ 2147483646 w 4968"/>
              <a:gd name="T81" fmla="*/ 2147483646 h 3033"/>
              <a:gd name="T82" fmla="*/ 2147483646 w 4968"/>
              <a:gd name="T83" fmla="*/ 2147483646 h 3033"/>
              <a:gd name="T84" fmla="*/ 2147483646 w 4968"/>
              <a:gd name="T85" fmla="*/ 2147483646 h 3033"/>
              <a:gd name="T86" fmla="*/ 2147483646 w 4968"/>
              <a:gd name="T87" fmla="*/ 2147483646 h 3033"/>
              <a:gd name="T88" fmla="*/ 2147483646 w 4968"/>
              <a:gd name="T89" fmla="*/ 2147483646 h 3033"/>
              <a:gd name="T90" fmla="*/ 2147483646 w 4968"/>
              <a:gd name="T91" fmla="*/ 2147483646 h 3033"/>
              <a:gd name="T92" fmla="*/ 2147483646 w 4968"/>
              <a:gd name="T93" fmla="*/ 2147483646 h 3033"/>
              <a:gd name="T94" fmla="*/ 2147483646 w 4968"/>
              <a:gd name="T95" fmla="*/ 2147483646 h 3033"/>
              <a:gd name="T96" fmla="*/ 2147483646 w 4968"/>
              <a:gd name="T97" fmla="*/ 2147483646 h 3033"/>
              <a:gd name="T98" fmla="*/ 2147483646 w 4968"/>
              <a:gd name="T99" fmla="*/ 2147483646 h 3033"/>
              <a:gd name="T100" fmla="*/ 2147483646 w 4968"/>
              <a:gd name="T101" fmla="*/ 2147483646 h 3033"/>
              <a:gd name="T102" fmla="*/ 2147483646 w 4968"/>
              <a:gd name="T103" fmla="*/ 2147483646 h 3033"/>
              <a:gd name="T104" fmla="*/ 2147483646 w 4968"/>
              <a:gd name="T105" fmla="*/ 2147483646 h 3033"/>
              <a:gd name="T106" fmla="*/ 2147483646 w 4968"/>
              <a:gd name="T107" fmla="*/ 2147483646 h 3033"/>
              <a:gd name="T108" fmla="*/ 2147483646 w 4968"/>
              <a:gd name="T109" fmla="*/ 2147483646 h 3033"/>
              <a:gd name="T110" fmla="*/ 2147483646 w 4968"/>
              <a:gd name="T111" fmla="*/ 2147483646 h 3033"/>
              <a:gd name="T112" fmla="*/ 2147483646 w 4968"/>
              <a:gd name="T113" fmla="*/ 2147483646 h 3033"/>
              <a:gd name="T114" fmla="*/ 2147483646 w 4968"/>
              <a:gd name="T115" fmla="*/ 2147483646 h 303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968"/>
              <a:gd name="T175" fmla="*/ 0 h 3033"/>
              <a:gd name="T176" fmla="*/ 4968 w 4968"/>
              <a:gd name="T177" fmla="*/ 3033 h 303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968" h="3033">
                <a:moveTo>
                  <a:pt x="1669" y="265"/>
                </a:moveTo>
                <a:lnTo>
                  <a:pt x="1608" y="242"/>
                </a:lnTo>
                <a:lnTo>
                  <a:pt x="1608" y="219"/>
                </a:lnTo>
                <a:lnTo>
                  <a:pt x="1608" y="184"/>
                </a:lnTo>
                <a:lnTo>
                  <a:pt x="1608" y="161"/>
                </a:lnTo>
                <a:lnTo>
                  <a:pt x="1608" y="127"/>
                </a:lnTo>
                <a:lnTo>
                  <a:pt x="1608" y="104"/>
                </a:lnTo>
                <a:lnTo>
                  <a:pt x="1629" y="81"/>
                </a:lnTo>
                <a:lnTo>
                  <a:pt x="1669" y="69"/>
                </a:lnTo>
                <a:lnTo>
                  <a:pt x="1690" y="46"/>
                </a:lnTo>
                <a:lnTo>
                  <a:pt x="1730" y="46"/>
                </a:lnTo>
                <a:lnTo>
                  <a:pt x="1771" y="35"/>
                </a:lnTo>
                <a:lnTo>
                  <a:pt x="1832" y="35"/>
                </a:lnTo>
                <a:lnTo>
                  <a:pt x="1893" y="23"/>
                </a:lnTo>
                <a:lnTo>
                  <a:pt x="1975" y="23"/>
                </a:lnTo>
                <a:lnTo>
                  <a:pt x="2015" y="23"/>
                </a:lnTo>
                <a:lnTo>
                  <a:pt x="2076" y="23"/>
                </a:lnTo>
                <a:lnTo>
                  <a:pt x="2117" y="23"/>
                </a:lnTo>
                <a:lnTo>
                  <a:pt x="2158" y="23"/>
                </a:lnTo>
                <a:lnTo>
                  <a:pt x="2178" y="46"/>
                </a:lnTo>
                <a:lnTo>
                  <a:pt x="2199" y="69"/>
                </a:lnTo>
                <a:lnTo>
                  <a:pt x="2219" y="92"/>
                </a:lnTo>
                <a:lnTo>
                  <a:pt x="2239" y="115"/>
                </a:lnTo>
                <a:lnTo>
                  <a:pt x="2300" y="81"/>
                </a:lnTo>
                <a:lnTo>
                  <a:pt x="2321" y="58"/>
                </a:lnTo>
                <a:lnTo>
                  <a:pt x="2361" y="35"/>
                </a:lnTo>
                <a:lnTo>
                  <a:pt x="2382" y="12"/>
                </a:lnTo>
                <a:lnTo>
                  <a:pt x="2422" y="12"/>
                </a:lnTo>
                <a:lnTo>
                  <a:pt x="2463" y="0"/>
                </a:lnTo>
                <a:lnTo>
                  <a:pt x="2524" y="0"/>
                </a:lnTo>
                <a:lnTo>
                  <a:pt x="2585" y="0"/>
                </a:lnTo>
                <a:lnTo>
                  <a:pt x="2646" y="0"/>
                </a:lnTo>
                <a:lnTo>
                  <a:pt x="2687" y="0"/>
                </a:lnTo>
                <a:lnTo>
                  <a:pt x="2748" y="12"/>
                </a:lnTo>
                <a:lnTo>
                  <a:pt x="2789" y="12"/>
                </a:lnTo>
                <a:lnTo>
                  <a:pt x="2850" y="23"/>
                </a:lnTo>
                <a:lnTo>
                  <a:pt x="2931" y="35"/>
                </a:lnTo>
                <a:lnTo>
                  <a:pt x="2992" y="46"/>
                </a:lnTo>
                <a:lnTo>
                  <a:pt x="3033" y="58"/>
                </a:lnTo>
                <a:lnTo>
                  <a:pt x="3074" y="69"/>
                </a:lnTo>
                <a:lnTo>
                  <a:pt x="3094" y="92"/>
                </a:lnTo>
                <a:lnTo>
                  <a:pt x="3115" y="115"/>
                </a:lnTo>
                <a:lnTo>
                  <a:pt x="3115" y="138"/>
                </a:lnTo>
                <a:lnTo>
                  <a:pt x="3115" y="161"/>
                </a:lnTo>
                <a:lnTo>
                  <a:pt x="3115" y="184"/>
                </a:lnTo>
                <a:lnTo>
                  <a:pt x="3155" y="184"/>
                </a:lnTo>
                <a:lnTo>
                  <a:pt x="3196" y="173"/>
                </a:lnTo>
                <a:lnTo>
                  <a:pt x="3237" y="161"/>
                </a:lnTo>
                <a:lnTo>
                  <a:pt x="3277" y="161"/>
                </a:lnTo>
                <a:lnTo>
                  <a:pt x="3318" y="150"/>
                </a:lnTo>
                <a:lnTo>
                  <a:pt x="3359" y="150"/>
                </a:lnTo>
                <a:lnTo>
                  <a:pt x="3400" y="150"/>
                </a:lnTo>
                <a:lnTo>
                  <a:pt x="3461" y="161"/>
                </a:lnTo>
                <a:lnTo>
                  <a:pt x="3501" y="173"/>
                </a:lnTo>
                <a:lnTo>
                  <a:pt x="3542" y="196"/>
                </a:lnTo>
                <a:lnTo>
                  <a:pt x="3583" y="196"/>
                </a:lnTo>
                <a:lnTo>
                  <a:pt x="3623" y="219"/>
                </a:lnTo>
                <a:lnTo>
                  <a:pt x="3664" y="231"/>
                </a:lnTo>
                <a:lnTo>
                  <a:pt x="3685" y="254"/>
                </a:lnTo>
                <a:lnTo>
                  <a:pt x="3705" y="277"/>
                </a:lnTo>
                <a:lnTo>
                  <a:pt x="3705" y="300"/>
                </a:lnTo>
                <a:lnTo>
                  <a:pt x="3725" y="323"/>
                </a:lnTo>
                <a:lnTo>
                  <a:pt x="3725" y="346"/>
                </a:lnTo>
                <a:lnTo>
                  <a:pt x="3685" y="369"/>
                </a:lnTo>
                <a:lnTo>
                  <a:pt x="3644" y="380"/>
                </a:lnTo>
                <a:lnTo>
                  <a:pt x="3603" y="380"/>
                </a:lnTo>
                <a:lnTo>
                  <a:pt x="3644" y="392"/>
                </a:lnTo>
                <a:lnTo>
                  <a:pt x="3705" y="369"/>
                </a:lnTo>
                <a:lnTo>
                  <a:pt x="3746" y="357"/>
                </a:lnTo>
                <a:lnTo>
                  <a:pt x="3766" y="334"/>
                </a:lnTo>
                <a:lnTo>
                  <a:pt x="3807" y="323"/>
                </a:lnTo>
                <a:lnTo>
                  <a:pt x="3847" y="323"/>
                </a:lnTo>
                <a:lnTo>
                  <a:pt x="3888" y="334"/>
                </a:lnTo>
                <a:lnTo>
                  <a:pt x="3929" y="346"/>
                </a:lnTo>
                <a:lnTo>
                  <a:pt x="3970" y="369"/>
                </a:lnTo>
                <a:lnTo>
                  <a:pt x="4010" y="380"/>
                </a:lnTo>
                <a:lnTo>
                  <a:pt x="4010" y="403"/>
                </a:lnTo>
                <a:lnTo>
                  <a:pt x="4010" y="427"/>
                </a:lnTo>
                <a:lnTo>
                  <a:pt x="3990" y="450"/>
                </a:lnTo>
                <a:lnTo>
                  <a:pt x="3970" y="473"/>
                </a:lnTo>
                <a:lnTo>
                  <a:pt x="3949" y="496"/>
                </a:lnTo>
                <a:lnTo>
                  <a:pt x="3990" y="484"/>
                </a:lnTo>
                <a:lnTo>
                  <a:pt x="4031" y="473"/>
                </a:lnTo>
                <a:lnTo>
                  <a:pt x="4132" y="450"/>
                </a:lnTo>
                <a:lnTo>
                  <a:pt x="4173" y="438"/>
                </a:lnTo>
                <a:lnTo>
                  <a:pt x="4234" y="427"/>
                </a:lnTo>
                <a:lnTo>
                  <a:pt x="4295" y="415"/>
                </a:lnTo>
                <a:lnTo>
                  <a:pt x="4336" y="415"/>
                </a:lnTo>
                <a:lnTo>
                  <a:pt x="4377" y="415"/>
                </a:lnTo>
                <a:lnTo>
                  <a:pt x="4438" y="427"/>
                </a:lnTo>
                <a:lnTo>
                  <a:pt x="4478" y="450"/>
                </a:lnTo>
                <a:lnTo>
                  <a:pt x="4519" y="484"/>
                </a:lnTo>
                <a:lnTo>
                  <a:pt x="4540" y="507"/>
                </a:lnTo>
                <a:lnTo>
                  <a:pt x="4560" y="530"/>
                </a:lnTo>
                <a:lnTo>
                  <a:pt x="4560" y="553"/>
                </a:lnTo>
                <a:lnTo>
                  <a:pt x="4560" y="576"/>
                </a:lnTo>
                <a:lnTo>
                  <a:pt x="4560" y="611"/>
                </a:lnTo>
                <a:lnTo>
                  <a:pt x="4560" y="634"/>
                </a:lnTo>
                <a:lnTo>
                  <a:pt x="4540" y="657"/>
                </a:lnTo>
                <a:lnTo>
                  <a:pt x="4519" y="680"/>
                </a:lnTo>
                <a:lnTo>
                  <a:pt x="4478" y="703"/>
                </a:lnTo>
                <a:lnTo>
                  <a:pt x="4438" y="715"/>
                </a:lnTo>
                <a:lnTo>
                  <a:pt x="4478" y="726"/>
                </a:lnTo>
                <a:lnTo>
                  <a:pt x="4519" y="726"/>
                </a:lnTo>
                <a:lnTo>
                  <a:pt x="4560" y="715"/>
                </a:lnTo>
                <a:lnTo>
                  <a:pt x="4601" y="715"/>
                </a:lnTo>
                <a:lnTo>
                  <a:pt x="4641" y="738"/>
                </a:lnTo>
                <a:lnTo>
                  <a:pt x="4702" y="761"/>
                </a:lnTo>
                <a:lnTo>
                  <a:pt x="4743" y="772"/>
                </a:lnTo>
                <a:lnTo>
                  <a:pt x="4784" y="784"/>
                </a:lnTo>
                <a:lnTo>
                  <a:pt x="4804" y="807"/>
                </a:lnTo>
                <a:lnTo>
                  <a:pt x="4825" y="830"/>
                </a:lnTo>
                <a:lnTo>
                  <a:pt x="4845" y="865"/>
                </a:lnTo>
                <a:lnTo>
                  <a:pt x="4845" y="888"/>
                </a:lnTo>
                <a:lnTo>
                  <a:pt x="4865" y="911"/>
                </a:lnTo>
                <a:lnTo>
                  <a:pt x="4886" y="934"/>
                </a:lnTo>
                <a:lnTo>
                  <a:pt x="4906" y="968"/>
                </a:lnTo>
                <a:lnTo>
                  <a:pt x="4947" y="1003"/>
                </a:lnTo>
                <a:lnTo>
                  <a:pt x="4947" y="1026"/>
                </a:lnTo>
                <a:lnTo>
                  <a:pt x="4947" y="1049"/>
                </a:lnTo>
                <a:lnTo>
                  <a:pt x="4926" y="1072"/>
                </a:lnTo>
                <a:lnTo>
                  <a:pt x="4886" y="1107"/>
                </a:lnTo>
                <a:lnTo>
                  <a:pt x="4865" y="1130"/>
                </a:lnTo>
                <a:lnTo>
                  <a:pt x="4825" y="1141"/>
                </a:lnTo>
                <a:lnTo>
                  <a:pt x="4784" y="1141"/>
                </a:lnTo>
                <a:lnTo>
                  <a:pt x="4784" y="1164"/>
                </a:lnTo>
                <a:lnTo>
                  <a:pt x="4825" y="1187"/>
                </a:lnTo>
                <a:lnTo>
                  <a:pt x="4845" y="1210"/>
                </a:lnTo>
                <a:lnTo>
                  <a:pt x="4886" y="1234"/>
                </a:lnTo>
                <a:lnTo>
                  <a:pt x="4906" y="1257"/>
                </a:lnTo>
                <a:lnTo>
                  <a:pt x="4906" y="1280"/>
                </a:lnTo>
                <a:lnTo>
                  <a:pt x="4926" y="1303"/>
                </a:lnTo>
                <a:lnTo>
                  <a:pt x="4926" y="1326"/>
                </a:lnTo>
                <a:lnTo>
                  <a:pt x="4926" y="1349"/>
                </a:lnTo>
                <a:lnTo>
                  <a:pt x="4926" y="1372"/>
                </a:lnTo>
                <a:lnTo>
                  <a:pt x="4906" y="1395"/>
                </a:lnTo>
                <a:lnTo>
                  <a:pt x="4886" y="1418"/>
                </a:lnTo>
                <a:lnTo>
                  <a:pt x="4845" y="1441"/>
                </a:lnTo>
                <a:lnTo>
                  <a:pt x="4804" y="1453"/>
                </a:lnTo>
                <a:lnTo>
                  <a:pt x="4763" y="1453"/>
                </a:lnTo>
                <a:lnTo>
                  <a:pt x="4723" y="1453"/>
                </a:lnTo>
                <a:lnTo>
                  <a:pt x="4682" y="1430"/>
                </a:lnTo>
                <a:lnTo>
                  <a:pt x="4641" y="1418"/>
                </a:lnTo>
                <a:lnTo>
                  <a:pt x="4682" y="1418"/>
                </a:lnTo>
                <a:lnTo>
                  <a:pt x="4723" y="1430"/>
                </a:lnTo>
                <a:lnTo>
                  <a:pt x="4763" y="1430"/>
                </a:lnTo>
                <a:lnTo>
                  <a:pt x="4804" y="1441"/>
                </a:lnTo>
                <a:lnTo>
                  <a:pt x="4845" y="1441"/>
                </a:lnTo>
                <a:lnTo>
                  <a:pt x="4886" y="1453"/>
                </a:lnTo>
                <a:lnTo>
                  <a:pt x="4906" y="1476"/>
                </a:lnTo>
                <a:lnTo>
                  <a:pt x="4926" y="1499"/>
                </a:lnTo>
                <a:lnTo>
                  <a:pt x="4947" y="1522"/>
                </a:lnTo>
                <a:lnTo>
                  <a:pt x="4967" y="1545"/>
                </a:lnTo>
                <a:lnTo>
                  <a:pt x="4967" y="1568"/>
                </a:lnTo>
                <a:lnTo>
                  <a:pt x="4947" y="1591"/>
                </a:lnTo>
                <a:lnTo>
                  <a:pt x="4947" y="1614"/>
                </a:lnTo>
                <a:lnTo>
                  <a:pt x="4926" y="1637"/>
                </a:lnTo>
                <a:lnTo>
                  <a:pt x="4886" y="1672"/>
                </a:lnTo>
                <a:lnTo>
                  <a:pt x="4865" y="1706"/>
                </a:lnTo>
                <a:lnTo>
                  <a:pt x="4825" y="1729"/>
                </a:lnTo>
                <a:lnTo>
                  <a:pt x="4825" y="1752"/>
                </a:lnTo>
                <a:lnTo>
                  <a:pt x="4845" y="1775"/>
                </a:lnTo>
                <a:lnTo>
                  <a:pt x="4865" y="1798"/>
                </a:lnTo>
                <a:lnTo>
                  <a:pt x="4886" y="1822"/>
                </a:lnTo>
                <a:lnTo>
                  <a:pt x="4906" y="1845"/>
                </a:lnTo>
                <a:lnTo>
                  <a:pt x="4926" y="1868"/>
                </a:lnTo>
                <a:lnTo>
                  <a:pt x="4926" y="1891"/>
                </a:lnTo>
                <a:lnTo>
                  <a:pt x="4926" y="1914"/>
                </a:lnTo>
                <a:lnTo>
                  <a:pt x="4906" y="1937"/>
                </a:lnTo>
                <a:lnTo>
                  <a:pt x="4886" y="1960"/>
                </a:lnTo>
                <a:lnTo>
                  <a:pt x="4865" y="1983"/>
                </a:lnTo>
                <a:lnTo>
                  <a:pt x="4845" y="2006"/>
                </a:lnTo>
                <a:lnTo>
                  <a:pt x="4845" y="2029"/>
                </a:lnTo>
                <a:lnTo>
                  <a:pt x="4804" y="2041"/>
                </a:lnTo>
                <a:lnTo>
                  <a:pt x="4763" y="2052"/>
                </a:lnTo>
                <a:lnTo>
                  <a:pt x="4723" y="2064"/>
                </a:lnTo>
                <a:lnTo>
                  <a:pt x="4682" y="2075"/>
                </a:lnTo>
                <a:lnTo>
                  <a:pt x="4641" y="2098"/>
                </a:lnTo>
                <a:lnTo>
                  <a:pt x="4601" y="2110"/>
                </a:lnTo>
                <a:lnTo>
                  <a:pt x="4601" y="2133"/>
                </a:lnTo>
                <a:lnTo>
                  <a:pt x="4621" y="2110"/>
                </a:lnTo>
                <a:lnTo>
                  <a:pt x="4662" y="2098"/>
                </a:lnTo>
                <a:lnTo>
                  <a:pt x="4682" y="2121"/>
                </a:lnTo>
                <a:lnTo>
                  <a:pt x="4702" y="2144"/>
                </a:lnTo>
                <a:lnTo>
                  <a:pt x="4702" y="2167"/>
                </a:lnTo>
                <a:lnTo>
                  <a:pt x="4702" y="2190"/>
                </a:lnTo>
                <a:lnTo>
                  <a:pt x="4682" y="2213"/>
                </a:lnTo>
                <a:lnTo>
                  <a:pt x="4682" y="2237"/>
                </a:lnTo>
                <a:lnTo>
                  <a:pt x="4662" y="2260"/>
                </a:lnTo>
                <a:lnTo>
                  <a:pt x="4641" y="2283"/>
                </a:lnTo>
                <a:lnTo>
                  <a:pt x="4601" y="2294"/>
                </a:lnTo>
                <a:lnTo>
                  <a:pt x="4560" y="2317"/>
                </a:lnTo>
                <a:lnTo>
                  <a:pt x="4519" y="2329"/>
                </a:lnTo>
                <a:lnTo>
                  <a:pt x="4478" y="2340"/>
                </a:lnTo>
                <a:lnTo>
                  <a:pt x="4438" y="2352"/>
                </a:lnTo>
                <a:lnTo>
                  <a:pt x="4438" y="2375"/>
                </a:lnTo>
                <a:lnTo>
                  <a:pt x="4417" y="2398"/>
                </a:lnTo>
                <a:lnTo>
                  <a:pt x="4397" y="2421"/>
                </a:lnTo>
                <a:lnTo>
                  <a:pt x="4377" y="2444"/>
                </a:lnTo>
                <a:lnTo>
                  <a:pt x="4336" y="2456"/>
                </a:lnTo>
                <a:lnTo>
                  <a:pt x="4295" y="2467"/>
                </a:lnTo>
                <a:lnTo>
                  <a:pt x="4255" y="2479"/>
                </a:lnTo>
                <a:lnTo>
                  <a:pt x="4214" y="2467"/>
                </a:lnTo>
                <a:lnTo>
                  <a:pt x="4173" y="2456"/>
                </a:lnTo>
                <a:lnTo>
                  <a:pt x="4173" y="2433"/>
                </a:lnTo>
                <a:lnTo>
                  <a:pt x="4132" y="2421"/>
                </a:lnTo>
                <a:lnTo>
                  <a:pt x="4132" y="2398"/>
                </a:lnTo>
                <a:lnTo>
                  <a:pt x="4132" y="2375"/>
                </a:lnTo>
                <a:lnTo>
                  <a:pt x="4112" y="2398"/>
                </a:lnTo>
                <a:lnTo>
                  <a:pt x="4112" y="2421"/>
                </a:lnTo>
                <a:lnTo>
                  <a:pt x="4132" y="2444"/>
                </a:lnTo>
                <a:lnTo>
                  <a:pt x="4153" y="2467"/>
                </a:lnTo>
                <a:lnTo>
                  <a:pt x="4193" y="2479"/>
                </a:lnTo>
                <a:lnTo>
                  <a:pt x="4193" y="2525"/>
                </a:lnTo>
                <a:lnTo>
                  <a:pt x="4193" y="2548"/>
                </a:lnTo>
                <a:lnTo>
                  <a:pt x="4193" y="2571"/>
                </a:lnTo>
                <a:lnTo>
                  <a:pt x="4193" y="2594"/>
                </a:lnTo>
                <a:lnTo>
                  <a:pt x="4173" y="2617"/>
                </a:lnTo>
                <a:lnTo>
                  <a:pt x="4132" y="2640"/>
                </a:lnTo>
                <a:lnTo>
                  <a:pt x="4112" y="2663"/>
                </a:lnTo>
                <a:lnTo>
                  <a:pt x="4071" y="2675"/>
                </a:lnTo>
                <a:lnTo>
                  <a:pt x="4031" y="2686"/>
                </a:lnTo>
                <a:lnTo>
                  <a:pt x="3990" y="2698"/>
                </a:lnTo>
                <a:lnTo>
                  <a:pt x="3949" y="2698"/>
                </a:lnTo>
                <a:lnTo>
                  <a:pt x="3908" y="2709"/>
                </a:lnTo>
                <a:lnTo>
                  <a:pt x="3868" y="2709"/>
                </a:lnTo>
                <a:lnTo>
                  <a:pt x="3827" y="2709"/>
                </a:lnTo>
                <a:lnTo>
                  <a:pt x="3807" y="2686"/>
                </a:lnTo>
                <a:lnTo>
                  <a:pt x="3786" y="2709"/>
                </a:lnTo>
                <a:lnTo>
                  <a:pt x="3786" y="2732"/>
                </a:lnTo>
                <a:lnTo>
                  <a:pt x="3766" y="2755"/>
                </a:lnTo>
                <a:lnTo>
                  <a:pt x="3746" y="2778"/>
                </a:lnTo>
                <a:lnTo>
                  <a:pt x="3725" y="2801"/>
                </a:lnTo>
                <a:lnTo>
                  <a:pt x="3685" y="2813"/>
                </a:lnTo>
                <a:lnTo>
                  <a:pt x="3664" y="2836"/>
                </a:lnTo>
                <a:lnTo>
                  <a:pt x="3623" y="2848"/>
                </a:lnTo>
                <a:lnTo>
                  <a:pt x="3603" y="2871"/>
                </a:lnTo>
                <a:lnTo>
                  <a:pt x="3562" y="2871"/>
                </a:lnTo>
                <a:lnTo>
                  <a:pt x="3522" y="2882"/>
                </a:lnTo>
                <a:lnTo>
                  <a:pt x="3481" y="2871"/>
                </a:lnTo>
                <a:lnTo>
                  <a:pt x="3461" y="2848"/>
                </a:lnTo>
                <a:lnTo>
                  <a:pt x="3440" y="2824"/>
                </a:lnTo>
                <a:lnTo>
                  <a:pt x="3420" y="2801"/>
                </a:lnTo>
                <a:lnTo>
                  <a:pt x="3420" y="2778"/>
                </a:lnTo>
                <a:lnTo>
                  <a:pt x="3400" y="2801"/>
                </a:lnTo>
                <a:lnTo>
                  <a:pt x="3379" y="2824"/>
                </a:lnTo>
                <a:lnTo>
                  <a:pt x="3338" y="2836"/>
                </a:lnTo>
                <a:lnTo>
                  <a:pt x="3298" y="2859"/>
                </a:lnTo>
                <a:lnTo>
                  <a:pt x="3257" y="2871"/>
                </a:lnTo>
                <a:lnTo>
                  <a:pt x="3216" y="2871"/>
                </a:lnTo>
                <a:lnTo>
                  <a:pt x="3196" y="2848"/>
                </a:lnTo>
                <a:lnTo>
                  <a:pt x="3176" y="2824"/>
                </a:lnTo>
                <a:lnTo>
                  <a:pt x="3135" y="2824"/>
                </a:lnTo>
                <a:lnTo>
                  <a:pt x="3115" y="2859"/>
                </a:lnTo>
                <a:lnTo>
                  <a:pt x="3115" y="2882"/>
                </a:lnTo>
                <a:lnTo>
                  <a:pt x="3074" y="2905"/>
                </a:lnTo>
                <a:lnTo>
                  <a:pt x="3033" y="2928"/>
                </a:lnTo>
                <a:lnTo>
                  <a:pt x="3013" y="2951"/>
                </a:lnTo>
                <a:lnTo>
                  <a:pt x="2972" y="2963"/>
                </a:lnTo>
                <a:lnTo>
                  <a:pt x="2952" y="2986"/>
                </a:lnTo>
                <a:lnTo>
                  <a:pt x="2931" y="3009"/>
                </a:lnTo>
                <a:lnTo>
                  <a:pt x="2891" y="3020"/>
                </a:lnTo>
                <a:lnTo>
                  <a:pt x="2850" y="3020"/>
                </a:lnTo>
                <a:lnTo>
                  <a:pt x="2809" y="3032"/>
                </a:lnTo>
                <a:lnTo>
                  <a:pt x="2768" y="3032"/>
                </a:lnTo>
                <a:lnTo>
                  <a:pt x="2707" y="3032"/>
                </a:lnTo>
                <a:lnTo>
                  <a:pt x="2667" y="3020"/>
                </a:lnTo>
                <a:lnTo>
                  <a:pt x="2606" y="3009"/>
                </a:lnTo>
                <a:lnTo>
                  <a:pt x="2545" y="2997"/>
                </a:lnTo>
                <a:lnTo>
                  <a:pt x="2524" y="2974"/>
                </a:lnTo>
                <a:lnTo>
                  <a:pt x="2484" y="2974"/>
                </a:lnTo>
                <a:lnTo>
                  <a:pt x="2484" y="2951"/>
                </a:lnTo>
                <a:lnTo>
                  <a:pt x="2463" y="2928"/>
                </a:lnTo>
                <a:lnTo>
                  <a:pt x="2484" y="2905"/>
                </a:lnTo>
                <a:lnTo>
                  <a:pt x="2504" y="2882"/>
                </a:lnTo>
                <a:lnTo>
                  <a:pt x="2524" y="2859"/>
                </a:lnTo>
                <a:lnTo>
                  <a:pt x="2524" y="2882"/>
                </a:lnTo>
                <a:lnTo>
                  <a:pt x="2504" y="2859"/>
                </a:lnTo>
                <a:lnTo>
                  <a:pt x="2504" y="2882"/>
                </a:lnTo>
                <a:lnTo>
                  <a:pt x="2463" y="2894"/>
                </a:lnTo>
                <a:lnTo>
                  <a:pt x="2443" y="2917"/>
                </a:lnTo>
                <a:lnTo>
                  <a:pt x="2402" y="2928"/>
                </a:lnTo>
                <a:lnTo>
                  <a:pt x="2382" y="2951"/>
                </a:lnTo>
                <a:lnTo>
                  <a:pt x="2341" y="2963"/>
                </a:lnTo>
                <a:lnTo>
                  <a:pt x="2300" y="2974"/>
                </a:lnTo>
                <a:lnTo>
                  <a:pt x="2260" y="2974"/>
                </a:lnTo>
                <a:lnTo>
                  <a:pt x="2219" y="2974"/>
                </a:lnTo>
                <a:lnTo>
                  <a:pt x="2178" y="2974"/>
                </a:lnTo>
                <a:lnTo>
                  <a:pt x="2137" y="2963"/>
                </a:lnTo>
                <a:lnTo>
                  <a:pt x="2097" y="2951"/>
                </a:lnTo>
                <a:lnTo>
                  <a:pt x="2056" y="2928"/>
                </a:lnTo>
                <a:lnTo>
                  <a:pt x="2056" y="2905"/>
                </a:lnTo>
                <a:lnTo>
                  <a:pt x="2056" y="2882"/>
                </a:lnTo>
                <a:lnTo>
                  <a:pt x="2056" y="2859"/>
                </a:lnTo>
                <a:lnTo>
                  <a:pt x="2036" y="2882"/>
                </a:lnTo>
                <a:lnTo>
                  <a:pt x="1995" y="2894"/>
                </a:lnTo>
                <a:lnTo>
                  <a:pt x="1954" y="2905"/>
                </a:lnTo>
                <a:lnTo>
                  <a:pt x="1893" y="2905"/>
                </a:lnTo>
                <a:lnTo>
                  <a:pt x="1832" y="2905"/>
                </a:lnTo>
                <a:lnTo>
                  <a:pt x="1791" y="2905"/>
                </a:lnTo>
                <a:lnTo>
                  <a:pt x="1751" y="2905"/>
                </a:lnTo>
                <a:lnTo>
                  <a:pt x="1710" y="2905"/>
                </a:lnTo>
                <a:lnTo>
                  <a:pt x="1669" y="2905"/>
                </a:lnTo>
                <a:lnTo>
                  <a:pt x="1629" y="2905"/>
                </a:lnTo>
                <a:lnTo>
                  <a:pt x="1588" y="2905"/>
                </a:lnTo>
                <a:lnTo>
                  <a:pt x="1567" y="2882"/>
                </a:lnTo>
                <a:lnTo>
                  <a:pt x="1547" y="2859"/>
                </a:lnTo>
                <a:lnTo>
                  <a:pt x="1506" y="2836"/>
                </a:lnTo>
                <a:lnTo>
                  <a:pt x="1506" y="2813"/>
                </a:lnTo>
                <a:lnTo>
                  <a:pt x="1506" y="2790"/>
                </a:lnTo>
                <a:lnTo>
                  <a:pt x="1527" y="2767"/>
                </a:lnTo>
                <a:lnTo>
                  <a:pt x="1567" y="2755"/>
                </a:lnTo>
                <a:lnTo>
                  <a:pt x="1588" y="2732"/>
                </a:lnTo>
                <a:lnTo>
                  <a:pt x="1629" y="2732"/>
                </a:lnTo>
                <a:lnTo>
                  <a:pt x="1588" y="2732"/>
                </a:lnTo>
                <a:lnTo>
                  <a:pt x="1547" y="2744"/>
                </a:lnTo>
                <a:lnTo>
                  <a:pt x="1506" y="2755"/>
                </a:lnTo>
                <a:lnTo>
                  <a:pt x="1466" y="2767"/>
                </a:lnTo>
                <a:lnTo>
                  <a:pt x="1425" y="2778"/>
                </a:lnTo>
                <a:lnTo>
                  <a:pt x="1384" y="2778"/>
                </a:lnTo>
                <a:lnTo>
                  <a:pt x="1344" y="2790"/>
                </a:lnTo>
                <a:lnTo>
                  <a:pt x="1303" y="2790"/>
                </a:lnTo>
                <a:lnTo>
                  <a:pt x="1262" y="2778"/>
                </a:lnTo>
                <a:lnTo>
                  <a:pt x="1242" y="2755"/>
                </a:lnTo>
                <a:lnTo>
                  <a:pt x="1201" y="2744"/>
                </a:lnTo>
                <a:lnTo>
                  <a:pt x="1160" y="2721"/>
                </a:lnTo>
                <a:lnTo>
                  <a:pt x="1120" y="2698"/>
                </a:lnTo>
                <a:lnTo>
                  <a:pt x="1099" y="2675"/>
                </a:lnTo>
                <a:lnTo>
                  <a:pt x="1059" y="2652"/>
                </a:lnTo>
                <a:lnTo>
                  <a:pt x="1059" y="2629"/>
                </a:lnTo>
                <a:lnTo>
                  <a:pt x="1099" y="2617"/>
                </a:lnTo>
                <a:lnTo>
                  <a:pt x="1120" y="2594"/>
                </a:lnTo>
                <a:lnTo>
                  <a:pt x="1160" y="2582"/>
                </a:lnTo>
                <a:lnTo>
                  <a:pt x="1120" y="2582"/>
                </a:lnTo>
                <a:lnTo>
                  <a:pt x="1079" y="2594"/>
                </a:lnTo>
                <a:lnTo>
                  <a:pt x="1018" y="2605"/>
                </a:lnTo>
                <a:lnTo>
                  <a:pt x="977" y="2605"/>
                </a:lnTo>
                <a:lnTo>
                  <a:pt x="936" y="2605"/>
                </a:lnTo>
                <a:lnTo>
                  <a:pt x="896" y="2605"/>
                </a:lnTo>
                <a:lnTo>
                  <a:pt x="835" y="2605"/>
                </a:lnTo>
                <a:lnTo>
                  <a:pt x="814" y="2582"/>
                </a:lnTo>
                <a:lnTo>
                  <a:pt x="774" y="2571"/>
                </a:lnTo>
                <a:lnTo>
                  <a:pt x="753" y="2548"/>
                </a:lnTo>
                <a:lnTo>
                  <a:pt x="733" y="2525"/>
                </a:lnTo>
                <a:lnTo>
                  <a:pt x="712" y="2502"/>
                </a:lnTo>
                <a:lnTo>
                  <a:pt x="692" y="2467"/>
                </a:lnTo>
                <a:lnTo>
                  <a:pt x="692" y="2444"/>
                </a:lnTo>
                <a:lnTo>
                  <a:pt x="692" y="2409"/>
                </a:lnTo>
                <a:lnTo>
                  <a:pt x="692" y="2386"/>
                </a:lnTo>
                <a:lnTo>
                  <a:pt x="712" y="2363"/>
                </a:lnTo>
                <a:lnTo>
                  <a:pt x="753" y="2352"/>
                </a:lnTo>
                <a:lnTo>
                  <a:pt x="794" y="2340"/>
                </a:lnTo>
                <a:lnTo>
                  <a:pt x="814" y="2363"/>
                </a:lnTo>
                <a:lnTo>
                  <a:pt x="855" y="2375"/>
                </a:lnTo>
                <a:lnTo>
                  <a:pt x="814" y="2363"/>
                </a:lnTo>
                <a:lnTo>
                  <a:pt x="774" y="2352"/>
                </a:lnTo>
                <a:lnTo>
                  <a:pt x="733" y="2352"/>
                </a:lnTo>
                <a:lnTo>
                  <a:pt x="692" y="2352"/>
                </a:lnTo>
                <a:lnTo>
                  <a:pt x="651" y="2352"/>
                </a:lnTo>
                <a:lnTo>
                  <a:pt x="611" y="2352"/>
                </a:lnTo>
                <a:lnTo>
                  <a:pt x="570" y="2340"/>
                </a:lnTo>
                <a:lnTo>
                  <a:pt x="529" y="2317"/>
                </a:lnTo>
                <a:lnTo>
                  <a:pt x="489" y="2306"/>
                </a:lnTo>
                <a:lnTo>
                  <a:pt x="489" y="2283"/>
                </a:lnTo>
                <a:lnTo>
                  <a:pt x="448" y="2271"/>
                </a:lnTo>
                <a:lnTo>
                  <a:pt x="427" y="2248"/>
                </a:lnTo>
                <a:lnTo>
                  <a:pt x="427" y="2225"/>
                </a:lnTo>
                <a:lnTo>
                  <a:pt x="448" y="2202"/>
                </a:lnTo>
                <a:lnTo>
                  <a:pt x="489" y="2179"/>
                </a:lnTo>
                <a:lnTo>
                  <a:pt x="448" y="2179"/>
                </a:lnTo>
                <a:lnTo>
                  <a:pt x="407" y="2190"/>
                </a:lnTo>
                <a:lnTo>
                  <a:pt x="366" y="2190"/>
                </a:lnTo>
                <a:lnTo>
                  <a:pt x="326" y="2179"/>
                </a:lnTo>
                <a:lnTo>
                  <a:pt x="285" y="2179"/>
                </a:lnTo>
                <a:lnTo>
                  <a:pt x="244" y="2156"/>
                </a:lnTo>
                <a:lnTo>
                  <a:pt x="204" y="2133"/>
                </a:lnTo>
                <a:lnTo>
                  <a:pt x="183" y="2110"/>
                </a:lnTo>
                <a:lnTo>
                  <a:pt x="163" y="2087"/>
                </a:lnTo>
                <a:lnTo>
                  <a:pt x="163" y="2064"/>
                </a:lnTo>
                <a:lnTo>
                  <a:pt x="163" y="2041"/>
                </a:lnTo>
                <a:lnTo>
                  <a:pt x="163" y="2017"/>
                </a:lnTo>
                <a:lnTo>
                  <a:pt x="163" y="1983"/>
                </a:lnTo>
                <a:lnTo>
                  <a:pt x="163" y="1960"/>
                </a:lnTo>
                <a:lnTo>
                  <a:pt x="183" y="1925"/>
                </a:lnTo>
                <a:lnTo>
                  <a:pt x="204" y="1902"/>
                </a:lnTo>
                <a:lnTo>
                  <a:pt x="224" y="1879"/>
                </a:lnTo>
                <a:lnTo>
                  <a:pt x="265" y="1868"/>
                </a:lnTo>
                <a:lnTo>
                  <a:pt x="224" y="1879"/>
                </a:lnTo>
                <a:lnTo>
                  <a:pt x="183" y="1879"/>
                </a:lnTo>
                <a:lnTo>
                  <a:pt x="142" y="1891"/>
                </a:lnTo>
                <a:lnTo>
                  <a:pt x="102" y="1879"/>
                </a:lnTo>
                <a:lnTo>
                  <a:pt x="81" y="1856"/>
                </a:lnTo>
                <a:lnTo>
                  <a:pt x="61" y="1833"/>
                </a:lnTo>
                <a:lnTo>
                  <a:pt x="41" y="1810"/>
                </a:lnTo>
                <a:lnTo>
                  <a:pt x="20" y="1787"/>
                </a:lnTo>
                <a:lnTo>
                  <a:pt x="20" y="1764"/>
                </a:lnTo>
                <a:lnTo>
                  <a:pt x="0" y="1741"/>
                </a:lnTo>
                <a:lnTo>
                  <a:pt x="0" y="1718"/>
                </a:lnTo>
                <a:lnTo>
                  <a:pt x="0" y="1695"/>
                </a:lnTo>
                <a:lnTo>
                  <a:pt x="0" y="1672"/>
                </a:lnTo>
                <a:lnTo>
                  <a:pt x="20" y="1637"/>
                </a:lnTo>
                <a:lnTo>
                  <a:pt x="20" y="1614"/>
                </a:lnTo>
                <a:lnTo>
                  <a:pt x="41" y="1591"/>
                </a:lnTo>
                <a:lnTo>
                  <a:pt x="61" y="1568"/>
                </a:lnTo>
                <a:lnTo>
                  <a:pt x="102" y="1556"/>
                </a:lnTo>
                <a:lnTo>
                  <a:pt x="142" y="1556"/>
                </a:lnTo>
                <a:lnTo>
                  <a:pt x="183" y="1568"/>
                </a:lnTo>
                <a:lnTo>
                  <a:pt x="224" y="1579"/>
                </a:lnTo>
                <a:lnTo>
                  <a:pt x="224" y="1556"/>
                </a:lnTo>
                <a:lnTo>
                  <a:pt x="183" y="1556"/>
                </a:lnTo>
                <a:lnTo>
                  <a:pt x="142" y="1556"/>
                </a:lnTo>
                <a:lnTo>
                  <a:pt x="102" y="1545"/>
                </a:lnTo>
                <a:lnTo>
                  <a:pt x="102" y="1522"/>
                </a:lnTo>
                <a:lnTo>
                  <a:pt x="61" y="1499"/>
                </a:lnTo>
                <a:lnTo>
                  <a:pt x="61" y="1476"/>
                </a:lnTo>
                <a:lnTo>
                  <a:pt x="41" y="1453"/>
                </a:lnTo>
                <a:lnTo>
                  <a:pt x="41" y="1430"/>
                </a:lnTo>
                <a:lnTo>
                  <a:pt x="41" y="1395"/>
                </a:lnTo>
                <a:lnTo>
                  <a:pt x="61" y="1360"/>
                </a:lnTo>
                <a:lnTo>
                  <a:pt x="81" y="1337"/>
                </a:lnTo>
                <a:lnTo>
                  <a:pt x="102" y="1314"/>
                </a:lnTo>
                <a:lnTo>
                  <a:pt x="122" y="1291"/>
                </a:lnTo>
                <a:lnTo>
                  <a:pt x="163" y="1280"/>
                </a:lnTo>
                <a:lnTo>
                  <a:pt x="204" y="1280"/>
                </a:lnTo>
                <a:lnTo>
                  <a:pt x="244" y="1291"/>
                </a:lnTo>
                <a:lnTo>
                  <a:pt x="204" y="1280"/>
                </a:lnTo>
                <a:lnTo>
                  <a:pt x="163" y="1280"/>
                </a:lnTo>
                <a:lnTo>
                  <a:pt x="142" y="1257"/>
                </a:lnTo>
                <a:lnTo>
                  <a:pt x="142" y="1234"/>
                </a:lnTo>
                <a:lnTo>
                  <a:pt x="142" y="1210"/>
                </a:lnTo>
                <a:lnTo>
                  <a:pt x="142" y="1187"/>
                </a:lnTo>
                <a:lnTo>
                  <a:pt x="142" y="1164"/>
                </a:lnTo>
                <a:lnTo>
                  <a:pt x="142" y="1141"/>
                </a:lnTo>
                <a:lnTo>
                  <a:pt x="142" y="1118"/>
                </a:lnTo>
                <a:lnTo>
                  <a:pt x="142" y="1095"/>
                </a:lnTo>
                <a:lnTo>
                  <a:pt x="142" y="1072"/>
                </a:lnTo>
                <a:lnTo>
                  <a:pt x="163" y="1049"/>
                </a:lnTo>
                <a:lnTo>
                  <a:pt x="204" y="1038"/>
                </a:lnTo>
                <a:lnTo>
                  <a:pt x="244" y="1026"/>
                </a:lnTo>
                <a:lnTo>
                  <a:pt x="265" y="1049"/>
                </a:lnTo>
                <a:lnTo>
                  <a:pt x="305" y="1061"/>
                </a:lnTo>
                <a:lnTo>
                  <a:pt x="326" y="1038"/>
                </a:lnTo>
                <a:lnTo>
                  <a:pt x="305" y="1015"/>
                </a:lnTo>
                <a:lnTo>
                  <a:pt x="244" y="1015"/>
                </a:lnTo>
                <a:lnTo>
                  <a:pt x="204" y="1003"/>
                </a:lnTo>
                <a:lnTo>
                  <a:pt x="204" y="980"/>
                </a:lnTo>
                <a:lnTo>
                  <a:pt x="224" y="957"/>
                </a:lnTo>
                <a:lnTo>
                  <a:pt x="244" y="934"/>
                </a:lnTo>
                <a:lnTo>
                  <a:pt x="265" y="911"/>
                </a:lnTo>
                <a:lnTo>
                  <a:pt x="305" y="888"/>
                </a:lnTo>
                <a:lnTo>
                  <a:pt x="326" y="865"/>
                </a:lnTo>
                <a:lnTo>
                  <a:pt x="366" y="853"/>
                </a:lnTo>
                <a:lnTo>
                  <a:pt x="407" y="842"/>
                </a:lnTo>
                <a:lnTo>
                  <a:pt x="366" y="842"/>
                </a:lnTo>
                <a:lnTo>
                  <a:pt x="326" y="819"/>
                </a:lnTo>
                <a:lnTo>
                  <a:pt x="326" y="795"/>
                </a:lnTo>
                <a:lnTo>
                  <a:pt x="326" y="772"/>
                </a:lnTo>
                <a:lnTo>
                  <a:pt x="326" y="749"/>
                </a:lnTo>
                <a:lnTo>
                  <a:pt x="366" y="726"/>
                </a:lnTo>
                <a:lnTo>
                  <a:pt x="387" y="703"/>
                </a:lnTo>
                <a:lnTo>
                  <a:pt x="427" y="692"/>
                </a:lnTo>
                <a:lnTo>
                  <a:pt x="468" y="680"/>
                </a:lnTo>
                <a:lnTo>
                  <a:pt x="509" y="669"/>
                </a:lnTo>
                <a:lnTo>
                  <a:pt x="550" y="657"/>
                </a:lnTo>
                <a:lnTo>
                  <a:pt x="590" y="657"/>
                </a:lnTo>
                <a:lnTo>
                  <a:pt x="611" y="680"/>
                </a:lnTo>
                <a:lnTo>
                  <a:pt x="651" y="692"/>
                </a:lnTo>
                <a:lnTo>
                  <a:pt x="631" y="669"/>
                </a:lnTo>
                <a:lnTo>
                  <a:pt x="611" y="646"/>
                </a:lnTo>
                <a:lnTo>
                  <a:pt x="590" y="623"/>
                </a:lnTo>
                <a:lnTo>
                  <a:pt x="590" y="599"/>
                </a:lnTo>
                <a:lnTo>
                  <a:pt x="590" y="576"/>
                </a:lnTo>
                <a:lnTo>
                  <a:pt x="590" y="553"/>
                </a:lnTo>
                <a:lnTo>
                  <a:pt x="611" y="530"/>
                </a:lnTo>
                <a:lnTo>
                  <a:pt x="611" y="507"/>
                </a:lnTo>
                <a:lnTo>
                  <a:pt x="651" y="496"/>
                </a:lnTo>
                <a:lnTo>
                  <a:pt x="651" y="473"/>
                </a:lnTo>
                <a:lnTo>
                  <a:pt x="692" y="461"/>
                </a:lnTo>
                <a:lnTo>
                  <a:pt x="733" y="450"/>
                </a:lnTo>
                <a:lnTo>
                  <a:pt x="774" y="450"/>
                </a:lnTo>
                <a:lnTo>
                  <a:pt x="814" y="450"/>
                </a:lnTo>
                <a:lnTo>
                  <a:pt x="855" y="461"/>
                </a:lnTo>
                <a:lnTo>
                  <a:pt x="896" y="461"/>
                </a:lnTo>
                <a:lnTo>
                  <a:pt x="916" y="484"/>
                </a:lnTo>
                <a:lnTo>
                  <a:pt x="916" y="507"/>
                </a:lnTo>
                <a:lnTo>
                  <a:pt x="916" y="484"/>
                </a:lnTo>
                <a:lnTo>
                  <a:pt x="896" y="461"/>
                </a:lnTo>
                <a:lnTo>
                  <a:pt x="875" y="438"/>
                </a:lnTo>
                <a:lnTo>
                  <a:pt x="875" y="415"/>
                </a:lnTo>
                <a:lnTo>
                  <a:pt x="875" y="392"/>
                </a:lnTo>
                <a:lnTo>
                  <a:pt x="896" y="369"/>
                </a:lnTo>
                <a:lnTo>
                  <a:pt x="916" y="346"/>
                </a:lnTo>
                <a:lnTo>
                  <a:pt x="936" y="323"/>
                </a:lnTo>
                <a:lnTo>
                  <a:pt x="977" y="300"/>
                </a:lnTo>
                <a:lnTo>
                  <a:pt x="1018" y="288"/>
                </a:lnTo>
                <a:lnTo>
                  <a:pt x="1059" y="277"/>
                </a:lnTo>
                <a:lnTo>
                  <a:pt x="1099" y="277"/>
                </a:lnTo>
                <a:lnTo>
                  <a:pt x="1140" y="277"/>
                </a:lnTo>
                <a:lnTo>
                  <a:pt x="1181" y="277"/>
                </a:lnTo>
                <a:lnTo>
                  <a:pt x="1221" y="277"/>
                </a:lnTo>
                <a:lnTo>
                  <a:pt x="1262" y="288"/>
                </a:lnTo>
                <a:lnTo>
                  <a:pt x="1282" y="311"/>
                </a:lnTo>
                <a:lnTo>
                  <a:pt x="1303" y="334"/>
                </a:lnTo>
                <a:lnTo>
                  <a:pt x="1303" y="357"/>
                </a:lnTo>
                <a:lnTo>
                  <a:pt x="1323" y="334"/>
                </a:lnTo>
                <a:lnTo>
                  <a:pt x="1303" y="311"/>
                </a:lnTo>
                <a:lnTo>
                  <a:pt x="1303" y="288"/>
                </a:lnTo>
                <a:lnTo>
                  <a:pt x="1282" y="265"/>
                </a:lnTo>
                <a:lnTo>
                  <a:pt x="1282" y="242"/>
                </a:lnTo>
                <a:lnTo>
                  <a:pt x="1282" y="219"/>
                </a:lnTo>
                <a:lnTo>
                  <a:pt x="1323" y="208"/>
                </a:lnTo>
                <a:lnTo>
                  <a:pt x="1344" y="184"/>
                </a:lnTo>
                <a:lnTo>
                  <a:pt x="1384" y="184"/>
                </a:lnTo>
                <a:lnTo>
                  <a:pt x="1425" y="184"/>
                </a:lnTo>
                <a:lnTo>
                  <a:pt x="1466" y="184"/>
                </a:lnTo>
                <a:lnTo>
                  <a:pt x="1527" y="196"/>
                </a:lnTo>
                <a:lnTo>
                  <a:pt x="1547" y="219"/>
                </a:lnTo>
                <a:lnTo>
                  <a:pt x="1567" y="242"/>
                </a:lnTo>
                <a:lnTo>
                  <a:pt x="1608" y="254"/>
                </a:lnTo>
                <a:lnTo>
                  <a:pt x="1608" y="277"/>
                </a:lnTo>
                <a:lnTo>
                  <a:pt x="1629" y="300"/>
                </a:lnTo>
                <a:lnTo>
                  <a:pt x="1649" y="323"/>
                </a:lnTo>
                <a:lnTo>
                  <a:pt x="1649" y="346"/>
                </a:lnTo>
                <a:lnTo>
                  <a:pt x="1608" y="369"/>
                </a:lnTo>
                <a:lnTo>
                  <a:pt x="1567" y="380"/>
                </a:lnTo>
                <a:lnTo>
                  <a:pt x="1527" y="392"/>
                </a:lnTo>
                <a:lnTo>
                  <a:pt x="1466" y="392"/>
                </a:lnTo>
              </a:path>
            </a:pathLst>
          </a:custGeom>
          <a:noFill/>
          <a:ln w="25400" cap="rnd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57580" y="3525838"/>
            <a:ext cx="8826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glucose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90918" y="2614613"/>
            <a:ext cx="8572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Insulin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860355" y="5791200"/>
            <a:ext cx="67310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666805" y="3541713"/>
            <a:ext cx="1489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α</a:t>
            </a: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-Glycerol-P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12443" y="3379788"/>
            <a:ext cx="1035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Hormone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Sensitive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Lipase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23705" y="2913063"/>
            <a:ext cx="1254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725" tIns="42862" rIns="85725" bIns="42862">
            <a:spAutoFit/>
          </a:bodyPr>
          <a:lstStyle>
            <a:lvl1pPr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792163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79216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Triglycerides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600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Fatty Acids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93518" y="3089275"/>
            <a:ext cx="274637" cy="1211263"/>
            <a:chOff x="2434" y="2719"/>
            <a:chExt cx="190" cy="743"/>
          </a:xfrm>
        </p:grpSpPr>
        <p:sp>
          <p:nvSpPr>
            <p:cNvPr id="13" name="Arc 11"/>
            <p:cNvSpPr>
              <a:spLocks/>
            </p:cNvSpPr>
            <p:nvPr/>
          </p:nvSpPr>
          <p:spPr bwMode="auto">
            <a:xfrm>
              <a:off x="2443" y="2719"/>
              <a:ext cx="181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17"/>
                    <a:pt x="9598" y="65"/>
                    <a:pt x="21481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17"/>
                    <a:pt x="9598" y="65"/>
                    <a:pt x="21481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2"/>
            <p:cNvSpPr>
              <a:spLocks/>
            </p:cNvSpPr>
            <p:nvPr/>
          </p:nvSpPr>
          <p:spPr bwMode="auto">
            <a:xfrm rot="10800000">
              <a:off x="2434" y="3095"/>
              <a:ext cx="180" cy="367"/>
            </a:xfrm>
            <a:custGeom>
              <a:avLst/>
              <a:gdLst>
                <a:gd name="T0" fmla="*/ 0 w 21720"/>
                <a:gd name="T1" fmla="*/ 0 h 21600"/>
                <a:gd name="T2" fmla="*/ 0 w 21720"/>
                <a:gd name="T3" fmla="*/ 0 h 21600"/>
                <a:gd name="T4" fmla="*/ 0 w 217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20"/>
                <a:gd name="T10" fmla="*/ 0 h 21600"/>
                <a:gd name="T11" fmla="*/ 21720 w 217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0" h="21600" fill="none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</a:path>
                <a:path w="21720" h="21600" stroke="0" extrusionOk="0">
                  <a:moveTo>
                    <a:pt x="0" y="0"/>
                  </a:moveTo>
                  <a:cubicBezTo>
                    <a:pt x="40" y="0"/>
                    <a:pt x="80" y="-1"/>
                    <a:pt x="120" y="0"/>
                  </a:cubicBezTo>
                  <a:cubicBezTo>
                    <a:pt x="12049" y="0"/>
                    <a:pt x="21720" y="9670"/>
                    <a:pt x="21720" y="21600"/>
                  </a:cubicBezTo>
                  <a:lnTo>
                    <a:pt x="12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23855" y="3101975"/>
            <a:ext cx="274638" cy="1211263"/>
            <a:chOff x="3425" y="2719"/>
            <a:chExt cx="191" cy="743"/>
          </a:xfrm>
        </p:grpSpPr>
        <p:sp>
          <p:nvSpPr>
            <p:cNvPr id="16" name="Arc 14"/>
            <p:cNvSpPr>
              <a:spLocks/>
            </p:cNvSpPr>
            <p:nvPr/>
          </p:nvSpPr>
          <p:spPr bwMode="auto">
            <a:xfrm rot="10800000">
              <a:off x="3436" y="3095"/>
              <a:ext cx="180" cy="3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17"/>
                    <a:pt x="9597" y="66"/>
                    <a:pt x="2148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17"/>
                    <a:pt x="9597" y="66"/>
                    <a:pt x="21480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rc 15"/>
            <p:cNvSpPr>
              <a:spLocks/>
            </p:cNvSpPr>
            <p:nvPr/>
          </p:nvSpPr>
          <p:spPr bwMode="auto">
            <a:xfrm>
              <a:off x="3425" y="2719"/>
              <a:ext cx="182" cy="368"/>
            </a:xfrm>
            <a:custGeom>
              <a:avLst/>
              <a:gdLst>
                <a:gd name="T0" fmla="*/ 0 w 21719"/>
                <a:gd name="T1" fmla="*/ 0 h 21600"/>
                <a:gd name="T2" fmla="*/ 0 w 21719"/>
                <a:gd name="T3" fmla="*/ 0 h 21600"/>
                <a:gd name="T4" fmla="*/ 0 w 2171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9"/>
                <a:gd name="T10" fmla="*/ 0 h 21600"/>
                <a:gd name="T11" fmla="*/ 21719 w 2171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9" h="21600" fill="none" extrusionOk="0">
                  <a:moveTo>
                    <a:pt x="0" y="0"/>
                  </a:moveTo>
                  <a:cubicBezTo>
                    <a:pt x="39" y="0"/>
                    <a:pt x="79" y="-1"/>
                    <a:pt x="119" y="0"/>
                  </a:cubicBezTo>
                  <a:cubicBezTo>
                    <a:pt x="12048" y="0"/>
                    <a:pt x="21719" y="9670"/>
                    <a:pt x="21719" y="21600"/>
                  </a:cubicBezTo>
                </a:path>
                <a:path w="21719" h="21600" stroke="0" extrusionOk="0">
                  <a:moveTo>
                    <a:pt x="0" y="0"/>
                  </a:moveTo>
                  <a:cubicBezTo>
                    <a:pt x="39" y="0"/>
                    <a:pt x="79" y="-1"/>
                    <a:pt x="119" y="0"/>
                  </a:cubicBezTo>
                  <a:cubicBezTo>
                    <a:pt x="12048" y="0"/>
                    <a:pt x="21719" y="9670"/>
                    <a:pt x="21719" y="21600"/>
                  </a:cubicBezTo>
                  <a:lnTo>
                    <a:pt x="119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Freeform 16"/>
          <p:cNvSpPr>
            <a:spLocks/>
          </p:cNvSpPr>
          <p:nvPr/>
        </p:nvSpPr>
        <p:spPr bwMode="auto">
          <a:xfrm>
            <a:off x="5208018" y="3592513"/>
            <a:ext cx="515937" cy="249237"/>
          </a:xfrm>
          <a:custGeom>
            <a:avLst/>
            <a:gdLst>
              <a:gd name="T0" fmla="*/ 0 w 358"/>
              <a:gd name="T1" fmla="*/ 0 h 153"/>
              <a:gd name="T2" fmla="*/ 2147483646 w 358"/>
              <a:gd name="T3" fmla="*/ 2147483646 h 153"/>
              <a:gd name="T4" fmla="*/ 2147483646 w 358"/>
              <a:gd name="T5" fmla="*/ 2147483646 h 153"/>
              <a:gd name="T6" fmla="*/ 2147483646 w 358"/>
              <a:gd name="T7" fmla="*/ 2147483646 h 153"/>
              <a:gd name="T8" fmla="*/ 2147483646 w 358"/>
              <a:gd name="T9" fmla="*/ 2147483646 h 153"/>
              <a:gd name="T10" fmla="*/ 2147483646 w 358"/>
              <a:gd name="T11" fmla="*/ 2147483646 h 153"/>
              <a:gd name="T12" fmla="*/ 2147483646 w 358"/>
              <a:gd name="T13" fmla="*/ 2147483646 h 153"/>
              <a:gd name="T14" fmla="*/ 2147483646 w 358"/>
              <a:gd name="T15" fmla="*/ 2147483646 h 153"/>
              <a:gd name="T16" fmla="*/ 2147483646 w 358"/>
              <a:gd name="T17" fmla="*/ 2147483646 h 153"/>
              <a:gd name="T18" fmla="*/ 2147483646 w 358"/>
              <a:gd name="T19" fmla="*/ 2147483646 h 153"/>
              <a:gd name="T20" fmla="*/ 2147483646 w 358"/>
              <a:gd name="T21" fmla="*/ 2147483646 h 153"/>
              <a:gd name="T22" fmla="*/ 2147483646 w 358"/>
              <a:gd name="T23" fmla="*/ 2147483646 h 153"/>
              <a:gd name="T24" fmla="*/ 2147483646 w 358"/>
              <a:gd name="T25" fmla="*/ 2147483646 h 153"/>
              <a:gd name="T26" fmla="*/ 2147483646 w 358"/>
              <a:gd name="T27" fmla="*/ 2147483646 h 153"/>
              <a:gd name="T28" fmla="*/ 2147483646 w 358"/>
              <a:gd name="T29" fmla="*/ 2147483646 h 153"/>
              <a:gd name="T30" fmla="*/ 2147483646 w 358"/>
              <a:gd name="T31" fmla="*/ 2147483646 h 153"/>
              <a:gd name="T32" fmla="*/ 2147483646 w 358"/>
              <a:gd name="T33" fmla="*/ 2147483646 h 153"/>
              <a:gd name="T34" fmla="*/ 2147483646 w 358"/>
              <a:gd name="T35" fmla="*/ 2147483646 h 15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58"/>
              <a:gd name="T55" fmla="*/ 0 h 153"/>
              <a:gd name="T56" fmla="*/ 358 w 358"/>
              <a:gd name="T57" fmla="*/ 153 h 15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58" h="153">
                <a:moveTo>
                  <a:pt x="0" y="0"/>
                </a:moveTo>
                <a:lnTo>
                  <a:pt x="12" y="22"/>
                </a:lnTo>
                <a:lnTo>
                  <a:pt x="25" y="43"/>
                </a:lnTo>
                <a:lnTo>
                  <a:pt x="37" y="65"/>
                </a:lnTo>
                <a:lnTo>
                  <a:pt x="49" y="87"/>
                </a:lnTo>
                <a:lnTo>
                  <a:pt x="74" y="98"/>
                </a:lnTo>
                <a:lnTo>
                  <a:pt x="74" y="119"/>
                </a:lnTo>
                <a:lnTo>
                  <a:pt x="98" y="130"/>
                </a:lnTo>
                <a:lnTo>
                  <a:pt x="123" y="141"/>
                </a:lnTo>
                <a:lnTo>
                  <a:pt x="148" y="152"/>
                </a:lnTo>
                <a:lnTo>
                  <a:pt x="172" y="152"/>
                </a:lnTo>
                <a:lnTo>
                  <a:pt x="197" y="152"/>
                </a:lnTo>
                <a:lnTo>
                  <a:pt x="222" y="152"/>
                </a:lnTo>
                <a:lnTo>
                  <a:pt x="259" y="141"/>
                </a:lnTo>
                <a:lnTo>
                  <a:pt x="283" y="141"/>
                </a:lnTo>
                <a:lnTo>
                  <a:pt x="308" y="130"/>
                </a:lnTo>
                <a:lnTo>
                  <a:pt x="332" y="119"/>
                </a:lnTo>
                <a:lnTo>
                  <a:pt x="357" y="109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7073330" y="3748088"/>
            <a:ext cx="968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-108520" y="3746500"/>
            <a:ext cx="96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Insulin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263455" y="6156325"/>
            <a:ext cx="658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rot="5400000">
            <a:off x="3495899" y="5295107"/>
            <a:ext cx="1741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rot="5400000">
            <a:off x="2935512" y="5291931"/>
            <a:ext cx="1441450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044255" y="6078538"/>
            <a:ext cx="1011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Glycerol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rot="16200000">
            <a:off x="3747518" y="5264150"/>
            <a:ext cx="172561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-105345" y="2606675"/>
            <a:ext cx="1471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Epinephrine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1740000" flipV="1">
            <a:off x="493143" y="3017838"/>
            <a:ext cx="793750" cy="147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rot="1740000" flipV="1">
            <a:off x="759843" y="3854450"/>
            <a:ext cx="373062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7165405" y="4689475"/>
            <a:ext cx="1885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Growth hormone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Cortisol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1" i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rot="1740000" flipH="1" flipV="1">
            <a:off x="7521005" y="4270375"/>
            <a:ext cx="636588" cy="347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347218" y="3241675"/>
            <a:ext cx="935037" cy="319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220218" y="3965575"/>
            <a:ext cx="102393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2266380" y="3354388"/>
            <a:ext cx="325438" cy="406400"/>
            <a:chOff x="3868" y="2619"/>
            <a:chExt cx="225" cy="249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868" y="2619"/>
              <a:ext cx="2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444805" y="3317875"/>
            <a:ext cx="325438" cy="406400"/>
            <a:chOff x="3868" y="2619"/>
            <a:chExt cx="226" cy="249"/>
          </a:xfrm>
        </p:grpSpPr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868" y="2619"/>
              <a:ext cx="22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2250505" y="3687763"/>
            <a:ext cx="307975" cy="477837"/>
            <a:chOff x="2136" y="684"/>
            <a:chExt cx="213" cy="293"/>
          </a:xfrm>
        </p:grpSpPr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 flipH="1">
              <a:off x="2136" y="684"/>
              <a:ext cx="213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312" tIns="42862" rIns="87312" bIns="42862">
              <a:spAutoFit/>
            </a:bodyPr>
            <a:lstStyle/>
            <a:p>
              <a:pPr defTabSz="457200" eaLnBrk="1" hangingPunct="1">
                <a:defRPr/>
              </a:pPr>
              <a:r>
                <a:rPr lang="en-US" sz="2100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  <a:cs typeface="Times New Roman" charset="0"/>
                </a:rPr>
                <a:t>_</a:t>
              </a:r>
              <a:endParaRPr lang="en-US" sz="1800" i="0">
                <a:latin typeface="Times New Roman" charset="0"/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2164" y="834"/>
              <a:ext cx="163" cy="14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0"/>
          <p:cNvGrpSpPr>
            <a:grpSpLocks/>
          </p:cNvGrpSpPr>
          <p:nvPr/>
        </p:nvGrpSpPr>
        <p:grpSpPr bwMode="auto">
          <a:xfrm>
            <a:off x="7451155" y="3571875"/>
            <a:ext cx="307975" cy="477838"/>
            <a:chOff x="2135" y="684"/>
            <a:chExt cx="214" cy="293"/>
          </a:xfrm>
        </p:grpSpPr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 flipH="1">
              <a:off x="2135" y="684"/>
              <a:ext cx="214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312" tIns="42862" rIns="87312" bIns="42862">
              <a:spAutoFit/>
            </a:bodyPr>
            <a:lstStyle/>
            <a:p>
              <a:pPr defTabSz="457200" eaLnBrk="1" hangingPunct="1">
                <a:defRPr/>
              </a:pPr>
              <a:r>
                <a:rPr lang="en-US" sz="2100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charset="0"/>
                  <a:ea typeface="ＭＳ Ｐゴシック" charset="-128"/>
                  <a:cs typeface="Times New Roman" charset="0"/>
                </a:rPr>
                <a:t>_</a:t>
              </a:r>
              <a:endParaRPr lang="en-US" sz="1800" i="0">
                <a:latin typeface="Times New Roman" charset="0"/>
                <a:ea typeface="ＭＳ Ｐゴシック" charset="-128"/>
                <a:cs typeface="Times New Roman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2164" y="834"/>
              <a:ext cx="163" cy="14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18555" y="13589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Growth hormone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821755" y="1625600"/>
            <a:ext cx="170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Cortisol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050355" y="1892300"/>
            <a:ext cx="120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808038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80803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US" altLang="en-US" sz="1800" b="1" i="0" baseline="-25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2553718" y="1628775"/>
            <a:ext cx="858837" cy="123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2109218" y="1857375"/>
            <a:ext cx="1138237" cy="1182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1766318" y="2174875"/>
            <a:ext cx="1366837" cy="1017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" name="Group 49"/>
          <p:cNvGrpSpPr>
            <a:grpSpLocks/>
          </p:cNvGrpSpPr>
          <p:nvPr/>
        </p:nvGrpSpPr>
        <p:grpSpPr bwMode="auto">
          <a:xfrm>
            <a:off x="3256980" y="2884488"/>
            <a:ext cx="325438" cy="406400"/>
            <a:chOff x="3868" y="2619"/>
            <a:chExt cx="225" cy="249"/>
          </a:xfrm>
        </p:grpSpPr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868" y="2619"/>
              <a:ext cx="22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Line 52"/>
          <p:cNvSpPr>
            <a:spLocks noChangeShapeType="1"/>
          </p:cNvSpPr>
          <p:nvPr/>
        </p:nvSpPr>
        <p:spPr bwMode="auto">
          <a:xfrm flipH="1">
            <a:off x="7730555" y="2978150"/>
            <a:ext cx="541338" cy="534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5546155" y="5943600"/>
            <a:ext cx="1100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Insulin</a:t>
            </a:r>
          </a:p>
        </p:txBody>
      </p: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625405" y="5441950"/>
            <a:ext cx="325438" cy="406400"/>
            <a:chOff x="3868" y="2619"/>
            <a:chExt cx="226" cy="249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887" y="2682"/>
              <a:ext cx="169" cy="15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868" y="2619"/>
              <a:ext cx="22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7312" tIns="42862" rIns="87312" bIns="42862">
              <a:spAutoFit/>
            </a:bodyPr>
            <a:lstStyle>
              <a:lvl1pPr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ct val="40000"/>
                </a:spcBef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660000"/>
                </a:buClr>
                <a:buFont typeface="Times New Roman" panose="02020603050405020304" pitchFamily="18" charset="0"/>
                <a:buChar char="•"/>
                <a:defRPr sz="29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100" i="0"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3180780" y="4343400"/>
            <a:ext cx="114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i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Glycerol</a:t>
            </a:r>
          </a:p>
        </p:txBody>
      </p:sp>
    </p:spTree>
    <p:extLst>
      <p:ext uri="{BB962C8B-B14F-4D97-AF65-F5344CB8AC3E}">
        <p14:creationId xmlns:p14="http://schemas.microsoft.com/office/powerpoint/2010/main" xmlns="" val="40799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04664"/>
            <a:ext cx="87630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Glucose Transport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105025"/>
            <a:ext cx="8686800" cy="32956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GLUT1 (erythrocytes, brain)</a:t>
            </a:r>
          </a:p>
          <a:p>
            <a:r>
              <a:rPr lang="en-US" altLang="en-US" smtClean="0"/>
              <a:t>GLUT2 (liver, pancreas, small intestines)</a:t>
            </a:r>
          </a:p>
          <a:p>
            <a:r>
              <a:rPr lang="en-US" altLang="en-US" smtClean="0"/>
              <a:t>GLUT3 (brain)</a:t>
            </a:r>
            <a:r>
              <a:rPr lang="en-US" altLang="en-US" sz="3100" b="1" smtClean="0">
                <a:solidFill>
                  <a:schemeClr val="accent2"/>
                </a:solidFill>
              </a:rPr>
              <a:t> </a:t>
            </a:r>
          </a:p>
          <a:p>
            <a:r>
              <a:rPr lang="en-US" altLang="en-US" sz="3100" b="1" smtClean="0">
                <a:solidFill>
                  <a:schemeClr val="accent2"/>
                </a:solidFill>
              </a:rPr>
              <a:t>GLUT4</a:t>
            </a:r>
            <a:r>
              <a:rPr lang="en-US" altLang="en-US" smtClean="0"/>
              <a:t>, insulin sensitive transporter (muscle, adipose tissue)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00279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86800" cy="30963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29-amino-acid polypeptide hormone that is a potent </a:t>
            </a:r>
            <a:r>
              <a:rPr lang="en-US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hyperglycemic agent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Produced by 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cells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pancreas</a:t>
            </a:r>
            <a:endParaRPr lang="el-G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Glucagon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Synthesis 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Glucagon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3742"/>
            <a:ext cx="8229600" cy="5073650"/>
          </a:xfrm>
        </p:spPr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DNA  in </a:t>
            </a:r>
            <a:r>
              <a:rPr lang="el-G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cells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(chromosome 2)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mRNA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Preproglucagon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proglucagon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glucagon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427984" y="2391544"/>
            <a:ext cx="0" cy="5334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4427984" y="3429000"/>
            <a:ext cx="4192" cy="504056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4419600" y="4407768"/>
            <a:ext cx="0" cy="5334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419600" y="5415880"/>
            <a:ext cx="0" cy="5334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3888" y="1434567"/>
            <a:ext cx="8686800" cy="4368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triangular gland, which has both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exocrine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endocrine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cells, located behind the stomach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Strategic location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Acinar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cells produce an enzyme-rich juice used for digestion (exocrine product)</a:t>
            </a: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Pancreatic islets (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islets of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Langerhans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produce hormones involved in regulating glucose, lipids, and protein metabolism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30088" y="228600"/>
            <a:ext cx="8534400" cy="75895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Pancreas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802" y="5373216"/>
            <a:ext cx="1614686" cy="12285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titled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7866"/>
            <a:ext cx="8424936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Actions of Glucagon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680520"/>
          </a:xfrm>
        </p:spPr>
        <p:txBody>
          <a:bodyPr>
            <a:normAutofit/>
          </a:bodyPr>
          <a:lstStyle/>
          <a:p>
            <a:pPr eaLnBrk="1" hangingPunct="1">
              <a:buFont typeface="Times New Roman" pitchFamily="18" charset="0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Its major target is 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liver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Glycogenolysis</a:t>
            </a:r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Gluconeogenesis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Lipid oxidation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(to produce </a:t>
            </a:r>
            <a:r>
              <a:rPr lang="en-US" sz="2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keto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acids “</a:t>
            </a:r>
            <a:r>
              <a:rPr lang="en-US" sz="2800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ketone</a:t>
            </a:r>
            <a:r>
              <a:rPr lang="en-US" sz="28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bodies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”).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Release of glucose to the blood from 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liver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72" y="90463"/>
            <a:ext cx="8763000" cy="530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Glucagon Action on Cells: 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 t="4640" b="7567"/>
          <a:stretch>
            <a:fillRect/>
          </a:stretch>
        </p:blipFill>
        <p:spPr bwMode="auto">
          <a:xfrm>
            <a:off x="76200" y="871115"/>
            <a:ext cx="88392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02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Regulation of Blood Glucose Concentrations</a:t>
            </a:r>
            <a:endParaRPr lang="en-US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381000" y="762000"/>
            <a:ext cx="82296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7783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Diabetes mellitus is probably the most important metabolic disease.</a:t>
            </a:r>
          </a:p>
          <a:p>
            <a:pPr>
              <a:lnSpc>
                <a:spcPct val="150000"/>
              </a:lnSpc>
            </a:pPr>
            <a:r>
              <a:rPr lang="en-IE" altLang="en-US" sz="2400" dirty="0"/>
              <a:t>Affects ~2% of population: a major health problem</a:t>
            </a:r>
            <a:r>
              <a:rPr lang="en-IE" altLang="en-US" sz="2400" dirty="0" smtClean="0"/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affects every cell in the body and affects carbohydrate, lipid, and protein metabolism.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characterized by the following: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Polyuria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(excessive urination)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Polydypsia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(excessive thirst) </a:t>
            </a:r>
          </a:p>
          <a:p>
            <a:pPr lvl="1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Polyphagia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(excessive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hunger and food consumption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Diabetes Mellitus 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55776" y="3068960"/>
            <a:ext cx="4536504" cy="539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Types of Diabetes</a:t>
            </a:r>
          </a:p>
        </p:txBody>
      </p:sp>
    </p:spTree>
    <p:extLst>
      <p:ext uri="{BB962C8B-B14F-4D97-AF65-F5344CB8AC3E}">
        <p14:creationId xmlns:p14="http://schemas.microsoft.com/office/powerpoint/2010/main" xmlns="" val="35821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1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Diabetes</a:t>
            </a:r>
            <a:b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752" y="1484784"/>
            <a:ext cx="5040560" cy="4191000"/>
          </a:xfrm>
        </p:spPr>
        <p:txBody>
          <a:bodyPr>
            <a:normAutofit/>
          </a:bodyPr>
          <a:lstStyle/>
          <a:p>
            <a:pPr lvl="1">
              <a:buFontTx/>
              <a:buNone/>
              <a:defRPr/>
            </a:pPr>
            <a:r>
              <a:rPr lang="en-US" sz="1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1 Diabetes</a:t>
            </a:r>
          </a:p>
          <a:p>
            <a:pPr lvl="1">
              <a:buFontTx/>
              <a:buNone/>
              <a:defRPr/>
            </a:pPr>
            <a:r>
              <a:rPr lang="en-US" sz="1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Affects </a:t>
            </a:r>
            <a:r>
              <a:rPr lang="en-US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children</a:t>
            </a:r>
          </a:p>
          <a:p>
            <a:pPr lvl="1">
              <a:buFontTx/>
              <a:buNone/>
              <a:defRPr/>
            </a:pPr>
            <a:endParaRPr lang="en-US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</a:t>
            </a: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inadequate insulin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secretion</a:t>
            </a:r>
          </a:p>
          <a:p>
            <a:pPr lvl="1" algn="ctr">
              <a:buFontTx/>
              <a:buNone/>
              <a:defRPr/>
            </a:pPr>
            <a:r>
              <a:rPr lang="en-IE" sz="1800" dirty="0">
                <a:solidFill>
                  <a:schemeClr val="tx1"/>
                </a:solidFill>
              </a:rPr>
              <a:t>(</a:t>
            </a:r>
            <a:r>
              <a:rPr lang="en-IE" sz="1800" dirty="0" smtClean="0">
                <a:solidFill>
                  <a:schemeClr val="tx1"/>
                </a:solidFill>
              </a:rPr>
              <a:t>insulin-dependent </a:t>
            </a:r>
            <a:r>
              <a:rPr lang="en-IE" sz="1800" dirty="0">
                <a:solidFill>
                  <a:schemeClr val="tx1"/>
                </a:solidFill>
              </a:rPr>
              <a:t>diabetes </a:t>
            </a:r>
            <a:r>
              <a:rPr lang="en-IE" sz="1800" dirty="0" smtClean="0">
                <a:solidFill>
                  <a:schemeClr val="tx1"/>
                </a:solidFill>
              </a:rPr>
              <a:t>mellitus)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Tx/>
              <a:buNone/>
              <a:defRPr/>
            </a:pPr>
            <a:endParaRPr lang="en-US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573059"/>
            <a:ext cx="3798055" cy="362633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8877" y="3580284"/>
            <a:ext cx="5326309" cy="3575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Caused by an immune-mediated selective destruction of </a:t>
            </a:r>
            <a:r>
              <a:rPr lang="el-GR" altLang="en-US" sz="1800" dirty="0" smtClean="0"/>
              <a:t>β</a:t>
            </a:r>
            <a:r>
              <a:rPr lang="en-US" altLang="en-US" sz="1800" dirty="0" smtClean="0"/>
              <a:t> cells</a:t>
            </a:r>
          </a:p>
          <a:p>
            <a:r>
              <a:rPr lang="en-US" altLang="en-US" sz="1800" dirty="0" smtClean="0"/>
              <a:t> </a:t>
            </a:r>
            <a:r>
              <a:rPr lang="el-GR" altLang="en-US" sz="1800" dirty="0" smtClean="0"/>
              <a:t>β</a:t>
            </a:r>
            <a:r>
              <a:rPr lang="en-US" altLang="en-US" sz="1800" dirty="0" smtClean="0"/>
              <a:t> cells are destroyed while </a:t>
            </a:r>
            <a:r>
              <a:rPr lang="el-GR" altLang="en-US" sz="1800" dirty="0" smtClean="0"/>
              <a:t>α</a:t>
            </a:r>
            <a:r>
              <a:rPr lang="en-US" altLang="en-US" sz="1800" dirty="0" smtClean="0"/>
              <a:t> cells are preserved: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dirty="0" smtClean="0"/>
              <a:t>     No insulin &gt;&gt; high glucagon&gt;&gt;&gt;       high production of glucose and ketones by liver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dirty="0" smtClean="0"/>
              <a:t>    glucose &amp; ketones   &gt;&gt;&gt;           osmotic diuresis</a:t>
            </a:r>
            <a:endParaRPr lang="el-GR" altLang="en-US" sz="1800" dirty="0" smtClean="0"/>
          </a:p>
          <a:p>
            <a:pPr>
              <a:buFont typeface="Times New Roman" panose="02020603050405020304" pitchFamily="18" charset="0"/>
              <a:buNone/>
            </a:pPr>
            <a:r>
              <a:rPr lang="en-US" altLang="en-US" sz="1800" dirty="0" smtClean="0"/>
              <a:t>   </a:t>
            </a:r>
            <a:r>
              <a:rPr lang="en-US" altLang="en-US" sz="1800" dirty="0" err="1" smtClean="0"/>
              <a:t>keto</a:t>
            </a:r>
            <a:r>
              <a:rPr lang="en-US" altLang="en-US" sz="1800" dirty="0" smtClean="0"/>
              <a:t> acids      &gt;&gt;&gt;            diabetic ketoacidosis </a:t>
            </a:r>
          </a:p>
        </p:txBody>
      </p:sp>
    </p:spTree>
    <p:extLst>
      <p:ext uri="{BB962C8B-B14F-4D97-AF65-F5344CB8AC3E}">
        <p14:creationId xmlns:p14="http://schemas.microsoft.com/office/powerpoint/2010/main" xmlns="" val="31976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Tx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: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insulin injection</a:t>
            </a:r>
          </a:p>
          <a:p>
            <a:pPr lvl="1">
              <a:buFontTx/>
              <a:buNone/>
              <a:defRPr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  <a:defRPr/>
            </a:pPr>
            <a:r>
              <a:rPr lang="en-IE" altLang="en-US" sz="2400" dirty="0">
                <a:solidFill>
                  <a:schemeClr val="tx1"/>
                </a:solidFill>
              </a:rPr>
              <a:t>In future, Type 1 diabetes might </a:t>
            </a:r>
          </a:p>
          <a:p>
            <a:pPr lvl="1" algn="just">
              <a:buNone/>
              <a:defRPr/>
            </a:pPr>
            <a:r>
              <a:rPr lang="en-IE" altLang="en-US" sz="2400" dirty="0">
                <a:solidFill>
                  <a:schemeClr val="tx1"/>
                </a:solidFill>
              </a:rPr>
              <a:t>be treated with oral insulin sprays; </a:t>
            </a:r>
          </a:p>
          <a:p>
            <a:pPr lvl="1" algn="just">
              <a:buNone/>
              <a:defRPr/>
            </a:pPr>
            <a:r>
              <a:rPr lang="en-IE" altLang="en-US" sz="2400" dirty="0">
                <a:solidFill>
                  <a:schemeClr val="tx1"/>
                </a:solidFill>
              </a:rPr>
              <a:t>or transplantation of </a:t>
            </a:r>
            <a:r>
              <a:rPr lang="en-IE" altLang="en-US" sz="2400" dirty="0">
                <a:solidFill>
                  <a:schemeClr val="tx1"/>
                </a:solidFill>
                <a:latin typeface="SymbolPS" pitchFamily="18" charset="2"/>
              </a:rPr>
              <a:t>b</a:t>
            </a:r>
            <a:r>
              <a:rPr lang="en-IE" altLang="en-US" sz="2400" dirty="0">
                <a:solidFill>
                  <a:schemeClr val="tx1"/>
                </a:solidFill>
              </a:rPr>
              <a:t>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628800"/>
            <a:ext cx="4320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artificial pancreas is not a replica organ; it is an automated insulin delivery system designed to mimic a healthy person’s glucose-regulating function. The closed-loop system consists of an insulin pump, a continuous </a:t>
            </a:r>
            <a:r>
              <a:rPr lang="en-US" dirty="0" smtClean="0">
                <a:solidFill>
                  <a:srgbClr val="FF0000"/>
                </a:solidFill>
              </a:rPr>
              <a:t>glucose monitor placed under the user’s skin, and advanced control algorithm </a:t>
            </a:r>
            <a:r>
              <a:rPr lang="en-US" dirty="0" smtClean="0"/>
              <a:t>software embedded in a </a:t>
            </a:r>
            <a:r>
              <a:rPr lang="en-US" dirty="0" err="1" smtClean="0">
                <a:solidFill>
                  <a:srgbClr val="FF0000"/>
                </a:solidFill>
              </a:rPr>
              <a:t>smartphone</a:t>
            </a:r>
            <a:r>
              <a:rPr lang="en-US" dirty="0" smtClean="0"/>
              <a:t> that provides the engineering brains, signaling how much insulin the pump should deliver to the patient based on a range of variables, including </a:t>
            </a:r>
            <a:r>
              <a:rPr lang="en-US" dirty="0" smtClean="0">
                <a:solidFill>
                  <a:srgbClr val="FF0000"/>
                </a:solidFill>
              </a:rPr>
              <a:t>meals consumed, physical activity, sleep, stress, and metabolism.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3401" y="260648"/>
            <a:ext cx="8771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Artificial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pancreas</a:t>
            </a:r>
            <a:r>
              <a:rPr lang="fr-FR" sz="2000" b="1" dirty="0" smtClean="0">
                <a:solidFill>
                  <a:srgbClr val="FF0000"/>
                </a:solidFill>
              </a:rPr>
              <a:t> system </a:t>
            </a:r>
            <a:r>
              <a:rPr lang="fr-FR" sz="2000" b="1" dirty="0" err="1" smtClean="0">
                <a:solidFill>
                  <a:srgbClr val="FF0000"/>
                </a:solidFill>
              </a:rPr>
              <a:t>aimed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at</a:t>
            </a:r>
            <a:r>
              <a:rPr lang="fr-FR" sz="2000" b="1" dirty="0" smtClean="0">
                <a:solidFill>
                  <a:srgbClr val="FF0000"/>
                </a:solidFill>
              </a:rPr>
              <a:t> type 1 </a:t>
            </a:r>
            <a:r>
              <a:rPr lang="fr-FR" sz="2000" b="1" dirty="0" err="1" smtClean="0">
                <a:solidFill>
                  <a:srgbClr val="FF0000"/>
                </a:solidFill>
              </a:rPr>
              <a:t>diabetes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mellitus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Harvard </a:t>
            </a:r>
            <a:r>
              <a:rPr lang="fr-FR" sz="2000" b="1" dirty="0" err="1" smtClean="0">
                <a:solidFill>
                  <a:srgbClr val="FF0000"/>
                </a:solidFill>
              </a:rPr>
              <a:t>university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January</a:t>
            </a:r>
            <a:r>
              <a:rPr lang="fr-FR" sz="2000" b="1" dirty="0" smtClean="0">
                <a:solidFill>
                  <a:srgbClr val="FF0000"/>
                </a:solidFill>
              </a:rPr>
              <a:t> 2016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pic>
        <p:nvPicPr>
          <p:cNvPr id="7" name="Image 6" descr="bionic-pancre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149080"/>
            <a:ext cx="4053830" cy="2281727"/>
          </a:xfrm>
          <a:prstGeom prst="rect">
            <a:avLst/>
          </a:prstGeom>
        </p:spPr>
      </p:pic>
      <p:pic>
        <p:nvPicPr>
          <p:cNvPr id="8" name="Image 7" descr="Diabetes-Study-mob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176464" cy="259685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094874"/>
            <a:ext cx="3717397" cy="2095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844824"/>
            <a:ext cx="3456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2 Diabetes</a:t>
            </a:r>
          </a:p>
          <a:p>
            <a:pPr>
              <a:buFontTx/>
              <a:buNone/>
              <a:defRPr/>
            </a:pP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Affects adults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defect in insulin action (insulin resistance)</a:t>
            </a:r>
          </a:p>
          <a:p>
            <a:pPr algn="ctr">
              <a:buFontTx/>
              <a:buNone/>
              <a:defRPr/>
            </a:pPr>
            <a:r>
              <a:rPr lang="en-IE" dirty="0"/>
              <a:t>(non-insulin-dependent diabetes mellitus)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 :         </a:t>
            </a:r>
          </a:p>
          <a:p>
            <a:pPr>
              <a:buFont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diet and change life style</a:t>
            </a:r>
          </a:p>
          <a:p>
            <a:pPr>
              <a:defRPr/>
            </a:pPr>
            <a:endParaRPr lang="en-IE" altLang="en-US" sz="1600" dirty="0">
              <a:sym typeface="Wingdings" panose="05000000000000000000" pitchFamily="2" charset="2"/>
            </a:endParaRPr>
          </a:p>
          <a:p>
            <a:pPr>
              <a:defRPr/>
            </a:pPr>
            <a:endParaRPr lang="en-IE" altLang="en-US" sz="1600" dirty="0">
              <a:sym typeface="Wingdings" panose="05000000000000000000" pitchFamily="2" charset="2"/>
            </a:endParaRPr>
          </a:p>
          <a:p>
            <a:pPr>
              <a:defRPr/>
            </a:pPr>
            <a:endParaRPr lang="en-IE" altLang="en-US" sz="1600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IE" altLang="en-US" sz="1600" dirty="0">
                <a:sym typeface="Wingdings" panose="05000000000000000000" pitchFamily="2" charset="2"/>
              </a:rPr>
              <a:t>can develop into Type 1 diabetes if uncontrolled.</a:t>
            </a:r>
            <a:endParaRPr lang="en-IE" alt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016585" y="332656"/>
            <a:ext cx="3272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2 Diabetes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284984"/>
            <a:ext cx="3251696" cy="315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Endocrine Pancreas</a:t>
            </a:r>
            <a:endParaRPr lang="en-US" sz="35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6097"/>
          <a:stretch>
            <a:fillRect/>
          </a:stretch>
        </p:blipFill>
        <p:spPr bwMode="auto">
          <a:xfrm>
            <a:off x="44896" y="1867471"/>
            <a:ext cx="8991600" cy="499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404664"/>
            <a:ext cx="5008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2800" dirty="0"/>
              <a:t>Type 3 </a:t>
            </a:r>
            <a:r>
              <a:rPr lang="en-IE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gestational diabetes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8880"/>
            <a:ext cx="3744416" cy="3190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924761"/>
            <a:ext cx="3675888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7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01752" y="1700808"/>
            <a:ext cx="8229600" cy="5029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IE" altLang="en-US" sz="2800" dirty="0" smtClean="0"/>
              <a:t>Occurs in 2-5% of pregnancies. Associated with decreased insulin levels and/or insulin resistance.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endParaRPr lang="en-IE" altLang="en-US" sz="2800" dirty="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IE" altLang="en-US" sz="2800" dirty="0" smtClean="0"/>
              <a:t>Resembles Type 2 Diabetes.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endParaRPr lang="en-IE" altLang="en-US" sz="2800" dirty="0" smtClean="0"/>
          </a:p>
          <a:p>
            <a:pPr marL="609600" indent="-609600" eaLnBrk="1" hangingPunct="1"/>
            <a:r>
              <a:rPr lang="en-IE" altLang="en-US" sz="2800" dirty="0" smtClean="0"/>
              <a:t>Usually transient:  symptoms improve following delivery.</a:t>
            </a:r>
            <a:endParaRPr lang="en-GB" altLang="en-US" sz="2800" dirty="0" smtClean="0"/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endParaRPr lang="en-IE" altLang="en-US" sz="2800" dirty="0" smtClean="0"/>
          </a:p>
          <a:p>
            <a:pPr marL="609600" indent="-609600" eaLnBrk="1" hangingPunct="1">
              <a:buFontTx/>
              <a:buAutoNum type="arabicPeriod" startAt="4"/>
            </a:pPr>
            <a:r>
              <a:rPr lang="en-IE" altLang="en-US" sz="2800" dirty="0" smtClean="0"/>
              <a:t>If untreated </a:t>
            </a:r>
            <a:r>
              <a:rPr lang="en-IE" altLang="en-US" sz="2800" dirty="0" smtClean="0">
                <a:sym typeface="Wingdings" panose="05000000000000000000" pitchFamily="2" charset="2"/>
              </a:rPr>
              <a:t> </a:t>
            </a:r>
            <a:r>
              <a:rPr lang="en-IE" altLang="en-US" sz="2800" dirty="0" err="1" smtClean="0">
                <a:sym typeface="Wingdings" panose="05000000000000000000" pitchFamily="2" charset="2"/>
              </a:rPr>
              <a:t>macrosomia</a:t>
            </a:r>
            <a:r>
              <a:rPr lang="en-IE" altLang="en-US" sz="2800" dirty="0" smtClean="0">
                <a:sym typeface="Wingdings" panose="05000000000000000000" pitchFamily="2" charset="2"/>
              </a:rPr>
              <a:t> (high birth weight)</a:t>
            </a:r>
            <a:endParaRPr lang="en-IE" altLang="en-US" sz="28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dirty="0"/>
              <a:t>Type 3 </a:t>
            </a:r>
            <a:r>
              <a:rPr lang="en-IE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gestational diabetes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803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6934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endParaRPr lang="en-US" sz="2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57464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lvl="2" algn="ctr">
              <a:buFontTx/>
              <a:buNone/>
              <a:defRPr/>
            </a:pPr>
            <a:endParaRPr lang="en-US" sz="3200" dirty="0"/>
          </a:p>
          <a:p>
            <a:pPr lvl="2">
              <a:buFontTx/>
              <a:buNone/>
              <a:defRPr/>
            </a:pPr>
            <a:r>
              <a:rPr lang="en-US" sz="3200" dirty="0"/>
              <a:t>                  </a:t>
            </a:r>
            <a:r>
              <a:rPr lang="en-US" sz="3200" dirty="0" smtClean="0"/>
              <a:t>       </a:t>
            </a:r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683568" y="2819400"/>
            <a:ext cx="2593032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Inadequate secretion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insulin</a:t>
            </a: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5257800" y="2819400"/>
            <a:ext cx="2590800" cy="10668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Defects in the action </a:t>
            </a:r>
          </a:p>
          <a:p>
            <a:pPr algn="ctr"/>
            <a:r>
              <a:rPr lang="en-US" sz="1800" b="1" dirty="0">
                <a:latin typeface="Arial" pitchFamily="34" charset="0"/>
                <a:cs typeface="Arial" pitchFamily="34" charset="0"/>
              </a:rPr>
              <a:t>of insulin</a:t>
            </a:r>
          </a:p>
        </p:txBody>
      </p:sp>
      <p:sp>
        <p:nvSpPr>
          <p:cNvPr id="41990" name="WordArt 10"/>
          <p:cNvSpPr>
            <a:spLocks noChangeArrowheads="1" noChangeShapeType="1"/>
          </p:cNvSpPr>
          <p:nvPr/>
        </p:nvSpPr>
        <p:spPr bwMode="auto">
          <a:xfrm>
            <a:off x="1219200" y="5334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2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Diabetes Mellitus</a:t>
            </a:r>
          </a:p>
        </p:txBody>
      </p:sp>
      <p:sp>
        <p:nvSpPr>
          <p:cNvPr id="41991" name="AutoShape 14"/>
          <p:cNvSpPr>
            <a:spLocks noChangeArrowheads="1"/>
          </p:cNvSpPr>
          <p:nvPr/>
        </p:nvSpPr>
        <p:spPr bwMode="auto">
          <a:xfrm rot="5400000">
            <a:off x="5448300" y="1866900"/>
            <a:ext cx="533400" cy="137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2" name="AutoShape 16"/>
          <p:cNvSpPr>
            <a:spLocks noChangeArrowheads="1"/>
          </p:cNvSpPr>
          <p:nvPr/>
        </p:nvSpPr>
        <p:spPr bwMode="auto">
          <a:xfrm rot="5375001" flipV="1">
            <a:off x="2362200" y="1905000"/>
            <a:ext cx="530225" cy="1292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AutoShape 17"/>
          <p:cNvSpPr>
            <a:spLocks noChangeArrowheads="1"/>
          </p:cNvSpPr>
          <p:nvPr/>
        </p:nvSpPr>
        <p:spPr bwMode="auto">
          <a:xfrm>
            <a:off x="213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5943600" y="38862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905000" y="48006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Metabolic disturbances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(hyperglycemia and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glycosuria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-3544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E" altLang="en-US" sz="2800" b="1" dirty="0" smtClean="0">
                <a:solidFill>
                  <a:srgbClr val="C00000"/>
                </a:solidFill>
              </a:rPr>
              <a:t>Long Term Complications of Uncontrolled Diabetes</a:t>
            </a:r>
            <a:endParaRPr lang="en-IE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IE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MICROVASCULAR DISEASE</a:t>
            </a:r>
          </a:p>
          <a:p>
            <a:pPr eaLnBrk="1" hangingPunct="1">
              <a:buFontTx/>
              <a:buNone/>
              <a:defRPr/>
            </a:pPr>
            <a:endParaRPr lang="en-IE" sz="2800" dirty="0" smtClean="0"/>
          </a:p>
          <a:p>
            <a:pPr eaLnBrk="1" hangingPunct="1">
              <a:defRPr/>
            </a:pPr>
            <a:r>
              <a:rPr lang="en-IE" sz="2800" dirty="0" err="1" smtClean="0"/>
              <a:t>Hyperglycemia</a:t>
            </a:r>
            <a:r>
              <a:rPr lang="en-IE" sz="2800" dirty="0" smtClean="0"/>
              <a:t> damages small blood vessels: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 smtClean="0">
                <a:sym typeface="Wingdings" pitchFamily="2" charset="2"/>
              </a:rPr>
              <a:t> diabetic </a:t>
            </a:r>
            <a:r>
              <a:rPr lang="en-IE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retinopathy</a:t>
            </a:r>
            <a:r>
              <a:rPr lang="en-IE" sz="2800" dirty="0" smtClean="0">
                <a:sym typeface="Wingdings" pitchFamily="2" charset="2"/>
              </a:rPr>
              <a:t>  vision loss.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 smtClean="0"/>
              <a:t> diabetic </a:t>
            </a:r>
            <a:r>
              <a:rPr lang="en-IE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neuropathy</a:t>
            </a:r>
            <a:r>
              <a:rPr lang="en-IE" sz="2800" dirty="0" smtClean="0"/>
              <a:t> </a:t>
            </a:r>
            <a:r>
              <a:rPr lang="en-IE" sz="2800" dirty="0" smtClean="0">
                <a:sym typeface="Wingdings" pitchFamily="2" charset="2"/>
              </a:rPr>
              <a:t> damage to nerves  most common cause of amputation in Western world.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IE" sz="2800" dirty="0" smtClean="0">
                <a:sym typeface="Wingdings" pitchFamily="2" charset="2"/>
              </a:rPr>
              <a:t> diabetic </a:t>
            </a:r>
            <a:r>
              <a:rPr lang="en-IE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nephropathy</a:t>
            </a:r>
            <a:r>
              <a:rPr lang="en-IE" sz="2800" dirty="0" smtClean="0">
                <a:sym typeface="Wingdings" pitchFamily="2" charset="2"/>
              </a:rPr>
              <a:t>  kidney damage  chronic renal failure.</a:t>
            </a:r>
            <a:endParaRPr lang="en-GB" sz="2800" dirty="0" smtClean="0"/>
          </a:p>
          <a:p>
            <a:pPr eaLnBrk="1" hangingPunct="1">
              <a:defRPr/>
            </a:pP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194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Diagnosis of diabe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800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8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 txBox="1">
            <a:spLocks/>
          </p:cNvSpPr>
          <p:nvPr/>
        </p:nvSpPr>
        <p:spPr>
          <a:xfrm>
            <a:off x="304800" y="1233488"/>
            <a:ext cx="8686800" cy="50006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en-US" smtClean="0">
                <a:solidFill>
                  <a:srgbClr val="FF0000"/>
                </a:solidFill>
              </a:rPr>
              <a:t>  OGTT:  </a:t>
            </a:r>
            <a:r>
              <a:rPr lang="en-US" smtClean="0">
                <a:solidFill>
                  <a:srgbClr val="FF0000"/>
                </a:solidFill>
              </a:rPr>
              <a:t>is a test that can be used to help diagnose diabetes or pre-diabetes.</a:t>
            </a:r>
            <a:endParaRPr lang="en-US" altLang="en-US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mtClean="0"/>
              <a:t>Both the </a:t>
            </a:r>
            <a:r>
              <a:rPr lang="en-US" smtClean="0"/>
              <a:t> </a:t>
            </a:r>
            <a:r>
              <a:rPr lang="en-US" b="1" smtClean="0"/>
              <a:t>fasting plasma glucose test (</a:t>
            </a:r>
            <a:r>
              <a:rPr lang="en-US" altLang="en-US" smtClean="0"/>
              <a:t>FPG) and OGTT tests require that the patient fast for at least 8 hours (ideally 12 hr) prior to the test.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altLang="en-US" smtClean="0"/>
          </a:p>
          <a:p>
            <a:pPr>
              <a:defRPr/>
            </a:pPr>
            <a:r>
              <a:rPr lang="en-US" altLang="en-US" smtClean="0"/>
              <a:t>The oral glucose tolerance test (OGTT):</a:t>
            </a:r>
          </a:p>
          <a:p>
            <a:pPr lvl="1">
              <a:defRPr/>
            </a:pPr>
            <a:r>
              <a:rPr lang="en-US" altLang="en-US" smtClean="0"/>
              <a:t>FPG test</a:t>
            </a:r>
          </a:p>
          <a:p>
            <a:pPr lvl="1">
              <a:defRPr/>
            </a:pPr>
            <a:r>
              <a:rPr lang="en-US" altLang="en-US" smtClean="0"/>
              <a:t>Blood is then taken 2 hours after drinking a special glucose solution</a:t>
            </a:r>
            <a:endParaRPr lang="en-US" altLang="en-US" dirty="0" smtClean="0"/>
          </a:p>
        </p:txBody>
      </p:sp>
      <p:sp>
        <p:nvSpPr>
          <p:cNvPr id="3" name="عنوان 2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i="1" smtClean="0">
                <a:solidFill>
                  <a:srgbClr val="FF0000"/>
                </a:solidFill>
              </a:rPr>
              <a:t>Glucose Tolerance Test</a:t>
            </a:r>
            <a:endParaRPr lang="ar-SA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1411288"/>
            <a:ext cx="8686800" cy="4645025"/>
          </a:xfrm>
        </p:spPr>
        <p:txBody>
          <a:bodyPr/>
          <a:lstStyle/>
          <a:p>
            <a:r>
              <a:rPr lang="en-US" altLang="en-US" dirty="0" smtClean="0"/>
              <a:t>Following the oral administration of a standard dose of glucose, the plasma glucose concentration normally rises but </a:t>
            </a:r>
            <a:r>
              <a:rPr lang="en-US" altLang="en-US" dirty="0" smtClean="0">
                <a:solidFill>
                  <a:srgbClr val="FF0000"/>
                </a:solidFill>
              </a:rPr>
              <a:t>returns to the fasting level within 2 hours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If </a:t>
            </a:r>
            <a:r>
              <a:rPr lang="en-US" altLang="en-US" dirty="0" smtClean="0">
                <a:solidFill>
                  <a:srgbClr val="FF0000"/>
                </a:solidFill>
              </a:rPr>
              <a:t>insulin activity is reduced</a:t>
            </a:r>
            <a:r>
              <a:rPr lang="en-US" altLang="en-US" dirty="0" smtClean="0"/>
              <a:t>, the plasma glucose concentration takes </a:t>
            </a:r>
            <a:r>
              <a:rPr lang="en-US" altLang="en-US" dirty="0" smtClean="0">
                <a:solidFill>
                  <a:srgbClr val="FF0000"/>
                </a:solidFill>
              </a:rPr>
              <a:t>longer than 2 hours</a:t>
            </a:r>
            <a:r>
              <a:rPr lang="en-US" altLang="en-US" dirty="0" smtClean="0"/>
              <a:t> to return to normal and often rises above  </a:t>
            </a:r>
            <a:r>
              <a:rPr lang="en-US" altLang="en-US" dirty="0" smtClean="0">
                <a:solidFill>
                  <a:srgbClr val="FF0000"/>
                </a:solidFill>
              </a:rPr>
              <a:t>200 mg/dl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Measurement of urine glucose allows determination of the </a:t>
            </a:r>
            <a:r>
              <a:rPr lang="en-US" altLang="en-US" dirty="0" smtClean="0">
                <a:solidFill>
                  <a:srgbClr val="FF0000"/>
                </a:solidFill>
              </a:rPr>
              <a:t>renal threshold for glucose</a:t>
            </a:r>
            <a:r>
              <a:rPr lang="en-US" altLang="en-US" dirty="0" smtClean="0"/>
              <a:t>.</a:t>
            </a:r>
          </a:p>
          <a:p>
            <a:endParaRPr lang="ar-SA" altLang="en-US" dirty="0" smtClean="0"/>
          </a:p>
        </p:txBody>
      </p:sp>
      <p:sp>
        <p:nvSpPr>
          <p:cNvPr id="84995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Glucose Tolerance Test (GTT)</a:t>
            </a:r>
            <a:endParaRPr lang="ar-SA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4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Untitled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3117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25425" y="76200"/>
            <a:ext cx="8763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i="0">
                <a:solidFill>
                  <a:srgbClr val="660000"/>
                </a:solidFill>
                <a:latin typeface="Times New Roman" panose="02020603050405020304" pitchFamily="18" charset="0"/>
              </a:rPr>
              <a:t>GTT</a:t>
            </a:r>
          </a:p>
        </p:txBody>
      </p:sp>
    </p:spTree>
    <p:extLst>
      <p:ext uri="{BB962C8B-B14F-4D97-AF65-F5344CB8AC3E}">
        <p14:creationId xmlns:p14="http://schemas.microsoft.com/office/powerpoint/2010/main" xmlns="" val="305578105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عنصر نائب للمحتوى 1"/>
          <p:cNvSpPr>
            <a:spLocks noGrp="1"/>
          </p:cNvSpPr>
          <p:nvPr>
            <p:ph idx="1"/>
          </p:nvPr>
        </p:nvSpPr>
        <p:spPr>
          <a:xfrm>
            <a:off x="454983" y="1556792"/>
            <a:ext cx="8686800" cy="5835650"/>
          </a:xfrm>
        </p:spPr>
        <p:txBody>
          <a:bodyPr/>
          <a:lstStyle/>
          <a:p>
            <a:r>
              <a:rPr lang="en-US" altLang="en-US" dirty="0" smtClean="0"/>
              <a:t>The following results suggest different conditions:</a:t>
            </a:r>
          </a:p>
          <a:p>
            <a:r>
              <a:rPr lang="en-US" altLang="en-US" sz="3200" b="1" dirty="0" smtClean="0"/>
              <a:t>Normal values:</a:t>
            </a:r>
          </a:p>
          <a:p>
            <a:r>
              <a:rPr lang="en-US" altLang="en-US" dirty="0" smtClean="0"/>
              <a:t> FPG &lt;</a:t>
            </a:r>
            <a:r>
              <a:rPr lang="en-US" altLang="en-US" dirty="0" smtClean="0">
                <a:solidFill>
                  <a:srgbClr val="FF0000"/>
                </a:solidFill>
              </a:rPr>
              <a:t>100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mg/dl</a:t>
            </a:r>
          </a:p>
          <a:p>
            <a:r>
              <a:rPr lang="en-US" altLang="en-US" dirty="0" smtClean="0"/>
              <a:t> 2hr PPG (</a:t>
            </a:r>
            <a:r>
              <a:rPr lang="en-US" dirty="0"/>
              <a:t>postprandial </a:t>
            </a:r>
            <a:r>
              <a:rPr lang="en-US" b="1" dirty="0" smtClean="0"/>
              <a:t>glucose)</a:t>
            </a:r>
            <a:r>
              <a:rPr lang="en-US" altLang="en-US" dirty="0" smtClean="0"/>
              <a:t>  &lt; </a:t>
            </a:r>
            <a:r>
              <a:rPr lang="en-US" altLang="en-US" dirty="0" smtClean="0">
                <a:solidFill>
                  <a:srgbClr val="FF0000"/>
                </a:solidFill>
              </a:rPr>
              <a:t>140 mg/</a:t>
            </a:r>
            <a:r>
              <a:rPr lang="en-US" altLang="en-US" dirty="0" err="1" smtClean="0">
                <a:solidFill>
                  <a:srgbClr val="FF0000"/>
                </a:solidFill>
              </a:rPr>
              <a:t>dL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b="1" dirty="0" smtClean="0"/>
              <a:t>Impaired glucose tolerance </a:t>
            </a:r>
          </a:p>
          <a:p>
            <a:r>
              <a:rPr lang="en-US" altLang="en-US" dirty="0" smtClean="0"/>
              <a:t> 2hr PPG = </a:t>
            </a:r>
            <a:r>
              <a:rPr lang="en-US" altLang="en-US" dirty="0" smtClean="0">
                <a:solidFill>
                  <a:srgbClr val="FF0000"/>
                </a:solidFill>
              </a:rPr>
              <a:t>140  - 199 mg/</a:t>
            </a:r>
            <a:r>
              <a:rPr lang="en-US" altLang="en-US" dirty="0" err="1" smtClean="0">
                <a:solidFill>
                  <a:srgbClr val="FF0000"/>
                </a:solidFill>
              </a:rPr>
              <a:t>dL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sz="3200" b="1" dirty="0" smtClean="0"/>
              <a:t>Diabetes </a:t>
            </a:r>
          </a:p>
          <a:p>
            <a:r>
              <a:rPr lang="en-US" altLang="en-US" dirty="0" smtClean="0"/>
              <a:t>FPG ≥ 126 mg/dl</a:t>
            </a:r>
          </a:p>
          <a:p>
            <a:r>
              <a:rPr lang="en-US" altLang="en-US" dirty="0" smtClean="0"/>
              <a:t>2hr PPG levels ≥200 </a:t>
            </a:r>
            <a:r>
              <a:rPr lang="en-US" altLang="en-US" dirty="0" smtClean="0">
                <a:solidFill>
                  <a:srgbClr val="FF0000"/>
                </a:solidFill>
              </a:rPr>
              <a:t> mg/</a:t>
            </a:r>
            <a:r>
              <a:rPr lang="en-US" altLang="en-US" dirty="0" err="1" smtClean="0">
                <a:solidFill>
                  <a:srgbClr val="FF0000"/>
                </a:solidFill>
              </a:rPr>
              <a:t>dL</a:t>
            </a:r>
            <a:endParaRPr lang="ar-SA" altLang="en-US" dirty="0" smtClean="0"/>
          </a:p>
          <a:p>
            <a:endParaRPr lang="ar-SA" altLang="en-US" dirty="0" smtClean="0"/>
          </a:p>
        </p:txBody>
      </p:sp>
      <p:sp>
        <p:nvSpPr>
          <p:cNvPr id="88067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solidFill>
                  <a:srgbClr val="FF0000"/>
                </a:solidFill>
              </a:rPr>
              <a:t>Glucose Tolerance Test</a:t>
            </a:r>
            <a:endParaRPr lang="ar-SA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393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162300"/>
            <a:ext cx="8570913" cy="1481138"/>
          </a:xfrm>
        </p:spPr>
        <p:txBody>
          <a:bodyPr/>
          <a:lstStyle/>
          <a:p>
            <a:pPr eaLnBrk="1" hangingPunct="1">
              <a:buClr>
                <a:srgbClr val="953735"/>
              </a:buClr>
            </a:pP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FPG              &lt;110                           110-125                                  ≥126         </a:t>
            </a:r>
          </a:p>
          <a:p>
            <a:pPr eaLnBrk="1" hangingPunct="1"/>
            <a:endParaRPr lang="en-US" altLang="en-US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953735"/>
              </a:buClr>
            </a:pP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2-h PG          &lt;140                           140-199                                 ≥200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(OGTT)  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784350" y="1912938"/>
            <a:ext cx="2309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Normal glucose tolerance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3962400" y="1944688"/>
            <a:ext cx="2522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Impaired glucose tolerance (prediabetes)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6580188" y="1944688"/>
            <a:ext cx="200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 i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Diabetes</a:t>
            </a:r>
          </a:p>
        </p:txBody>
      </p:sp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1691680" y="460730"/>
            <a:ext cx="6240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457200">
              <a:lnSpc>
                <a:spcPct val="90000"/>
              </a:lnSpc>
              <a:spcBef>
                <a:spcPct val="40000"/>
              </a:spcBef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660000"/>
              </a:buClr>
              <a:buFont typeface="Times New Roman" panose="02020603050405020304" pitchFamily="18" charset="0"/>
              <a:buChar char="•"/>
              <a:defRPr sz="29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3200" b="1" i="0" dirty="0">
                <a:solidFill>
                  <a:srgbClr val="A2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Glucose Homeostasis &amp; Diabetes</a:t>
            </a:r>
          </a:p>
        </p:txBody>
      </p:sp>
    </p:spTree>
    <p:extLst>
      <p:ext uri="{BB962C8B-B14F-4D97-AF65-F5344CB8AC3E}">
        <p14:creationId xmlns:p14="http://schemas.microsoft.com/office/powerpoint/2010/main" xmlns="" val="31038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2656"/>
            <a:ext cx="8763000" cy="67710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Islets of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Langerhans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59" y="1700808"/>
            <a:ext cx="8694737" cy="3960439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1-2 million islets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Beta (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insulin (60%) 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Alpha (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glucagon (25%)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 (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somatostatin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(10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%)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200" dirty="0" smtClean="0"/>
              <a:t>GHIH (</a:t>
            </a:r>
            <a:r>
              <a:rPr lang="fr-FR" sz="1200" dirty="0" err="1" smtClean="0"/>
              <a:t>growth</a:t>
            </a:r>
            <a:r>
              <a:rPr lang="fr-FR" sz="1200" dirty="0" smtClean="0"/>
              <a:t> hormone-</a:t>
            </a:r>
            <a:r>
              <a:rPr lang="fr-FR" sz="1200" dirty="0" err="1" smtClean="0"/>
              <a:t>inhibiting</a:t>
            </a:r>
            <a:r>
              <a:rPr lang="fr-FR" sz="1200" dirty="0" smtClean="0"/>
              <a:t> hormone</a:t>
            </a:r>
            <a:r>
              <a:rPr lang="fr-FR" sz="1200" dirty="0" smtClean="0"/>
              <a:t>))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 cells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produce pancreatic polypeptide (5%)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 descr="Hall_97814160457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"/>
            <a:ext cx="49657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18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260648"/>
            <a:ext cx="8534400" cy="47092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Islets of </a:t>
            </a:r>
            <a:r>
              <a:rPr lang="en-US" sz="35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Langerhans</a:t>
            </a:r>
            <a:endParaRPr lang="en-US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838200"/>
            <a:ext cx="8856984" cy="5978525"/>
            <a:chOff x="107504" y="838200"/>
            <a:chExt cx="8856984" cy="5978525"/>
          </a:xfrm>
        </p:grpSpPr>
        <p:pic>
          <p:nvPicPr>
            <p:cNvPr id="71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946" r="3346" b="3340"/>
            <a:stretch>
              <a:fillRect/>
            </a:stretch>
          </p:blipFill>
          <p:spPr bwMode="auto">
            <a:xfrm>
              <a:off x="107504" y="838200"/>
              <a:ext cx="8856984" cy="597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475656" y="3356992"/>
              <a:ext cx="280831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844824"/>
            <a:ext cx="8686800" cy="43924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Hormone of nutrient abundance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protein hormone consisting of two amino acid chains linked by disulfide bonds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Synthesized as part of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proinsulin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then excised by enzymes, releasing functional insulin (51 AA) and    C- peptide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Has a plasma half-life of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 minutes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Times New Roman" pitchFamily="18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Insulin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7704" y="1556792"/>
            <a:ext cx="5664880" cy="6669360"/>
            <a:chOff x="2771800" y="548680"/>
            <a:chExt cx="3792672" cy="5733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1800" y="548680"/>
              <a:ext cx="3792672" cy="573325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71800" y="3284984"/>
              <a:ext cx="3792672" cy="2996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021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24075"/>
            <a:ext cx="8686800" cy="3222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Insulin secretion is stimulated by an increase in blood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decreased by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decrease in blood glucose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Insulin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2194</TotalTime>
  <Words>1216</Words>
  <Application>Microsoft Office PowerPoint</Application>
  <PresentationFormat>Affichage à l'écran (4:3)</PresentationFormat>
  <Paragraphs>273</Paragraphs>
  <Slides>51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Civic</vt:lpstr>
      <vt:lpstr>Diapositive 1</vt:lpstr>
      <vt:lpstr>Physiology of the Pancreas</vt:lpstr>
      <vt:lpstr>Pancreas</vt:lpstr>
      <vt:lpstr>The Endocrine Pancreas</vt:lpstr>
      <vt:lpstr>Islets of Langerhans</vt:lpstr>
      <vt:lpstr>Islets of Langerhans</vt:lpstr>
      <vt:lpstr>Insulin</vt:lpstr>
      <vt:lpstr>Diapositive 8</vt:lpstr>
      <vt:lpstr>Mechanism of Insulin Secretion</vt:lpstr>
      <vt:lpstr>Glucose is the primary stimulator of insulin secretion</vt:lpstr>
      <vt:lpstr>Diapositive 11</vt:lpstr>
      <vt:lpstr>Diapositive 12</vt:lpstr>
      <vt:lpstr>Diapositive 13</vt:lpstr>
      <vt:lpstr>Diapositive 14</vt:lpstr>
      <vt:lpstr>Insulin Receptor</vt:lpstr>
      <vt:lpstr>Diapositive 16</vt:lpstr>
      <vt:lpstr>Glucose regulation and metabolism terms </vt:lpstr>
      <vt:lpstr>Diapositive 18</vt:lpstr>
      <vt:lpstr>Diapositive 19</vt:lpstr>
      <vt:lpstr>Diapositive 20</vt:lpstr>
      <vt:lpstr>Action of insulin on Liver:  </vt:lpstr>
      <vt:lpstr>Action of insulin on Muscle:  </vt:lpstr>
      <vt:lpstr>Action of insulin on Adipose tissue </vt:lpstr>
      <vt:lpstr>Diapositive 24</vt:lpstr>
      <vt:lpstr>Insulin: Summary</vt:lpstr>
      <vt:lpstr>Hormonal Effects on FFA Production in Adipose Tissue</vt:lpstr>
      <vt:lpstr>Glucose Transport</vt:lpstr>
      <vt:lpstr>Glucagon</vt:lpstr>
      <vt:lpstr>Synthesis of Glucagon</vt:lpstr>
      <vt:lpstr>Diapositive 30</vt:lpstr>
      <vt:lpstr>Actions of Glucagon</vt:lpstr>
      <vt:lpstr>Glucagon Action on Cells: </vt:lpstr>
      <vt:lpstr>The Regulation of Blood Glucose Concentrations</vt:lpstr>
      <vt:lpstr>Diabetes Mellitus  </vt:lpstr>
      <vt:lpstr>Diapositive 35</vt:lpstr>
      <vt:lpstr>Type 1 Diabetes </vt:lpstr>
      <vt:lpstr>Diapositive 37</vt:lpstr>
      <vt:lpstr>Diapositive 38</vt:lpstr>
      <vt:lpstr>Diapositive 39</vt:lpstr>
      <vt:lpstr>Diapositive 40</vt:lpstr>
      <vt:lpstr>Type 3 gestational diabetes</vt:lpstr>
      <vt:lpstr>Diapositive 42</vt:lpstr>
      <vt:lpstr>Long Term Complications of Uncontrolled Diabetes</vt:lpstr>
      <vt:lpstr>Diapositive 44</vt:lpstr>
      <vt:lpstr>Diapositive 45</vt:lpstr>
      <vt:lpstr>Glucose Tolerance Test (GTT)</vt:lpstr>
      <vt:lpstr>Diapositive 47</vt:lpstr>
      <vt:lpstr>Glucose Tolerance Test</vt:lpstr>
      <vt:lpstr>Diapositive 49</vt:lpstr>
      <vt:lpstr>Diapositive 50</vt:lpstr>
      <vt:lpstr>Diapositive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Endocrinology (Pancreas and Insulin)</dc:title>
  <dc:creator>Mohd</dc:creator>
  <cp:lastModifiedBy>admin</cp:lastModifiedBy>
  <cp:revision>204</cp:revision>
  <dcterms:created xsi:type="dcterms:W3CDTF">2014-01-27T16:36:44Z</dcterms:created>
  <dcterms:modified xsi:type="dcterms:W3CDTF">2016-02-13T18:16:05Z</dcterms:modified>
</cp:coreProperties>
</file>