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37EFB-B362-40D4-B8F0-9D8B0FB4F0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E007-1079-409C-814A-70AC7E4CC0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9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749C-5CB3-43A4-BA9F-A3F40157CB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0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3139AF-8154-4A1D-8115-6AE599715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7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1C6C4E-5CCD-4D96-B536-2751ACEED2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1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6F5A-E958-420C-B669-6353FD063B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F3FE-B3E6-4C07-9AAF-447348F752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4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56143-5E37-45AF-AAAC-108EC0F4C8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0C3C-FCBF-432A-B8CE-97D7F4B3B5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4C61-71FB-4873-B581-AEBD1E9758C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BB7F-CE46-48DD-B01F-7BF489B679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5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EDF30-792C-476F-B412-78254A768B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76" name="Freeform 1028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77" name="Freeform 1029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78" name="Freeform 1030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79" name="Freeform 1031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80" name="Freeform 1032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81" name="Freeform 1033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82" name="Freeform 1034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  <p:sp>
          <p:nvSpPr>
            <p:cNvPr id="3083" name="Freeform 1035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084" name="Rectangle 103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0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6" name="Rectangle 10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87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88" name="Rectangle 10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6F4DF-FF9B-424D-A6D3-1377C390E604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44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3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4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45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70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14.pn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0" y="1057275"/>
            <a:ext cx="0" cy="5658510"/>
          </a:xfrm>
          <a:custGeom>
            <a:avLst/>
            <a:gdLst/>
            <a:ahLst/>
            <a:cxnLst/>
            <a:rect l="l" t="t" r="r" b="b"/>
            <a:pathLst>
              <a:path h="5658510">
                <a:moveTo>
                  <a:pt x="0" y="0"/>
                </a:moveTo>
                <a:lnTo>
                  <a:pt x="0" y="56585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1200" y="1057275"/>
            <a:ext cx="0" cy="5658510"/>
          </a:xfrm>
          <a:custGeom>
            <a:avLst/>
            <a:gdLst/>
            <a:ahLst/>
            <a:cxnLst/>
            <a:rect l="l" t="t" r="r" b="b"/>
            <a:pathLst>
              <a:path h="5658510">
                <a:moveTo>
                  <a:pt x="0" y="0"/>
                </a:moveTo>
                <a:lnTo>
                  <a:pt x="0" y="56585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9112" y="1998599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9112" y="3028823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112" y="4461383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112" y="5147056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112" y="5756668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400" y="1057275"/>
            <a:ext cx="0" cy="5658510"/>
          </a:xfrm>
          <a:custGeom>
            <a:avLst/>
            <a:gdLst/>
            <a:ahLst/>
            <a:cxnLst/>
            <a:rect l="l" t="t" r="r" b="b"/>
            <a:pathLst>
              <a:path h="5658510">
                <a:moveTo>
                  <a:pt x="0" y="0"/>
                </a:moveTo>
                <a:lnTo>
                  <a:pt x="0" y="565851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34400" y="1057275"/>
            <a:ext cx="0" cy="5658510"/>
          </a:xfrm>
          <a:custGeom>
            <a:avLst/>
            <a:gdLst/>
            <a:ahLst/>
            <a:cxnLst/>
            <a:rect l="l" t="t" r="r" b="b"/>
            <a:pathLst>
              <a:path h="5658510">
                <a:moveTo>
                  <a:pt x="0" y="0"/>
                </a:moveTo>
                <a:lnTo>
                  <a:pt x="0" y="565851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112" y="1071626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112" y="6701497"/>
            <a:ext cx="8029511" cy="0"/>
          </a:xfrm>
          <a:custGeom>
            <a:avLst/>
            <a:gdLst/>
            <a:ahLst/>
            <a:cxnLst/>
            <a:rect l="l" t="t" r="r" b="b"/>
            <a:pathLst>
              <a:path w="8029511">
                <a:moveTo>
                  <a:pt x="0" y="0"/>
                </a:moveTo>
                <a:lnTo>
                  <a:pt x="8029511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04897" y="609600"/>
            <a:ext cx="3831887" cy="304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Cau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sz="2400" b="1" spc="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pocalcaemia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" y="1071626"/>
            <a:ext cx="2667000" cy="92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9430">
              <a:lnSpc>
                <a:spcPct val="95825"/>
              </a:lnSpc>
              <a:spcBef>
                <a:spcPts val="43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popara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0400" y="1071626"/>
            <a:ext cx="2590800" cy="92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0265">
              <a:lnSpc>
                <a:spcPct val="95825"/>
              </a:lnSpc>
              <a:spcBef>
                <a:spcPts val="43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Nonpar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1200" y="1071626"/>
            <a:ext cx="2743200" cy="926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955">
              <a:lnSpc>
                <a:spcPct val="95825"/>
              </a:lnSpc>
              <a:spcBef>
                <a:spcPts val="43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PTH Resist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00" y="1998599"/>
            <a:ext cx="2667000" cy="1030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3166">
              <a:lnSpc>
                <a:spcPct val="95825"/>
              </a:lnSpc>
              <a:spcBef>
                <a:spcPts val="43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Postopera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0400" y="1998599"/>
            <a:ext cx="2590800" cy="1030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2977">
              <a:lnSpc>
                <a:spcPct val="95825"/>
              </a:lnSpc>
              <a:spcBef>
                <a:spcPts val="430"/>
              </a:spcBef>
            </a:pP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itam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674877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1200" y="1998599"/>
            <a:ext cx="2743200" cy="1030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924" marR="108041" indent="716533">
              <a:lnSpc>
                <a:spcPct val="100041"/>
              </a:lnSpc>
              <a:spcBef>
                <a:spcPts val="43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Pseudo- 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popara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400" y="3028823"/>
            <a:ext cx="2667000" cy="1432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2434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pathic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0400" y="3028823"/>
            <a:ext cx="2590800" cy="1432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6465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absorpt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200" y="3028823"/>
            <a:ext cx="2743200" cy="1432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8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perpr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ducti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 dirty="0">
              <a:latin typeface="Arial"/>
              <a:cs typeface="Arial"/>
            </a:endParaRPr>
          </a:p>
          <a:p>
            <a:pPr marL="441325" marR="67069" indent="-348996">
              <a:lnSpc>
                <a:spcPts val="2299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calciton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(medul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ary </a:t>
            </a:r>
            <a:endParaRPr sz="2000" dirty="0">
              <a:latin typeface="Arial"/>
              <a:cs typeface="Arial"/>
            </a:endParaRPr>
          </a:p>
          <a:p>
            <a:pPr marL="441325" marR="67069">
              <a:lnSpc>
                <a:spcPts val="2299"/>
              </a:lnSpc>
              <a:spcBef>
                <a:spcPts val="579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canc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400" y="4461383"/>
            <a:ext cx="2667000" cy="68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5546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0400" y="4461383"/>
            <a:ext cx="2590800" cy="68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0474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1200" y="4461383"/>
            <a:ext cx="2743200" cy="685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33400" y="5147056"/>
            <a:ext cx="2667000" cy="60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200400" y="5147056"/>
            <a:ext cx="2590800" cy="60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0077">
              <a:lnSpc>
                <a:spcPct val="95825"/>
              </a:lnSpc>
              <a:spcBef>
                <a:spcPts val="43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Kidney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200" y="5147056"/>
            <a:ext cx="2743200" cy="60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33400" y="5756668"/>
            <a:ext cx="2667000" cy="9448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200400" y="5756668"/>
            <a:ext cx="2590800" cy="9448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2977">
              <a:lnSpc>
                <a:spcPct val="95825"/>
              </a:lnSpc>
              <a:spcBef>
                <a:spcPts val="440"/>
              </a:spcBef>
            </a:pP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665734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resist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00" y="5756668"/>
            <a:ext cx="2743200" cy="9448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9648" y="320040"/>
            <a:ext cx="256184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8536" y="1891284"/>
            <a:ext cx="59131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8536" y="2769108"/>
            <a:ext cx="591312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8536" y="3646931"/>
            <a:ext cx="591312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87674" y="479858"/>
            <a:ext cx="207213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DIAGN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1209" y="1226470"/>
            <a:ext cx="6130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6963" y="1226470"/>
            <a:ext cx="4945786" cy="288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arath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4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glands </a:t>
            </a:r>
            <a:r>
              <a:rPr sz="24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ere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removed</a:t>
            </a:r>
            <a:endParaRPr sz="2400">
              <a:latin typeface="Arial"/>
              <a:cs typeface="Arial"/>
            </a:endParaRPr>
          </a:p>
          <a:p>
            <a:pPr marL="1780006" marR="45720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roidectomy</a:t>
            </a:r>
            <a:endParaRPr sz="2400">
              <a:latin typeface="Arial"/>
              <a:cs typeface="Arial"/>
            </a:endParaRPr>
          </a:p>
          <a:p>
            <a:pPr marL="2526258" marR="2164613" algn="ctr">
              <a:lnSpc>
                <a:spcPct val="102091"/>
              </a:lnSpc>
              <a:spcBef>
                <a:spcPts val="537"/>
              </a:spcBef>
            </a:pPr>
            <a:r>
              <a:rPr sz="2400" spc="0" dirty="0" smtClean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1332966" marR="968883" algn="ctr">
              <a:lnSpc>
                <a:spcPct val="95825"/>
              </a:lnSpc>
              <a:spcBef>
                <a:spcPts val="67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PTH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undetectable</a:t>
            </a:r>
            <a:endParaRPr sz="2400">
              <a:latin typeface="Arial"/>
              <a:cs typeface="Arial"/>
            </a:endParaRPr>
          </a:p>
          <a:p>
            <a:pPr marL="2522831" marR="2161186" algn="ctr">
              <a:lnSpc>
                <a:spcPct val="102091"/>
              </a:lnSpc>
              <a:spcBef>
                <a:spcPts val="536"/>
              </a:spcBef>
            </a:pPr>
            <a:r>
              <a:rPr sz="2400" spc="0" dirty="0" smtClean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  <a:p>
            <a:pPr marL="1596618" marR="1233144" algn="ctr">
              <a:lnSpc>
                <a:spcPct val="95825"/>
              </a:lnSpc>
              <a:spcBef>
                <a:spcPts val="67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alcemia</a:t>
            </a:r>
            <a:endParaRPr sz="2400">
              <a:latin typeface="Arial"/>
              <a:cs typeface="Arial"/>
            </a:endParaRPr>
          </a:p>
          <a:p>
            <a:pPr marL="2526258" marR="2164613" algn="ctr">
              <a:lnSpc>
                <a:spcPct val="102091"/>
              </a:lnSpc>
              <a:spcBef>
                <a:spcPts val="534"/>
              </a:spcBef>
            </a:pPr>
            <a:r>
              <a:rPr sz="2400" spc="0" dirty="0" smtClean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278" y="1226470"/>
            <a:ext cx="10193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6800" y="4226471"/>
            <a:ext cx="6934200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469" marR="148538"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Manifestations</a:t>
            </a:r>
            <a:r>
              <a:rPr sz="24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 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lcemia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568"/>
              </a:spcBef>
            </a:pPr>
            <a:r>
              <a:rPr lang="en-US"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ncre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sed re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lexes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&amp; muscular</a:t>
            </a:r>
            <a:r>
              <a:rPr sz="24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cramping</a:t>
            </a: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100000">
              <a:srgbClr val="00206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of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Hypercalcemia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302" name="Group 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89957186"/>
              </p:ext>
            </p:extLst>
          </p:nvPr>
        </p:nvGraphicFramePr>
        <p:xfrm>
          <a:off x="990600" y="2057400"/>
          <a:ext cx="7467600" cy="3429000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Uncommon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Malignant disease, e.g. some lung cancers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Renal failure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Hyperparathyroidism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Sarcoidosis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Vitamin D toxicity (excessive intake)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Multiple myeloma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02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4540" y="471843"/>
            <a:ext cx="7637424" cy="11640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6743" marR="2506148"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sz="2400" b="1" spc="-34" dirty="0" smtClean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rcalciemia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04774" algn="ctr">
              <a:lnSpc>
                <a:spcPct val="95825"/>
              </a:lnSpc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he qu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ty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b="1" spc="14" dirty="0" err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lang="en-US" sz="20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lcium</a:t>
            </a:r>
            <a:r>
              <a:rPr sz="2000" b="1" spc="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blood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more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than 2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/L</a:t>
            </a:r>
            <a:endParaRPr sz="2000" dirty="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  <a:spcBef>
                <a:spcPts val="924"/>
              </a:spcBef>
            </a:pP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spc="-4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us</a:t>
            </a:r>
            <a:r>
              <a:rPr sz="2400" b="1" spc="-4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chemeClr val="bg1"/>
                </a:solidFill>
                <a:latin typeface="Arial"/>
                <a:cs typeface="Arial"/>
              </a:rPr>
              <a:t>s: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540" y="1662072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744" y="1662072"/>
            <a:ext cx="579404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u="heavy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perparath</a:t>
            </a:r>
            <a:r>
              <a:rPr sz="2000" b="1" u="heavy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sz="2000" b="1" u="heavy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u="heavy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sm</a:t>
            </a:r>
            <a:r>
              <a:rPr sz="20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Ma</a:t>
            </a:r>
            <a:r>
              <a:rPr sz="2000" b="1" u="heavy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u="heavy" spc="-9" dirty="0" smtClean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nant</a:t>
            </a:r>
            <a:r>
              <a:rPr sz="2000" b="1" u="heavy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neop</a:t>
            </a:r>
            <a:r>
              <a:rPr sz="2000" b="1" u="heavy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000" b="1" u="heavy" spc="-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6006" y="1662072"/>
            <a:ext cx="1040574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3840" y="1967119"/>
            <a:ext cx="360069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ority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percalcem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2576719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3736" y="2576719"/>
            <a:ext cx="5425204" cy="113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708">
              <a:lnSpc>
                <a:spcPts val="2085"/>
              </a:lnSpc>
              <a:spcBef>
                <a:spcPts val="104"/>
              </a:spcBef>
            </a:pP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oplas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2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3000" b="1" spc="-1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quently</a:t>
            </a:r>
            <a:r>
              <a:rPr sz="3000" b="1" spc="-2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3000" b="1" spc="-1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19" baseline="-144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76708" marR="43811">
              <a:lnSpc>
                <a:spcPts val="1985"/>
              </a:lnSpc>
            </a:pP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b="1" spc="-39" baseline="144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perca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557982">
              <a:lnSpc>
                <a:spcPct val="100041"/>
              </a:lnSpc>
              <a:spcBef>
                <a:spcPts val="0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Br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ast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canc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r,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lung cancer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ulti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le m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elo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4040013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744" y="4040013"/>
            <a:ext cx="579040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percalcem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 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ignancy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caus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3039" y="4040013"/>
            <a:ext cx="36058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4284234"/>
            <a:ext cx="596061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hu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percalcem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 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ignancy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(↑</a:t>
            </a:r>
            <a:r>
              <a:rPr sz="20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PTHrP</a:t>
            </a:r>
            <a:r>
              <a:rPr lang="en-US"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893834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4893834"/>
            <a:ext cx="6969456" cy="767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5"/>
              </a:lnSpc>
              <a:spcBef>
                <a:spcPts val="104"/>
              </a:spcBef>
            </a:pP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ngle</a:t>
            </a:r>
            <a:r>
              <a:rPr sz="3000" b="1" spc="-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00"/>
                </a:solidFill>
                <a:latin typeface="Arial"/>
                <a:cs typeface="Arial"/>
              </a:rPr>
              <a:t>adenomas</a:t>
            </a:r>
            <a:r>
              <a:rPr sz="3000" b="1" spc="-9" baseline="-144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000" b="1" spc="-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3000" b="1" spc="4" baseline="-144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b="1" spc="-34" baseline="-144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3000" b="1" spc="-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gland</a:t>
            </a:r>
            <a:r>
              <a:rPr sz="3000" b="1" spc="-4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sz="3000" b="1" spc="-19" baseline="-14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0" baseline="-1449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2000" dirty="0">
              <a:latin typeface="Arial"/>
              <a:cs typeface="Arial"/>
            </a:endParaRPr>
          </a:p>
          <a:p>
            <a:pPr marL="12700" marR="38176">
              <a:lnSpc>
                <a:spcPts val="1920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75</a:t>
            </a:r>
            <a:r>
              <a:rPr lang="en-US"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% 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perpara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r>
              <a:rPr sz="20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asso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iated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  <a:p>
            <a:pPr marL="12700" marR="38176">
              <a:lnSpc>
                <a:spcPts val="1985"/>
              </a:lnSpc>
              <a:spcBef>
                <a:spcPts val="3"/>
              </a:spcBef>
            </a:pP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b="1" spc="-39" baseline="144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perca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spc="-4" baseline="144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spc="0" baseline="144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55007" y="1741551"/>
            <a:ext cx="670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07972" y="520611"/>
            <a:ext cx="684542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rath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r>
              <a:rPr sz="24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rmone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related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ptide 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Hr</a:t>
            </a:r>
            <a:r>
              <a:rPr sz="2400" b="1" spc="-9" dirty="0" err="1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lang="en-US"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40" y="1186545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3944" y="1186450"/>
            <a:ext cx="368166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PTH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40" y="1857239"/>
            <a:ext cx="26594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44" y="1857144"/>
            <a:ext cx="6746508" cy="828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 ph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ogical role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lact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tion,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ib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hormone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mobi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d/or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calcium 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lk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" y="3076693"/>
            <a:ext cx="26594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944" y="3076598"/>
            <a:ext cx="469000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port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elop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40" y="3747500"/>
            <a:ext cx="265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944" y="3747405"/>
            <a:ext cx="6717788" cy="116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play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role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elopment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lcemia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 dirty="0">
              <a:latin typeface="Arial"/>
              <a:cs typeface="Arial"/>
            </a:endParaRPr>
          </a:p>
          <a:p>
            <a:pPr marL="12700" marR="38176">
              <a:lnSpc>
                <a:spcPts val="2160"/>
              </a:lnSpc>
              <a:spcBef>
                <a:spcPts val="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 dirty="0">
              <a:latin typeface="Arial"/>
              <a:cs typeface="Arial"/>
            </a:endParaRPr>
          </a:p>
          <a:p>
            <a:pPr marL="126949" marR="38176">
              <a:lnSpc>
                <a:spcPct val="95825"/>
              </a:lnSpc>
              <a:spcBef>
                <a:spcPts val="231"/>
              </a:spcBef>
            </a:pPr>
            <a:r>
              <a:rPr lang="en-US" sz="2000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spc="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ung canc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rs</a:t>
            </a:r>
            <a:r>
              <a:rPr sz="20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ociat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25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endParaRPr sz="2000" dirty="0">
              <a:latin typeface="Arial"/>
              <a:cs typeface="Arial"/>
            </a:endParaRPr>
          </a:p>
          <a:p>
            <a:pPr marL="413461" marR="38176">
              <a:lnSpc>
                <a:spcPts val="2160"/>
              </a:lnSpc>
              <a:spcBef>
                <a:spcPts val="108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8194" y="5302266"/>
            <a:ext cx="685520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0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ers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iat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25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6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8354" y="502965"/>
            <a:ext cx="393105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Clinic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b="1" spc="-9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nif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64079" y="502965"/>
            <a:ext cx="4138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01132" y="502965"/>
            <a:ext cx="258525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per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al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1" spc="1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6794" y="121693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9694" y="1216930"/>
            <a:ext cx="108253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tone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6794" y="1948831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9694" y="1948831"/>
            <a:ext cx="101243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6794" y="2680351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9694" y="2680351"/>
            <a:ext cx="24347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bdo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inal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moans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794" y="3412125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9694" y="3412125"/>
            <a:ext cx="211162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chic gro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6794" y="4143645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9694" y="4143645"/>
            <a:ext cx="193013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urom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794" y="4875546"/>
            <a:ext cx="15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9694" y="4875546"/>
            <a:ext cx="189934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rdio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ascular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794" y="5607073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9694" y="5607073"/>
            <a:ext cx="74320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6677" y="845470"/>
            <a:ext cx="5975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044" y="168380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4894" y="1683804"/>
            <a:ext cx="217111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sto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9194" y="2122963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5706" y="2122963"/>
            <a:ext cx="22729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phroli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hiasis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9194" y="3000794"/>
            <a:ext cx="2408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5706" y="3000794"/>
            <a:ext cx="2424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rog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nic DI: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3758" y="3000794"/>
            <a:ext cx="346789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dip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ia and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9194" y="3878865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5706" y="3878865"/>
            <a:ext cx="18453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drat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94" y="4757070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65706" y="4757070"/>
            <a:ext cx="26101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phro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alcinosis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6677" y="487330"/>
            <a:ext cx="5975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22647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2964" y="1226470"/>
            <a:ext cx="25260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eleton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bones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1665763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9906" y="1665763"/>
            <a:ext cx="32703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 pain,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arthra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gias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543587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9906" y="2543587"/>
            <a:ext cx="6403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Osteoporosis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ort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uch as </a:t>
            </a:r>
            <a:r>
              <a:rPr sz="2400" b="1" spc="2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3421665"/>
            <a:ext cx="2405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79906" y="3421665"/>
            <a:ext cx="6427998" cy="1427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ary 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perp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rat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sm: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periosteal resorption,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to ostei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is f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bro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 c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stica</a:t>
            </a:r>
            <a:r>
              <a:rPr sz="24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sz="24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ne c</a:t>
            </a:r>
            <a:r>
              <a:rPr sz="2400" b="1" spc="-2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sts</a:t>
            </a:r>
            <a:r>
              <a:rPr sz="2400" b="1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 bro</a:t>
            </a:r>
            <a:r>
              <a:rPr sz="24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 tumors of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the long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bon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06677" y="311816"/>
            <a:ext cx="5975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044" y="84547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4894" y="845470"/>
            <a:ext cx="41003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Gastro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ntest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nal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“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ab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ominal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7027" y="845470"/>
            <a:ext cx="11543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moan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9194" y="1262650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65706" y="1262650"/>
            <a:ext cx="216326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usea,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9194" y="1994551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5706" y="1994551"/>
            <a:ext cx="115312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Anor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xia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9194" y="2726071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5706" y="2726071"/>
            <a:ext cx="14455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eight</a:t>
            </a:r>
            <a:r>
              <a:rPr sz="2000" b="1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9194" y="3457845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5706" y="3457845"/>
            <a:ext cx="161989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Cons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ipation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9194" y="4189499"/>
            <a:ext cx="20529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5706" y="4189499"/>
            <a:ext cx="1968602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Abdo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9194" y="4921266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5706" y="4921266"/>
            <a:ext cx="150714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Pancrea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94" y="5653040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65706" y="5653040"/>
            <a:ext cx="25060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Peptic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ulcer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6677" y="1035970"/>
            <a:ext cx="5975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2040271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6294" y="2040271"/>
            <a:ext cx="219584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“Ps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chic gro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ns”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2406031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7106" y="2406031"/>
            <a:ext cx="445002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paired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concen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0594" y="3137558"/>
            <a:ext cx="20529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7106" y="3137558"/>
            <a:ext cx="305486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Confusio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stupor,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3869325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37106" y="3869325"/>
            <a:ext cx="263436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Leth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rgy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 Fatigue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6677" y="449230"/>
            <a:ext cx="5975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1369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1113694"/>
            <a:ext cx="6297492" cy="1825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uromusc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lar</a:t>
            </a:r>
            <a:endParaRPr sz="2400">
              <a:latin typeface="Arial"/>
              <a:cs typeface="Arial"/>
            </a:endParaRPr>
          </a:p>
          <a:p>
            <a:pPr marL="127304">
              <a:lnSpc>
                <a:spcPct val="95825"/>
              </a:lnSpc>
              <a:spcBef>
                <a:spcPts val="21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duced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neuromuscu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excit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sz="2000" b="1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uscle</a:t>
            </a:r>
            <a:endParaRPr sz="2000">
              <a:latin typeface="Arial"/>
              <a:cs typeface="Arial"/>
            </a:endParaRPr>
          </a:p>
          <a:p>
            <a:pPr marL="413766" marR="43811">
              <a:lnSpc>
                <a:spcPts val="2165"/>
              </a:lnSpc>
              <a:spcBef>
                <a:spcPts val="108"/>
              </a:spcBef>
            </a:pP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ness</a:t>
            </a:r>
            <a:endParaRPr sz="2000">
              <a:latin typeface="Arial"/>
              <a:cs typeface="Arial"/>
            </a:endParaRPr>
          </a:p>
          <a:p>
            <a:pPr marL="413766" marR="482267" indent="-286461">
              <a:lnSpc>
                <a:spcPts val="2160"/>
              </a:lnSpc>
              <a:spcBef>
                <a:spcPts val="484"/>
              </a:spcBef>
              <a:tabLst>
                <a:tab pos="406400" algn="l"/>
              </a:tabLst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tigabi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musc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ness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more com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perpara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sm</a:t>
            </a:r>
            <a:r>
              <a:rPr sz="2000" b="1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other 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percalcem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 conditions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1252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8840" y="3412521"/>
            <a:ext cx="6692089" cy="15448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features 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perp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rath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endParaRPr sz="2400">
              <a:latin typeface="Arial"/>
              <a:cs typeface="Arial"/>
            </a:endParaRPr>
          </a:p>
          <a:p>
            <a:pPr marL="12700" marR="31111">
              <a:lnSpc>
                <a:spcPts val="2590"/>
              </a:lnSpc>
              <a:spcBef>
                <a:spcPts val="1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op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th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13766" indent="-286461">
              <a:lnSpc>
                <a:spcPts val="2359"/>
              </a:lnSpc>
              <a:spcBef>
                <a:spcPts val="320"/>
              </a:spcBef>
              <a:tabLst>
                <a:tab pos="406400" algn="l"/>
              </a:tabLst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Prox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mal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musc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3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kness,</a:t>
            </a:r>
            <a:r>
              <a:rPr sz="2000" b="1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ld </a:t>
            </a:r>
            <a:endParaRPr sz="2000">
              <a:latin typeface="Arial"/>
              <a:cs typeface="Arial"/>
            </a:endParaRPr>
          </a:p>
          <a:p>
            <a:pPr marL="413766">
              <a:lnSpc>
                <a:spcPts val="2299"/>
              </a:lnSpc>
              <a:tabLst>
                <a:tab pos="406400" algn="l"/>
              </a:tabLst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nonspecific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opathic</a:t>
            </a:r>
            <a:r>
              <a:rPr sz="20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ures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 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rom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ogram </a:t>
            </a:r>
            <a:endParaRPr sz="2000">
              <a:latin typeface="Arial"/>
              <a:cs typeface="Arial"/>
            </a:endParaRPr>
          </a:p>
          <a:p>
            <a:pPr marL="413766">
              <a:lnSpc>
                <a:spcPts val="2299"/>
              </a:lnSpc>
              <a:tabLst>
                <a:tab pos="406400" algn="l"/>
              </a:tabLst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uscle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bio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9644" y="289351"/>
            <a:ext cx="6680820" cy="114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3219" marR="43811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popa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1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hy</a:t>
            </a:r>
            <a:r>
              <a:rPr sz="2800" b="1" spc="1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oidism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64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occur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aft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surgical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remo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 of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 gland →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Lat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 o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ert 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644" y="1765704"/>
            <a:ext cx="6680820" cy="58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Charac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eri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persens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ity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thresho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ner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es and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uscles.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9415" y="1765704"/>
            <a:ext cx="30416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2680351"/>
            <a:ext cx="435152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be de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onstr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by 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34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signs: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3290205"/>
            <a:ext cx="6526359" cy="1194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ost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k’s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sign: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Tapping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cial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ner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emerge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parotid gland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front</a:t>
            </a:r>
            <a:r>
              <a:rPr sz="2000" b="1" spc="53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r>
              <a:rPr sz="2000" b="1" spc="54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54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facial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usc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9644" y="4814586"/>
            <a:ext cx="6634270" cy="1194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Trousse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u’s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sign: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blo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fl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w 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arm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w 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nutes</a:t>
            </a:r>
            <a:r>
              <a:rPr sz="2000" b="1" spc="53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→ 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exi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2000" b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 and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etacarpopha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angeal jo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6677" y="1035970"/>
            <a:ext cx="59751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44" y="168380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0094" y="1683804"/>
            <a:ext cx="227219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rdiov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ular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94" y="2101231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0906" y="2101231"/>
            <a:ext cx="538610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Shortened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QT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inter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 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rocardiogram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2832751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0906" y="2832751"/>
            <a:ext cx="251652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rdiac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arrh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thm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3564525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60906" y="3564525"/>
            <a:ext cx="266261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calcifica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6677" y="449230"/>
            <a:ext cx="11559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Clin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73756" y="449230"/>
            <a:ext cx="22065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Mani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estat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90566" y="449230"/>
            <a:ext cx="3588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3972" y="449230"/>
            <a:ext cx="22178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perc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lcemia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740" y="122647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3944" y="1226470"/>
            <a:ext cx="8852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194" y="1643650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4706" y="1643650"/>
            <a:ext cx="8978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Itching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194" y="2375551"/>
            <a:ext cx="2050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4706" y="2375551"/>
            <a:ext cx="10833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titis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8194" y="3107078"/>
            <a:ext cx="20529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706" y="3107078"/>
            <a:ext cx="174487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njuncti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194" y="3838845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4706" y="3838845"/>
            <a:ext cx="26226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lc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fic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8428" y="3838845"/>
            <a:ext cx="21855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8194" y="4570746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84706" y="4570746"/>
            <a:ext cx="574139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ndr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sion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cia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ith</a:t>
            </a:r>
            <a:r>
              <a:rPr sz="2000" b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rp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roidism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3180" y="227075"/>
            <a:ext cx="4229100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40424" y="227075"/>
            <a:ext cx="449579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0820" y="611123"/>
            <a:ext cx="3893820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0100" y="626363"/>
            <a:ext cx="193548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8556" y="710183"/>
            <a:ext cx="3610355" cy="1037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62755" y="984504"/>
            <a:ext cx="1473708" cy="585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79848" y="984504"/>
            <a:ext cx="426720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49952" y="984504"/>
            <a:ext cx="426720" cy="585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6916" y="631698"/>
            <a:ext cx="3857243" cy="0"/>
          </a:xfrm>
          <a:custGeom>
            <a:avLst/>
            <a:gdLst/>
            <a:ahLst/>
            <a:cxnLst/>
            <a:rect l="l" t="t" r="r" b="b"/>
            <a:pathLst>
              <a:path w="3857243">
                <a:moveTo>
                  <a:pt x="0" y="0"/>
                </a:moveTo>
                <a:lnTo>
                  <a:pt x="3857243" y="0"/>
                </a:lnTo>
              </a:path>
            </a:pathLst>
          </a:custGeom>
          <a:ln w="30225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5696" y="2375916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5800" y="2375916"/>
            <a:ext cx="608076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2500" y="2375916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620" y="2711196"/>
            <a:ext cx="3485388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3632" y="2711196"/>
            <a:ext cx="903732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75988" y="2711196"/>
            <a:ext cx="525779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0392" y="2711196"/>
            <a:ext cx="935736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4752" y="2711196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620" y="3381755"/>
            <a:ext cx="1249680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7924" y="3381755"/>
            <a:ext cx="2008631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5179" y="3381755"/>
            <a:ext cx="2371344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75148" y="3381755"/>
            <a:ext cx="426720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60492" y="3381755"/>
            <a:ext cx="1248156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7272" y="3381755"/>
            <a:ext cx="425196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1092" y="3381755"/>
            <a:ext cx="411480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7579" y="3732276"/>
            <a:ext cx="2066544" cy="640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05200" y="3753612"/>
            <a:ext cx="2029967" cy="0"/>
          </a:xfrm>
          <a:custGeom>
            <a:avLst/>
            <a:gdLst/>
            <a:ahLst/>
            <a:cxnLst/>
            <a:rect l="l" t="t" r="r" b="b"/>
            <a:pathLst>
              <a:path w="2029967">
                <a:moveTo>
                  <a:pt x="0" y="0"/>
                </a:moveTo>
                <a:lnTo>
                  <a:pt x="2029967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3008" y="4052316"/>
            <a:ext cx="2406395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8028" y="4052316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5728716"/>
            <a:ext cx="1854707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2132" y="5728716"/>
            <a:ext cx="3200400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1156" y="5728716"/>
            <a:ext cx="1360931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0711" y="5728716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4532" y="6079236"/>
            <a:ext cx="3915155" cy="640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4756" y="6063996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2152" y="6100572"/>
            <a:ext cx="2859024" cy="0"/>
          </a:xfrm>
          <a:custGeom>
            <a:avLst/>
            <a:gdLst/>
            <a:ahLst/>
            <a:cxnLst/>
            <a:rect l="l" t="t" r="r" b="b"/>
            <a:pathLst>
              <a:path w="2859024">
                <a:moveTo>
                  <a:pt x="0" y="0"/>
                </a:moveTo>
                <a:lnTo>
                  <a:pt x="2859024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6100572"/>
            <a:ext cx="1019555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28701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44470" y="349580"/>
            <a:ext cx="392326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-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etabolic</a:t>
            </a:r>
            <a:r>
              <a:rPr sz="2200" b="1" spc="26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Diseases</a:t>
            </a:r>
            <a:r>
              <a:rPr sz="2200" b="1" spc="-7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200" b="1" spc="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0" dirty="0" smtClean="0">
                <a:solidFill>
                  <a:srgbClr val="FFFF00"/>
                </a:solidFill>
                <a:latin typeface="Arial"/>
                <a:cs typeface="Arial"/>
              </a:rPr>
              <a:t>Bones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5498" y="1098058"/>
            <a:ext cx="5622047" cy="2676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7648" marR="2372768" algn="ctr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RIC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ETS</a:t>
            </a:r>
            <a:endParaRPr sz="2000">
              <a:latin typeface="Arial"/>
              <a:cs typeface="Arial"/>
            </a:endParaRPr>
          </a:p>
          <a:p>
            <a:pPr marL="421578" marR="322244" algn="ctr">
              <a:lnSpc>
                <a:spcPct val="95825"/>
              </a:lnSpc>
              <a:spcBef>
                <a:spcPts val="616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formation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agen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endParaRPr sz="2000">
              <a:latin typeface="Arial"/>
              <a:cs typeface="Arial"/>
            </a:endParaRPr>
          </a:p>
          <a:p>
            <a:pPr marL="2216978" marR="2816519" algn="ctr">
              <a:lnSpc>
                <a:spcPct val="95825"/>
              </a:lnSpc>
              <a:spcBef>
                <a:spcPts val="34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endParaRPr sz="2000">
              <a:latin typeface="Arial"/>
              <a:cs typeface="Arial"/>
            </a:endParaRPr>
          </a:p>
          <a:p>
            <a:pPr marL="99783" algn="ctr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Inco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plete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neral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(poor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calcification)</a:t>
            </a:r>
            <a:endParaRPr sz="2000">
              <a:latin typeface="Arial"/>
              <a:cs typeface="Arial"/>
            </a:endParaRPr>
          </a:p>
          <a:p>
            <a:pPr marL="2799168" marR="2632048" algn="ctr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↓</a:t>
            </a:r>
            <a:endParaRPr sz="2000">
              <a:latin typeface="Arial"/>
              <a:cs typeface="Arial"/>
            </a:endParaRPr>
          </a:p>
          <a:p>
            <a:pPr marL="2217000" marR="2000688" algn="ctr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Soft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ones</a:t>
            </a:r>
            <a:endParaRPr sz="2000">
              <a:latin typeface="Arial"/>
              <a:cs typeface="Arial"/>
            </a:endParaRPr>
          </a:p>
          <a:p>
            <a:pPr marL="2799168" marR="2632048" algn="ctr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↓</a:t>
            </a:r>
            <a:endParaRPr sz="2000">
              <a:latin typeface="Arial"/>
              <a:cs typeface="Arial"/>
            </a:endParaRPr>
          </a:p>
          <a:p>
            <a:pPr marL="12700" marR="19088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LLY: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formity</a:t>
            </a:r>
            <a:r>
              <a:rPr sz="2000" b="1" spc="51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Ricke</a:t>
            </a:r>
            <a:r>
              <a:rPr sz="2000" b="1" spc="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0963" y="4165115"/>
            <a:ext cx="212837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OMALACIA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1376" y="4835922"/>
            <a:ext cx="6169986" cy="61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neral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(poor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calcifica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ion)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preexis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  <a:p>
            <a:pPr marL="3378238" marR="2600918" algn="ctr">
              <a:lnSpc>
                <a:spcPct val="95825"/>
              </a:lnSpc>
              <a:spcBef>
                <a:spcPts val="227"/>
              </a:spcBef>
            </a:pPr>
            <a:r>
              <a:rPr sz="2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82432" y="4835922"/>
            <a:ext cx="8131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6374" y="5842016"/>
            <a:ext cx="545561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LLY: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Susceptib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Frac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69261" y="311816"/>
            <a:ext cx="31483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Vitam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 defic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8429" y="311816"/>
            <a:ext cx="11537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ickets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40" y="759730"/>
            <a:ext cx="1526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3944" y="759730"/>
            <a:ext cx="519216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Inad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inta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ab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sunl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740" y="1491250"/>
            <a:ext cx="1526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3944" y="1491250"/>
            <a:ext cx="6400818" cy="8898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prominent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nical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 adu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os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eomalaci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raliz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rix.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40" y="2832751"/>
            <a:ext cx="1526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944" y="2832751"/>
            <a:ext cx="6434222" cy="889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deficien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 chi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rick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leading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25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legged)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due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39" dirty="0" smtClean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ight</a:t>
            </a:r>
            <a:r>
              <a:rPr sz="2000" b="1" spc="-4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aring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on the legs.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4174259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3944" y="4174259"/>
            <a:ext cx="6652369" cy="1621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 de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1α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lase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produc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itam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</a:pP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D-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istant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rick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  <a:p>
            <a:pPr marL="126949" marR="38221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Sex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inked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on the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X 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romos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2000">
              <a:latin typeface="Arial"/>
              <a:cs typeface="Arial"/>
            </a:endParaRPr>
          </a:p>
          <a:p>
            <a:pPr marL="126949" marR="38221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popla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tic 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erup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413461" marR="38221">
              <a:lnSpc>
                <a:spcPct val="95825"/>
              </a:lnSpc>
              <a:spcBef>
                <a:spcPts val="10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arded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304800"/>
            <a:ext cx="7010400" cy="609600"/>
          </a:xfrm>
          <a:custGeom>
            <a:avLst/>
            <a:gdLst/>
            <a:ahLst/>
            <a:cxnLst/>
            <a:rect l="l" t="t" r="r" b="b"/>
            <a:pathLst>
              <a:path w="7010400" h="609600">
                <a:moveTo>
                  <a:pt x="0" y="609600"/>
                </a:moveTo>
                <a:lnTo>
                  <a:pt x="7010400" y="609600"/>
                </a:lnTo>
                <a:lnTo>
                  <a:pt x="7010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525">
            <a:solidFill>
              <a:srgbClr val="CCEB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7688" y="281940"/>
            <a:ext cx="3496055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4352" y="281940"/>
            <a:ext cx="568451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3600" y="3962400"/>
            <a:ext cx="16510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1143000"/>
            <a:ext cx="179705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6150" y="1080389"/>
            <a:ext cx="2164588" cy="2043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13325" y="4343425"/>
            <a:ext cx="2225675" cy="1972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1200" y="1143000"/>
            <a:ext cx="2514600" cy="2642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444" y="3191984"/>
            <a:ext cx="2952880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-1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rist</a:t>
            </a:r>
            <a:r>
              <a:rPr sz="16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expansi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n:</a:t>
            </a:r>
            <a:r>
              <a:rPr sz="1600" b="1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pi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4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r>
              <a:rPr sz="16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ing</a:t>
            </a:r>
            <a:r>
              <a:rPr sz="1600" b="1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of h</a:t>
            </a:r>
            <a:r>
              <a:rPr sz="16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pertro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hi</a:t>
            </a:r>
            <a:r>
              <a:rPr sz="1600" b="1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679664"/>
            <a:ext cx="127763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seal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1174" y="3679664"/>
            <a:ext cx="52807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pla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4229" y="3853781"/>
            <a:ext cx="159018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Rachi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600" b="1" spc="-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Rosary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6164419"/>
            <a:ext cx="2640532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inerali</a:t>
            </a:r>
            <a:r>
              <a:rPr sz="1600" b="1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ati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8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b="1" spc="-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ormi</a:t>
            </a:r>
            <a:r>
              <a:rPr sz="16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6800" y="304800"/>
            <a:ext cx="7010400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9"/>
              </a:spcBef>
            </a:pPr>
            <a:endParaRPr sz="800"/>
          </a:p>
          <a:p>
            <a:pPr marL="1991614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Images</a:t>
            </a:r>
            <a:r>
              <a:rPr sz="2800" b="1" spc="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of Rick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/>
          <p:nvPr/>
        </p:nvSpPr>
        <p:spPr>
          <a:xfrm>
            <a:off x="3744259" y="583998"/>
            <a:ext cx="959136" cy="782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049">
              <a:lnSpc>
                <a:spcPts val="2860"/>
              </a:lnSpc>
              <a:spcBef>
                <a:spcPts val="143"/>
              </a:spcBef>
            </a:pPr>
            <a:r>
              <a:rPr sz="2800" b="1" spc="0" dirty="0" smtClean="0">
                <a:solidFill>
                  <a:srgbClr val="FF0000"/>
                </a:solidFill>
                <a:latin typeface="Arial"/>
                <a:cs typeface="Arial"/>
              </a:rPr>
              <a:t>nal</a:t>
            </a:r>
            <a:r>
              <a:rPr sz="2800" b="1" spc="1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162038">
              <a:lnSpc>
                <a:spcPts val="3155"/>
              </a:lnSpc>
              <a:spcBef>
                <a:spcPts val="154"/>
              </a:spcBef>
            </a:pPr>
            <a:r>
              <a:rPr sz="4200" b="1" spc="0" baseline="-207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4200" b="1" spc="9" baseline="-207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4200" b="1" spc="0" baseline="-207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" y="304800"/>
            <a:ext cx="7696200" cy="1295400"/>
          </a:xfrm>
          <a:custGeom>
            <a:avLst/>
            <a:gdLst/>
            <a:ahLst/>
            <a:cxnLst/>
            <a:rect l="l" t="t" r="r" b="b"/>
            <a:pathLst>
              <a:path w="7696200" h="1295400">
                <a:moveTo>
                  <a:pt x="0" y="1295400"/>
                </a:moveTo>
                <a:lnTo>
                  <a:pt x="7696200" y="1295400"/>
                </a:lnTo>
                <a:lnTo>
                  <a:pt x="76962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EDED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2674" y="411479"/>
            <a:ext cx="2804160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4104" y="411479"/>
            <a:ext cx="568451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40864" y="838200"/>
            <a:ext cx="4262628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34100" y="838200"/>
            <a:ext cx="568451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832" y="632460"/>
            <a:ext cx="4815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89832" y="1071372"/>
            <a:ext cx="48158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38756" y="1510284"/>
            <a:ext cx="1994916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8288" y="1510284"/>
            <a:ext cx="624839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47744" y="1510284"/>
            <a:ext cx="2100072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2432" y="1510284"/>
            <a:ext cx="490727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5860" y="2388108"/>
            <a:ext cx="7101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70660" y="2385060"/>
            <a:ext cx="2232660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97936" y="2385060"/>
            <a:ext cx="996696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9248" y="2385060"/>
            <a:ext cx="1100327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1800" y="30480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1066800" y="609600"/>
                </a:moveTo>
                <a:lnTo>
                  <a:pt x="2133600" y="304800"/>
                </a:lnTo>
                <a:lnTo>
                  <a:pt x="1600200" y="304800"/>
                </a:lnTo>
                <a:lnTo>
                  <a:pt x="1600200" y="0"/>
                </a:lnTo>
                <a:lnTo>
                  <a:pt x="533400" y="0"/>
                </a:lnTo>
                <a:lnTo>
                  <a:pt x="533400" y="304800"/>
                </a:lnTo>
                <a:lnTo>
                  <a:pt x="0" y="304800"/>
                </a:lnTo>
                <a:lnTo>
                  <a:pt x="1066800" y="6096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1800" y="30480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0" y="304800"/>
                </a:moveTo>
                <a:lnTo>
                  <a:pt x="533400" y="304800"/>
                </a:lnTo>
                <a:lnTo>
                  <a:pt x="533400" y="0"/>
                </a:lnTo>
                <a:lnTo>
                  <a:pt x="1600200" y="0"/>
                </a:lnTo>
                <a:lnTo>
                  <a:pt x="1600200" y="304800"/>
                </a:lnTo>
                <a:lnTo>
                  <a:pt x="2133600" y="304800"/>
                </a:lnTo>
                <a:lnTo>
                  <a:pt x="1066800" y="60960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BB6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71800" y="2133600"/>
            <a:ext cx="2133600" cy="304800"/>
          </a:xfrm>
          <a:custGeom>
            <a:avLst/>
            <a:gdLst/>
            <a:ahLst/>
            <a:cxnLst/>
            <a:rect l="l" t="t" r="r" b="b"/>
            <a:pathLst>
              <a:path w="2133600" h="304800">
                <a:moveTo>
                  <a:pt x="1066800" y="304800"/>
                </a:moveTo>
                <a:lnTo>
                  <a:pt x="2133600" y="152400"/>
                </a:lnTo>
                <a:lnTo>
                  <a:pt x="1600200" y="152400"/>
                </a:lnTo>
                <a:lnTo>
                  <a:pt x="1600200" y="0"/>
                </a:lnTo>
                <a:lnTo>
                  <a:pt x="533400" y="0"/>
                </a:lnTo>
                <a:lnTo>
                  <a:pt x="533400" y="152400"/>
                </a:lnTo>
                <a:lnTo>
                  <a:pt x="0" y="152400"/>
                </a:lnTo>
                <a:lnTo>
                  <a:pt x="1066800" y="3048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1800" y="2133600"/>
            <a:ext cx="2133600" cy="304800"/>
          </a:xfrm>
          <a:custGeom>
            <a:avLst/>
            <a:gdLst/>
            <a:ahLst/>
            <a:cxnLst/>
            <a:rect l="l" t="t" r="r" b="b"/>
            <a:pathLst>
              <a:path w="2133600" h="3048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1600200" y="0"/>
                </a:lnTo>
                <a:lnTo>
                  <a:pt x="1600200" y="152400"/>
                </a:lnTo>
                <a:lnTo>
                  <a:pt x="2133600" y="152400"/>
                </a:lnTo>
                <a:lnTo>
                  <a:pt x="1066800" y="3048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BB6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6768" y="2385060"/>
            <a:ext cx="490727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8904" y="3704844"/>
            <a:ext cx="624840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8360" y="3704844"/>
            <a:ext cx="1815084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8060" y="3704844"/>
            <a:ext cx="3043428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6104" y="3704844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3140" y="4143755"/>
            <a:ext cx="1354836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2592" y="4143755"/>
            <a:ext cx="1539240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46448" y="4143755"/>
            <a:ext cx="1775460" cy="679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6524" y="4143755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1616" y="4582668"/>
            <a:ext cx="507492" cy="679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3724" y="4582668"/>
            <a:ext cx="574548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2052" y="4582668"/>
            <a:ext cx="829055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32888" y="4582668"/>
            <a:ext cx="3590543" cy="679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8048" y="4582668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940" y="5021580"/>
            <a:ext cx="1836420" cy="679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2976" y="5021580"/>
            <a:ext cx="2065020" cy="6797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2612" y="5021580"/>
            <a:ext cx="574548" cy="679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7120" y="5021580"/>
            <a:ext cx="829055" cy="679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41776" y="5021580"/>
            <a:ext cx="1880615" cy="6797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7008" y="5021580"/>
            <a:ext cx="507491" cy="6797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9116" y="5021580"/>
            <a:ext cx="1711451" cy="67970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25184" y="5021580"/>
            <a:ext cx="507491" cy="6797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7292" y="5021580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6810" y="1647475"/>
            <a:ext cx="35745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Chr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nic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Failure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8714" y="2522251"/>
            <a:ext cx="54152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activ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ty of 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1α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1030" y="3842288"/>
            <a:ext cx="4879614" cy="1720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3068" marR="461361" algn="ctr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ecrea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b="1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abil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523877" marR="823239" algn="ctr">
              <a:lnSpc>
                <a:spcPct val="95825"/>
              </a:lnSpc>
              <a:spcBef>
                <a:spcPts val="571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ve form 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f vitamin</a:t>
            </a:r>
            <a:r>
              <a:rPr sz="24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400" dirty="0">
              <a:latin typeface="Arial"/>
              <a:cs typeface="Arial"/>
            </a:endParaRPr>
          </a:p>
          <a:p>
            <a:pPr marL="12700" indent="548639">
              <a:lnSpc>
                <a:spcPct val="119791"/>
              </a:lnSpc>
              <a:spcBef>
                <a:spcPts val="749"/>
              </a:spcBef>
            </a:pP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(1, 25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24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r>
              <a:rPr sz="2400" b="1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be lo</a:t>
            </a:r>
            <a:r>
              <a:rPr sz="2400" b="1" spc="1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Treatment: 1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25 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DHC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4" dirty="0" err="1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lc</a:t>
            </a:r>
            <a:r>
              <a:rPr sz="24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4" dirty="0" err="1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400" b="1" spc="0" dirty="0" err="1" smtClean="0">
                <a:solidFill>
                  <a:srgbClr val="FFFF00"/>
                </a:solidFill>
                <a:latin typeface="Arial"/>
                <a:cs typeface="Arial"/>
              </a:rPr>
              <a:t>io</a:t>
            </a:r>
            <a:r>
              <a:rPr sz="2400" b="1" spc="9" dirty="0" err="1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lang="en-US"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1311" y="214884"/>
            <a:ext cx="7696200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9"/>
              </a:spcBef>
            </a:pPr>
            <a:endParaRPr sz="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72"/>
          <p:cNvSpPr/>
          <p:nvPr/>
        </p:nvSpPr>
        <p:spPr>
          <a:xfrm>
            <a:off x="16763" y="152400"/>
            <a:ext cx="9144000" cy="6719315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533400"/>
            <a:ext cx="7543800" cy="1607820"/>
          </a:xfrm>
          <a:custGeom>
            <a:avLst/>
            <a:gdLst/>
            <a:ahLst/>
            <a:cxnLst/>
            <a:rect l="l" t="t" r="r" b="b"/>
            <a:pathLst>
              <a:path w="7543800" h="1127125">
                <a:moveTo>
                  <a:pt x="0" y="1127125"/>
                </a:moveTo>
                <a:lnTo>
                  <a:pt x="7543800" y="1127125"/>
                </a:lnTo>
                <a:lnTo>
                  <a:pt x="7543800" y="0"/>
                </a:lnTo>
                <a:lnTo>
                  <a:pt x="0" y="0"/>
                </a:lnTo>
                <a:lnTo>
                  <a:pt x="0" y="1127125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3400" y="1242060"/>
            <a:ext cx="490727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140" y="1699260"/>
            <a:ext cx="993647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6016" y="1764791"/>
            <a:ext cx="414527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7780" y="2141220"/>
            <a:ext cx="40995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07736" y="2872740"/>
            <a:ext cx="411479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5819" y="3238500"/>
            <a:ext cx="405384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90716" y="3604260"/>
            <a:ext cx="484632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33972" y="3604260"/>
            <a:ext cx="405383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58228" y="4335780"/>
            <a:ext cx="411479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32304" y="4701540"/>
            <a:ext cx="411480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20028" y="5067300"/>
            <a:ext cx="411479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32332" y="5433060"/>
            <a:ext cx="405384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32332" y="5798820"/>
            <a:ext cx="405384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2000" y="762000"/>
            <a:ext cx="7543800" cy="1289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oratory Investigat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sz="24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for the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Diag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osis of</a:t>
            </a: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Rick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&amp; Os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eomalacia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508" y="2141220"/>
            <a:ext cx="6071735" cy="569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000" b="1" spc="-25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estigati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ns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u="sng" spc="0" dirty="0" smtClean="0">
                <a:solidFill>
                  <a:srgbClr val="FFFF00"/>
                </a:solidFill>
                <a:latin typeface="Arial"/>
                <a:cs typeface="Arial"/>
              </a:rPr>
              <a:t>confirm</a:t>
            </a:r>
            <a:r>
              <a:rPr sz="2000" b="1" u="sng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agnos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ckets: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064" y="2711196"/>
            <a:ext cx="7173672" cy="2194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3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2000" spc="34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20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Blood le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els of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drox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cholecalc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rol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spc="3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spc="3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</a:t>
            </a:r>
          </a:p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lang="en-US" sz="2000" spc="3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</a:p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14" dirty="0" smtClean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lang="en-US" sz="2000" spc="14" dirty="0" smtClean="0">
                <a:solidFill>
                  <a:srgbClr val="FFFFFF"/>
                </a:solidFill>
                <a:latin typeface="Symbol"/>
                <a:cs typeface="Symbo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calciu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err="1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pocalcem</a:t>
            </a:r>
            <a:r>
              <a:rPr sz="2000" b="1" spc="-9" dirty="0" err="1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err="1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)</a:t>
            </a:r>
            <a:endParaRPr sz="2000" dirty="0" smtClean="0">
              <a:latin typeface="Arial"/>
              <a:cs typeface="Arial"/>
            </a:endParaRPr>
          </a:p>
          <a:p>
            <a:pPr marL="12700" marR="38584">
              <a:lnSpc>
                <a:spcPct val="102091"/>
              </a:lnSpc>
              <a:spcBef>
                <a:spcPts val="430"/>
              </a:spcBef>
            </a:pPr>
            <a:endParaRPr lang="en-US" sz="2000" spc="33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38584">
              <a:lnSpc>
                <a:spcPct val="102091"/>
              </a:lnSpc>
              <a:spcBef>
                <a:spcPts val="430"/>
              </a:spcBef>
            </a:pPr>
            <a:r>
              <a:rPr sz="2000" spc="0" dirty="0" smtClean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20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Blo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Alka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phos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hatase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 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61944" y="251459"/>
            <a:ext cx="2369820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5076" y="251459"/>
            <a:ext cx="490727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888" y="716279"/>
            <a:ext cx="408431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0119" y="693420"/>
            <a:ext cx="935736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4480" y="693420"/>
            <a:ext cx="408431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520" y="1043939"/>
            <a:ext cx="630936" cy="64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0140" y="1065276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28702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0280" y="693420"/>
            <a:ext cx="1091183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00088" y="693420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2680" y="1043939"/>
            <a:ext cx="786383" cy="64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0300" y="1065276"/>
            <a:ext cx="749807" cy="0"/>
          </a:xfrm>
          <a:custGeom>
            <a:avLst/>
            <a:gdLst/>
            <a:ahLst/>
            <a:cxnLst/>
            <a:rect l="l" t="t" r="r" b="b"/>
            <a:pathLst>
              <a:path w="749807">
                <a:moveTo>
                  <a:pt x="0" y="0"/>
                </a:moveTo>
                <a:lnTo>
                  <a:pt x="749807" y="0"/>
                </a:lnTo>
              </a:path>
            </a:pathLst>
          </a:custGeom>
          <a:ln w="28702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8924" y="1059179"/>
            <a:ext cx="3329940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7488" y="1059179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8052" y="1424939"/>
            <a:ext cx="480059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6736" y="1424939"/>
            <a:ext cx="496824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2184" y="1424939"/>
            <a:ext cx="6571488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02296" y="1424939"/>
            <a:ext cx="41147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220" y="1790700"/>
            <a:ext cx="411480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888" y="2179320"/>
            <a:ext cx="408431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119" y="2156460"/>
            <a:ext cx="2161032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4135" y="2156460"/>
            <a:ext cx="1286255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5463" y="4533900"/>
            <a:ext cx="2938272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7744" y="388023"/>
            <a:ext cx="5903846" cy="697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45334" marR="38176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Osteo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oro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51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Most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pre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alent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abol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2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bone d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sea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 adults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805450"/>
            <a:ext cx="152653" cy="645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736" y="1171210"/>
            <a:ext cx="6869444" cy="645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708" marR="38176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reduc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bone 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ass.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bone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rix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compos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is norma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reduced.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2268871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2268871"/>
            <a:ext cx="7232782" cy="1621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pica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ly si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ent 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34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hout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mpto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s)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fr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ct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uma.</a:t>
            </a:r>
            <a:endParaRPr sz="2000">
              <a:latin typeface="Arial"/>
              <a:cs typeface="Arial"/>
            </a:endParaRPr>
          </a:p>
          <a:p>
            <a:pPr marL="18795" marR="38176">
              <a:lnSpc>
                <a:spcPct val="95825"/>
              </a:lnSpc>
              <a:spcBef>
                <a:spcPts val="582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ed:</a:t>
            </a:r>
            <a:r>
              <a:rPr sz="2000" b="1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ertebral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press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r>
              <a:rPr sz="2000" b="1" spc="-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(may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12700" marR="388795" indent="6095">
              <a:lnSpc>
                <a:spcPct val="100041"/>
              </a:lnSpc>
              <a:spcBef>
                <a:spcPts val="58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mpto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ic)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hip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fr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ur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quires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most cas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4341899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7744" y="4341899"/>
            <a:ext cx="6990699" cy="584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ost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enopa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sal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2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ore bone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ass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ary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osteoporosis)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828800"/>
            <a:ext cx="2286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600200"/>
            <a:ext cx="1876425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3600" y="1600200"/>
            <a:ext cx="255905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2313" y="503847"/>
            <a:ext cx="7140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54606" y="503847"/>
            <a:ext cx="466852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teo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oro</a:t>
            </a:r>
            <a:r>
              <a:rPr lang="en-US"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tic patient 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914400"/>
            <a:ext cx="6781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4096" y="103631"/>
            <a:ext cx="2958084" cy="84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7416" y="103631"/>
            <a:ext cx="608076" cy="845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279140" y="274842"/>
            <a:ext cx="2537817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3000" b="1" spc="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000" b="1" spc="-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3000" b="1" spc="0" dirty="0" smtClean="0">
                <a:solidFill>
                  <a:srgbClr val="FFFF00"/>
                </a:solidFill>
                <a:latin typeface="Arial"/>
                <a:cs typeface="Arial"/>
              </a:rPr>
              <a:t>teoporos</a:t>
            </a:r>
            <a:r>
              <a:rPr sz="3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66694" y="517958"/>
            <a:ext cx="266351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poc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lc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emia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5844" y="1310685"/>
            <a:ext cx="200858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mptom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844" y="180267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8694" y="1802676"/>
            <a:ext cx="411835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steks</a:t>
            </a:r>
            <a:r>
              <a:rPr sz="24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Tro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u’s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0702" y="1802676"/>
            <a:ext cx="8680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signs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4" y="268074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8694" y="2680747"/>
            <a:ext cx="23046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uromusc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9441" y="2680747"/>
            <a:ext cx="16475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abil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355882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8694" y="3558825"/>
            <a:ext cx="10534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Tetany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443703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4437030"/>
            <a:ext cx="17813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resthesia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844" y="53148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8694" y="5314854"/>
            <a:ext cx="13238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izures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5200" y="228600"/>
            <a:ext cx="48768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75766" y="990645"/>
            <a:ext cx="2341665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9672" marR="145463"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Sequelae</a:t>
            </a:r>
            <a:r>
              <a:rPr sz="2800" b="1" spc="-82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Os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eoporosis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8608" y="106679"/>
            <a:ext cx="4012692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5916" y="106679"/>
            <a:ext cx="490728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7100" y="472440"/>
            <a:ext cx="2234183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8740" y="900684"/>
            <a:ext cx="4094988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8344" y="900684"/>
            <a:ext cx="473963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6794" y="243236"/>
            <a:ext cx="4884928" cy="1130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6499" algn="ctr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dary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Osteoporosis</a:t>
            </a:r>
            <a:endParaRPr sz="2400">
              <a:latin typeface="Arial"/>
              <a:cs typeface="Arial"/>
            </a:endParaRPr>
          </a:p>
          <a:p>
            <a:pPr marL="2094969" marR="888774" algn="ctr">
              <a:lnSpc>
                <a:spcPct val="95825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Risk Factors</a:t>
            </a:r>
            <a:endParaRPr sz="2400">
              <a:latin typeface="Arial"/>
              <a:cs typeface="Arial"/>
            </a:endParaRPr>
          </a:p>
          <a:p>
            <a:pPr marL="12700" marR="22860">
              <a:lnSpc>
                <a:spcPct val="101725"/>
              </a:lnSpc>
              <a:spcBef>
                <a:spcPts val="480"/>
              </a:spcBef>
            </a:pP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Risk</a:t>
            </a:r>
            <a:r>
              <a:rPr sz="2400" b="1" spc="-9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9" dirty="0" smtClean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400" b="1" spc="4" dirty="0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400" b="1" spc="-29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400" b="1" spc="-19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400" b="1" spc="-24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39" dirty="0" smtClean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sz="2400" b="1" spc="4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400" b="1" spc="-19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400" b="1" spc="-29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400" b="1" spc="4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po</a:t>
            </a:r>
            <a:r>
              <a:rPr sz="24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400" b="1" spc="4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794" y="1759703"/>
            <a:ext cx="180326" cy="39691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312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42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9694" y="1759608"/>
            <a:ext cx="4086874" cy="2292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anced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(esp.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fema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es)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232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Fam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ost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oporosis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iza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340"/>
              </a:spcBef>
            </a:pP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alcohol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intake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hin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75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ndro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5819" y="2430415"/>
            <a:ext cx="11536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9694" y="4107069"/>
            <a:ext cx="4255068" cy="162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Long 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glucocortico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apy</a:t>
            </a:r>
            <a:endParaRPr sz="2000">
              <a:latin typeface="Arial"/>
              <a:cs typeface="Arial"/>
            </a:endParaRPr>
          </a:p>
          <a:p>
            <a:pPr marL="12700" marR="1647114">
              <a:lnSpc>
                <a:spcPts val="2299"/>
              </a:lnSpc>
              <a:spcBef>
                <a:spcPts val="232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perpara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sm </a:t>
            </a:r>
            <a:endParaRPr sz="2000">
              <a:latin typeface="Arial"/>
              <a:cs typeface="Arial"/>
            </a:endParaRPr>
          </a:p>
          <a:p>
            <a:pPr marL="12700" marR="1647114">
              <a:lnSpc>
                <a:spcPts val="2299"/>
              </a:lnSpc>
              <a:spcBef>
                <a:spcPts val="34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roid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sm </a:t>
            </a:r>
            <a:endParaRPr sz="2000">
              <a:latin typeface="Arial"/>
              <a:cs typeface="Arial"/>
            </a:endParaRPr>
          </a:p>
          <a:p>
            <a:pPr marL="12700" marR="1647114">
              <a:lnSpc>
                <a:spcPts val="2299"/>
              </a:lnSpc>
              <a:spcBef>
                <a:spcPts val="340"/>
              </a:spcBef>
            </a:pP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itam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 disorders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350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Cer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ain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gnanc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20348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4540" y="540423"/>
            <a:ext cx="709201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tnus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→ ↑ influx</a:t>
            </a:r>
            <a:r>
              <a:rPr sz="24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 N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++ 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at motor 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uro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906430"/>
            <a:ext cx="5280177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and interneuro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→ ↑ co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ref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ex muscle 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ontract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sing: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8331" y="906430"/>
            <a:ext cx="19882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mpulses</a:t>
            </a: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→</a:t>
            </a:r>
            <a:r>
              <a:rPr lang="en-US"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2150395"/>
            <a:ext cx="3417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3172" y="2150395"/>
            <a:ext cx="2440025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sm</a:t>
            </a:r>
            <a:r>
              <a:rPr sz="2400" b="1" spc="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 lar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nx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8032" y="2150395"/>
            <a:ext cx="247385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and bronchus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→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5504" y="2150395"/>
            <a:ext cx="200111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xia</a:t>
            </a:r>
            <a:r>
              <a:rPr sz="2400" b="1" spc="2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467385"/>
            <a:ext cx="3417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9936" y="3467385"/>
            <a:ext cx="23589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Muscle cra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345343"/>
            <a:ext cx="34192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9936" y="4345343"/>
            <a:ext cx="240613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ron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ros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L="78231" marR="45765">
              <a:lnSpc>
                <a:spcPct val="95825"/>
              </a:lnSpc>
              <a:spcBef>
                <a:spcPts val="568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arct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543427" y="4345343"/>
            <a:ext cx="411683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400" b="1" spc="0" dirty="0" err="1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400" b="1" spc="-4" dirty="0" err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spc="0" dirty="0" err="1" smtClean="0">
                <a:solidFill>
                  <a:schemeClr val="bg1"/>
                </a:solidFill>
                <a:latin typeface="Arial"/>
                <a:cs typeface="Arial"/>
              </a:rPr>
              <a:t>rdiotetan</a:t>
            </a:r>
            <a:r>
              <a:rPr sz="2400" b="1" spc="-9" dirty="0" err="1" smtClean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sz="2400" b="1" spc="0" dirty="0" err="1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) →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gina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→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600" y="3352800"/>
            <a:ext cx="44196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9570" y="1150270"/>
            <a:ext cx="20312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u="heavy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pofun</a:t>
            </a:r>
            <a:r>
              <a:rPr sz="2400" b="1" u="heavy" spc="-4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u="heavy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7922" y="1185456"/>
            <a:ext cx="213397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u="heavy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u="heavy" spc="-4" dirty="0" smtClean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u="heavy" spc="0" dirty="0" smtClean="0">
                <a:solidFill>
                  <a:srgbClr val="FFFF00"/>
                </a:solidFill>
                <a:latin typeface="Arial"/>
                <a:cs typeface="Arial"/>
              </a:rPr>
              <a:t>rfunction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9570" y="1933591"/>
            <a:ext cx="2820230" cy="1377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pocalcie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perphospha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80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pophosphaturia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82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9644" y="2041795"/>
            <a:ext cx="2734664" cy="2048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1645" marR="38176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percalcie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pophosphat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82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perphospha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uria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80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ost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oporosis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80"/>
              </a:spcBef>
            </a:pPr>
            <a:r>
              <a:rPr sz="1400" spc="0" dirty="0" smtClean="0">
                <a:solidFill>
                  <a:srgbClr val="006666"/>
                </a:solidFill>
                <a:latin typeface="Arial"/>
                <a:cs typeface="Arial"/>
              </a:rPr>
              <a:t>-    </a:t>
            </a:r>
            <a:r>
              <a:rPr sz="1400" spc="292" dirty="0" smtClean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cumu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55549" marR="38176">
              <a:lnSpc>
                <a:spcPct val="95825"/>
              </a:lnSpc>
              <a:spcBef>
                <a:spcPts val="100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аlc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tissues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8840" y="235616"/>
            <a:ext cx="5762015" cy="773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80845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eu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pop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rat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sm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053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3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mpto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and s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gns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72925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444" y="1064530"/>
            <a:ext cx="205297" cy="950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23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9906" y="1064530"/>
            <a:ext cx="6980753" cy="156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Hypo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emia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23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Hype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pho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acte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istic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appea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r>
              <a:rPr sz="2000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sho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ure,</a:t>
            </a:r>
            <a:r>
              <a:rPr sz="20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round</a:t>
            </a:r>
            <a:r>
              <a:rPr sz="2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face,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thick</a:t>
            </a:r>
            <a:r>
              <a:rPr sz="2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k,</a:t>
            </a:r>
            <a:r>
              <a:rPr sz="20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obe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tening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metaca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pals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231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omal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domina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2345071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015638"/>
            <a:ext cx="152806" cy="615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23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3015638"/>
            <a:ext cx="6796392" cy="889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Resistance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parath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d hor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  <a:spcBef>
                <a:spcPts val="485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have normal</a:t>
            </a:r>
            <a:r>
              <a:rPr sz="20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ath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glan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s,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to r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ond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ath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mone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PTH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inje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296179"/>
            <a:ext cx="15280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4296179"/>
            <a:ext cx="6459108" cy="1225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pto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b="1" spc="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beg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 in</a:t>
            </a:r>
            <a:r>
              <a:rPr sz="2000" b="1" spc="-1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ren</a:t>
            </a:r>
            <a:r>
              <a:rPr sz="2000" b="1" spc="-1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about 8 </a:t>
            </a:r>
            <a:r>
              <a:rPr sz="20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ears</a:t>
            </a:r>
            <a:endParaRPr sz="2000">
              <a:latin typeface="Arial"/>
              <a:cs typeface="Arial"/>
            </a:endParaRPr>
          </a:p>
          <a:p>
            <a:pPr marL="127304" marR="31111">
              <a:lnSpc>
                <a:spcPct val="95825"/>
              </a:lnSpc>
              <a:spcBef>
                <a:spcPts val="23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Tetany</a:t>
            </a:r>
            <a:r>
              <a:rPr sz="2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413766" indent="-286461">
              <a:lnSpc>
                <a:spcPts val="2160"/>
              </a:lnSpc>
              <a:spcBef>
                <a:spcPts val="593"/>
              </a:spcBef>
              <a:tabLst>
                <a:tab pos="406400" algn="l"/>
              </a:tabLst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–	Hypopla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ia</a:t>
            </a:r>
            <a:r>
              <a:rPr sz="2000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dentin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enamel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delay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ab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spc="9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e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uption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2000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peo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7966" y="4966986"/>
            <a:ext cx="27583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912120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8840" y="5912120"/>
            <a:ext cx="419602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Trea</a:t>
            </a:r>
            <a:r>
              <a:rPr sz="2000" b="1" spc="4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ment:</a:t>
            </a:r>
            <a:r>
              <a:rPr sz="2000" b="1" spc="513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29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itam</a:t>
            </a:r>
            <a:r>
              <a:rPr sz="2000" b="1" spc="-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n D and</a:t>
            </a:r>
            <a:r>
              <a:rPr sz="2000" b="1" spc="-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00"/>
                </a:solidFill>
                <a:latin typeface="Arial"/>
                <a:cs typeface="Arial"/>
              </a:rPr>
              <a:t>calcium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1219200"/>
            <a:ext cx="6934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6985" y="311816"/>
            <a:ext cx="40938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eu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pop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rat</a:t>
            </a:r>
            <a:r>
              <a:rPr sz="2400" b="1" spc="9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5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roid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64233" y="4732686"/>
            <a:ext cx="277195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7471" marR="372770" algn="ctr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hort 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4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ure,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mel</a:t>
            </a:r>
            <a:r>
              <a:rPr sz="24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poplasia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1116076"/>
            <a:ext cx="5562600" cy="468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2708" y="365558"/>
            <a:ext cx="191291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enit</a:t>
            </a:r>
            <a:r>
              <a:rPr sz="2800" b="1" spc="4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1617" y="365558"/>
            <a:ext cx="353352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popara</a:t>
            </a:r>
            <a:r>
              <a:rPr sz="2800" b="1" spc="19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hyro</a:t>
            </a:r>
            <a:r>
              <a:rPr sz="2800" b="1" spc="9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dism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58759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7744" y="5875940"/>
            <a:ext cx="6620052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2400" b="1" spc="-29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poplasia</a:t>
            </a:r>
            <a:r>
              <a:rPr sz="2400" b="1" spc="24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of the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teeth,</a:t>
            </a:r>
            <a:r>
              <a:rPr sz="2400" b="1" spc="-9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sh</a:t>
            </a:r>
            <a:r>
              <a:rPr sz="2400" b="1" spc="-4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rtened roots, and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retarded erupt</a:t>
            </a:r>
            <a:r>
              <a:rPr sz="2400" b="1" spc="4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FF00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8"/>
                </a:lnTo>
                <a:lnTo>
                  <a:pt x="9144000" y="685799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4804" y="91440"/>
            <a:ext cx="240182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5040" y="251251"/>
            <a:ext cx="6833682" cy="2420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0490" marR="24507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Case</a:t>
            </a:r>
            <a:r>
              <a:rPr sz="2800" b="1" spc="-4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Stu</a:t>
            </a:r>
            <a:r>
              <a:rPr sz="2800" b="1" spc="-9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b="1" spc="0" dirty="0" smtClean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endParaRPr sz="2800" dirty="0">
              <a:latin typeface="Arial"/>
              <a:cs typeface="Arial"/>
            </a:endParaRPr>
          </a:p>
          <a:p>
            <a:pPr marL="12700" marR="119211">
              <a:lnSpc>
                <a:spcPts val="1920"/>
              </a:lnSpc>
              <a:spcBef>
                <a:spcPts val="1336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600" b="1" spc="-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ld</a:t>
            </a:r>
            <a:r>
              <a:rPr sz="1600" b="1" spc="-2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</a:t>
            </a:r>
            <a:r>
              <a:rPr sz="1600" b="1" spc="-2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ese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sz="1600" b="1" spc="-3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sz="1600" b="1" spc="-1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-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sz="1600" b="1" spc="-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-5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sz="1600" b="1" spc="-2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sz="1600" b="1" spc="-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sz="1600" b="1" spc="-2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gical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emo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sz="1600" b="1" spc="-5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-1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sz="1600" b="1" spc="-1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ance</a:t>
            </a:r>
            <a:r>
              <a:rPr sz="1600" b="1" spc="-13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12700" marR="62582">
              <a:lnSpc>
                <a:spcPts val="1920"/>
              </a:lnSpc>
              <a:spcBef>
                <a:spcPts val="384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11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600" b="1" spc="-4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since</a:t>
            </a:r>
            <a:r>
              <a:rPr sz="1600" b="1" spc="-3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sz="1600" b="1" spc="-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3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sz="1600" b="1" spc="-3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b="1" spc="-1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600" b="1" spc="-5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ed</a:t>
            </a:r>
            <a:r>
              <a:rPr sz="1600" b="1" spc="-4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l,</a:t>
            </a:r>
            <a:r>
              <a:rPr sz="1600" b="1" spc="-2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lu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m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scul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-4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b="1" spc="-3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ampin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920"/>
              </a:lnSpc>
              <a:spcBef>
                <a:spcPts val="385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sz="1600" b="1" spc="-1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lso</a:t>
            </a:r>
            <a:r>
              <a:rPr sz="1600" b="1" spc="-3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elt</a:t>
            </a:r>
            <a:r>
              <a:rPr sz="1600" b="1" spc="-2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ess</a:t>
            </a:r>
            <a:r>
              <a:rPr sz="1600" b="1" spc="-2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sz="1600" b="1" spc="-2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tingling</a:t>
            </a:r>
            <a:r>
              <a:rPr sz="1600" b="1" spc="-3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b="1" spc="-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sz="1600" b="1" spc="-1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sz="1600" b="1" spc="-1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-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sz="1600" b="1" spc="-1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han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sz="1600" b="1" spc="-2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t.</a:t>
            </a:r>
            <a:r>
              <a:rPr sz="1600" b="1" spc="-4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sz="1600" b="1" spc="-4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b="1" spc="-3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1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1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sz="1600" b="1" spc="-26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able</a:t>
            </a:r>
            <a:r>
              <a:rPr sz="1600" b="1" spc="-5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2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1600" b="1" spc="-3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s.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12700" marR="24507">
              <a:lnSpc>
                <a:spcPct val="101725"/>
              </a:lnSpc>
              <a:spcBef>
                <a:spcPts val="299"/>
              </a:spcBef>
            </a:pP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sz="1600" b="1" spc="-18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600" b="1" spc="-1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1600" b="1" spc="-7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600" b="1" spc="-25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b="1" spc="-2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xine</a:t>
            </a:r>
            <a:r>
              <a:rPr sz="1600" b="1" spc="-7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ic</a:t>
            </a:r>
            <a:r>
              <a:rPr sz="1600" b="1" spc="-9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sz="1600" b="1" spc="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b="1" spc="-4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821529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0" y="1357977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1894806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2431254"/>
            <a:ext cx="12674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3038246"/>
            <a:ext cx="336394" cy="828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-9" baseline="3034" dirty="0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1800" dirty="0">
              <a:latin typeface="Calibri"/>
              <a:cs typeface="Calibri"/>
            </a:endParaRPr>
          </a:p>
          <a:p>
            <a:pPr marL="12700" marR="34335">
              <a:lnSpc>
                <a:spcPct val="92488"/>
              </a:lnSpc>
              <a:spcBef>
                <a:spcPts val="343"/>
              </a:spcBef>
            </a:pPr>
            <a:r>
              <a:rPr sz="16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600" dirty="0">
              <a:latin typeface="Wingdings"/>
              <a:cs typeface="Wingdings"/>
            </a:endParaRPr>
          </a:p>
          <a:p>
            <a:pPr marL="12700" marR="34335">
              <a:lnSpc>
                <a:spcPct val="95825"/>
              </a:lnSpc>
              <a:spcBef>
                <a:spcPts val="465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618" y="3038246"/>
            <a:ext cx="7005689" cy="1621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07">
              <a:lnSpc>
                <a:spcPts val="1935"/>
              </a:lnSpc>
              <a:spcBef>
                <a:spcPts val="96"/>
              </a:spcBef>
            </a:pPr>
            <a:r>
              <a:rPr sz="2700" b="1" spc="-14" baseline="3034" dirty="0" smtClean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700" b="1" spc="-25" baseline="3034" dirty="0" smtClean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ami</a:t>
            </a:r>
            <a:r>
              <a:rPr sz="2700" b="1" spc="-9" baseline="3034" dirty="0" smtClean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700" b="1" spc="-14" baseline="3034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700" b="1" spc="-9" baseline="3034" dirty="0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endParaRPr sz="1800" dirty="0">
              <a:latin typeface="Calibri"/>
              <a:cs typeface="Calibri"/>
            </a:endParaRPr>
          </a:p>
          <a:p>
            <a:pPr marL="27121">
              <a:lnSpc>
                <a:spcPts val="1953"/>
              </a:lnSpc>
              <a:spcBef>
                <a:spcPts val="258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600" b="1" spc="-1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b="1" spc="-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b="1" spc="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-9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idec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-7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600" b="1" spc="-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600" b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b="1" spc="-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1600" b="1" spc="-5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masses</a:t>
            </a:r>
            <a:r>
              <a:rPr sz="1600" b="1" spc="-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1600" b="1" spc="-2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ed. </a:t>
            </a:r>
            <a:endParaRPr sz="1600" dirty="0">
              <a:latin typeface="Calibri"/>
              <a:cs typeface="Calibri"/>
            </a:endParaRPr>
          </a:p>
          <a:p>
            <a:pPr marL="27121">
              <a:lnSpc>
                <a:spcPts val="1953"/>
              </a:lnSpc>
              <a:spcBef>
                <a:spcPts val="158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-4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b="1" spc="-4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abo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5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sz="16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endParaRPr sz="1600" dirty="0">
              <a:latin typeface="Calibri"/>
              <a:cs typeface="Calibri"/>
            </a:endParaRPr>
          </a:p>
          <a:p>
            <a:pPr marL="27121">
              <a:lnSpc>
                <a:spcPts val="1953"/>
              </a:lnSpc>
              <a:spcBef>
                <a:spcPts val="158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scul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1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sseau`s</a:t>
            </a:r>
            <a:r>
              <a:rPr sz="16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sign)</a:t>
            </a:r>
            <a:endParaRPr sz="1600" dirty="0">
              <a:latin typeface="Calibri"/>
              <a:cs typeface="Calibri"/>
            </a:endParaRPr>
          </a:p>
          <a:p>
            <a:pPr marL="27121" marR="93388">
              <a:lnSpc>
                <a:spcPts val="1920"/>
              </a:lnSpc>
              <a:spcBef>
                <a:spcPts val="434"/>
              </a:spcBef>
            </a:pPr>
            <a:r>
              <a:rPr sz="1600" b="1" spc="-1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1600" b="1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b="1" spc="-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ause</a:t>
            </a:r>
            <a:r>
              <a:rPr sz="1600" b="1" spc="-2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twi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1600" b="1" spc="-5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1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b="1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b="1" spc="-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f t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mouth</a:t>
            </a:r>
            <a:r>
              <a:rPr sz="16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spc="0" dirty="0" err="1" smtClean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600" b="1" spc="-9" dirty="0" err="1" smtClean="0">
                <a:solidFill>
                  <a:srgbClr val="FFFF00"/>
                </a:solidFill>
                <a:latin typeface="Calibri"/>
                <a:cs typeface="Calibri"/>
              </a:rPr>
              <a:t>hev</a:t>
            </a:r>
            <a:r>
              <a:rPr sz="1600" b="1" spc="4" dirty="0" err="1" smtClean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600" b="1" spc="-14" dirty="0" err="1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600" b="1" spc="-25" dirty="0" err="1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600" b="1" spc="0" dirty="0" err="1" smtClean="0">
                <a:solidFill>
                  <a:srgbClr val="FFFF00"/>
                </a:solidFill>
                <a:latin typeface="Calibri"/>
                <a:cs typeface="Calibri"/>
              </a:rPr>
              <a:t>ek`s</a:t>
            </a:r>
            <a:r>
              <a:rPr sz="1600" b="1" spc="-6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00"/>
                </a:solidFill>
                <a:latin typeface="Calibri"/>
                <a:cs typeface="Calibri"/>
              </a:rPr>
              <a:t>sign</a:t>
            </a:r>
            <a:r>
              <a:rPr lang="en-US"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175345"/>
            <a:ext cx="12674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5012364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5040" y="4876800"/>
            <a:ext cx="5674360" cy="1284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07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 smtClean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ab</a:t>
            </a:r>
            <a:r>
              <a:rPr sz="2700" b="1" spc="4" baseline="3034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700" b="1" spc="-19" baseline="3034" dirty="0" smtClean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700" b="1" spc="-9" baseline="3034" dirty="0" smtClean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2700" b="1" spc="4" baseline="3034" dirty="0" smtClean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700" b="1" spc="-19" baseline="3034" dirty="0" smtClean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700" b="1" spc="-9" baseline="3034" dirty="0" smtClean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700" b="1" spc="-39" baseline="3034" dirty="0" smtClean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700" b="1" spc="-9" baseline="3034" dirty="0" smtClean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ti</a:t>
            </a:r>
            <a:r>
              <a:rPr sz="2700" b="1" spc="-4" baseline="3034" dirty="0" smtClean="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r>
              <a:rPr sz="2700" b="1" spc="0" baseline="3034" dirty="0" smtClean="0">
                <a:solidFill>
                  <a:srgbClr val="FFFF00"/>
                </a:solidFill>
                <a:latin typeface="Calibri"/>
                <a:cs typeface="Calibri"/>
              </a:rPr>
              <a:t>s:</a:t>
            </a:r>
            <a:endParaRPr sz="1800" dirty="0">
              <a:latin typeface="Calibri"/>
              <a:cs typeface="Calibri"/>
            </a:endParaRPr>
          </a:p>
          <a:p>
            <a:pPr marL="84632">
              <a:lnSpc>
                <a:spcPts val="1953"/>
              </a:lnSpc>
              <a:spcBef>
                <a:spcPts val="258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Cal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ium: </a:t>
            </a:r>
            <a:r>
              <a:rPr sz="1600" b="1" spc="30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6 m</a:t>
            </a:r>
            <a:r>
              <a:rPr sz="1600" b="1" spc="4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N: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 8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lang="en-US"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– 10.2)</a:t>
            </a:r>
            <a:endParaRPr sz="1600" dirty="0">
              <a:latin typeface="Calibri"/>
              <a:cs typeface="Calibri"/>
            </a:endParaRPr>
          </a:p>
          <a:p>
            <a:pPr marL="84632">
              <a:lnSpc>
                <a:spcPts val="1953"/>
              </a:lnSpc>
              <a:spcBef>
                <a:spcPts val="353"/>
              </a:spcBef>
            </a:pP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lb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min:</a:t>
            </a:r>
            <a:r>
              <a:rPr sz="1600" b="1" spc="3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4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3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N: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 3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5)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</a:rPr>
              <a:t> – 4.8)</a:t>
            </a:r>
            <a:endParaRPr sz="1600" dirty="0">
              <a:latin typeface="Calibri"/>
              <a:cs typeface="Calibri"/>
            </a:endParaRPr>
          </a:p>
          <a:p>
            <a:pPr marL="84632" marR="24507">
              <a:lnSpc>
                <a:spcPct val="101725"/>
              </a:lnSpc>
              <a:spcBef>
                <a:spcPts val="363"/>
              </a:spcBef>
            </a:pP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H:</a:t>
            </a:r>
            <a:r>
              <a:rPr sz="16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r>
              <a:rPr sz="1600" b="1" spc="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spc="-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5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/ml </a:t>
            </a:r>
            <a:r>
              <a:rPr sz="1600" b="1" spc="33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N:</a:t>
            </a:r>
            <a:r>
              <a:rPr sz="1600" b="1" spc="-4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b="1" spc="0" dirty="0" smtClean="0">
                <a:solidFill>
                  <a:srgbClr val="FFFFFF"/>
                </a:solidFill>
                <a:latin typeface="Calibri"/>
                <a:cs typeface="Calibri"/>
              </a:rPr>
              <a:t>- 54)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1277</Words>
  <Application>Microsoft Office PowerPoint</Application>
  <PresentationFormat>On-screen Show (4:3)</PresentationFormat>
  <Paragraphs>385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Pulse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Hypercalcemia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modified xsi:type="dcterms:W3CDTF">2016-01-31T05:14:12Z</dcterms:modified>
</cp:coreProperties>
</file>