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1" r:id="rId2"/>
    <p:sldMasterId id="2147484317" r:id="rId3"/>
    <p:sldMasterId id="2147484420" r:id="rId4"/>
  </p:sldMasterIdLst>
  <p:notesMasterIdLst>
    <p:notesMasterId r:id="rId19"/>
  </p:notesMasterIdLst>
  <p:handoutMasterIdLst>
    <p:handoutMasterId r:id="rId20"/>
  </p:handoutMasterIdLst>
  <p:sldIdLst>
    <p:sldId id="438" r:id="rId5"/>
    <p:sldId id="469" r:id="rId6"/>
    <p:sldId id="439" r:id="rId7"/>
    <p:sldId id="465" r:id="rId8"/>
    <p:sldId id="448" r:id="rId9"/>
    <p:sldId id="440" r:id="rId10"/>
    <p:sldId id="466" r:id="rId11"/>
    <p:sldId id="468" r:id="rId12"/>
    <p:sldId id="453" r:id="rId13"/>
    <p:sldId id="449" r:id="rId14"/>
    <p:sldId id="450" r:id="rId15"/>
    <p:sldId id="467" r:id="rId16"/>
    <p:sldId id="445" r:id="rId17"/>
    <p:sldId id="454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5078" autoAdjust="0"/>
  </p:normalViewPr>
  <p:slideViewPr>
    <p:cSldViewPr>
      <p:cViewPr varScale="1">
        <p:scale>
          <a:sx n="84" d="100"/>
          <a:sy n="84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B0FB6-BD54-42FB-9D31-D433DE67562A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84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DF3B-6F98-4D6B-A7E8-A8D61A1098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4578-BC37-472A-A631-C29A362851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F2E1-5031-44ED-B7D4-34524A63B9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76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76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44C8-36D5-450A-B650-612EC40317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7D0C-7153-4AFE-9EC1-637A2C70AB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86A3-298C-454C-A11E-E55F9B9681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26401-ED2C-4FB0-8C20-2053758C43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C99-E7E5-4FE5-8070-F1915FC50D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7AFF-D1C0-4DA8-98FC-2C19529BF6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9DCD-FF4D-438A-B2C3-E722EFB4F5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AF56-B4BD-468C-96B1-818310A16D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1411-7724-4155-A8C0-A0077353F5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9CD7-9A76-4BB0-B8C7-3DF0900A81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47CB-6036-4BE9-B7F2-587339F4C4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48D9-1A0D-4673-8291-E1712B31DD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525C-9373-4A8B-AF3F-448F44A956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39AB-930E-4CB7-A402-0525CC7FAC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DC8C-1C59-4B41-B81E-E764389F17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EFA-4941-4A12-9C4F-6F8078B7CA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4C01-478E-428D-B936-FE6B501009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2246-B4AB-499A-85D7-D019130669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52AD-BDCC-4C37-9E78-DAA11CB22D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ECCC-3872-4467-9C0D-6C1116539A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B3F-D8E3-46BE-AC32-1C74EC17B9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FB6B-649C-43B6-BB0E-A32D5368F1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13A8-EB09-442A-B5B5-F69488F959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6CA-B982-412B-A567-0567590E8D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91D07-5082-4A5E-B938-0C287728F88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68F3F-155B-4EE8-9B8A-B268BC112B1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712CC-26B4-4058-8B9E-358737748AE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DE0D-E427-4D64-BA4A-879F65B306F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4768C-4DBA-4433-B4A8-467FAD0E23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F5ED1-8DAA-4FDC-AB1A-111E9BFEC75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E51D-A092-48FE-93A8-FF0F9723B7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D9200-567C-4A57-8B5B-90247B91865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1DE4D-79FE-4FDD-8236-B11FD6C353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62161-BAC4-4E1C-84FE-75F45517E1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4ADBB-8909-48BB-AA35-3015AB1B2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CE22F-F978-42D8-8555-5805609A38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668E-883C-4B7C-93D0-0E25ED51FB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E65A-6E6E-4669-AD98-AAB4C1BE64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031D-2FC1-41D9-BD99-CBD94B5095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6D4-6B57-4E52-B103-EA7B1B1682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CAE8-2560-4575-9128-6EC17B390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573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4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74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4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4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4394412-61DB-4324-B470-AB27A29490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74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7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65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66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6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66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66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66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FBE381-EA3C-40F7-9D70-BF82C21065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9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5E40C4-C65E-46FD-AE45-94A79449C5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648"/>
            <a:ext cx="9468544" cy="2736304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Adrenal </a:t>
            </a:r>
            <a:b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(Suprarenal )</a:t>
            </a:r>
            <a:b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ar-SA" sz="6600" dirty="0" smtClean="0">
                <a:solidFill>
                  <a:srgbClr val="FFFF00"/>
                </a:solidFill>
                <a:latin typeface="Comic Sans MS" pitchFamily="66" charset="0"/>
              </a:rPr>
              <a:t>لب الغدة الكظرية </a:t>
            </a:r>
            <a:r>
              <a:rPr lang="en-US" sz="60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sz="6600" dirty="0" smtClean="0">
                <a:solidFill>
                  <a:srgbClr val="FFFF00"/>
                </a:solidFill>
                <a:latin typeface="Comic Sans MS" pitchFamily="66" charset="0"/>
              </a:rPr>
              <a:t>edulla</a:t>
            </a:r>
            <a:endParaRPr lang="en-US" sz="55900" dirty="0" smtClean="0">
              <a:solidFill>
                <a:srgbClr val="FFFF00"/>
              </a:solidFill>
              <a:latin typeface="Goudy Old Style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640" y="3212976"/>
            <a:ext cx="6840760" cy="30152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Taha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Sadig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Ahmed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Medicine Bachelor and Bachelor </a:t>
            </a:r>
            <a:endParaRPr lang="ar-SA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of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NE &amp; Epinephrine Effec</a:t>
            </a:r>
            <a:r>
              <a:rPr lang="en-US" sz="3200" dirty="0" smtClean="0">
                <a:latin typeface="Comic Sans MS" pitchFamily="66" charset="0"/>
              </a:rPr>
              <a:t>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2"/>
            <a:ext cx="4536504" cy="6237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Stimulates the “fight or fight” reaction </a:t>
            </a:r>
          </a:p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Eye : pupil dilation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Heart</a:t>
            </a:r>
            <a:r>
              <a:rPr lang="en-US" sz="1800" dirty="0" smtClean="0">
                <a:latin typeface="Comic Sans MS" pitchFamily="66" charset="0"/>
              </a:rPr>
              <a:t>  : increased heart rate &amp; force of contraction 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 increased cardiac </a:t>
            </a:r>
          </a:p>
          <a:p>
            <a:pPr algn="l" rtl="0" eaLnBrk="1" hangingPunct="1">
              <a:buNone/>
              <a:defRPr/>
            </a:pP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     output &amp; BP (</a:t>
            </a:r>
            <a:r>
              <a:rPr lang="en-US" sz="1800" dirty="0" smtClean="0">
                <a:latin typeface="Comic Sans MS" pitchFamily="66" charset="0"/>
              </a:rPr>
              <a:t>blood pressure) 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TPR</a:t>
            </a:r>
            <a:r>
              <a:rPr lang="en-US" sz="1800" dirty="0" smtClean="0">
                <a:latin typeface="Comic Sans MS" pitchFamily="66" charset="0"/>
              </a:rPr>
              <a:t> ( Total Peripheral Resistance ) </a:t>
            </a:r>
          </a:p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Arteriolar constriction (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 raised BP</a:t>
            </a:r>
            <a:r>
              <a:rPr lang="en-US" sz="1800" dirty="0" smtClean="0">
                <a:latin typeface="Comic Sans MS" pitchFamily="66" charset="0"/>
              </a:rPr>
              <a:t>.</a:t>
            </a:r>
          </a:p>
          <a:p>
            <a:pPr algn="l">
              <a:buFont typeface="Times New Roman" pitchFamily="18" charset="0"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norepinephrene</a:t>
            </a:r>
            <a:r>
              <a:rPr lang="en-US" sz="1800" dirty="0" smtClean="0">
                <a:latin typeface="Comic Sans MS" pitchFamily="66" charset="0"/>
              </a:rPr>
              <a:t> is causing more effect )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Bronchioles </a:t>
            </a:r>
            <a:r>
              <a:rPr lang="en-US" sz="1800" u="sng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omic Sans MS" pitchFamily="66" charset="0"/>
              </a:rPr>
              <a:t>Bronchiolar dilation</a:t>
            </a:r>
          </a:p>
          <a:p>
            <a:pPr lvl="0" algn="l" rtl="0">
              <a:defRPr/>
            </a:pPr>
            <a:r>
              <a:rPr lang="en-US" sz="1800" dirty="0" smtClean="0">
                <a:latin typeface="Comic Sans MS" pitchFamily="66" charset="0"/>
              </a:rPr>
              <a:t>Liver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glycogenolysis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gluconeogenesis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;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Skeletal muscle 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glycogenolysis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Increased blood glucose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Metabolic Rate </a:t>
            </a:r>
            <a:r>
              <a:rPr lang="en-US" sz="2000" dirty="0" smtClean="0">
                <a:latin typeface="Comic Sans MS" pitchFamily="66" charset="0"/>
              </a:rPr>
              <a:t>Increased , </a:t>
            </a:r>
          </a:p>
          <a:p>
            <a:pPr algn="l">
              <a:buFont typeface="Times New Roman" pitchFamily="18" charset="0"/>
              <a:buNone/>
              <a:defRPr/>
            </a:pPr>
            <a:r>
              <a:rPr lang="en-US" sz="1800" dirty="0" err="1" smtClean="0">
                <a:latin typeface="Comic Sans MS" pitchFamily="66" charset="0"/>
              </a:rPr>
              <a:t>epinephrene</a:t>
            </a:r>
            <a:r>
              <a:rPr lang="en-US" sz="1800" dirty="0" smtClean="0">
                <a:latin typeface="Comic Sans MS" pitchFamily="66" charset="0"/>
              </a:rPr>
              <a:t> is causing more effect than NE (5-10 times)</a:t>
            </a:r>
          </a:p>
          <a:p>
            <a:pPr eaLnBrk="1" hangingPunct="1"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3075" name="Picture 3" descr="C:\Users\USER\Desktop\Endocrine Ls\2013 Medical Endocrine Ls\New Pictur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16" y="980728"/>
            <a:ext cx="42877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NE &amp; Epinephrine Effec</a:t>
            </a:r>
            <a:r>
              <a:rPr lang="en-US" sz="3200" dirty="0" smtClean="0">
                <a:latin typeface="Comic Sans MS" pitchFamily="66" charset="0"/>
              </a:rPr>
              <a:t>ts  (</a:t>
            </a:r>
            <a:r>
              <a:rPr lang="en-US" sz="3200" dirty="0" err="1" smtClean="0">
                <a:latin typeface="Comic Sans MS" pitchFamily="66" charset="0"/>
              </a:rPr>
              <a:t>Contd</a:t>
            </a:r>
            <a:r>
              <a:rPr lang="en-US" sz="3200" dirty="0" smtClean="0">
                <a:latin typeface="Comic Sans MS" pitchFamily="66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42493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skin: </a:t>
            </a:r>
            <a:r>
              <a:rPr lang="en-US" sz="2400" dirty="0" smtClean="0">
                <a:latin typeface="Comic Sans MS" pitchFamily="66" charset="0"/>
              </a:rPr>
              <a:t>Increase sweating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GIT and Bladder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:</a:t>
            </a:r>
          </a:p>
          <a:p>
            <a:pPr algn="l" rtl="0">
              <a:buFont typeface="Times New Roman" pitchFamily="18" charset="0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Sphincter contraction</a:t>
            </a:r>
          </a:p>
          <a:p>
            <a:pPr algn="l" rtl="0"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Wall relaxation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GIT :</a:t>
            </a:r>
            <a:r>
              <a:rPr lang="en-US" sz="2400" dirty="0" smtClean="0">
                <a:latin typeface="Comic Sans MS" pitchFamily="66" charset="0"/>
              </a:rPr>
              <a:t>Decreased gastrointestinal secretion  and motility  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latin typeface="Comic Sans MS" pitchFamily="66" charset="0"/>
              </a:rPr>
              <a:t>Kidney :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Renin</a:t>
            </a:r>
            <a:r>
              <a:rPr lang="en-US" sz="2400" dirty="0" smtClean="0">
                <a:latin typeface="Comic Sans MS" pitchFamily="66" charset="0"/>
              </a:rPr>
              <a:t> secretion  </a:t>
            </a:r>
          </a:p>
          <a:p>
            <a:pPr algn="l" rtl="0">
              <a:buFont typeface="Times New Roman" pitchFamily="18" charset="0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0072" y="0"/>
            <a:ext cx="3923928" cy="692696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err="1" smtClean="0">
                <a:latin typeface="Comic Sans MS" pitchFamily="66" charset="0"/>
              </a:rPr>
              <a:t>Pheochromocytoma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</p:spPr>
        <p:txBody>
          <a:bodyPr>
            <a:noAutofit/>
          </a:bodyPr>
          <a:lstStyle/>
          <a:p>
            <a:pPr algn="l" rtl="0"/>
            <a:r>
              <a:rPr lang="en-US" sz="1800" dirty="0" err="1" smtClean="0">
                <a:effectLst/>
                <a:latin typeface="Comic Sans MS" pitchFamily="66" charset="0"/>
              </a:rPr>
              <a:t>Pheochromocytoma</a:t>
            </a:r>
            <a:r>
              <a:rPr lang="en-US" sz="1800" dirty="0" smtClean="0">
                <a:effectLst/>
                <a:latin typeface="Comic Sans MS" pitchFamily="66" charset="0"/>
              </a:rPr>
              <a:t> is a tumor of adrenal medulla .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</a:rPr>
              <a:t>It can be life threatening if not recognized &amp; not treated. 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</a:rPr>
              <a:t>Most often occurs in middle age. </a:t>
            </a:r>
          </a:p>
          <a:p>
            <a:pPr algn="l" rtl="0"/>
            <a:r>
              <a:rPr lang="en-US" sz="1800" u="sng" dirty="0" smtClean="0">
                <a:effectLst/>
                <a:latin typeface="Comic Sans MS" pitchFamily="66" charset="0"/>
              </a:rPr>
              <a:t>Symptoms &amp; signs </a:t>
            </a:r>
            <a:r>
              <a:rPr lang="en-US" sz="1800" u="sng" dirty="0" smtClean="0">
                <a:effectLst/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  <a:sym typeface="Wingdings" pitchFamily="2" charset="2"/>
              </a:rPr>
              <a:t>Sudden bouts of headache ( most common symptom ) </a:t>
            </a:r>
            <a:r>
              <a:rPr lang="ar-SA" sz="1800" dirty="0" smtClean="0">
                <a:effectLst/>
                <a:latin typeface="Comic Sans MS" pitchFamily="66" charset="0"/>
                <a:sym typeface="Wingdings" pitchFamily="2" charset="2"/>
              </a:rPr>
              <a:t>نوبات مفاجئة من الصداع</a:t>
            </a:r>
            <a:r>
              <a:rPr lang="en-US" sz="1800" dirty="0" smtClean="0">
                <a:effectLst/>
                <a:latin typeface="Comic Sans MS" pitchFamily="66" charset="0"/>
                <a:sym typeface="Wingdings" pitchFamily="2" charset="2"/>
              </a:rPr>
              <a:t>,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  <a:sym typeface="Wingdings" pitchFamily="2" charset="2"/>
              </a:rPr>
              <a:t>Pallor </a:t>
            </a:r>
            <a:r>
              <a:rPr lang="ar-SA" sz="1800" dirty="0" smtClean="0">
                <a:effectLst/>
                <a:latin typeface="Comic Sans MS" pitchFamily="66" charset="0"/>
                <a:sym typeface="Wingdings" pitchFamily="2" charset="2"/>
              </a:rPr>
              <a:t>و الشحوب</a:t>
            </a:r>
            <a:r>
              <a:rPr lang="en-US" sz="1800" dirty="0" smtClean="0">
                <a:effectLst/>
                <a:latin typeface="Comic Sans MS" pitchFamily="66" charset="0"/>
                <a:sym typeface="Wingdings" pitchFamily="2" charset="2"/>
              </a:rPr>
              <a:t> , 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  <a:sym typeface="Wingdings" pitchFamily="2" charset="2"/>
              </a:rPr>
              <a:t>Excessive sweating </a:t>
            </a:r>
            <a:r>
              <a:rPr lang="ar-SA" sz="1800" dirty="0" smtClean="0">
                <a:effectLst/>
                <a:latin typeface="Comic Sans MS" pitchFamily="66" charset="0"/>
                <a:sym typeface="Wingdings" pitchFamily="2" charset="2"/>
              </a:rPr>
              <a:t>عرق كثير</a:t>
            </a:r>
            <a:endParaRPr lang="en-US" sz="1800" dirty="0" smtClean="0">
              <a:effectLst/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</a:rPr>
              <a:t>Palpitations </a:t>
            </a:r>
            <a:r>
              <a:rPr lang="ar-SA" sz="1800" dirty="0" smtClean="0">
                <a:effectLst/>
                <a:latin typeface="Comic Sans MS" pitchFamily="66" charset="0"/>
              </a:rPr>
              <a:t>خفقان</a:t>
            </a:r>
            <a:r>
              <a:rPr lang="en-US" sz="1800" dirty="0" smtClean="0">
                <a:effectLst/>
                <a:latin typeface="Comic Sans MS" pitchFamily="66" charset="0"/>
              </a:rPr>
              <a:t> ( the patient is conscious of his heart beats, and feeling that his heart is beating more strongly &amp; rapidly than used to be ) </a:t>
            </a: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</a:rPr>
              <a:t>Sense of extreme fear and anxiety </a:t>
            </a:r>
            <a:r>
              <a:rPr lang="ar-SA" sz="1800" dirty="0" smtClean="0">
                <a:effectLst/>
                <a:latin typeface="Comic Sans MS" pitchFamily="66" charset="0"/>
              </a:rPr>
              <a:t>شعور بالقلق الشديد كأنما  هناك خطر محدق </a:t>
            </a:r>
            <a:endParaRPr lang="en-US" sz="1800" dirty="0" smtClean="0">
              <a:effectLst/>
              <a:latin typeface="Comic Sans MS" pitchFamily="66" charset="0"/>
            </a:endParaRPr>
          </a:p>
          <a:p>
            <a:pPr algn="l" rtl="0"/>
            <a:r>
              <a:rPr lang="en-US" sz="1800" dirty="0" smtClean="0">
                <a:effectLst/>
                <a:latin typeface="Comic Sans MS" pitchFamily="66" charset="0"/>
              </a:rPr>
              <a:t>Tachycardia and high blood pressure </a:t>
            </a:r>
            <a:r>
              <a:rPr lang="ar-SA" sz="1800" dirty="0" smtClean="0">
                <a:effectLst/>
                <a:latin typeface="Comic Sans MS" pitchFamily="66" charset="0"/>
              </a:rPr>
              <a:t>تزايد معدل ضربات القلب </a:t>
            </a:r>
            <a:endParaRPr lang="en-US" sz="1800" dirty="0" smtClean="0">
              <a:effectLst/>
              <a:latin typeface="Comic Sans MS" pitchFamily="66" charset="0"/>
            </a:endParaRPr>
          </a:p>
          <a:p>
            <a:pPr algn="l" rtl="0"/>
            <a:r>
              <a:rPr lang="en-US" sz="1800" dirty="0" smtClean="0">
                <a:latin typeface="Comic Sans MS" pitchFamily="66" charset="0"/>
              </a:rPr>
              <a:t>Episodic hypertension</a:t>
            </a:r>
            <a:r>
              <a:rPr lang="ar-SA" sz="1800" dirty="0" smtClean="0">
                <a:latin typeface="Comic Sans MS" pitchFamily="66" charset="0"/>
              </a:rPr>
              <a:t>ارتفاعات عابرة  في ضغط الدم تأتي و تختفي </a:t>
            </a:r>
            <a:endParaRPr lang="en-US" sz="1800" dirty="0" smtClean="0">
              <a:effectLst/>
              <a:latin typeface="Comic Sans MS" pitchFamily="66" charset="0"/>
            </a:endParaRPr>
          </a:p>
        </p:txBody>
      </p:sp>
      <p:pic>
        <p:nvPicPr>
          <p:cNvPr id="1027" name="Picture 3" descr="C: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692696"/>
            <a:ext cx="2664296" cy="3715992"/>
          </a:xfrm>
          <a:prstGeom prst="rect">
            <a:avLst/>
          </a:prstGeom>
          <a:noFill/>
        </p:spPr>
      </p:pic>
      <p:pic>
        <p:nvPicPr>
          <p:cNvPr id="1028" name="Picture 4" descr="C: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71" y="5013176"/>
            <a:ext cx="514342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5184576" cy="68580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Abdominal pains </a:t>
            </a:r>
            <a:r>
              <a:rPr lang="ar-SA" sz="2400" dirty="0" smtClean="0">
                <a:effectLst/>
                <a:latin typeface="Comic Sans MS" pitchFamily="66" charset="0"/>
              </a:rPr>
              <a:t>مغص في البطن 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Weight loss </a:t>
            </a:r>
            <a:r>
              <a:rPr lang="ar-SA" sz="2400" dirty="0" smtClean="0">
                <a:latin typeface="Comic Sans MS" pitchFamily="66" charset="0"/>
              </a:rPr>
              <a:t>نقص في الوزن</a:t>
            </a:r>
            <a:endParaRPr lang="en-US" sz="2400" dirty="0" smtClean="0">
              <a:effectLst/>
              <a:latin typeface="Comic Sans MS" pitchFamily="66" charset="0"/>
            </a:endParaRP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Orthostatic hypotension (a fall in systolic</a:t>
            </a:r>
            <a:r>
              <a:rPr lang="en-US" sz="2400" u="sng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BP greater than 20 mmHg or a fall in diastolic BP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greater than 10 mmHg upon standing)</a:t>
            </a: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Elevated </a:t>
            </a:r>
            <a:r>
              <a:rPr lang="en-US" sz="2400" u="sng" dirty="0" smtClean="0">
                <a:effectLst/>
                <a:latin typeface="Comic Sans MS" pitchFamily="66" charset="0"/>
              </a:rPr>
              <a:t>blood glucose level</a:t>
            </a:r>
            <a:r>
              <a:rPr lang="en-US" sz="2400" u="sng" dirty="0">
                <a:latin typeface="Comic Sans MS" pitchFamily="66" charset="0"/>
              </a:rPr>
              <a:t> </a:t>
            </a:r>
            <a:r>
              <a:rPr lang="ar-SA" sz="2400" u="sng" dirty="0" smtClean="0">
                <a:latin typeface="Comic Sans MS" pitchFamily="66" charset="0"/>
              </a:rPr>
              <a:t>ارتفاع السكر في الدم</a:t>
            </a:r>
            <a:r>
              <a:rPr lang="en-US" sz="2400" dirty="0" smtClean="0">
                <a:effectLst/>
                <a:latin typeface="Comic Sans MS" pitchFamily="66" charset="0"/>
              </a:rPr>
              <a:t>(due primarily to catecholamine stimulation of </a:t>
            </a:r>
            <a:r>
              <a:rPr lang="en-US" sz="2400" dirty="0" err="1" smtClean="0">
                <a:effectLst/>
                <a:latin typeface="Comic Sans MS" pitchFamily="66" charset="0"/>
              </a:rPr>
              <a:t>lipolysis</a:t>
            </a:r>
            <a:r>
              <a:rPr lang="en-US" sz="2400" dirty="0" smtClean="0">
                <a:effectLst/>
                <a:latin typeface="Comic Sans MS" pitchFamily="66" charset="0"/>
              </a:rPr>
              <a:t> (breakdown of stored fat) leading to high levels of free fatty acids and the subsequent inhibition of glucose uptake by muscle cells. </a:t>
            </a: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Further more , stimulation of beta-adrenergic receptors leads to </a:t>
            </a:r>
            <a:r>
              <a:rPr lang="en-US" sz="2400" dirty="0" err="1" smtClean="0">
                <a:effectLst/>
                <a:latin typeface="Comic Sans MS" pitchFamily="66" charset="0"/>
              </a:rPr>
              <a:t>glycogenolysis</a:t>
            </a:r>
            <a:r>
              <a:rPr lang="en-US" sz="2400" dirty="0" smtClean="0">
                <a:effectLst/>
                <a:latin typeface="Comic Sans MS" pitchFamily="66" charset="0"/>
              </a:rPr>
              <a:t> and </a:t>
            </a:r>
            <a:r>
              <a:rPr lang="en-US" sz="2400" dirty="0" err="1" smtClean="0">
                <a:effectLst/>
                <a:latin typeface="Comic Sans MS" pitchFamily="66" charset="0"/>
              </a:rPr>
              <a:t>gluconeogenesis</a:t>
            </a:r>
            <a:r>
              <a:rPr lang="en-US" sz="2400" dirty="0" smtClean="0">
                <a:effectLst/>
                <a:latin typeface="Comic Sans MS" pitchFamily="66" charset="0"/>
              </a:rPr>
              <a:t> and thus elevation of blood glucose levels).</a:t>
            </a:r>
          </a:p>
          <a:p>
            <a:pPr algn="l" rtl="0"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1800" dirty="0">
              <a:latin typeface="Comic Sans MS" pitchFamily="66" charset="0"/>
            </a:endParaRPr>
          </a:p>
        </p:txBody>
      </p:sp>
      <p:pic>
        <p:nvPicPr>
          <p:cNvPr id="6" name="Picture 6" descr="C:\man-with-abdominal-p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1628800"/>
            <a:ext cx="30719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844824"/>
            <a:ext cx="4137719" cy="15001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Thanks</a:t>
            </a:r>
            <a:endParaRPr lang="ar-SA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ndocrine\Adrenal images\adre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13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1268760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FF00"/>
                </a:solidFill>
              </a:rPr>
              <a:t>الغدة فوق الكلوية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8913"/>
            <a:ext cx="9144000" cy="666908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The adrenal medulla constitutes </a:t>
            </a:r>
            <a:r>
              <a:rPr lang="en-US" sz="2800" dirty="0" smtClean="0"/>
              <a:t>the inner part of the suprarenal gland , and comprises 20% of the gland.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The adrenal medulla is actually a modified sympathetic ganglion , since its origin 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embryonic neural crest ( i.e. its cells are actually neurons )</a:t>
            </a:r>
            <a:endParaRPr lang="en-US" sz="2800" dirty="0" smtClean="0">
              <a:latin typeface="Comic Sans MS" pitchFamily="66" charset="0"/>
            </a:endParaRPr>
          </a:p>
          <a:p>
            <a:pPr algn="l" rtl="0">
              <a:defRPr/>
            </a:pPr>
            <a:r>
              <a:rPr lang="en-US" sz="2800" dirty="0" smtClean="0">
                <a:latin typeface="Comic Sans MS" pitchFamily="66" charset="0"/>
              </a:rPr>
              <a:t>It is made of </a:t>
            </a:r>
            <a:r>
              <a:rPr lang="en-US" sz="2800" dirty="0" err="1" smtClean="0">
                <a:latin typeface="Comic Sans MS" pitchFamily="66" charset="0"/>
              </a:rPr>
              <a:t>Chromaffin</a:t>
            </a:r>
            <a:r>
              <a:rPr lang="en-US" sz="2800" dirty="0" smtClean="0">
                <a:latin typeface="Comic Sans MS" pitchFamily="66" charset="0"/>
              </a:rPr>
              <a:t> cells that secrete s </a:t>
            </a:r>
            <a:r>
              <a:rPr lang="en-US" sz="2800" dirty="0" err="1" smtClean="0">
                <a:latin typeface="Comic Sans MS" pitchFamily="66" charset="0"/>
              </a:rPr>
              <a:t>catecholamines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l" rtl="0"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(1) </a:t>
            </a:r>
            <a:r>
              <a:rPr lang="en-US" sz="2800" u="sng" dirty="0" smtClean="0">
                <a:latin typeface="Comic Sans MS" pitchFamily="66" charset="0"/>
              </a:rPr>
              <a:t>epinephrine</a:t>
            </a:r>
            <a:r>
              <a:rPr lang="en-US" sz="2800" dirty="0" smtClean="0">
                <a:latin typeface="Comic Sans MS" pitchFamily="66" charset="0"/>
              </a:rPr>
              <a:t> (adrenaline) ( around 80% of its secretion ) , </a:t>
            </a:r>
          </a:p>
          <a:p>
            <a:pPr algn="l" rtl="0"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(2) </a:t>
            </a:r>
            <a:r>
              <a:rPr lang="en-US" sz="2800" u="sng" dirty="0" err="1" smtClean="0">
                <a:latin typeface="Comic Sans MS" pitchFamily="66" charset="0"/>
              </a:rPr>
              <a:t>norepinephrine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noradrenaline</a:t>
            </a:r>
            <a:r>
              <a:rPr lang="en-US" sz="2800" dirty="0" smtClean="0">
                <a:latin typeface="Comic Sans MS" pitchFamily="66" charset="0"/>
              </a:rPr>
              <a:t>) ( around 20% of its secretion ), and </a:t>
            </a:r>
          </a:p>
          <a:p>
            <a:pPr algn="l" rtl="0"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(3) a small amount of </a:t>
            </a:r>
            <a:r>
              <a:rPr lang="en-US" sz="2800" u="sng" dirty="0" smtClean="0">
                <a:latin typeface="Comic Sans MS" pitchFamily="66" charset="0"/>
              </a:rPr>
              <a:t>dopamine</a:t>
            </a:r>
            <a:r>
              <a:rPr lang="en-US" sz="2800" dirty="0" smtClean="0">
                <a:latin typeface="Comic Sans MS" pitchFamily="66" charset="0"/>
              </a:rPr>
              <a:t> in response to stimulation by </a:t>
            </a:r>
            <a:r>
              <a:rPr lang="en-US" sz="2800" dirty="0" err="1" smtClean="0">
                <a:latin typeface="Comic Sans MS" pitchFamily="66" charset="0"/>
              </a:rPr>
              <a:t>preganglionic</a:t>
            </a:r>
            <a:r>
              <a:rPr lang="en-US" sz="2800" dirty="0" smtClean="0">
                <a:latin typeface="Comic Sans MS" pitchFamily="66" charset="0"/>
              </a:rPr>
              <a:t> sympathetic nerves 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Picture - Copy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792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" y="188640"/>
            <a:ext cx="9144000" cy="6669360"/>
          </a:xfrm>
        </p:spPr>
        <p:txBody>
          <a:bodyPr/>
          <a:lstStyle/>
          <a:p>
            <a:pPr algn="l" rtl="0">
              <a:defRPr/>
            </a:pPr>
            <a:r>
              <a:rPr lang="en-US" sz="2400" dirty="0" smtClean="0">
                <a:latin typeface="Comic Sans MS" pitchFamily="66" charset="0"/>
              </a:rPr>
              <a:t>It is made of </a:t>
            </a:r>
            <a:r>
              <a:rPr lang="en-US" sz="2400" dirty="0" err="1" smtClean="0">
                <a:solidFill>
                  <a:srgbClr val="FFC000"/>
                </a:solidFill>
                <a:latin typeface="Comic Sans MS" pitchFamily="66" charset="0"/>
              </a:rPr>
              <a:t>Chromaffin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 cells </a:t>
            </a:r>
            <a:r>
              <a:rPr lang="en-US" sz="2400" dirty="0" smtClean="0">
                <a:latin typeface="Comic Sans MS" pitchFamily="66" charset="0"/>
              </a:rPr>
              <a:t>that secrete s </a:t>
            </a:r>
            <a:r>
              <a:rPr lang="en-US" sz="2400" dirty="0" err="1" smtClean="0">
                <a:latin typeface="Comic Sans MS" pitchFamily="66" charset="0"/>
              </a:rPr>
              <a:t>catecholamines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algn="l" rtl="0"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(1) epinephrine (adrenaline) ( around 80% of its secretion ) , </a:t>
            </a:r>
          </a:p>
          <a:p>
            <a:pPr algn="l" rtl="0"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(2) </a:t>
            </a:r>
            <a:r>
              <a:rPr lang="en-US" sz="2400" dirty="0" err="1" smtClean="0">
                <a:latin typeface="Comic Sans MS" pitchFamily="66" charset="0"/>
              </a:rPr>
              <a:t>norepinephrine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noradrenaline</a:t>
            </a:r>
            <a:r>
              <a:rPr lang="en-US" sz="2400" dirty="0" smtClean="0">
                <a:latin typeface="Comic Sans MS" pitchFamily="66" charset="0"/>
              </a:rPr>
              <a:t>) ( around 20% of its secretion ), and </a:t>
            </a:r>
          </a:p>
          <a:p>
            <a:pPr algn="l" rtl="0"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(3) a small amount of dopamine </a:t>
            </a:r>
          </a:p>
          <a:p>
            <a:pPr algn="l" rtl="0"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in response to stimulation by </a:t>
            </a:r>
            <a:r>
              <a:rPr lang="en-US" sz="2400" dirty="0" err="1" smtClean="0">
                <a:latin typeface="Comic Sans MS" pitchFamily="66" charset="0"/>
              </a:rPr>
              <a:t>preganglionic</a:t>
            </a:r>
            <a:r>
              <a:rPr lang="en-US" sz="2400" dirty="0" smtClean="0">
                <a:latin typeface="Comic Sans MS" pitchFamily="66" charset="0"/>
              </a:rPr>
              <a:t> sympathetic nerves 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0825" y="0"/>
            <a:ext cx="8893175" cy="774948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800" dirty="0" smtClean="0"/>
              <a:t>secretions are derived from</a:t>
            </a:r>
            <a:r>
              <a:rPr lang="en-US" sz="2800" u="sng" dirty="0" smtClean="0"/>
              <a:t> tyrosine </a:t>
            </a:r>
            <a:r>
              <a:rPr lang="en-US" sz="2800" dirty="0" smtClean="0"/>
              <a:t>:</a:t>
            </a:r>
          </a:p>
          <a:p>
            <a:pPr algn="l" rtl="0">
              <a:defRPr/>
            </a:pPr>
            <a:r>
              <a:rPr lang="en-US" sz="2800" dirty="0" smtClean="0"/>
              <a:t>Tyrosine          Dopamine         </a:t>
            </a:r>
            <a:r>
              <a:rPr lang="en-US" sz="2800" dirty="0" err="1" smtClean="0"/>
              <a:t>Norepinephrine</a:t>
            </a:r>
            <a:r>
              <a:rPr lang="en-US" sz="2800" dirty="0" smtClean="0"/>
              <a:t>        Epinephrine</a:t>
            </a:r>
            <a:endParaRPr lang="ar-SA" sz="2800" dirty="0" smtClean="0"/>
          </a:p>
          <a:p>
            <a:pPr algn="l" rtl="0">
              <a:defRPr/>
            </a:pPr>
            <a:r>
              <a:rPr lang="en-US" sz="2800" dirty="0" err="1" smtClean="0">
                <a:effectLst/>
                <a:latin typeface="Comic Sans MS" pitchFamily="66" charset="0"/>
              </a:rPr>
              <a:t>Phenylethanolamine</a:t>
            </a:r>
            <a:r>
              <a:rPr lang="en-US" sz="2800" dirty="0" smtClean="0">
                <a:effectLst/>
                <a:latin typeface="Comic Sans MS" pitchFamily="66" charset="0"/>
              </a:rPr>
              <a:t> N-</a:t>
            </a:r>
            <a:r>
              <a:rPr lang="en-US" sz="2800" dirty="0" err="1" smtClean="0">
                <a:effectLst/>
                <a:latin typeface="Comic Sans MS" pitchFamily="66" charset="0"/>
              </a:rPr>
              <a:t>methyltransferase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 (PNMT) </a:t>
            </a:r>
            <a:r>
              <a:rPr lang="en-US" sz="2800" dirty="0" smtClean="0">
                <a:effectLst/>
                <a:latin typeface="Comic Sans MS" pitchFamily="66" charset="0"/>
              </a:rPr>
              <a:t>is an enzyme that converts </a:t>
            </a:r>
            <a:r>
              <a:rPr lang="en-US" sz="2800" dirty="0" err="1" smtClean="0">
                <a:effectLst/>
                <a:latin typeface="Comic Sans MS" pitchFamily="66" charset="0"/>
              </a:rPr>
              <a:t>norepinephrine</a:t>
            </a:r>
            <a:r>
              <a:rPr lang="en-US" sz="2800" dirty="0" smtClean="0">
                <a:effectLst/>
                <a:latin typeface="Comic Sans MS" pitchFamily="66" charset="0"/>
              </a:rPr>
              <a:t> (</a:t>
            </a:r>
            <a:r>
              <a:rPr lang="en-US" sz="2800" dirty="0" err="1" smtClean="0">
                <a:effectLst/>
                <a:latin typeface="Comic Sans MS" pitchFamily="66" charset="0"/>
              </a:rPr>
              <a:t>noradrenaline</a:t>
            </a:r>
            <a:r>
              <a:rPr lang="en-US" sz="2800" dirty="0" smtClean="0">
                <a:effectLst/>
                <a:latin typeface="Comic Sans MS" pitchFamily="66" charset="0"/>
              </a:rPr>
              <a:t>) to epinephrine (adrenaline ).</a:t>
            </a:r>
          </a:p>
          <a:p>
            <a:pPr algn="l" rtl="0">
              <a:defRPr/>
            </a:pPr>
            <a:r>
              <a:rPr lang="en-US" sz="2800" dirty="0" smtClean="0">
                <a:effectLst/>
                <a:latin typeface="Comic Sans MS" pitchFamily="66" charset="0"/>
              </a:rPr>
              <a:t>It is present in the adrenal medulla, but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Comic Sans MS" pitchFamily="66" charset="0"/>
              </a:rPr>
              <a:t>NOT </a:t>
            </a:r>
            <a:r>
              <a:rPr lang="en-US" sz="2800" dirty="0" smtClean="0">
                <a:effectLst/>
                <a:latin typeface="Comic Sans MS" pitchFamily="66" charset="0"/>
              </a:rPr>
              <a:t>present  in postganglionic sympathetic nerves ,</a:t>
            </a:r>
          </a:p>
          <a:p>
            <a:pPr algn="l" rtl="0">
              <a:defRPr/>
            </a:pPr>
            <a:r>
              <a:rPr lang="en-US" sz="2800" dirty="0" smtClean="0">
                <a:effectLst/>
                <a:latin typeface="Comic Sans MS" pitchFamily="66" charset="0"/>
              </a:rPr>
              <a:t>Therefore ,</a:t>
            </a:r>
            <a:r>
              <a:rPr lang="en-US" sz="2800" u="sng" dirty="0" smtClean="0">
                <a:effectLst/>
                <a:latin typeface="Comic Sans MS" pitchFamily="66" charset="0"/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ALL</a:t>
            </a:r>
            <a:r>
              <a:rPr lang="en-US" sz="2800" dirty="0" smtClean="0">
                <a:effectLst/>
                <a:latin typeface="Comic Sans MS" pitchFamily="66" charset="0"/>
              </a:rPr>
              <a:t> blood adrenaline comes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ONLY</a:t>
            </a:r>
            <a:r>
              <a:rPr lang="en-US" sz="2800" dirty="0" smtClean="0">
                <a:effectLst/>
                <a:latin typeface="Comic Sans MS" pitchFamily="66" charset="0"/>
              </a:rPr>
              <a:t> from adrenal </a:t>
            </a:r>
            <a:r>
              <a:rPr lang="en-US" sz="2800" dirty="0" err="1" smtClean="0">
                <a:effectLst/>
                <a:latin typeface="Comic Sans MS" pitchFamily="66" charset="0"/>
              </a:rPr>
              <a:t>medaulla</a:t>
            </a:r>
            <a:r>
              <a:rPr lang="en-US" sz="2800" dirty="0" smtClean="0">
                <a:effectLst/>
                <a:latin typeface="Comic Sans MS" pitchFamily="66" charset="0"/>
              </a:rPr>
              <a:t> ,  </a:t>
            </a:r>
          </a:p>
          <a:p>
            <a:pPr algn="l" rtl="0">
              <a:defRPr/>
            </a:pPr>
            <a:r>
              <a:rPr lang="en-US" sz="2800" dirty="0" smtClean="0">
                <a:effectLst/>
                <a:latin typeface="Comic Sans MS" pitchFamily="66" charset="0"/>
              </a:rPr>
              <a:t>BUT blood </a:t>
            </a:r>
            <a:r>
              <a:rPr lang="en-US" sz="2800" dirty="0" err="1" smtClean="0">
                <a:effectLst/>
                <a:latin typeface="Comic Sans MS" pitchFamily="66" charset="0"/>
              </a:rPr>
              <a:t>noradreanaline</a:t>
            </a:r>
            <a:r>
              <a:rPr lang="en-US" sz="2800" dirty="0" smtClean="0">
                <a:effectLst/>
                <a:latin typeface="Comic Sans MS" pitchFamily="66" charset="0"/>
              </a:rPr>
              <a:t> comes from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both</a:t>
            </a:r>
            <a:r>
              <a:rPr lang="en-US" sz="2800" dirty="0" smtClean="0">
                <a:effectLst/>
                <a:latin typeface="Comic Sans MS" pitchFamily="66" charset="0"/>
              </a:rPr>
              <a:t> adrenal medulla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AND</a:t>
            </a:r>
            <a:r>
              <a:rPr lang="en-US" sz="2800" dirty="0" smtClean="0">
                <a:effectLst/>
                <a:latin typeface="Comic Sans MS" pitchFamily="66" charset="0"/>
              </a:rPr>
              <a:t> postganglionic sympathetic fibers .</a:t>
            </a:r>
          </a:p>
          <a:p>
            <a:pPr algn="l" rtl="0">
              <a:defRPr/>
            </a:pPr>
            <a:endParaRPr lang="en-US" sz="2800" dirty="0" smtClean="0"/>
          </a:p>
          <a:p>
            <a:pPr algn="l" rtl="0"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39752" y="836712"/>
            <a:ext cx="43204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040" y="836712"/>
            <a:ext cx="43204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00392" y="836712"/>
            <a:ext cx="43204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defRPr/>
            </a:pPr>
            <a:r>
              <a:rPr lang="en-US" sz="2800" dirty="0" smtClean="0">
                <a:latin typeface="Comic Sans MS" pitchFamily="66" charset="0"/>
              </a:rPr>
              <a:t>Epinephrine is the more potent stimulator of the heart and metabolic activities</a:t>
            </a:r>
          </a:p>
          <a:p>
            <a:pPr algn="l" rtl="0">
              <a:defRPr/>
            </a:pPr>
            <a:r>
              <a:rPr lang="en-US" sz="2800" dirty="0" err="1" smtClean="0">
                <a:latin typeface="Comic Sans MS" pitchFamily="66" charset="0"/>
              </a:rPr>
              <a:t>Norepinephrine</a:t>
            </a:r>
            <a:r>
              <a:rPr lang="en-US" sz="2800" dirty="0" smtClean="0">
                <a:latin typeface="Comic Sans MS" pitchFamily="66" charset="0"/>
              </a:rPr>
              <a:t> is more influential on peripheral vasoconstriction and blood pressure</a:t>
            </a:r>
            <a:endParaRPr lang="en-US" sz="2800" dirty="0" smtClean="0"/>
          </a:p>
          <a:p>
            <a:pPr algn="l" rtl="0"/>
            <a:r>
              <a:rPr lang="en-US" sz="2800" dirty="0" err="1" smtClean="0">
                <a:latin typeface="Comic Sans MS" pitchFamily="66" charset="0"/>
              </a:rPr>
              <a:t>Norepinephrine</a:t>
            </a:r>
            <a:r>
              <a:rPr lang="en-US" sz="2800" dirty="0" smtClean="0">
                <a:latin typeface="Comic Sans MS" pitchFamily="66" charset="0"/>
              </a:rPr>
              <a:t> ( </a:t>
            </a:r>
            <a:r>
              <a:rPr lang="en-US" sz="2800" dirty="0" err="1" smtClean="0">
                <a:latin typeface="Comic Sans MS" pitchFamily="66" charset="0"/>
              </a:rPr>
              <a:t>Noradrenaline</a:t>
            </a:r>
            <a:r>
              <a:rPr lang="en-US" sz="2800" dirty="0" smtClean="0">
                <a:latin typeface="Comic Sans MS" pitchFamily="66" charset="0"/>
              </a:rPr>
              <a:t>)  is </a:t>
            </a:r>
            <a:r>
              <a:rPr lang="en-US" sz="2800" dirty="0" err="1" smtClean="0">
                <a:latin typeface="Comic Sans MS" pitchFamily="66" charset="0"/>
              </a:rPr>
              <a:t>metabolised</a:t>
            </a:r>
            <a:r>
              <a:rPr lang="en-US" sz="2800" dirty="0" smtClean="0">
                <a:latin typeface="Comic Sans MS" pitchFamily="66" charset="0"/>
              </a:rPr>
              <a:t> into </a:t>
            </a:r>
            <a:r>
              <a:rPr lang="en-US" sz="2800" dirty="0" err="1" smtClean="0">
                <a:latin typeface="Comic Sans MS" pitchFamily="66" charset="0"/>
              </a:rPr>
              <a:t>normetanephrine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dirty="0" err="1" smtClean="0">
                <a:latin typeface="Comic Sans MS" pitchFamily="66" charset="0"/>
              </a:rPr>
              <a:t>Vanillyl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mandelic</a:t>
            </a:r>
            <a:r>
              <a:rPr lang="en-US" sz="2800" dirty="0" smtClean="0">
                <a:latin typeface="Comic Sans MS" pitchFamily="66" charset="0"/>
              </a:rPr>
              <a:t> acid (VMA ) . 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High urine VMA is one of the diagnostic tests for  </a:t>
            </a:r>
            <a:r>
              <a:rPr lang="en-US" sz="2800" dirty="0" err="1" smtClean="0">
                <a:latin typeface="Comic Sans MS" pitchFamily="66" charset="0"/>
              </a:rPr>
              <a:t>Pheochromocytoma</a:t>
            </a:r>
            <a:r>
              <a:rPr lang="en-US" sz="2800" dirty="0" smtClean="0">
                <a:latin typeface="Comic Sans MS" pitchFamily="66" charset="0"/>
              </a:rPr>
              <a:t> .</a:t>
            </a: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0825" y="0"/>
            <a:ext cx="8893175" cy="1772816"/>
          </a:xfrm>
        </p:spPr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en-US" sz="2600" dirty="0" smtClean="0"/>
              <a:t>Its secretions are derived from</a:t>
            </a:r>
            <a:r>
              <a:rPr lang="en-US" sz="2600" u="sng" dirty="0" smtClean="0"/>
              <a:t> tyrosine </a:t>
            </a:r>
            <a:r>
              <a:rPr lang="en-US" sz="2600" dirty="0" smtClean="0"/>
              <a:t>:</a:t>
            </a:r>
          </a:p>
          <a:p>
            <a:pPr algn="l" rtl="0">
              <a:defRPr/>
            </a:pPr>
            <a:r>
              <a:rPr lang="en-US" sz="2400" dirty="0" smtClean="0"/>
              <a:t>Tyrosine          Dopamine        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        Epinephrine</a:t>
            </a:r>
            <a:endParaRPr lang="ar-SA" sz="2400" dirty="0" smtClean="0"/>
          </a:p>
          <a:p>
            <a:pPr algn="l" rtl="0">
              <a:defRPr/>
            </a:pPr>
            <a:r>
              <a:rPr lang="en-US" sz="2400" dirty="0" err="1" smtClean="0">
                <a:effectLst/>
                <a:latin typeface="Comic Sans MS" pitchFamily="66" charset="0"/>
              </a:rPr>
              <a:t>Phenylethanolamine</a:t>
            </a:r>
            <a:r>
              <a:rPr lang="en-US" sz="2400" dirty="0" smtClean="0">
                <a:effectLst/>
                <a:latin typeface="Comic Sans MS" pitchFamily="66" charset="0"/>
              </a:rPr>
              <a:t> N-</a:t>
            </a:r>
            <a:r>
              <a:rPr lang="en-US" sz="2400" dirty="0" err="1" smtClean="0">
                <a:effectLst/>
                <a:latin typeface="Comic Sans MS" pitchFamily="66" charset="0"/>
              </a:rPr>
              <a:t>methyltransferase</a:t>
            </a:r>
            <a:r>
              <a:rPr lang="en-US" sz="2400" dirty="0" smtClean="0">
                <a:effectLst/>
                <a:latin typeface="Comic Sans MS" pitchFamily="66" charset="0"/>
              </a:rPr>
              <a:t> (PNMT) is an enzyme found in the adrenal medulla</a:t>
            </a:r>
            <a:r>
              <a:rPr lang="ar-SA" sz="2400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that converts </a:t>
            </a:r>
            <a:r>
              <a:rPr lang="en-US" sz="2400" dirty="0" err="1" smtClean="0">
                <a:effectLst/>
                <a:latin typeface="Comic Sans MS" pitchFamily="66" charset="0"/>
              </a:rPr>
              <a:t>norepinephrine</a:t>
            </a:r>
            <a:r>
              <a:rPr lang="en-US" sz="2400" dirty="0" smtClean="0">
                <a:effectLst/>
                <a:latin typeface="Comic Sans MS" pitchFamily="66" charset="0"/>
              </a:rPr>
              <a:t> (</a:t>
            </a:r>
            <a:r>
              <a:rPr lang="en-US" sz="2400" dirty="0" err="1" smtClean="0">
                <a:effectLst/>
                <a:latin typeface="Comic Sans MS" pitchFamily="66" charset="0"/>
              </a:rPr>
              <a:t>noradrenaline</a:t>
            </a:r>
            <a:r>
              <a:rPr lang="en-US" sz="2400" dirty="0" smtClean="0">
                <a:effectLst/>
                <a:latin typeface="Comic Sans MS" pitchFamily="66" charset="0"/>
              </a:rPr>
              <a:t>) to epinephrine (adrenaline).</a:t>
            </a:r>
          </a:p>
          <a:p>
            <a:pPr algn="l" rtl="0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026" name="Picture 2" descr="G:\2013 Medical Endocrine Ls\Adrenal Medulla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70218" cy="4955703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051720" y="548680"/>
            <a:ext cx="43204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952" y="548680"/>
            <a:ext cx="2880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88224" y="548680"/>
            <a:ext cx="28803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New Pictur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263" y="1295400"/>
            <a:ext cx="55197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85800"/>
            <a:ext cx="3923928" cy="61722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80%  of its secretion is Epinephrine ( EP) and 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 20%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of its secretion is  </a:t>
            </a:r>
            <a:r>
              <a:rPr lang="en-GB" sz="2000" kern="0" dirty="0" err="1">
                <a:solidFill>
                  <a:srgbClr val="FFFF00"/>
                </a:solidFill>
                <a:latin typeface="Comic Sans MS" pitchFamily="66" charset="0"/>
              </a:rPr>
              <a:t>Norepinephrine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NE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).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EP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in the bloodstream , on the other hand , comes  solely from the adrenal medulla 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</a:rPr>
              <a:t>BUT </a:t>
            </a: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</a:rPr>
              <a:t>NE  in blood comes from BOTH  adrenal medulla and postganglionic sympathetic  nerves</a:t>
            </a:r>
            <a:endParaRPr lang="en-GB" sz="2000" kern="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This is because p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ostganglionic sympathetic nerves can not synthesize EP  from its precursor NE , because they lack the enzyme ( PNMT) needed for conversion of NE into EP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adrenal medulla is, functionally ,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integral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part </a:t>
            </a:r>
            <a:r>
              <a:rPr lang="ar-SA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تعتبر جزء لا يتجز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of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sympathetic system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 Templates - Copy - Copy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9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Templates - Copy - Copy</Template>
  <TotalTime>184</TotalTime>
  <Words>767</Words>
  <Application>Microsoft Office PowerPoint</Application>
  <PresentationFormat>On-screen Show (4:3)</PresentationFormat>
  <Paragraphs>77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PP Templates - Copy - Copy</vt:lpstr>
      <vt:lpstr>Beam</vt:lpstr>
      <vt:lpstr>1_Office Theme</vt:lpstr>
      <vt:lpstr>Office Theme</vt:lpstr>
      <vt:lpstr>Adrenal  (Suprarenal ) لب الغدة الكظرية Medulla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NE &amp; Epinephrine Effects </vt:lpstr>
      <vt:lpstr>NE &amp; Epinephrine Effects  (Contd) </vt:lpstr>
      <vt:lpstr>Pheochromocytoma 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(Suprarenal )Medulla</dc:title>
  <dc:creator>USER</dc:creator>
  <cp:lastModifiedBy>Dr Taha</cp:lastModifiedBy>
  <cp:revision>26</cp:revision>
  <cp:lastPrinted>1601-01-01T00:00:00Z</cp:lastPrinted>
  <dcterms:created xsi:type="dcterms:W3CDTF">2016-02-05T01:20:43Z</dcterms:created>
  <dcterms:modified xsi:type="dcterms:W3CDTF">2016-02-10T06:41:11Z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