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20ACE-2F24-49F7-88BB-6581D8C834F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27184-B514-4A9B-AF28-BF7BC7E6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27184-B514-4A9B-AF28-BF7BC7E632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7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19E-9C63-479B-B52A-4004CD2AA703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2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DA76-BA10-4155-951C-D8D1BB2402FE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5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7B6B-A835-498F-81AD-D9059AEF0F40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7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7B105-9DFF-4ABE-AA21-45783C218890}" type="datetime1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7375-0ADA-46A7-A05A-26C890ECD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7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8817-6558-4719-A6AB-5DFB5202CDDD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49FC-03B3-4A97-9B34-2EDD52FFC835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6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9588-FA88-4B11-9781-FD5FCB2DBF82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7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B78C-81B6-4C5F-B021-8FCEAE609F75}" type="datetime1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6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A84A-3ADD-410D-AFBB-434FC5746EC3}" type="datetime1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5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1D8A-5B05-4247-8108-C0128538868B}" type="datetime1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7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1F18-8232-455D-8855-8FB416B9AEEB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BECC-3AB2-4498-9EDF-FBF03197045A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1866-6777-44E5-9C60-553BDF1FD2A9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023E-84A2-45E3-95C1-6D4F768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OSPE</a:t>
            </a:r>
            <a:br>
              <a:rPr lang="en-US" smtClean="0"/>
            </a:br>
            <a:r>
              <a:rPr lang="en-US" smtClean="0"/>
              <a:t>Revision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45F9-D345-45FC-A7F0-E4E220235B70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2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512" y="1414439"/>
            <a:ext cx="4053970" cy="5307035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  <a:defRPr/>
            </a:pPr>
            <a:endParaRPr lang="en-US" sz="1600" b="1" u="sng" dirty="0"/>
          </a:p>
          <a:p>
            <a:pPr algn="l">
              <a:buNone/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Anterolaterally: (4 S).</a:t>
            </a:r>
          </a:p>
          <a:p>
            <a:pPr algn="l">
              <a:buNone/>
              <a:defRPr/>
            </a:pPr>
            <a:r>
              <a:rPr lang="en-US" sz="1600" dirty="0">
                <a:solidFill>
                  <a:srgbClr val="002060"/>
                </a:solidFill>
              </a:rPr>
              <a:t>1</a:t>
            </a:r>
            <a:r>
              <a:rPr lang="en-US" sz="1600" dirty="0"/>
              <a:t>. </a:t>
            </a:r>
            <a:r>
              <a:rPr lang="en-US" sz="1600" dirty="0" err="1"/>
              <a:t>Sternothyroid</a:t>
            </a:r>
            <a:r>
              <a:rPr lang="en-US" sz="1600" dirty="0"/>
              <a:t>.</a:t>
            </a:r>
          </a:p>
          <a:p>
            <a:pPr algn="l">
              <a:buNone/>
              <a:defRPr/>
            </a:pPr>
            <a:r>
              <a:rPr lang="en-US" sz="1600" dirty="0"/>
              <a:t>2. </a:t>
            </a:r>
            <a:r>
              <a:rPr lang="en-US" sz="1600" dirty="0" err="1"/>
              <a:t>Sternohyoid</a:t>
            </a:r>
            <a:r>
              <a:rPr lang="en-US" sz="1600" dirty="0"/>
              <a:t>.</a:t>
            </a:r>
          </a:p>
          <a:p>
            <a:pPr algn="l">
              <a:buNone/>
              <a:defRPr/>
            </a:pPr>
            <a:r>
              <a:rPr lang="en-US" sz="1600" dirty="0"/>
              <a:t>3. Superior  belly of omohyoid</a:t>
            </a:r>
          </a:p>
          <a:p>
            <a:pPr algn="l">
              <a:buNone/>
              <a:defRPr/>
            </a:pPr>
            <a:r>
              <a:rPr lang="en-US" sz="1600" dirty="0"/>
              <a:t>4. </a:t>
            </a:r>
            <a:r>
              <a:rPr lang="en-US" sz="1600" dirty="0" err="1"/>
              <a:t>Sternomastoid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</a:p>
          <a:p>
            <a:pPr algn="l">
              <a:buNone/>
              <a:defRPr/>
            </a:pPr>
            <a:r>
              <a:rPr lang="en-US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Carotid sheath &amp;  its contents.</a:t>
            </a:r>
          </a:p>
          <a:p>
            <a:pPr algn="l">
              <a:buNone/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Medially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l">
              <a:buNone/>
              <a:defRPr/>
            </a:pPr>
            <a:r>
              <a:rPr lang="en-US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Above:</a:t>
            </a:r>
          </a:p>
          <a:p>
            <a:pPr algn="l"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Larynx &amp; pharynx .</a:t>
            </a:r>
          </a:p>
          <a:p>
            <a:pPr algn="l">
              <a:buNone/>
              <a:defRPr/>
            </a:pPr>
            <a:r>
              <a:rPr lang="en-US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Below: </a:t>
            </a:r>
          </a:p>
          <a:p>
            <a:pPr algn="l"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Trachea &amp; esophagus.</a:t>
            </a:r>
          </a:p>
          <a:p>
            <a:pPr algn="l">
              <a:buNone/>
              <a:defRPr/>
            </a:pPr>
            <a:r>
              <a:rPr lang="en-US" sz="1600" b="1" u="sng" dirty="0">
                <a:solidFill>
                  <a:srgbClr val="002060"/>
                </a:solidFill>
              </a:rPr>
              <a:t>(Recurrent laryngeal nerve in between)</a:t>
            </a:r>
            <a:r>
              <a:rPr lang="en-US" sz="1600" b="1" dirty="0">
                <a:solidFill>
                  <a:srgbClr val="002060"/>
                </a:solidFill>
              </a:rPr>
              <a:t>.</a:t>
            </a:r>
          </a:p>
          <a:p>
            <a:pPr algn="l"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Cricothyroid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muscle &amp; external laryngeal nerve</a:t>
            </a:r>
          </a:p>
          <a:p>
            <a:pPr algn="l">
              <a:buNone/>
              <a:defRPr/>
            </a:pPr>
            <a:endParaRPr lang="en-US" sz="1600" dirty="0">
              <a:solidFill>
                <a:srgbClr val="002060"/>
              </a:solidFill>
            </a:endParaRPr>
          </a:p>
          <a:p>
            <a:pPr algn="l">
              <a:buNone/>
              <a:defRPr/>
            </a:pPr>
            <a:endParaRPr lang="en-US" sz="1600" dirty="0">
              <a:solidFill>
                <a:srgbClr val="002060"/>
              </a:solidFill>
            </a:endParaRPr>
          </a:p>
          <a:p>
            <a:pPr algn="l">
              <a:buNone/>
              <a:defRPr/>
            </a:pPr>
            <a:endParaRPr lang="en-US" sz="1600" dirty="0"/>
          </a:p>
          <a:p>
            <a:pPr>
              <a:buNone/>
              <a:defRPr/>
            </a:pPr>
            <a:endParaRPr lang="en-US" sz="1600" dirty="0"/>
          </a:p>
          <a:p>
            <a:pPr>
              <a:buNone/>
              <a:defRPr/>
            </a:pPr>
            <a:endParaRPr lang="en-US" sz="1600" dirty="0"/>
          </a:p>
          <a:p>
            <a:pPr algn="l">
              <a:buNone/>
              <a:defRPr/>
            </a:pPr>
            <a:r>
              <a:rPr lang="en-US" sz="1600" dirty="0"/>
              <a:t> </a:t>
            </a:r>
          </a:p>
        </p:txBody>
      </p:sp>
      <p:pic>
        <p:nvPicPr>
          <p:cNvPr id="18435" name="Picture 6" descr="E:\dad\Student Gray\8. Head and neck\F66122-008-f158.jpg"/>
          <p:cNvPicPr>
            <a:picLocks noChangeAspect="1" noChangeArrowheads="1"/>
          </p:cNvPicPr>
          <p:nvPr/>
        </p:nvPicPr>
        <p:blipFill>
          <a:blip r:embed="rId2"/>
          <a:srcRect b="3764"/>
          <a:stretch>
            <a:fillRect/>
          </a:stretch>
        </p:blipFill>
        <p:spPr bwMode="auto">
          <a:xfrm>
            <a:off x="4572000" y="152400"/>
            <a:ext cx="5867400" cy="6477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9144000" y="3886200"/>
            <a:ext cx="1295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0" y="4495800"/>
            <a:ext cx="1066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0" y="3733800"/>
            <a:ext cx="1066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12" y="214290"/>
            <a:ext cx="3820608" cy="12001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" charset="0"/>
                <a:cs typeface="Arial" charset="0"/>
              </a:rPr>
              <a:t>RELATION</a:t>
            </a:r>
          </a:p>
          <a:p>
            <a:pPr algn="ctr">
              <a:defRPr/>
            </a:pPr>
            <a:r>
              <a:rPr lang="en-US" sz="2400" b="1" dirty="0">
                <a:latin typeface="Arial" charset="0"/>
                <a:cs typeface="Arial" charset="0"/>
              </a:rPr>
              <a:t> OF </a:t>
            </a:r>
          </a:p>
          <a:p>
            <a:pPr algn="ctr">
              <a:defRPr/>
            </a:pPr>
            <a:r>
              <a:rPr lang="en-US" sz="2400" b="1" dirty="0">
                <a:latin typeface="Arial" charset="0"/>
                <a:cs typeface="Arial" charset="0"/>
              </a:rPr>
              <a:t>THE THYROID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29FEF-3F0C-4C90-B9FF-B92D83A69978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042E-9B83-4A75-A1AF-9B5F0A12A9C3}" type="datetime1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990600"/>
            <a:ext cx="2590800" cy="250983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buNone/>
              <a:defRPr/>
            </a:pPr>
            <a:r>
              <a:rPr lang="en-US" sz="2400" dirty="0"/>
              <a:t>The rounded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border </a:t>
            </a:r>
            <a:r>
              <a:rPr lang="en-US" sz="2400" dirty="0"/>
              <a:t>is related to the </a:t>
            </a:r>
            <a:r>
              <a:rPr lang="en-US" sz="2400" b="1" dirty="0">
                <a:solidFill>
                  <a:srgbClr val="FF0000"/>
                </a:solidFill>
              </a:rPr>
              <a:t>superior &amp; inferior Parathyroid glands.</a:t>
            </a:r>
          </a:p>
          <a:p>
            <a:pPr algn="l" eaLnBrk="1" hangingPunct="1">
              <a:buNone/>
              <a:defRPr/>
            </a:pPr>
            <a:endParaRPr lang="en-US" dirty="0" smtClean="0"/>
          </a:p>
        </p:txBody>
      </p:sp>
      <p:pic>
        <p:nvPicPr>
          <p:cNvPr id="20483" name="Picture 4" descr="E:\dad\Student Gray\8. Head and neck\F66122-008-f170.jpg"/>
          <p:cNvPicPr>
            <a:picLocks noChangeAspect="1" noChangeArrowheads="1"/>
          </p:cNvPicPr>
          <p:nvPr/>
        </p:nvPicPr>
        <p:blipFill>
          <a:blip r:embed="rId2"/>
          <a:srcRect l="15909" t="3847" r="14545" b="5289"/>
          <a:stretch>
            <a:fillRect/>
          </a:stretch>
        </p:blipFill>
        <p:spPr bwMode="auto">
          <a:xfrm>
            <a:off x="4419600" y="304800"/>
            <a:ext cx="6019800" cy="624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1600" y="1828800"/>
            <a:ext cx="1219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2667000"/>
            <a:ext cx="1219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83531-ADFB-414F-900B-63BB11CB9251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8DBD-A977-446D-BEB5-6CDCAF2EEB12}" type="datetime1">
              <a:rPr lang="en-US" smtClean="0"/>
              <a:t>3/7/2016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685800"/>
            <a:ext cx="2971800" cy="5867400"/>
          </a:xfrm>
          <a:noFill/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1-Superior thyroid artery: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cs typeface="Times New Roman" pitchFamily="18" charset="0"/>
              </a:rPr>
              <a:t>From the </a:t>
            </a: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external carotid artery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n-US" sz="1800" dirty="0">
                <a:cs typeface="Times New Roman" pitchFamily="18" charset="0"/>
              </a:rPr>
              <a:t>-It descends to the upper pole of the lobe, with the </a:t>
            </a:r>
            <a:r>
              <a:rPr lang="en-US" sz="1800" b="1" dirty="0">
                <a:cs typeface="Times New Roman" pitchFamily="18" charset="0"/>
              </a:rPr>
              <a:t>external laryngeal nerve.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2- Thyroidea ima artery: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cs typeface="Times New Roman" pitchFamily="18" charset="0"/>
              </a:rPr>
              <a:t>If present, it arises from </a:t>
            </a: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aortic arch </a:t>
            </a:r>
            <a:r>
              <a:rPr lang="en-US" sz="1800" dirty="0">
                <a:cs typeface="Times New Roman" pitchFamily="18" charset="0"/>
              </a:rPr>
              <a:t>or from </a:t>
            </a: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brachiocephalic artery.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cs typeface="Times New Roman" pitchFamily="18" charset="0"/>
              </a:rPr>
              <a:t>-It ascends in front of the trachea to  reach the  isthmus.</a:t>
            </a:r>
          </a:p>
          <a:p>
            <a:pPr>
              <a:lnSpc>
                <a:spcPct val="80000"/>
              </a:lnSpc>
              <a:buFont typeface="Wingdings 2"/>
              <a:buChar char=""/>
              <a:defRPr/>
            </a:pPr>
            <a:endParaRPr lang="en-US" sz="18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2"/>
              <a:buChar char=""/>
              <a:defRPr/>
            </a:pPr>
            <a:endParaRPr lang="en-US" sz="18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</a:p>
          <a:p>
            <a:pPr>
              <a:lnSpc>
                <a:spcPct val="80000"/>
              </a:lnSpc>
              <a:buFont typeface="Wingdings 2"/>
              <a:buChar char=""/>
              <a:defRPr/>
            </a:pPr>
            <a:endParaRPr lang="en-US" sz="1800" dirty="0"/>
          </a:p>
          <a:p>
            <a:pPr>
              <a:lnSpc>
                <a:spcPct val="80000"/>
              </a:lnSpc>
              <a:buNone/>
              <a:defRPr/>
            </a:pPr>
            <a:endParaRPr lang="en-US" sz="18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</a:p>
          <a:p>
            <a:pPr>
              <a:lnSpc>
                <a:spcPct val="80000"/>
              </a:lnSpc>
              <a:buFont typeface="Wingdings 2"/>
              <a:buChar char=""/>
              <a:defRPr/>
            </a:pPr>
            <a:endParaRPr lang="en-US" sz="1800" dirty="0"/>
          </a:p>
          <a:p>
            <a:pPr>
              <a:lnSpc>
                <a:spcPct val="80000"/>
              </a:lnSpc>
              <a:buFont typeface="Wingdings 2"/>
              <a:buChar char=""/>
              <a:defRPr/>
            </a:pPr>
            <a:endParaRPr lang="en-US" sz="1800" dirty="0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999" t="4082" b="6268"/>
          <a:stretch>
            <a:fillRect/>
          </a:stretch>
        </p:blipFill>
        <p:spPr>
          <a:xfrm>
            <a:off x="4724400" y="152400"/>
            <a:ext cx="5715000" cy="6477000"/>
          </a:xfrm>
          <a:noFill/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52600" y="152400"/>
            <a:ext cx="28194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ARTERIAL SUPPLY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3317B-486D-4B07-A7D1-3B52E53EEB0C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4"/>
          <p:cNvSpPr/>
          <p:nvPr/>
        </p:nvSpPr>
        <p:spPr>
          <a:xfrm>
            <a:off x="9144000" y="2643182"/>
            <a:ext cx="123828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4"/>
          <p:cNvSpPr/>
          <p:nvPr/>
        </p:nvSpPr>
        <p:spPr>
          <a:xfrm>
            <a:off x="4667240" y="857232"/>
            <a:ext cx="1524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4"/>
          <p:cNvSpPr/>
          <p:nvPr/>
        </p:nvSpPr>
        <p:spPr>
          <a:xfrm>
            <a:off x="4667240" y="285728"/>
            <a:ext cx="1524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4"/>
          <p:cNvSpPr/>
          <p:nvPr/>
        </p:nvSpPr>
        <p:spPr>
          <a:xfrm>
            <a:off x="9144000" y="5643578"/>
            <a:ext cx="1023966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4"/>
          <p:cNvSpPr/>
          <p:nvPr/>
        </p:nvSpPr>
        <p:spPr>
          <a:xfrm>
            <a:off x="4738678" y="5143512"/>
            <a:ext cx="1524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ADE8-D262-4601-BEF9-AAA2CC804AEE}" type="datetime1">
              <a:rPr lang="en-US" smtClean="0"/>
              <a:t>3/7/2016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20" y="214290"/>
            <a:ext cx="3071834" cy="3929090"/>
          </a:xfrm>
          <a:noFill/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3-Inferior thyroid </a:t>
            </a:r>
            <a:r>
              <a:rPr lang="ar-SA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>
                <a:solidFill>
                  <a:srgbClr val="FF0000"/>
                </a:solidFill>
              </a:rPr>
              <a:t>artery</a:t>
            </a:r>
            <a:endParaRPr lang="en-US" sz="2400" b="1" dirty="0"/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400" dirty="0"/>
              <a:t>From the </a:t>
            </a:r>
            <a:r>
              <a:rPr lang="en-US" sz="2400" b="1" dirty="0">
                <a:solidFill>
                  <a:srgbClr val="FF0000"/>
                </a:solidFill>
              </a:rPr>
              <a:t>thyrocervical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trunk</a:t>
            </a:r>
            <a:r>
              <a:rPr lang="en-US" sz="2400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</a:rPr>
              <a:t>st</a:t>
            </a:r>
            <a:r>
              <a:rPr lang="en-US" sz="2400" b="1" dirty="0">
                <a:solidFill>
                  <a:srgbClr val="FF0000"/>
                </a:solidFill>
              </a:rPr>
              <a:t> part of </a:t>
            </a:r>
            <a:r>
              <a:rPr lang="en-US" sz="2400" b="1" dirty="0" err="1">
                <a:solidFill>
                  <a:srgbClr val="FF0000"/>
                </a:solidFill>
              </a:rPr>
              <a:t>subclavian</a:t>
            </a:r>
            <a:r>
              <a:rPr lang="en-US" sz="2400" b="1" dirty="0">
                <a:solidFill>
                  <a:srgbClr val="FF0000"/>
                </a:solidFill>
              </a:rPr>
              <a:t> artery.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400" b="1" dirty="0">
                <a:solidFill>
                  <a:srgbClr val="FF0000"/>
                </a:solidFill>
              </a:rPr>
              <a:t>-The recurrent laryngeal nerve </a:t>
            </a:r>
            <a:r>
              <a:rPr lang="en-US" sz="2400" dirty="0"/>
              <a:t>crosses either in front or behind it.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9982200" y="44958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2" name="Picture 7" descr="E:\dad\Student Gray\8. Head and neck\F66122-008-f170.jpg"/>
          <p:cNvPicPr>
            <a:picLocks noChangeAspect="1" noChangeArrowheads="1"/>
          </p:cNvPicPr>
          <p:nvPr/>
        </p:nvPicPr>
        <p:blipFill>
          <a:blip r:embed="rId2"/>
          <a:srcRect l="14546" t="5479" r="14545" b="4111"/>
          <a:stretch>
            <a:fillRect/>
          </a:stretch>
        </p:blipFill>
        <p:spPr bwMode="auto">
          <a:xfrm>
            <a:off x="5024430" y="357166"/>
            <a:ext cx="5410200" cy="495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67306" y="2057400"/>
            <a:ext cx="1309694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8" name="Rectangle 4"/>
          <p:cNvSpPr/>
          <p:nvPr/>
        </p:nvSpPr>
        <p:spPr>
          <a:xfrm>
            <a:off x="8882082" y="3286124"/>
            <a:ext cx="1524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09E8-789C-4038-9290-CA8D3D30DD7D}" type="datetime1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352800" y="152401"/>
            <a:ext cx="5867400" cy="6461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Veins of Thyroid Gland</a:t>
            </a:r>
          </a:p>
        </p:txBody>
      </p:sp>
      <p:pic>
        <p:nvPicPr>
          <p:cNvPr id="23560" name="Picture 4" descr="E:\dad\Student Gray\8. Head and neck\F66122-008-f214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t="2322" b="5978"/>
          <a:stretch>
            <a:fillRect/>
          </a:stretch>
        </p:blipFill>
        <p:spPr>
          <a:xfrm>
            <a:off x="4738678" y="1285860"/>
            <a:ext cx="5715000" cy="4419600"/>
          </a:xfrm>
          <a:noFill/>
          <a:ln w="38100">
            <a:solidFill>
              <a:schemeClr val="tx1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0" y="621508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1000108"/>
            <a:ext cx="3071834" cy="36433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indent="-342900" rtl="1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rt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</a:rPr>
              <a:t>1-Superior thyroid vein &amp; Middle thyroid vein :-</a:t>
            </a:r>
          </a:p>
          <a:p>
            <a:pPr marL="342900" indent="-342900" rtl="1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internal jugular vein</a:t>
            </a:r>
          </a:p>
          <a:p>
            <a:pPr marL="342900" indent="-342900" rtl="1">
              <a:spcBef>
                <a:spcPct val="20000"/>
              </a:spcBef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rtl="1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</a:rPr>
              <a:t>3- Inferior thyroid vein :-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endParaRPr lang="ar-SA" sz="2000" b="1" dirty="0">
              <a:solidFill>
                <a:srgbClr val="0000CC"/>
              </a:solidFill>
            </a:endParaRPr>
          </a:p>
          <a:p>
            <a:pPr marL="342900" indent="-342900" rtl="1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00CC"/>
                </a:solidFill>
              </a:rPr>
              <a:t>left </a:t>
            </a:r>
            <a:r>
              <a:rPr lang="en-US" sz="2000" b="1" dirty="0" err="1">
                <a:solidFill>
                  <a:srgbClr val="0000CC"/>
                </a:solidFill>
              </a:rPr>
              <a:t>brachiocephalic</a:t>
            </a:r>
            <a:r>
              <a:rPr lang="en-US" sz="2000" b="1" dirty="0">
                <a:solidFill>
                  <a:srgbClr val="0000CC"/>
                </a:solidFill>
              </a:rPr>
              <a:t> vein .</a:t>
            </a:r>
            <a:endParaRPr lang="en-US" sz="2000" dirty="0"/>
          </a:p>
        </p:txBody>
      </p:sp>
      <p:sp>
        <p:nvSpPr>
          <p:cNvPr id="12" name="Rectangle 4"/>
          <p:cNvSpPr/>
          <p:nvPr/>
        </p:nvSpPr>
        <p:spPr>
          <a:xfrm>
            <a:off x="5167306" y="1785926"/>
            <a:ext cx="1309694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4"/>
          <p:cNvSpPr/>
          <p:nvPr/>
        </p:nvSpPr>
        <p:spPr>
          <a:xfrm>
            <a:off x="9096396" y="3714752"/>
            <a:ext cx="1309694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E93A6-A1AB-46A5-A482-60D9401DD3D2}" type="datetime1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Essam Eldin AbdelHady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2590800" cy="1143000"/>
          </a:xfrm>
          <a:noFill/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PARATHYROID GLAND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524000"/>
            <a:ext cx="2743200" cy="483395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l">
              <a:buNone/>
            </a:pPr>
            <a:r>
              <a:rPr lang="en-US" sz="2000" dirty="0"/>
              <a:t>-They are supplied by </a:t>
            </a:r>
            <a:r>
              <a:rPr lang="en-US" sz="2000" b="1" dirty="0">
                <a:solidFill>
                  <a:srgbClr val="FF0000"/>
                </a:solidFill>
              </a:rPr>
              <a:t>superior &amp; inferior thyroid arteries.</a:t>
            </a:r>
          </a:p>
          <a:p>
            <a:pPr algn="l">
              <a:buNone/>
            </a:pPr>
            <a:r>
              <a:rPr lang="en-US" sz="2000" dirty="0"/>
              <a:t>-Their veins are drained to </a:t>
            </a:r>
            <a:r>
              <a:rPr lang="en-US" sz="2000" b="1" dirty="0">
                <a:solidFill>
                  <a:srgbClr val="FF0000"/>
                </a:solidFill>
              </a:rPr>
              <a:t>superior, middle and inferior thyroid veins.</a:t>
            </a:r>
          </a:p>
        </p:txBody>
      </p:sp>
      <p:pic>
        <p:nvPicPr>
          <p:cNvPr id="2560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7553"/>
          <a:stretch>
            <a:fillRect/>
          </a:stretch>
        </p:blipFill>
        <p:spPr>
          <a:xfrm>
            <a:off x="4495800" y="228600"/>
            <a:ext cx="5943600" cy="6324600"/>
          </a:xfrm>
          <a:noFill/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27FF9-41D2-409E-98BF-4F7649590726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4"/>
          <p:cNvSpPr/>
          <p:nvPr/>
        </p:nvSpPr>
        <p:spPr>
          <a:xfrm>
            <a:off x="4381488" y="2428868"/>
            <a:ext cx="1309694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4"/>
          <p:cNvSpPr/>
          <p:nvPr/>
        </p:nvSpPr>
        <p:spPr>
          <a:xfrm>
            <a:off x="9096396" y="3714752"/>
            <a:ext cx="1309694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4"/>
          <p:cNvSpPr/>
          <p:nvPr/>
        </p:nvSpPr>
        <p:spPr>
          <a:xfrm>
            <a:off x="4524364" y="3714752"/>
            <a:ext cx="1309694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4"/>
          <p:cNvSpPr/>
          <p:nvPr/>
        </p:nvSpPr>
        <p:spPr>
          <a:xfrm>
            <a:off x="4524364" y="4572008"/>
            <a:ext cx="1309694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6459-D8F8-425B-A505-74F73DE5C175}" type="datetime1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points :-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401080" cy="4525963"/>
          </a:xfrm>
        </p:spPr>
        <p:txBody>
          <a:bodyPr>
            <a:normAutofit/>
          </a:bodyPr>
          <a:lstStyle/>
          <a:p>
            <a:pPr lvl="0" algn="l" rtl="0">
              <a:buNone/>
            </a:pPr>
            <a:r>
              <a:rPr lang="en-US" sz="2000" dirty="0"/>
              <a:t>*Superior thyroid artery on each side is related to </a:t>
            </a:r>
            <a:r>
              <a:rPr lang="en-US" sz="2000" b="1" dirty="0">
                <a:solidFill>
                  <a:srgbClr val="FF0000"/>
                </a:solidFill>
              </a:rPr>
              <a:t>the external laryngeal nerve</a:t>
            </a:r>
            <a:r>
              <a:rPr lang="en-US" sz="2000" dirty="0"/>
              <a:t>, which supplies </a:t>
            </a:r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cricothyroid</a:t>
            </a:r>
            <a:r>
              <a:rPr lang="en-US" sz="2000" b="1" dirty="0">
                <a:solidFill>
                  <a:srgbClr val="FF0000"/>
                </a:solidFill>
              </a:rPr>
              <a:t> muscle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Damage to external laryngeal nerve results in </a:t>
            </a:r>
            <a:r>
              <a:rPr lang="en-US" sz="2000" b="1" dirty="0">
                <a:solidFill>
                  <a:srgbClr val="FF0000"/>
                </a:solidFill>
              </a:rPr>
              <a:t>an inability to tense the vocal folds and hoarseness.</a:t>
            </a:r>
            <a:endParaRPr lang="en-US" sz="2000" dirty="0">
              <a:solidFill>
                <a:srgbClr val="FF0000"/>
              </a:solidFill>
            </a:endParaRPr>
          </a:p>
          <a:p>
            <a:pPr lvl="0" algn="l">
              <a:buNone/>
            </a:pPr>
            <a:endParaRPr lang="en-US" sz="2000" dirty="0"/>
          </a:p>
          <a:p>
            <a:pPr lvl="0" algn="l">
              <a:buNone/>
            </a:pPr>
            <a:endParaRPr lang="en-US" sz="2000" dirty="0"/>
          </a:p>
          <a:p>
            <a:pPr lvl="0" algn="l">
              <a:buNone/>
            </a:pPr>
            <a:r>
              <a:rPr lang="en-US" sz="2000" dirty="0"/>
              <a:t>*Inferior thyroid artery is closely associated with </a:t>
            </a:r>
            <a:r>
              <a:rPr lang="en-US" sz="2000" b="1" dirty="0">
                <a:solidFill>
                  <a:srgbClr val="FF0000"/>
                </a:solidFill>
              </a:rPr>
              <a:t>the recurrent laryngeal nerve </a:t>
            </a:r>
            <a:r>
              <a:rPr lang="en-US" sz="2000" dirty="0"/>
              <a:t>. Damage to recurrent laryngeal nerve</a:t>
            </a:r>
            <a:r>
              <a:rPr lang="en-US" sz="2000" b="1" dirty="0"/>
              <a:t> </a:t>
            </a:r>
            <a:r>
              <a:rPr lang="en-US" sz="2000" dirty="0"/>
              <a:t>results in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impaired breathing &amp; speech.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668B-7A34-46B3-ADA2-0E796432D104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8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188640"/>
            <a:ext cx="75724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Monotype Corsiva" pitchFamily="66" charset="0"/>
              </a:rPr>
              <a:t>*Anatomy Of Adrenal Gland *</a:t>
            </a:r>
            <a:endParaRPr lang="ar-SA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Picture 5" descr="C:\Documents and Settings\Dr.Musaed Alfares\Desktop\Picture2.jpg"/>
          <p:cNvPicPr>
            <a:picLocks noChangeAspect="1" noChangeArrowheads="1"/>
          </p:cNvPicPr>
          <p:nvPr/>
        </p:nvPicPr>
        <p:blipFill>
          <a:blip r:embed="rId2" cstate="print"/>
          <a:srcRect t="13930"/>
          <a:stretch>
            <a:fillRect/>
          </a:stretch>
        </p:blipFill>
        <p:spPr>
          <a:xfrm>
            <a:off x="6456041" y="908720"/>
            <a:ext cx="3990975" cy="3505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3" descr="C:\Documents and Settings\Dr.Musaed Alfares\Desktop\adrenal%20glands%20close.jpg"/>
          <p:cNvPicPr>
            <a:picLocks noChangeAspect="1" noChangeArrowheads="1"/>
          </p:cNvPicPr>
          <p:nvPr/>
        </p:nvPicPr>
        <p:blipFill>
          <a:blip r:embed="rId3" cstate="print"/>
          <a:srcRect l="17899" r="12500" b="78261"/>
          <a:stretch>
            <a:fillRect/>
          </a:stretch>
        </p:blipFill>
        <p:spPr bwMode="auto">
          <a:xfrm>
            <a:off x="6456040" y="4581128"/>
            <a:ext cx="3981822" cy="18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1703512" y="1052736"/>
            <a:ext cx="4464496" cy="4154984"/>
          </a:xfrm>
          <a:prstGeom prst="rect">
            <a:avLst/>
          </a:prstGeom>
          <a:ln w="28575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Comic Sans MS" pitchFamily="66" charset="0"/>
              </a:rPr>
              <a:t>*The two suprarenal glands are yellowish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retroperitoneal</a:t>
            </a:r>
            <a:r>
              <a:rPr lang="en-US" sz="2400" dirty="0">
                <a:latin typeface="Comic Sans MS" pitchFamily="66" charset="0"/>
              </a:rPr>
              <a:t> organs that lie on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the upper poles of the kidneys</a:t>
            </a:r>
            <a:r>
              <a:rPr lang="en-US" sz="2400" dirty="0">
                <a:latin typeface="Comic Sans MS" pitchFamily="66" charset="0"/>
              </a:rPr>
              <a:t> , just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above the level of T12. </a:t>
            </a:r>
          </a:p>
          <a:p>
            <a:pPr algn="l" rtl="0"/>
            <a:r>
              <a:rPr lang="en-US" sz="2400" dirty="0">
                <a:latin typeface="Comic Sans MS" pitchFamily="66" charset="0"/>
              </a:rPr>
              <a:t>*They are surrounded by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renal fascia </a:t>
            </a:r>
            <a:r>
              <a:rPr lang="en-US" sz="2400" dirty="0">
                <a:latin typeface="Comic Sans MS" pitchFamily="66" charset="0"/>
              </a:rPr>
              <a:t>(but are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separated from the kidneys by the perirenal fat</a:t>
            </a:r>
            <a:r>
              <a:rPr lang="en-US" sz="2400" dirty="0">
                <a:latin typeface="Comic Sans MS" pitchFamily="66" charset="0"/>
              </a:rPr>
              <a:t>).</a:t>
            </a:r>
          </a:p>
          <a:p>
            <a:pPr algn="l" rtl="0"/>
            <a:r>
              <a:rPr lang="en-US" sz="2400" dirty="0">
                <a:latin typeface="Comic Sans MS" pitchFamily="66" charset="0"/>
              </a:rPr>
              <a:t>*Each gland has an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outer cortex </a:t>
            </a:r>
            <a:r>
              <a:rPr lang="en-US" sz="2400" dirty="0">
                <a:latin typeface="Comic Sans MS" pitchFamily="66" charset="0"/>
              </a:rPr>
              <a:t>and an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inner medulla</a:t>
            </a:r>
            <a:r>
              <a:rPr lang="en-US" sz="2400" dirty="0">
                <a:latin typeface="Comic Sans MS" pitchFamily="66" charset="0"/>
              </a:rPr>
              <a:t>.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960096" y="1268760"/>
            <a:ext cx="1008112" cy="432048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9408368" y="980728"/>
            <a:ext cx="1008112" cy="432048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9552384" y="5373216"/>
            <a:ext cx="864096" cy="432048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528048" y="5589240"/>
            <a:ext cx="792088" cy="432048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9B4B-BD94-4FA9-BDF4-38672772AA23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456624" y="662191"/>
            <a:ext cx="3628488" cy="6015608"/>
          </a:xfrm>
          <a:prstGeom prst="rect">
            <a:avLst/>
          </a:prstGeom>
          <a:ln>
            <a:prstDash val="lg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omic Sans MS" pitchFamily="66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right gland </a:t>
            </a:r>
            <a:r>
              <a:rPr lang="en-US" sz="2000" dirty="0">
                <a:latin typeface="Comic Sans MS" pitchFamily="66" charset="0"/>
              </a:rPr>
              <a:t>is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pyramid shaped</a:t>
            </a:r>
            <a:r>
              <a:rPr lang="en-US" sz="2000" dirty="0">
                <a:latin typeface="Comic Sans MS" pitchFamily="66" charset="0"/>
              </a:rPr>
              <a:t> and caps the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upper pole </a:t>
            </a:r>
            <a:r>
              <a:rPr lang="en-US" sz="2000" dirty="0">
                <a:latin typeface="Comic Sans MS" pitchFamily="66" charset="0"/>
              </a:rPr>
              <a:t>of the right kidney.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omic Sans MS" pitchFamily="66" charset="0"/>
              </a:rPr>
              <a:t>Relations: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b="1" u="sng" dirty="0">
                <a:latin typeface="Comic Sans MS" pitchFamily="66" charset="0"/>
              </a:rPr>
              <a:t>Anterior</a:t>
            </a:r>
            <a:r>
              <a:rPr lang="en-US" sz="2000" b="1" dirty="0">
                <a:latin typeface="Comic Sans MS" pitchFamily="66" charset="0"/>
              </a:rPr>
              <a:t>: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en-US" sz="2000" dirty="0" smtClean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1.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right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lobe of the liver. </a:t>
            </a:r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2.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inferior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vena cava.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b="1" u="sng" dirty="0">
                <a:latin typeface="Comic Sans MS" pitchFamily="66" charset="0"/>
              </a:rPr>
              <a:t>Posterior</a:t>
            </a:r>
            <a:r>
              <a:rPr lang="en-US" sz="2000" b="1" dirty="0">
                <a:latin typeface="Comic Sans MS" pitchFamily="66" charset="0"/>
              </a:rPr>
              <a:t>: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diaphragm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sz="2000" b="1" u="sng" dirty="0">
                <a:latin typeface="Comic Sans MS" pitchFamily="66" charset="0"/>
              </a:rPr>
              <a:t>Medial :</a:t>
            </a:r>
          </a:p>
          <a:p>
            <a:pPr marL="742950" lvl="1" indent="-285750">
              <a:buFont typeface="Arial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    Celiac plexus and ganglia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896199" y="620688"/>
            <a:ext cx="3634741" cy="6011416"/>
          </a:xfrm>
          <a:prstGeom prst="rect">
            <a:avLst/>
          </a:prstGeom>
          <a:ln>
            <a:prstDash val="lg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omic Sans MS" pitchFamily="66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left gland </a:t>
            </a:r>
            <a:r>
              <a:rPr lang="en-US" sz="2000" dirty="0">
                <a:latin typeface="Comic Sans MS" pitchFamily="66" charset="0"/>
              </a:rPr>
              <a:t>is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crescentic in shape</a:t>
            </a:r>
            <a:r>
              <a:rPr lang="en-US" sz="2000" dirty="0">
                <a:latin typeface="Comic Sans MS" pitchFamily="66" charset="0"/>
              </a:rPr>
              <a:t> and extends along the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medial border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of the left kidney from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the upper pole </a:t>
            </a:r>
            <a:r>
              <a:rPr lang="en-US" sz="2000" dirty="0">
                <a:latin typeface="Comic Sans MS" pitchFamily="66" charset="0"/>
              </a:rPr>
              <a:t>to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the hilus</a:t>
            </a:r>
            <a:r>
              <a:rPr lang="en-US" sz="2000" dirty="0">
                <a:latin typeface="Comic Sans MS" pitchFamily="66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omic Sans MS" pitchFamily="66" charset="0"/>
              </a:rPr>
              <a:t>Relations: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u="sng" dirty="0">
                <a:latin typeface="Comic Sans MS" pitchFamily="66" charset="0"/>
              </a:rPr>
              <a:t>Anterior</a:t>
            </a:r>
            <a:r>
              <a:rPr lang="en-US" sz="2000" b="1" dirty="0">
                <a:latin typeface="Comic Sans MS" pitchFamily="66" charset="0"/>
              </a:rPr>
              <a:t>: </a:t>
            </a:r>
            <a:endParaRPr lang="en-US" sz="2000" b="1" dirty="0" smtClean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omic Sans MS" pitchFamily="66" charset="0"/>
              </a:rPr>
              <a:t>1</a:t>
            </a:r>
            <a:r>
              <a:rPr lang="en-US" sz="2000" b="1" dirty="0" smtClean="0">
                <a:latin typeface="Comic Sans MS" pitchFamily="66" charset="0"/>
              </a:rPr>
              <a:t>.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pancreas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    2.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lesser sac</a:t>
            </a:r>
            <a:endParaRPr lang="en-US" sz="2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3.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stomach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u="sng" dirty="0">
                <a:latin typeface="Comic Sans MS" pitchFamily="66" charset="0"/>
              </a:rPr>
              <a:t>Posterior</a:t>
            </a:r>
            <a:r>
              <a:rPr lang="en-US" sz="2000" b="1" dirty="0"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diaphragm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sz="2000" b="1" u="sng" dirty="0">
                <a:latin typeface="Comic Sans MS" pitchFamily="66" charset="0"/>
              </a:rPr>
              <a:t>Medial :</a:t>
            </a:r>
          </a:p>
          <a:p>
            <a:pPr marL="742950" lvl="1" indent="-285750">
              <a:buFont typeface="Arial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    Celiac plexus and ganglia </a:t>
            </a:r>
          </a:p>
        </p:txBody>
      </p:sp>
      <p:pic>
        <p:nvPicPr>
          <p:cNvPr id="5124" name="Picture 5" descr="C:\Documents and Settings\Dr.Musaed Alfares\Desktop\Picture2.jpg"/>
          <p:cNvPicPr>
            <a:picLocks noChangeAspect="1" noChangeArrowheads="1"/>
          </p:cNvPicPr>
          <p:nvPr/>
        </p:nvPicPr>
        <p:blipFill>
          <a:blip r:embed="rId2" cstate="print"/>
          <a:srcRect t="13930"/>
          <a:stretch>
            <a:fillRect/>
          </a:stretch>
        </p:blipFill>
        <p:spPr bwMode="auto">
          <a:xfrm>
            <a:off x="4267200" y="1295400"/>
            <a:ext cx="3733800" cy="3295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1"/>
          <p:cNvSpPr txBox="1"/>
          <p:nvPr/>
        </p:nvSpPr>
        <p:spPr>
          <a:xfrm>
            <a:off x="2207568" y="0"/>
            <a:ext cx="75724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Monotype Corsiva" pitchFamily="66" charset="0"/>
              </a:rPr>
              <a:t>*Relation Of  Adrenal Gland *</a:t>
            </a:r>
            <a:endParaRPr lang="ar-SA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118C-C27D-48F9-BA74-A055E59270D0}" type="datetime1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524000" y="315278"/>
          <a:ext cx="4968552" cy="6542722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3466919"/>
                <a:gridCol w="1501633"/>
              </a:tblGrid>
              <a:tr h="446394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Adrenal gland</a:t>
                      </a:r>
                      <a:endParaRPr lang="ar-SA" sz="2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934367">
                <a:tc>
                  <a:txBody>
                    <a:bodyPr/>
                    <a:lstStyle/>
                    <a:p>
                      <a:pPr algn="l" rtl="0" eaLnBrk="1" hangingPunct="1">
                        <a:defRPr/>
                      </a:pPr>
                      <a:r>
                        <a:rPr lang="en-US" sz="2000" dirty="0" smtClean="0">
                          <a:latin typeface="Comic Sans MS" pitchFamily="66" charset="0"/>
                        </a:rPr>
                        <a:t>Each gland receives branches from </a:t>
                      </a:r>
                      <a:r>
                        <a:rPr lang="en-US" sz="2000" b="1" dirty="0" smtClean="0">
                          <a:latin typeface="Comic Sans MS" pitchFamily="66" charset="0"/>
                        </a:rPr>
                        <a:t>three main arteries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:</a:t>
                      </a:r>
                    </a:p>
                    <a:p>
                      <a:pPr lvl="1" algn="l" rtl="0" eaLnBrk="1" hangingPunct="1">
                        <a:buFont typeface="Wingdings" pitchFamily="2" charset="2"/>
                        <a:buChar char="Ø"/>
                        <a:defRPr/>
                      </a:pPr>
                      <a:r>
                        <a:rPr lang="en-US" sz="2000" u="sng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Inferior phrenic</a:t>
                      </a:r>
                    </a:p>
                    <a:p>
                      <a:pPr lvl="1" algn="l" rtl="0" eaLnBrk="1" hangingPunct="1">
                        <a:buFont typeface="Wingdings" pitchFamily="2" charset="2"/>
                        <a:buChar char="Ø"/>
                        <a:defRPr/>
                      </a:pPr>
                      <a:r>
                        <a:rPr lang="en-US" sz="2000" u="sng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Aorta</a:t>
                      </a:r>
                    </a:p>
                    <a:p>
                      <a:pPr lvl="1" algn="l" rtl="0" eaLnBrk="1" hangingPunct="1">
                        <a:buFont typeface="Wingdings" pitchFamily="2" charset="2"/>
                        <a:buChar char="Ø"/>
                        <a:defRPr/>
                      </a:pPr>
                      <a:r>
                        <a:rPr lang="en-US" sz="2000" u="sng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Renal artery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Arteries</a:t>
                      </a:r>
                      <a:endParaRPr lang="ar-SA" sz="16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577254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single vein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emerges from the hilum of each gland and drains into the </a:t>
                      </a:r>
                      <a:r>
                        <a:rPr lang="en-US" sz="2000" u="sng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Inferior vena cava on the right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u="sng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Renal vein on the left</a:t>
                      </a: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ar-SA" sz="2000" kern="1200" dirty="0" smtClean="0">
                        <a:solidFill>
                          <a:srgbClr val="C000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+mn-cs"/>
                        </a:rPr>
                        <a:t>Veins</a:t>
                      </a:r>
                      <a:endParaRPr lang="ar-SA" sz="16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57725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Preganglionic sympathetic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fibers derived from the </a:t>
                      </a:r>
                      <a:r>
                        <a:rPr lang="en-US" sz="2000" u="sng" kern="1200" dirty="0" err="1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splanchnic</a:t>
                      </a:r>
                      <a:r>
                        <a:rPr lang="en-US" sz="2000" u="sng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nerves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Most of the nerves </a:t>
                      </a:r>
                      <a:r>
                        <a:rPr lang="en-US" sz="2000" u="sng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end in the medulla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of the gland.</a:t>
                      </a:r>
                      <a:endParaRPr lang="ar-SA" sz="200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+mn-cs"/>
                        </a:rPr>
                        <a:t>Nerve Supply</a:t>
                      </a:r>
                      <a:endParaRPr lang="ar-SA" sz="20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73442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The lymph drains into the </a:t>
                      </a:r>
                      <a:r>
                        <a:rPr lang="en-US" sz="2000" u="sng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lateral aortic nodes.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Lymph Drainage</a:t>
                      </a:r>
                      <a:endParaRPr lang="ar-SA" sz="20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Content Placeholder 4" descr="E:\My Picture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28048" y="332656"/>
            <a:ext cx="4139952" cy="5976664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8184232" y="764704"/>
            <a:ext cx="792088" cy="648072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976320" y="5445224"/>
            <a:ext cx="792088" cy="504056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3542-D0E4-4D4D-8E45-9E5AC07B3354}" type="datetime1">
              <a:rPr lang="en-US" smtClean="0"/>
              <a:t>3/7/2016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3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348" y="428604"/>
            <a:ext cx="75724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Monotype Corsiva" pitchFamily="66" charset="0"/>
              </a:rPr>
              <a:t>*Anatomy Of Pituitary Gland *</a:t>
            </a:r>
            <a:endParaRPr lang="ar-SA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720" y="1714488"/>
            <a:ext cx="23574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" name="Content Placeholder 9" descr="250px-Sella_turcic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4600" y="1500174"/>
            <a:ext cx="3657600" cy="4429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1158" y="2071678"/>
            <a:ext cx="4000528" cy="2123658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*Identify the Pointed  area ;.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1-</a:t>
            </a:r>
            <a:r>
              <a:rPr lang="en-US" sz="2400" dirty="0">
                <a:latin typeface="Comic Sans MS" pitchFamily="66" charset="0"/>
                <a:cs typeface="Arial" pitchFamily="34" charset="0"/>
              </a:rPr>
              <a:t> hypophyseal fossa.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2- </a:t>
            </a:r>
            <a:r>
              <a:rPr lang="en-US" sz="2400" dirty="0">
                <a:latin typeface="Comic Sans MS" pitchFamily="66" charset="0"/>
              </a:rPr>
              <a:t>Sella turcica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ar-SA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cxnSp>
        <p:nvCxnSpPr>
          <p:cNvPr id="7" name="Straight Arrow Connector 6"/>
          <p:cNvCxnSpPr>
            <a:stCxn id="11" idx="2"/>
          </p:cNvCxnSpPr>
          <p:nvPr/>
        </p:nvCxnSpPr>
        <p:spPr>
          <a:xfrm rot="10800000" flipV="1">
            <a:off x="8024826" y="3071810"/>
            <a:ext cx="1214446" cy="714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239272" y="2786058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1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608105" y="2559838"/>
            <a:ext cx="468312" cy="2063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577945" y="2804313"/>
            <a:ext cx="1077912" cy="3270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667636" y="1857364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2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219D-62A3-48AC-96CA-CABD5CF2BC36}" type="datetime1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348" y="428604"/>
            <a:ext cx="75724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Monotype Corsiva" pitchFamily="66" charset="0"/>
              </a:rPr>
              <a:t>*Relations Of Pituitary Gland *</a:t>
            </a:r>
            <a:endParaRPr lang="ar-SA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Documents and Settings\user1\My Documents\My Pictures\mayo_pituitary_g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96066" y="1357298"/>
            <a:ext cx="3371856" cy="442915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cxnSp>
        <p:nvCxnSpPr>
          <p:cNvPr id="4" name="Straight Arrow Connector 3"/>
          <p:cNvCxnSpPr>
            <a:stCxn id="6" idx="2"/>
          </p:cNvCxnSpPr>
          <p:nvPr/>
        </p:nvCxnSpPr>
        <p:spPr>
          <a:xfrm rot="10800000">
            <a:off x="8453454" y="4000504"/>
            <a:ext cx="785818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239272" y="3786190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Monotype Corsiva" pitchFamily="66" charset="0"/>
              </a:rPr>
              <a:t>1</a:t>
            </a:r>
            <a:endParaRPr lang="ar-SA" sz="3200" b="1" u="sng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67636" y="3357562"/>
            <a:ext cx="642942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167570" y="3000372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Monotype Corsiva" pitchFamily="66" charset="0"/>
              </a:rPr>
              <a:t>2</a:t>
            </a:r>
            <a:endParaRPr lang="ar-SA" sz="3200" b="1" u="sng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8382016" y="4500570"/>
            <a:ext cx="785818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096396" y="4286256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Monotype Corsiva" pitchFamily="66" charset="0"/>
              </a:rPr>
              <a:t>3</a:t>
            </a:r>
            <a:endParaRPr lang="ar-SA" sz="3200" b="1" u="sng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1158" y="2071679"/>
            <a:ext cx="4000528" cy="3354765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*Identify the Pointed  area ;.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1-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optic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chiasma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(</a:t>
            </a:r>
            <a:r>
              <a:rPr lang="en-US" sz="2000" dirty="0" err="1">
                <a:latin typeface="Comic Sans MS" pitchFamily="66" charset="0"/>
                <a:cs typeface="Arial" pitchFamily="34" charset="0"/>
              </a:rPr>
              <a:t>anteriorly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).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2-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mamillary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bodies </a:t>
            </a:r>
            <a:endParaRPr lang="ar-S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Comic Sans MS" pitchFamily="66" charset="0"/>
                <a:cs typeface="Arial" pitchFamily="34" charset="0"/>
              </a:rPr>
              <a:t>(</a:t>
            </a:r>
            <a:r>
              <a:rPr lang="en-US" sz="2000" dirty="0" err="1">
                <a:latin typeface="Comic Sans MS" pitchFamily="66" charset="0"/>
                <a:cs typeface="Arial" pitchFamily="34" charset="0"/>
              </a:rPr>
              <a:t>posteriorly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).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3-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Sphenoidal air sinuses 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inferior)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ar-SA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BDED-45E1-43A6-AD04-1226816F8AB1}" type="datetime1">
              <a:rPr lang="en-US" smtClean="0"/>
              <a:t>3/7/2016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348" y="428604"/>
            <a:ext cx="75724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Monotype Corsiva" pitchFamily="66" charset="0"/>
              </a:rPr>
              <a:t>*Relations Of Pituitary Gland *</a:t>
            </a:r>
            <a:endParaRPr lang="ar-SA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Content Placeholder 8" descr="pituitary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90" y="1285860"/>
            <a:ext cx="3643338" cy="5072098"/>
          </a:xfrm>
          <a:prstGeom prst="rect">
            <a:avLst/>
          </a:prstGeom>
          <a:ln w="38100" cap="sq">
            <a:solidFill>
              <a:srgbClr val="C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524628" y="1285860"/>
            <a:ext cx="3500462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6524628" y="5072074"/>
            <a:ext cx="3500462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7346165" y="2536025"/>
            <a:ext cx="1428760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6631785" y="2536025"/>
            <a:ext cx="857256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6703223" y="4679165"/>
            <a:ext cx="1143008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8346297" y="4750603"/>
            <a:ext cx="714380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524760" y="1428736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1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24628" y="1714488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2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96330" y="5143512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3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67570" y="5286388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4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1158" y="2071678"/>
            <a:ext cx="4000528" cy="3970318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*Identify the Pointed  area ;.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1-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 Pituitary gland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.</a:t>
            </a:r>
            <a:endParaRPr lang="en-US" sz="2000" dirty="0">
              <a:latin typeface="Comic Sans MS" pitchFamily="66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2-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Diaphragma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sellae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superior)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3-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Sphenoidal air sinuses </a:t>
            </a:r>
            <a:endParaRPr lang="ar-SA" sz="2000" dirty="0"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Comic Sans MS" pitchFamily="66" charset="0"/>
                <a:cs typeface="Arial" pitchFamily="34" charset="0"/>
              </a:rPr>
              <a:t>(inferior)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4-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Cavernous sinuses (lateral) .</a:t>
            </a: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ar-SA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D61C-34E5-4A98-8AEE-B24CF48AC942}" type="datetime1">
              <a:rPr lang="en-US" smtClean="0"/>
              <a:t>3/7/2016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pituitary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8942" y="642918"/>
            <a:ext cx="3000396" cy="55007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10380" y="1785926"/>
            <a:ext cx="1000132" cy="250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8524892" y="3286124"/>
            <a:ext cx="107157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8739206" y="5214950"/>
            <a:ext cx="1000132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846099" y="3679033"/>
            <a:ext cx="1428760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8096264" y="3857628"/>
            <a:ext cx="1357322" cy="5000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7203289" y="1750207"/>
            <a:ext cx="857256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239140" y="2571744"/>
            <a:ext cx="928694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024694" y="1000108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2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24694" y="2571744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1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53520" y="2000240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3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10644" y="2928934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4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2596" y="1285860"/>
            <a:ext cx="4000528" cy="3970318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*Identify the Pointed  area ;.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1-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 Anterior lobe (</a:t>
            </a:r>
            <a:r>
              <a:rPr lang="en-US" sz="2000" dirty="0" err="1">
                <a:latin typeface="Comic Sans MS" pitchFamily="66" charset="0"/>
                <a:cs typeface="Arial" pitchFamily="34" charset="0"/>
              </a:rPr>
              <a:t>Adenohypophysis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2- 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optic </a:t>
            </a:r>
            <a:r>
              <a:rPr lang="en-US" sz="2000" dirty="0" err="1">
                <a:latin typeface="Comic Sans MS" pitchFamily="66" charset="0"/>
                <a:cs typeface="Arial" pitchFamily="34" charset="0"/>
              </a:rPr>
              <a:t>chiasma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3-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latin typeface="Comic Sans MS" pitchFamily="66" charset="0"/>
              </a:rPr>
              <a:t>infundibulum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4-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Posterior lobe (</a:t>
            </a:r>
            <a:r>
              <a:rPr lang="en-US" sz="2000" dirty="0" err="1">
                <a:latin typeface="Comic Sans MS" pitchFamily="66" charset="0"/>
                <a:cs typeface="Arial" pitchFamily="34" charset="0"/>
              </a:rPr>
              <a:t>Neurohypophysis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)</a:t>
            </a: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ar-SA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A685-3D7E-44E6-BE9D-A8C2B6841C2A}" type="datetime1">
              <a:rPr lang="en-US" smtClean="0"/>
              <a:t>3/7/2016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910" y="500043"/>
            <a:ext cx="76438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onotype Corsiva" pitchFamily="66" charset="0"/>
              </a:rPr>
              <a:t>*blood supply of pituitary gland*</a:t>
            </a:r>
            <a:endParaRPr lang="ar-SA" sz="3600" dirty="0"/>
          </a:p>
        </p:txBody>
      </p:sp>
      <p:pic>
        <p:nvPicPr>
          <p:cNvPr id="3" name="Picture 2" descr="C:\Documents and Settings\user1\My Documents\My Pictures\pituitary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10380" y="1571612"/>
            <a:ext cx="3348038" cy="42576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881818" y="3643314"/>
            <a:ext cx="85725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8953520" y="4357694"/>
            <a:ext cx="107157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8382016" y="3643314"/>
            <a:ext cx="121444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381884" y="3357562"/>
            <a:ext cx="438152" cy="29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9024958" y="3071810"/>
            <a:ext cx="114300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Arrow Connector 8"/>
          <p:cNvCxnSpPr>
            <a:stCxn id="13" idx="2"/>
          </p:cNvCxnSpPr>
          <p:nvPr/>
        </p:nvCxnSpPr>
        <p:spPr>
          <a:xfrm rot="10800000" flipV="1">
            <a:off x="9096396" y="3357562"/>
            <a:ext cx="500066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8882082" y="4214818"/>
            <a:ext cx="642942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596462" y="3071810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1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525024" y="3857628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2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2596" y="1285860"/>
            <a:ext cx="4000528" cy="3970318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*Identify the Pointed  area ;.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1-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 Superior hypophyseal artery.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2-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inferior hypophyseal artery.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branches of internal carotid artery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3-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 Hypophyseal veins drain into </a:t>
            </a:r>
            <a:r>
              <a:rPr lang="en-US" sz="2000" dirty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Cavernous Sinuses </a:t>
            </a: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ar-SA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8524892" y="5143512"/>
            <a:ext cx="642942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096396" y="4857760"/>
            <a:ext cx="64294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Monotype Corsiva" pitchFamily="66" charset="0"/>
              </a:rPr>
              <a:t>3</a:t>
            </a:r>
            <a:endParaRPr lang="ar-SA" sz="32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0FAD-3320-47A8-A8AF-0D522DC21CAB}" type="datetime1">
              <a:rPr lang="en-US" smtClean="0"/>
              <a:t>3/7/2016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81158" y="3929067"/>
            <a:ext cx="8229600" cy="2355845"/>
          </a:xfrm>
        </p:spPr>
        <p:txBody>
          <a:bodyPr/>
          <a:lstStyle/>
          <a:p>
            <a:pPr algn="l">
              <a:buNone/>
            </a:pPr>
            <a:r>
              <a:rPr lang="en-US" sz="2000" dirty="0"/>
              <a:t>-Consists of </a:t>
            </a:r>
            <a:r>
              <a:rPr lang="en-US" sz="2000" b="1" dirty="0">
                <a:solidFill>
                  <a:srgbClr val="FF0000"/>
                </a:solidFill>
              </a:rPr>
              <a:t>right </a:t>
            </a:r>
            <a:r>
              <a:rPr lang="en-US" sz="2000" dirty="0"/>
              <a:t>&amp; left </a:t>
            </a:r>
            <a:r>
              <a:rPr lang="en-US" sz="2000" b="1" dirty="0">
                <a:solidFill>
                  <a:srgbClr val="FF0000"/>
                </a:solidFill>
              </a:rPr>
              <a:t>lobes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Extend from oblique line to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5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tracheal rings</a:t>
            </a:r>
            <a:endParaRPr lang="en-US" sz="2000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000" dirty="0"/>
              <a:t>-The </a:t>
            </a:r>
            <a:r>
              <a:rPr lang="en-US" sz="2000" b="1" dirty="0"/>
              <a:t>2 lobes </a:t>
            </a:r>
            <a:r>
              <a:rPr lang="en-US" sz="2000" dirty="0"/>
              <a:t>are connected to each other by a narrow </a:t>
            </a:r>
            <a:r>
              <a:rPr lang="en-US" sz="2000" b="1" dirty="0">
                <a:solidFill>
                  <a:srgbClr val="FF0000"/>
                </a:solidFill>
              </a:rPr>
              <a:t>isthmus, </a:t>
            </a:r>
            <a:r>
              <a:rPr lang="en-US" sz="2000" dirty="0"/>
              <a:t>which overlies the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2000" b="1" baseline="30000" dirty="0">
                <a:solidFill>
                  <a:srgbClr val="FF0000"/>
                </a:solidFill>
              </a:rPr>
              <a:t>nd</a:t>
            </a:r>
            <a:r>
              <a:rPr lang="en-US" sz="2000" b="1" dirty="0">
                <a:solidFill>
                  <a:srgbClr val="FF0000"/>
                </a:solidFill>
              </a:rPr>
              <a:t> 3</a:t>
            </a:r>
            <a:r>
              <a:rPr lang="en-US" sz="2000" b="1" baseline="30000" dirty="0">
                <a:solidFill>
                  <a:srgbClr val="FF0000"/>
                </a:solidFill>
              </a:rPr>
              <a:t>rd</a:t>
            </a:r>
            <a:r>
              <a:rPr lang="en-US" sz="2000" b="1" dirty="0">
                <a:solidFill>
                  <a:srgbClr val="FF0000"/>
                </a:solidFill>
              </a:rPr>
              <a:t> &amp; 4</a:t>
            </a:r>
            <a:r>
              <a:rPr 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sz="2000" b="1" dirty="0">
                <a:solidFill>
                  <a:srgbClr val="FF0000"/>
                </a:solidFill>
              </a:rPr>
              <a:t> tracheal rings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  <a:endParaRPr lang="en-US" sz="2000" dirty="0">
              <a:solidFill>
                <a:srgbClr val="00B050"/>
              </a:solidFill>
            </a:endParaRPr>
          </a:p>
          <a:p>
            <a:pPr algn="l">
              <a:buNone/>
            </a:pPr>
            <a:r>
              <a:rPr lang="en-US" sz="2000" dirty="0"/>
              <a:t>-It is surrounded by a sheath derived from the </a:t>
            </a:r>
            <a:r>
              <a:rPr lang="en-US" sz="2000" b="1" dirty="0" err="1">
                <a:solidFill>
                  <a:srgbClr val="FF0000"/>
                </a:solidFill>
              </a:rPr>
              <a:t>pretracheal</a:t>
            </a:r>
            <a:r>
              <a:rPr lang="en-US" sz="2000" b="1" dirty="0">
                <a:solidFill>
                  <a:srgbClr val="FF0000"/>
                </a:solidFill>
              </a:rPr>
              <a:t>  layer of cervical fascia.</a:t>
            </a:r>
          </a:p>
          <a:p>
            <a:pPr algn="l"/>
            <a:endParaRPr lang="ar-SA" sz="1400" dirty="0"/>
          </a:p>
        </p:txBody>
      </p:sp>
      <p:pic>
        <p:nvPicPr>
          <p:cNvPr id="4" name="Picture 11" descr="Thyro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174" y="214290"/>
            <a:ext cx="4572000" cy="3643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7667636" y="1357298"/>
            <a:ext cx="1071570" cy="221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4167174" y="1500174"/>
            <a:ext cx="1071570" cy="221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 rot="5400000">
            <a:off x="6167438" y="1357298"/>
            <a:ext cx="357190" cy="4786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/>
          <p:cNvCxnSpPr/>
          <p:nvPr/>
        </p:nvCxnSpPr>
        <p:spPr>
          <a:xfrm rot="10800000">
            <a:off x="3524232" y="2928934"/>
            <a:ext cx="257176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2166910" y="2643182"/>
            <a:ext cx="142876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Thyroid gland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83F-6E20-45E4-8CB1-8468135C5DF6}" type="datetime1">
              <a:rPr lang="en-US" smtClean="0"/>
              <a:t>3/7/2016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023E-84A2-45E3-95C1-6D4F768BFB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265" y="357166"/>
            <a:ext cx="4263851" cy="5806128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l" eaLnBrk="1" hangingPunct="1">
              <a:buNone/>
              <a:defRPr/>
            </a:pPr>
            <a:endParaRPr lang="en-US" sz="2400" dirty="0"/>
          </a:p>
          <a:p>
            <a:pPr algn="l" eaLnBrk="1" hangingPunct="1">
              <a:buNone/>
              <a:defRPr/>
            </a:pPr>
            <a:r>
              <a:rPr lang="en-US" sz="2400" dirty="0"/>
              <a:t>*Each lobe is pear shaped, with its </a:t>
            </a:r>
            <a:r>
              <a:rPr lang="en-US" sz="2400" b="1" dirty="0">
                <a:solidFill>
                  <a:srgbClr val="FF0000"/>
                </a:solidFill>
              </a:rPr>
              <a:t>apex</a:t>
            </a:r>
            <a:r>
              <a:rPr lang="en-US" sz="2400" dirty="0"/>
              <a:t> reaches up to the </a:t>
            </a:r>
            <a:r>
              <a:rPr lang="en-US" sz="2400" b="1" dirty="0">
                <a:solidFill>
                  <a:srgbClr val="FF0000"/>
                </a:solidFill>
              </a:rPr>
              <a:t>oblique line </a:t>
            </a:r>
            <a:r>
              <a:rPr lang="en-US" sz="2400" dirty="0">
                <a:solidFill>
                  <a:srgbClr val="FF0000"/>
                </a:solidFill>
              </a:rPr>
              <a:t>of the </a:t>
            </a:r>
            <a:r>
              <a:rPr lang="en-US" sz="2400" b="1" dirty="0">
                <a:solidFill>
                  <a:srgbClr val="FF0000"/>
                </a:solidFill>
              </a:rPr>
              <a:t>thyroid cartilage (2) .</a:t>
            </a:r>
          </a:p>
          <a:p>
            <a:pPr algn="l" eaLnBrk="1" hangingPunct="1">
              <a:buNone/>
              <a:defRPr/>
            </a:pPr>
            <a:endParaRPr lang="en-US" sz="2400" b="1" dirty="0"/>
          </a:p>
          <a:p>
            <a:pPr algn="l" eaLnBrk="1" hangingPunct="1">
              <a:buNone/>
              <a:defRPr/>
            </a:pPr>
            <a:r>
              <a:rPr lang="en-US" sz="2400" b="1" dirty="0"/>
              <a:t>*</a:t>
            </a:r>
            <a:r>
              <a:rPr lang="en-US" sz="2400" b="1" dirty="0">
                <a:solidFill>
                  <a:srgbClr val="FF0000"/>
                </a:solidFill>
              </a:rPr>
              <a:t>Its base </a:t>
            </a:r>
            <a:r>
              <a:rPr lang="en-US" sz="2400" dirty="0"/>
              <a:t>lies at the level of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5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tracheal rings.</a:t>
            </a:r>
          </a:p>
          <a:p>
            <a:pPr algn="l" eaLnBrk="1" hangingPunct="1">
              <a:buNone/>
              <a:defRPr/>
            </a:pPr>
            <a:r>
              <a:rPr lang="en-US" sz="2400" b="1" dirty="0">
                <a:solidFill>
                  <a:srgbClr val="0070C0"/>
                </a:solidFill>
              </a:rPr>
              <a:t>-Identify the pointed </a:t>
            </a:r>
            <a:endParaRPr lang="ar-SA" sz="2400" b="1" dirty="0">
              <a:solidFill>
                <a:srgbClr val="0070C0"/>
              </a:solidFill>
            </a:endParaRPr>
          </a:p>
          <a:p>
            <a:pPr algn="l" eaLnBrk="1" hangingPunct="1">
              <a:buNone/>
              <a:defRPr/>
            </a:pPr>
            <a:r>
              <a:rPr lang="en-US" sz="2400" b="1" dirty="0">
                <a:solidFill>
                  <a:srgbClr val="0070C0"/>
                </a:solidFill>
              </a:rPr>
              <a:t>areas :-</a:t>
            </a:r>
          </a:p>
          <a:p>
            <a:pPr algn="l" eaLnBrk="1" hangingPunct="1"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1-sternohyoid muscle </a:t>
            </a:r>
          </a:p>
          <a:p>
            <a:pPr algn="l" eaLnBrk="1" hangingPunct="1"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2-thyroid cartilage </a:t>
            </a:r>
          </a:p>
          <a:p>
            <a:pPr algn="l" eaLnBrk="1" hangingPunct="1"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3-sternothyroid muscle </a:t>
            </a:r>
          </a:p>
          <a:p>
            <a:pPr algn="l" eaLnBrk="1" hangingPunct="1"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4-cricoid cartilage</a:t>
            </a:r>
          </a:p>
          <a:p>
            <a:pPr algn="l" eaLnBrk="1" hangingPunct="1"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5- thyroid gland </a:t>
            </a:r>
          </a:p>
          <a:p>
            <a:pPr algn="l" eaLnBrk="1" hangingPunct="1"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6-isthmus</a:t>
            </a:r>
          </a:p>
          <a:p>
            <a:pPr algn="l" eaLnBrk="1" hangingPunct="1"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7-trachea</a:t>
            </a:r>
          </a:p>
          <a:p>
            <a:pPr algn="l" eaLnBrk="1" hangingPunct="1"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8-esophagus </a:t>
            </a:r>
          </a:p>
          <a:p>
            <a:pPr algn="l" eaLnBrk="1" hangingPunct="1">
              <a:buNone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algn="l" eaLnBrk="1" hangingPunct="1">
              <a:buNone/>
              <a:defRPr/>
            </a:pPr>
            <a:endParaRPr lang="en-US" sz="3200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3659" r="4411" b="7317"/>
          <a:stretch>
            <a:fillRect/>
          </a:stretch>
        </p:blipFill>
        <p:spPr>
          <a:xfrm>
            <a:off x="4876800" y="381000"/>
            <a:ext cx="5638800" cy="6248400"/>
          </a:xfrm>
          <a:ln w="381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C9B2A-18F1-4608-92BF-68B6FF341326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9382148" y="1071546"/>
            <a:ext cx="1285852" cy="542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4881554" y="1357298"/>
            <a:ext cx="1785950" cy="350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6167438" y="2214554"/>
            <a:ext cx="135732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6453190" y="2786058"/>
            <a:ext cx="785818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6167438" y="4071942"/>
            <a:ext cx="12144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667504" y="3429000"/>
            <a:ext cx="107157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10800000">
            <a:off x="8096264" y="4572014"/>
            <a:ext cx="1214446" cy="857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5400000" flipH="1" flipV="1">
            <a:off x="5845967" y="750075"/>
            <a:ext cx="64294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rot="10800000">
            <a:off x="8239140" y="5929330"/>
            <a:ext cx="12858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rot="10800000">
            <a:off x="8453454" y="6357958"/>
            <a:ext cx="1366846" cy="9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شكل بيضاوي 39"/>
          <p:cNvSpPr/>
          <p:nvPr/>
        </p:nvSpPr>
        <p:spPr>
          <a:xfrm>
            <a:off x="5238744" y="1285860"/>
            <a:ext cx="85725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3" name="شكل بيضاوي 42"/>
          <p:cNvSpPr/>
          <p:nvPr/>
        </p:nvSpPr>
        <p:spPr>
          <a:xfrm>
            <a:off x="5310182" y="1928802"/>
            <a:ext cx="85725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4" name="شكل بيضاوي 43"/>
          <p:cNvSpPr/>
          <p:nvPr/>
        </p:nvSpPr>
        <p:spPr>
          <a:xfrm>
            <a:off x="5667372" y="2500306"/>
            <a:ext cx="85725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5" name="شكل بيضاوي 44"/>
          <p:cNvSpPr/>
          <p:nvPr/>
        </p:nvSpPr>
        <p:spPr>
          <a:xfrm>
            <a:off x="5810248" y="3143248"/>
            <a:ext cx="85725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5381620" y="3929066"/>
            <a:ext cx="85725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9525024" y="5572140"/>
            <a:ext cx="85725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8" name="شكل بيضاوي 47"/>
          <p:cNvSpPr/>
          <p:nvPr/>
        </p:nvSpPr>
        <p:spPr>
          <a:xfrm>
            <a:off x="9810744" y="6072206"/>
            <a:ext cx="85725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9" name="شكل بيضاوي 48"/>
          <p:cNvSpPr/>
          <p:nvPr/>
        </p:nvSpPr>
        <p:spPr>
          <a:xfrm>
            <a:off x="9239272" y="5072074"/>
            <a:ext cx="85725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6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D949-EC80-4F4A-AA01-E156E7A74264}" type="datetime1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384" y="1119249"/>
            <a:ext cx="4378036" cy="4759036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small pyramidal </a:t>
            </a:r>
            <a:r>
              <a:rPr lang="en-US" sz="2400" b="1" dirty="0">
                <a:solidFill>
                  <a:srgbClr val="0070C0"/>
                </a:solidFill>
              </a:rPr>
              <a:t>lobe </a:t>
            </a:r>
            <a:r>
              <a:rPr lang="en-US" sz="2400" dirty="0"/>
              <a:t>is often present which projects from the </a:t>
            </a:r>
            <a:r>
              <a:rPr lang="en-US" sz="2400" b="1" dirty="0">
                <a:solidFill>
                  <a:srgbClr val="FF0000"/>
                </a:solidFill>
              </a:rPr>
              <a:t>upper border of the isthmus </a:t>
            </a:r>
            <a:r>
              <a:rPr lang="en-US" sz="2400" dirty="0"/>
              <a:t>usually to left of middle line.</a:t>
            </a:r>
          </a:p>
          <a:p>
            <a:pPr algn="l" eaLnBrk="1" hangingPunct="1"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0070C0"/>
                </a:solidFill>
              </a:rPr>
              <a:t>Pyramidal lobe </a:t>
            </a:r>
            <a:r>
              <a:rPr lang="en-US" sz="2400" dirty="0"/>
              <a:t>is connected to  hyoid bone by a fibrous  or muscular band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called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levator glandulae thyroideae.</a:t>
            </a:r>
          </a:p>
          <a:p>
            <a:pPr algn="l" eaLnBrk="1" hangingPunct="1">
              <a:buFont typeface="Wingdings 2" pitchFamily="18" charset="2"/>
              <a:buNone/>
              <a:defRPr/>
            </a:pPr>
            <a:r>
              <a:rPr lang="en-US" sz="2400" b="1" dirty="0"/>
              <a:t>This represents the </a:t>
            </a:r>
            <a:r>
              <a:rPr lang="en-US" sz="2400" b="1" dirty="0">
                <a:solidFill>
                  <a:srgbClr val="00B050"/>
                </a:solidFill>
              </a:rPr>
              <a:t>fibrosed &amp; obliterated  thyroglossal duct.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702" b="4054"/>
          <a:stretch>
            <a:fillRect/>
          </a:stretch>
        </p:blipFill>
        <p:spPr>
          <a:xfrm>
            <a:off x="4953000" y="636325"/>
            <a:ext cx="5562600" cy="5715000"/>
          </a:xfr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029200" y="2133600"/>
            <a:ext cx="1219200" cy="1219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</a:rPr>
              <a:t>Levator glandulae thyroideae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EAF47-0C5B-42D5-A0FB-DD6886E44CA6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B1B3-4944-4B97-8062-2226DCAD71AE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Essam Eldin AbdelHady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972</Words>
  <Application>Microsoft Office PowerPoint</Application>
  <PresentationFormat>Widescreen</PresentationFormat>
  <Paragraphs>242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Monotype Corsiva</vt:lpstr>
      <vt:lpstr>Times New Roman</vt:lpstr>
      <vt:lpstr>Wingdings</vt:lpstr>
      <vt:lpstr>Wingdings 2</vt:lpstr>
      <vt:lpstr>Office Theme</vt:lpstr>
      <vt:lpstr>OSPE Revision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PARATHYROID GLAND</vt:lpstr>
      <vt:lpstr>Clinical points :-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Revesion </dc:title>
  <dc:creator>ESSAM</dc:creator>
  <cp:lastModifiedBy>ESSAM</cp:lastModifiedBy>
  <cp:revision>7</cp:revision>
  <dcterms:created xsi:type="dcterms:W3CDTF">2016-03-07T06:20:00Z</dcterms:created>
  <dcterms:modified xsi:type="dcterms:W3CDTF">2016-03-07T07:27:23Z</dcterms:modified>
</cp:coreProperties>
</file>