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notesSlides/notesSlide1.xml" ContentType="application/vnd.openxmlformats-officedocument.presentationml.notesSlide+xml"/>
  <Override PartName="/ppt/media/image7.jpeg" ContentType="image/jpeg"/>
  <Override PartName="/ppt/media/image8.jpeg" ContentType="image/jpeg"/>
  <Override PartName="/ppt/media/image9.jpeg" ContentType="image/jpeg"/>
  <Override PartName="/ppt/notesSlides/notesSlide2.xml" ContentType="application/vnd.openxmlformats-officedocument.presentationml.notesSlide+xml"/>
  <Override PartName="/ppt/media/image10.jpeg" ContentType="image/jpeg"/>
  <Override PartName="/ppt/notesSlides/notesSlide3.xml" ContentType="application/vnd.openxmlformats-officedocument.presentationml.notesSlide+xml"/>
  <Override PartName="/ppt/media/image11.jpeg" ContentType="image/jpeg"/>
  <Override PartName="/ppt/media/image12.jpeg" ContentType="image/jpeg"/>
  <Override PartName="/ppt/notesSlides/notesSlide4.xml" ContentType="application/vnd.openxmlformats-officedocument.presentationml.notesSlide+xml"/>
  <Override PartName="/ppt/media/image13.jpeg" ContentType="image/jpeg"/>
  <Override PartName="/ppt/media/image14.jpeg" ContentType="image/jpeg"/>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5F5F5F"/>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rgbClr val="5F5F5F"/>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Arial"/>
          <a:ea typeface="Arial"/>
          <a:cs typeface="Arial"/>
        </a:font>
        <a:srgbClr val="5F5F5F"/>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D1CCCA"/>
          </a:solidFill>
        </a:fill>
      </a:tcStyle>
    </a:wholeTbl>
    <a:band2H>
      <a:tcTxStyle b="def" i="def"/>
      <a:tcStyle>
        <a:tcBdr/>
        <a:fill>
          <a:solidFill>
            <a:srgbClr val="E9E7E6"/>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Arial"/>
          <a:ea typeface="Arial"/>
          <a:cs typeface="Arial"/>
        </a:font>
        <a:srgbClr val="5F5F5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rial"/>
          <a:ea typeface="Arial"/>
          <a:cs typeface="Arial"/>
        </a:font>
        <a:srgbClr val="5F5F5F"/>
      </a:tcTxStyle>
      <a:tcStyle>
        <a:tcBdr>
          <a:left>
            <a:ln w="12700" cap="flat">
              <a:noFill/>
              <a:miter lim="400000"/>
            </a:ln>
          </a:left>
          <a:right>
            <a:ln w="12700" cap="flat">
              <a:noFill/>
              <a:miter lim="400000"/>
            </a:ln>
          </a:right>
          <a:top>
            <a:ln w="50800" cap="flat">
              <a:solidFill>
                <a:srgbClr val="5F5F5F"/>
              </a:solidFill>
              <a:prstDash val="solid"/>
              <a:bevel/>
            </a:ln>
          </a:top>
          <a:bottom>
            <a:ln w="25400" cap="flat">
              <a:solidFill>
                <a:srgbClr val="5F5F5F"/>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5F5F5F"/>
              </a:solidFill>
              <a:prstDash val="solid"/>
              <a:bevel/>
            </a:ln>
          </a:top>
          <a:bottom>
            <a:ln w="25400" cap="flat">
              <a:solidFill>
                <a:srgbClr val="5F5F5F"/>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rial"/>
          <a:ea typeface="Arial"/>
          <a:cs typeface="Arial"/>
        </a:font>
        <a:srgbClr val="5F5F5F"/>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D1D1D1"/>
          </a:solidFill>
        </a:fill>
      </a:tcStyle>
    </a:wholeTbl>
    <a:band2H>
      <a:tcTxStyle b="def" i="def"/>
      <a:tcStyle>
        <a:tcBdr/>
        <a:fill>
          <a:solidFill>
            <a:srgbClr val="E9E9E9"/>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5F5F5F"/>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5F5F5F"/>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5F5F5F"/>
          </a:solidFill>
        </a:fill>
      </a:tcStyle>
    </a:firstRow>
  </a:tblStyle>
  <a:tblStyle styleId="{2708684C-4D16-4618-839F-0558EEFCDFE6}" styleName="">
    <a:tblBg/>
    <a:wholeTbl>
      <a:tcTxStyle b="on" i="on">
        <a:font>
          <a:latin typeface="Arial"/>
          <a:ea typeface="Arial"/>
          <a:cs typeface="Arial"/>
        </a:font>
        <a:srgbClr val="5F5F5F"/>
      </a:tcTxStyle>
      <a:tcStyle>
        <a:tcBdr>
          <a:left>
            <a:ln w="12700" cap="flat">
              <a:solidFill>
                <a:srgbClr val="5F5F5F"/>
              </a:solidFill>
              <a:prstDash val="solid"/>
              <a:bevel/>
            </a:ln>
          </a:left>
          <a:right>
            <a:ln w="12700" cap="flat">
              <a:solidFill>
                <a:srgbClr val="5F5F5F"/>
              </a:solidFill>
              <a:prstDash val="solid"/>
              <a:bevel/>
            </a:ln>
          </a:right>
          <a:top>
            <a:ln w="12700" cap="flat">
              <a:solidFill>
                <a:srgbClr val="5F5F5F"/>
              </a:solidFill>
              <a:prstDash val="solid"/>
              <a:bevel/>
            </a:ln>
          </a:top>
          <a:bottom>
            <a:ln w="127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solidFill>
            <a:srgbClr val="5F5F5F">
              <a:alpha val="20000"/>
            </a:srgbClr>
          </a:solidFill>
        </a:fill>
      </a:tcStyle>
    </a:wholeTbl>
    <a:band2H>
      <a:tcTxStyle b="def" i="def"/>
      <a:tcStyle>
        <a:tcBdr/>
        <a:fill>
          <a:solidFill>
            <a:schemeClr val="accent3">
              <a:lumOff val="44000"/>
            </a:schemeClr>
          </a:solidFill>
        </a:fill>
      </a:tcStyle>
    </a:band2H>
    <a:firstCol>
      <a:tcTxStyle b="on" i="on">
        <a:font>
          <a:latin typeface="Arial"/>
          <a:ea typeface="Arial"/>
          <a:cs typeface="Arial"/>
        </a:font>
        <a:srgbClr val="5F5F5F"/>
      </a:tcTxStyle>
      <a:tcStyle>
        <a:tcBdr>
          <a:left>
            <a:ln w="12700" cap="flat">
              <a:solidFill>
                <a:srgbClr val="5F5F5F"/>
              </a:solidFill>
              <a:prstDash val="solid"/>
              <a:bevel/>
            </a:ln>
          </a:left>
          <a:right>
            <a:ln w="12700" cap="flat">
              <a:solidFill>
                <a:srgbClr val="5F5F5F"/>
              </a:solidFill>
              <a:prstDash val="solid"/>
              <a:bevel/>
            </a:ln>
          </a:right>
          <a:top>
            <a:ln w="12700" cap="flat">
              <a:solidFill>
                <a:srgbClr val="5F5F5F"/>
              </a:solidFill>
              <a:prstDash val="solid"/>
              <a:bevel/>
            </a:ln>
          </a:top>
          <a:bottom>
            <a:ln w="127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solidFill>
            <a:srgbClr val="5F5F5F">
              <a:alpha val="20000"/>
            </a:srgbClr>
          </a:solidFill>
        </a:fill>
      </a:tcStyle>
    </a:firstCol>
    <a:lastRow>
      <a:tcTxStyle b="on" i="on">
        <a:font>
          <a:latin typeface="Arial"/>
          <a:ea typeface="Arial"/>
          <a:cs typeface="Arial"/>
        </a:font>
        <a:srgbClr val="5F5F5F"/>
      </a:tcTxStyle>
      <a:tcStyle>
        <a:tcBdr>
          <a:left>
            <a:ln w="12700" cap="flat">
              <a:solidFill>
                <a:srgbClr val="5F5F5F"/>
              </a:solidFill>
              <a:prstDash val="solid"/>
              <a:bevel/>
            </a:ln>
          </a:left>
          <a:right>
            <a:ln w="12700" cap="flat">
              <a:solidFill>
                <a:srgbClr val="5F5F5F"/>
              </a:solidFill>
              <a:prstDash val="solid"/>
              <a:bevel/>
            </a:ln>
          </a:right>
          <a:top>
            <a:ln w="50800" cap="flat">
              <a:solidFill>
                <a:srgbClr val="5F5F5F"/>
              </a:solidFill>
              <a:prstDash val="solid"/>
              <a:bevel/>
            </a:ln>
          </a:top>
          <a:bottom>
            <a:ln w="127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noFill/>
        </a:fill>
      </a:tcStyle>
    </a:lastRow>
    <a:firstRow>
      <a:tcTxStyle b="on" i="on">
        <a:font>
          <a:latin typeface="Arial"/>
          <a:ea typeface="Arial"/>
          <a:cs typeface="Arial"/>
        </a:font>
        <a:srgbClr val="5F5F5F"/>
      </a:tcTxStyle>
      <a:tcStyle>
        <a:tcBdr>
          <a:left>
            <a:ln w="12700" cap="flat">
              <a:solidFill>
                <a:srgbClr val="5F5F5F"/>
              </a:solidFill>
              <a:prstDash val="solid"/>
              <a:bevel/>
            </a:ln>
          </a:left>
          <a:right>
            <a:ln w="12700" cap="flat">
              <a:solidFill>
                <a:srgbClr val="5F5F5F"/>
              </a:solidFill>
              <a:prstDash val="solid"/>
              <a:bevel/>
            </a:ln>
          </a:right>
          <a:top>
            <a:ln w="12700" cap="flat">
              <a:solidFill>
                <a:srgbClr val="5F5F5F"/>
              </a:solidFill>
              <a:prstDash val="solid"/>
              <a:bevel/>
            </a:ln>
          </a:top>
          <a:bottom>
            <a:ln w="25400" cap="flat">
              <a:solidFill>
                <a:srgbClr val="5F5F5F"/>
              </a:solidFill>
              <a:prstDash val="solid"/>
              <a:bevel/>
            </a:ln>
          </a:bottom>
          <a:insideH>
            <a:ln w="12700" cap="flat">
              <a:solidFill>
                <a:srgbClr val="5F5F5F"/>
              </a:solidFill>
              <a:prstDash val="solid"/>
              <a:bevel/>
            </a:ln>
          </a:insideH>
          <a:insideV>
            <a:ln w="12700" cap="flat">
              <a:solidFill>
                <a:srgbClr val="5F5F5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ph type="sldImg"/>
          </p:nvPr>
        </p:nvSpPr>
        <p:spPr>
          <a:xfrm>
            <a:off x="1143000" y="685800"/>
            <a:ext cx="4572000" cy="3429000"/>
          </a:xfrm>
          <a:prstGeom prst="rect">
            <a:avLst/>
          </a:prstGeom>
        </p:spPr>
        <p:txBody>
          <a:bodyPr/>
          <a:lstStyle/>
          <a:p>
            <a:pPr/>
          </a:p>
        </p:txBody>
      </p:sp>
      <p:sp>
        <p:nvSpPr>
          <p:cNvPr id="44" name="Shape 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 Id="rId3" Type="http://schemas.openxmlformats.org/officeDocument/2006/relationships/hyperlink" Target="http://en.wikipedia.org/wiki/Child_development" TargetMode="External"/><Relationship Id="rId4" Type="http://schemas.openxmlformats.org/officeDocument/2006/relationships/hyperlink" Target="http://en.wikipedia.org/wiki/Intellectual_disability" TargetMode="External"/><Relationship Id="rId5" Type="http://schemas.openxmlformats.org/officeDocument/2006/relationships/hyperlink" Target="http://en.wikipedia.org/wiki/Abortion" TargetMode="External"/><Relationship Id="rId6" Type="http://schemas.openxmlformats.org/officeDocument/2006/relationships/hyperlink" Target="http://en.wikipedia.org/wiki/Atavism" TargetMode="External"/><Relationship Id="rId7" Type="http://schemas.openxmlformats.org/officeDocument/2006/relationships/hyperlink" Target="http://en.wikipedia.org/wiki/Down_syndrome" TargetMode="External"/><Relationship Id="rId8" Type="http://schemas.openxmlformats.org/officeDocument/2006/relationships/hyperlink" Target="http://en.wikipedia.org/wiki/Microgenia" TargetMode="External"/><Relationship Id="rId9" Type="http://schemas.openxmlformats.org/officeDocument/2006/relationships/hyperlink" Target="http://en.wikipedia.org/wiki/Hypotonia" TargetMode="External"/><Relationship Id="rId10" Type="http://schemas.openxmlformats.org/officeDocument/2006/relationships/hyperlink" Target="http://en.wikipedia.org/wiki/Nasal_bridge" TargetMode="External"/><Relationship Id="rId11" Type="http://schemas.openxmlformats.org/officeDocument/2006/relationships/hyperlink" Target="http://en.wikipedia.org/wiki/Macroglossia" TargetMode="External"/><Relationship Id="rId12" Type="http://schemas.openxmlformats.org/officeDocument/2006/relationships/hyperlink" Target="http://en.wikipedia.org/wiki/Iris_(anatomy)" TargetMode="External"/><Relationship Id="rId13" Type="http://schemas.openxmlformats.org/officeDocument/2006/relationships/hyperlink" Target="http://en.wikipedia.org/wiki/Brushfield_spots" TargetMode="External"/><Relationship Id="rId14" Type="http://schemas.openxmlformats.org/officeDocument/2006/relationships/hyperlink" Target="http://en.wikipedia.org/wiki/Atlanto-axial" TargetMode="External"/><Relationship Id="rId15" Type="http://schemas.openxmlformats.org/officeDocument/2006/relationships/hyperlink" Target="http://en.wikipedia.org/wiki/Hallux" TargetMode="External"/><Relationship Id="rId16" Type="http://schemas.openxmlformats.org/officeDocument/2006/relationships/hyperlink" Target="http://en.wikipedia.org/wiki/Flexion" TargetMode="External"/><Relationship Id="rId17" Type="http://schemas.openxmlformats.org/officeDocument/2006/relationships/hyperlink" Target="http://en.wikipedia.org/wiki/Ulnar_loop" TargetMode="External"/><Relationship Id="rId18" Type="http://schemas.openxmlformats.org/officeDocument/2006/relationships/hyperlink" Target="http://en.wikipedia.org/wiki/Dermatoglyphics" TargetMode="External"/><Relationship Id="rId19" Type="http://schemas.openxmlformats.org/officeDocument/2006/relationships/hyperlink" Target="http://en.wikipedia.org/wiki/Guinness_Book_of_Records" TargetMode="External"/><Relationship Id="rId20" Type="http://schemas.openxmlformats.org/officeDocument/2006/relationships/hyperlink" Target="http://en.wikipedia.org/wiki/Nuchal_translucency"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 Id="rId3" Type="http://schemas.openxmlformats.org/officeDocument/2006/relationships/hyperlink" Target="http://en.wikipedia.org/wiki/Allogeneic" TargetMode="External"/><Relationship Id="rId4" Type="http://schemas.openxmlformats.org/officeDocument/2006/relationships/hyperlink" Target="http://en.wikipedia.org/wiki/Hematopoietic_cell" TargetMode="External"/><Relationship Id="rId5" Type="http://schemas.openxmlformats.org/officeDocument/2006/relationships/hyperlink" Target="http://en.wikipedia.org/wiki/Organ_transplant" TargetMode="External"/><Relationship Id="rId6" Type="http://schemas.openxmlformats.org/officeDocument/2006/relationships/hyperlink" Target="http://en.wikipedia.org/wiki/Blood_transfusion" TargetMode="External"/><Relationship Id="rId7" Type="http://schemas.openxmlformats.org/officeDocument/2006/relationships/hyperlink" Target="http://en.wikipedia.org/wiki/Blastocys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p>
            <a:pPr defTabSz="914400">
              <a:lnSpc>
                <a:spcPct val="100000"/>
              </a:lnSpc>
              <a:spcBef>
                <a:spcPts val="300"/>
              </a:spcBef>
              <a:defRPr sz="1200">
                <a:latin typeface="Arial"/>
                <a:ea typeface="Arial"/>
                <a:cs typeface="Arial"/>
                <a:sym typeface="Arial"/>
              </a:defRPr>
            </a:pPr>
            <a:r>
              <a:rPr sz="1100"/>
              <a:t>Down syndrome is around 50 (70 and below is defined as the cut-off for intellectual disability), whereas healthy young adult controls have an average IQ of 100.</a:t>
            </a:r>
            <a:endParaRPr sz="1100"/>
          </a:p>
          <a:p>
            <a:pPr defTabSz="914400">
              <a:lnSpc>
                <a:spcPct val="100000"/>
              </a:lnSpc>
              <a:spcBef>
                <a:spcPts val="300"/>
              </a:spcBef>
              <a:defRPr sz="1200">
                <a:latin typeface="Arial"/>
                <a:ea typeface="Arial"/>
                <a:cs typeface="Arial"/>
                <a:sym typeface="Arial"/>
              </a:defRPr>
            </a:pPr>
            <a:r>
              <a:rPr sz="1100"/>
              <a:t>Every 691 babies born in the United States each year is born with Down syndrome. It is typically associated with </a:t>
            </a:r>
            <a:r>
              <a:rPr sz="1100" u="sng">
                <a:solidFill>
                  <a:srgbClr val="FFCC00"/>
                </a:solidFill>
                <a:uFill>
                  <a:solidFill>
                    <a:srgbClr val="FFCC00"/>
                  </a:solidFill>
                </a:uFill>
                <a:hlinkClick r:id="rId3" invalidUrl="" action="" tgtFrame="" tooltip="" history="1" highlightClick="0" endSnd="0"/>
              </a:rPr>
              <a:t>physical growth</a:t>
            </a:r>
            <a:r>
              <a:rPr sz="1100"/>
              <a:t> delays, a particular set of facial characteristics and a severe degree of </a:t>
            </a:r>
            <a:r>
              <a:rPr sz="1100" u="sng">
                <a:solidFill>
                  <a:srgbClr val="FFCC00"/>
                </a:solidFill>
                <a:uFill>
                  <a:solidFill>
                    <a:srgbClr val="FFCC00"/>
                  </a:solidFill>
                </a:uFill>
                <a:hlinkClick r:id="rId4" invalidUrl="" action="" tgtFrame="" tooltip="" history="1" highlightClick="0" endSnd="0"/>
              </a:rPr>
              <a:t>intellectual disability</a:t>
            </a:r>
            <a:r>
              <a:rPr sz="1100"/>
              <a:t>. Pregnancies with this diagnosis are often </a:t>
            </a:r>
            <a:r>
              <a:rPr sz="1100" u="sng">
                <a:solidFill>
                  <a:srgbClr val="FFCC00"/>
                </a:solidFill>
                <a:uFill>
                  <a:solidFill>
                    <a:srgbClr val="FFCC00"/>
                  </a:solidFill>
                </a:uFill>
                <a:hlinkClick r:id="rId5" invalidUrl="" action="" tgtFrame="" tooltip="" history="1" highlightClick="0" endSnd="0"/>
              </a:rPr>
              <a:t>terminated</a:t>
            </a:r>
            <a:r>
              <a:rPr sz="1100"/>
              <a:t>. </a:t>
            </a:r>
            <a:endParaRPr sz="1100"/>
          </a:p>
          <a:p>
            <a:pPr defTabSz="914400">
              <a:lnSpc>
                <a:spcPct val="100000"/>
              </a:lnSpc>
              <a:spcBef>
                <a:spcPts val="300"/>
              </a:spcBef>
              <a:defRPr sz="1200">
                <a:latin typeface="Arial"/>
                <a:ea typeface="Arial"/>
                <a:cs typeface="Arial"/>
                <a:sym typeface="Arial"/>
              </a:defRPr>
            </a:pPr>
            <a:r>
              <a:rPr sz="1100"/>
              <a:t>Down syndrome is characterized by decelerated maturation (neoteny), incomplete morphogenesis (vestigia) and </a:t>
            </a:r>
            <a:r>
              <a:rPr sz="1100" u="sng">
                <a:solidFill>
                  <a:srgbClr val="FFCC00"/>
                </a:solidFill>
                <a:uFill>
                  <a:solidFill>
                    <a:srgbClr val="FFCC00"/>
                  </a:solidFill>
                </a:uFill>
                <a:hlinkClick r:id="rId6" invalidUrl="" action="" tgtFrame="" tooltip="" history="1" highlightClick="0" endSnd="0"/>
              </a:rPr>
              <a:t>atavisms</a:t>
            </a:r>
            <a:r>
              <a:rPr sz="1100"/>
              <a:t>.</a:t>
            </a:r>
            <a:r>
              <a:rPr baseline="30000" sz="1100" u="sng">
                <a:solidFill>
                  <a:srgbClr val="FFCC00"/>
                </a:solidFill>
                <a:uFill>
                  <a:solidFill>
                    <a:srgbClr val="FFCC00"/>
                  </a:solidFill>
                </a:uFill>
                <a:hlinkClick r:id="rId7" invalidUrl="" action="" tgtFrame="" tooltip="" history="1" highlightClick="0" endSnd="0"/>
              </a:rPr>
              <a:t>[13]</a:t>
            </a:r>
            <a:r>
              <a:rPr sz="1100"/>
              <a:t> Individuals with Down syndrome may have some or all of the following physical characteristics: </a:t>
            </a:r>
            <a:r>
              <a:rPr sz="1100" u="sng">
                <a:solidFill>
                  <a:srgbClr val="FFCC00"/>
                </a:solidFill>
                <a:uFill>
                  <a:solidFill>
                    <a:srgbClr val="FFCC00"/>
                  </a:solidFill>
                </a:uFill>
                <a:hlinkClick r:id="rId8" invalidUrl="" action="" tgtFrame="" tooltip="" history="1" highlightClick="0" endSnd="0"/>
              </a:rPr>
              <a:t>microgenia</a:t>
            </a:r>
            <a:r>
              <a:rPr sz="1100"/>
              <a:t> (abnormally small chin),</a:t>
            </a:r>
            <a:r>
              <a:rPr baseline="30000" sz="1100" u="sng">
                <a:solidFill>
                  <a:srgbClr val="FFCC00"/>
                </a:solidFill>
                <a:uFill>
                  <a:solidFill>
                    <a:srgbClr val="FFCC00"/>
                  </a:solidFill>
                </a:uFill>
                <a:hlinkClick r:id="rId7" invalidUrl="" action="" tgtFrame="" tooltip="" history="1" highlightClick="0" endSnd="0"/>
              </a:rPr>
              <a:t>[14]</a:t>
            </a:r>
            <a:r>
              <a:rPr sz="1100"/>
              <a:t> oblique eye fissures on the inner corner of the eyes,</a:t>
            </a:r>
            <a:r>
              <a:rPr baseline="30000" sz="1100" u="sng">
                <a:solidFill>
                  <a:srgbClr val="FFCC00"/>
                </a:solidFill>
                <a:uFill>
                  <a:solidFill>
                    <a:srgbClr val="FFCC00"/>
                  </a:solidFill>
                </a:uFill>
                <a:hlinkClick r:id="rId7" invalidUrl="" action="" tgtFrame="" tooltip="" history="1" highlightClick="0" endSnd="0"/>
              </a:rPr>
              <a:t>[15]</a:t>
            </a:r>
            <a:r>
              <a:rPr baseline="30000" sz="1100" u="sng">
                <a:solidFill>
                  <a:srgbClr val="FFCC00"/>
                </a:solidFill>
                <a:uFill>
                  <a:solidFill>
                    <a:srgbClr val="FFCC00"/>
                  </a:solidFill>
                </a:uFill>
                <a:hlinkClick r:id="rId7" invalidUrl="" action="" tgtFrame="" tooltip="" history="1" highlightClick="0" endSnd="0"/>
              </a:rPr>
              <a:t>[16]</a:t>
            </a:r>
            <a:r>
              <a:rPr sz="1100"/>
              <a:t> </a:t>
            </a:r>
            <a:r>
              <a:rPr sz="1100" u="sng">
                <a:solidFill>
                  <a:srgbClr val="FFCC00"/>
                </a:solidFill>
                <a:uFill>
                  <a:solidFill>
                    <a:srgbClr val="FFCC00"/>
                  </a:solidFill>
                </a:uFill>
                <a:hlinkClick r:id="rId9" invalidUrl="" action="" tgtFrame="" tooltip="" history="1" highlightClick="0" endSnd="0"/>
              </a:rPr>
              <a:t>muscle hypotonia</a:t>
            </a:r>
            <a:r>
              <a:rPr sz="1100"/>
              <a:t> (poor muscle tone), a flat </a:t>
            </a:r>
            <a:r>
              <a:rPr sz="1100" u="sng">
                <a:solidFill>
                  <a:srgbClr val="FFCC00"/>
                </a:solidFill>
                <a:uFill>
                  <a:solidFill>
                    <a:srgbClr val="FFCC00"/>
                  </a:solidFill>
                </a:uFill>
                <a:hlinkClick r:id="rId10" invalidUrl="" action="" tgtFrame="" tooltip="" history="1" highlightClick="0" endSnd="0"/>
              </a:rPr>
              <a:t>nasal bridge</a:t>
            </a:r>
            <a:r>
              <a:rPr sz="1100"/>
              <a:t>, a single palmar fold, a protruding tongue (due to small oral cavity, and an enlarged tongue near the tonsils) or </a:t>
            </a:r>
            <a:r>
              <a:rPr sz="1100" u="sng">
                <a:solidFill>
                  <a:srgbClr val="FFCC00"/>
                </a:solidFill>
                <a:uFill>
                  <a:solidFill>
                    <a:srgbClr val="FFCC00"/>
                  </a:solidFill>
                </a:uFill>
                <a:hlinkClick r:id="rId11" invalidUrl="" action="" tgtFrame="" tooltip="" history="1" highlightClick="0" endSnd="0"/>
              </a:rPr>
              <a:t>macroglossia</a:t>
            </a:r>
            <a:r>
              <a:rPr sz="1100"/>
              <a:t>,</a:t>
            </a:r>
            <a:r>
              <a:rPr baseline="30000" sz="1100" u="sng">
                <a:solidFill>
                  <a:srgbClr val="FFCC00"/>
                </a:solidFill>
                <a:uFill>
                  <a:solidFill>
                    <a:srgbClr val="FFCC00"/>
                  </a:solidFill>
                </a:uFill>
                <a:hlinkClick r:id="rId7" invalidUrl="" action="" tgtFrame="" tooltip="" history="1" highlightClick="0" endSnd="0"/>
              </a:rPr>
              <a:t>[15]</a:t>
            </a:r>
            <a:r>
              <a:rPr baseline="30000" sz="1100" u="sng">
                <a:solidFill>
                  <a:srgbClr val="FFCC00"/>
                </a:solidFill>
                <a:uFill>
                  <a:solidFill>
                    <a:srgbClr val="FFCC00"/>
                  </a:solidFill>
                </a:uFill>
                <a:hlinkClick r:id="rId7" invalidUrl="" action="" tgtFrame="" tooltip="" history="1" highlightClick="0" endSnd="0"/>
              </a:rPr>
              <a:t>[16]</a:t>
            </a:r>
            <a:r>
              <a:rPr sz="1100"/>
              <a:t> "face is flat and broad",</a:t>
            </a:r>
            <a:r>
              <a:rPr baseline="30000" sz="1100" u="sng">
                <a:solidFill>
                  <a:srgbClr val="FFCC00"/>
                </a:solidFill>
                <a:uFill>
                  <a:solidFill>
                    <a:srgbClr val="FFCC00"/>
                  </a:solidFill>
                </a:uFill>
                <a:hlinkClick r:id="rId7" invalidUrl="" action="" tgtFrame="" tooltip="" history="1" highlightClick="0" endSnd="0"/>
              </a:rPr>
              <a:t>[17]</a:t>
            </a:r>
            <a:r>
              <a:rPr sz="1100"/>
              <a:t> a short neck, white spots on the </a:t>
            </a:r>
            <a:r>
              <a:rPr sz="1100" u="sng">
                <a:solidFill>
                  <a:srgbClr val="FFCC00"/>
                </a:solidFill>
                <a:uFill>
                  <a:solidFill>
                    <a:srgbClr val="FFCC00"/>
                  </a:solidFill>
                </a:uFill>
                <a:hlinkClick r:id="rId12" invalidUrl="" action="" tgtFrame="" tooltip="" history="1" highlightClick="0" endSnd="0"/>
              </a:rPr>
              <a:t>iris</a:t>
            </a:r>
            <a:r>
              <a:rPr sz="1100"/>
              <a:t> known as </a:t>
            </a:r>
            <a:r>
              <a:rPr sz="1100" u="sng">
                <a:solidFill>
                  <a:srgbClr val="FFCC00"/>
                </a:solidFill>
                <a:uFill>
                  <a:solidFill>
                    <a:srgbClr val="FFCC00"/>
                  </a:solidFill>
                </a:uFill>
                <a:hlinkClick r:id="rId13" invalidUrl="" action="" tgtFrame="" tooltip="" history="1" highlightClick="0" endSnd="0"/>
              </a:rPr>
              <a:t>Brushfield spots</a:t>
            </a:r>
            <a:r>
              <a:rPr sz="1100"/>
              <a:t>,</a:t>
            </a:r>
            <a:r>
              <a:rPr baseline="30000" sz="1100" u="sng">
                <a:solidFill>
                  <a:srgbClr val="FFCC00"/>
                </a:solidFill>
                <a:uFill>
                  <a:solidFill>
                    <a:srgbClr val="FFCC00"/>
                  </a:solidFill>
                </a:uFill>
                <a:hlinkClick r:id="rId7" invalidUrl="" action="" tgtFrame="" tooltip="" history="1" highlightClick="0" endSnd="0"/>
              </a:rPr>
              <a:t>[18]</a:t>
            </a:r>
            <a:r>
              <a:rPr sz="1100"/>
              <a:t> excessive joint laxity including </a:t>
            </a:r>
            <a:r>
              <a:rPr sz="1100" u="sng">
                <a:solidFill>
                  <a:srgbClr val="FFCC00"/>
                </a:solidFill>
                <a:uFill>
                  <a:solidFill>
                    <a:srgbClr val="FFCC00"/>
                  </a:solidFill>
                </a:uFill>
                <a:hlinkClick r:id="rId14" invalidUrl="" action="" tgtFrame="" tooltip="" history="1" highlightClick="0" endSnd="0"/>
              </a:rPr>
              <a:t>atlanto-axial</a:t>
            </a:r>
            <a:r>
              <a:rPr sz="1100"/>
              <a:t> instability, excessive space between </a:t>
            </a:r>
            <a:r>
              <a:rPr sz="1100" u="sng">
                <a:solidFill>
                  <a:srgbClr val="FFCC00"/>
                </a:solidFill>
                <a:uFill>
                  <a:solidFill>
                    <a:srgbClr val="FFCC00"/>
                  </a:solidFill>
                </a:uFill>
                <a:hlinkClick r:id="rId15" invalidUrl="" action="" tgtFrame="" tooltip="" history="1" highlightClick="0" endSnd="0"/>
              </a:rPr>
              <a:t>large toe</a:t>
            </a:r>
            <a:r>
              <a:rPr sz="1100"/>
              <a:t> and second toe, a single </a:t>
            </a:r>
            <a:r>
              <a:rPr sz="1100" u="sng">
                <a:solidFill>
                  <a:srgbClr val="FFCC00"/>
                </a:solidFill>
                <a:uFill>
                  <a:solidFill>
                    <a:srgbClr val="FFCC00"/>
                  </a:solidFill>
                </a:uFill>
                <a:hlinkClick r:id="rId16" invalidUrl="" action="" tgtFrame="" tooltip="" history="1" highlightClick="0" endSnd="0"/>
              </a:rPr>
              <a:t>flexion</a:t>
            </a:r>
            <a:r>
              <a:rPr sz="1100"/>
              <a:t> furrow of the fifth finger, a higher number of </a:t>
            </a:r>
            <a:r>
              <a:rPr sz="1100" u="sng">
                <a:solidFill>
                  <a:srgbClr val="FFCC00"/>
                </a:solidFill>
                <a:uFill>
                  <a:solidFill>
                    <a:srgbClr val="FFCC00"/>
                  </a:solidFill>
                </a:uFill>
                <a:hlinkClick r:id="rId17" invalidUrl="" action="" tgtFrame="" tooltip="" history="1" highlightClick="0" endSnd="0"/>
              </a:rPr>
              <a:t>ulnar loop</a:t>
            </a:r>
            <a:r>
              <a:rPr sz="1100"/>
              <a:t> </a:t>
            </a:r>
            <a:r>
              <a:rPr sz="1100" u="sng">
                <a:solidFill>
                  <a:srgbClr val="FFCC00"/>
                </a:solidFill>
                <a:uFill>
                  <a:solidFill>
                    <a:srgbClr val="FFCC00"/>
                  </a:solidFill>
                </a:uFill>
                <a:hlinkClick r:id="rId18" invalidUrl="" action="" tgtFrame="" tooltip="" history="1" highlightClick="0" endSnd="0"/>
              </a:rPr>
              <a:t>dermatoglyphs</a:t>
            </a:r>
            <a:r>
              <a:rPr sz="1100"/>
              <a:t> and short fingers.</a:t>
            </a:r>
            <a:endParaRPr sz="1100"/>
          </a:p>
          <a:p>
            <a:pPr defTabSz="914400">
              <a:lnSpc>
                <a:spcPct val="100000"/>
              </a:lnSpc>
              <a:spcBef>
                <a:spcPts val="300"/>
              </a:spcBef>
              <a:defRPr sz="1200">
                <a:latin typeface="Arial"/>
                <a:ea typeface="Arial"/>
                <a:cs typeface="Arial"/>
                <a:sym typeface="Arial"/>
              </a:defRPr>
            </a:pPr>
            <a:r>
              <a:rPr sz="1100"/>
              <a:t>Average height for men is 5 feet 1 inch (154 cm) and for women is 4 feet 9 inches. Life expectancy among persons with Down syndrome has increased from 12 years in 1912, to 60 years. In March 2012, the </a:t>
            </a:r>
            <a:r>
              <a:rPr sz="1100" u="sng">
                <a:solidFill>
                  <a:srgbClr val="FFCC00"/>
                </a:solidFill>
                <a:uFill>
                  <a:solidFill>
                    <a:srgbClr val="FFCC00"/>
                  </a:solidFill>
                </a:uFill>
                <a:hlinkClick r:id="rId19" invalidUrl="" action="" tgtFrame="" tooltip="" history="1" highlightClick="0" endSnd="0"/>
              </a:rPr>
              <a:t>Guinness Book of Records</a:t>
            </a:r>
            <a:r>
              <a:rPr sz="1100"/>
              <a:t> website listed Joyce Greenman, now 87, of London.</a:t>
            </a:r>
            <a:endParaRPr sz="1100"/>
          </a:p>
          <a:p>
            <a:pPr defTabSz="914400">
              <a:lnSpc>
                <a:spcPct val="100000"/>
              </a:lnSpc>
              <a:spcBef>
                <a:spcPts val="300"/>
              </a:spcBef>
              <a:defRPr sz="1200">
                <a:latin typeface="Arial"/>
                <a:ea typeface="Arial"/>
                <a:cs typeface="Arial"/>
                <a:sym typeface="Arial"/>
              </a:defRPr>
            </a:pPr>
            <a:r>
              <a:rPr sz="1100"/>
              <a:t>Ultrasound imaging can be used to screen for Down syndrome. Increased fetal </a:t>
            </a:r>
            <a:r>
              <a:rPr sz="1100" u="sng">
                <a:solidFill>
                  <a:srgbClr val="FFCC00"/>
                </a:solidFill>
                <a:uFill>
                  <a:solidFill>
                    <a:srgbClr val="FFCC00"/>
                  </a:solidFill>
                </a:uFill>
                <a:hlinkClick r:id="rId20" invalidUrl="" action="" tgtFrame="" tooltip="" history="1" highlightClick="0" endSnd="0"/>
              </a:rPr>
              <a:t>nuchal translucency</a:t>
            </a:r>
            <a:r>
              <a:rPr sz="1100"/>
              <a:t> (NT) is an indicator of increased risk of Down syndrome.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The disorder occurs in 1 in 2,000 live births and is reportedly the cause of 15% of spontaneous abortions. </a:t>
            </a:r>
          </a:p>
          <a:p>
            <a:pPr defTabSz="914400">
              <a:lnSpc>
                <a:spcPct val="100000"/>
              </a:lnSpc>
              <a:spcBef>
                <a:spcPts val="400"/>
              </a:spcBef>
              <a:defRPr sz="1200">
                <a:latin typeface="Arial"/>
                <a:ea typeface="Arial"/>
                <a:cs typeface="Arial"/>
                <a:sym typeface="Arial"/>
              </a:defRPr>
            </a:pPr>
            <a:r>
              <a:t>Females with TS are typically of short stature and prone to ovarian failure (both occur in approximately 95% of females with TS).  Intelligence is typically average, but individuals with TS are more likely to demonstrate visuospatial deficits including poor handwriting and likely underdeveloped arithmetic skills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Most common chromosomal abnormality in humans.  It occurs in 1 in 500 to 1 in 1000 live births. </a:t>
            </a:r>
          </a:p>
          <a:p>
            <a:pPr defTabSz="914400">
              <a:lnSpc>
                <a:spcPct val="100000"/>
              </a:lnSpc>
              <a:spcBef>
                <a:spcPts val="400"/>
              </a:spcBef>
              <a:defRPr sz="1200">
                <a:latin typeface="Arial"/>
                <a:ea typeface="Arial"/>
                <a:cs typeface="Arial"/>
                <a:sym typeface="Arial"/>
              </a:defRPr>
            </a:pPr>
            <a:r>
              <a:t>Physically, males with KS are difficult to distinguish from XY males due to the variability in physical features present in the syndrome and the fact that there is no obvious facial dysmorphology. The most common physical abnormality that exists for males with KS is small testicular size due to a failure of the testes to grow. Individuals with KS can have gynecomastia (enlargement of the breast tissue) which ranges in frequency from 10% to 88% depending on the study. Decreased facial and body hair is also a common finding.  Head circumference tends to remain around the 50th percentile while height approximates the 75th percentile.  The increase in height is usually a function of increased leg length, but it should also be noted that the arms of males with KS tend to be longer, making the person appear to be lanky and often uncoordinated.  The shoulders are narrower and hips wider than in the non-KS male.</a:t>
            </a:r>
          </a:p>
          <a:p>
            <a:pPr defTabSz="914400">
              <a:lnSpc>
                <a:spcPct val="100000"/>
              </a:lnSpc>
              <a:spcBef>
                <a:spcPts val="400"/>
              </a:spcBef>
              <a:defRPr sz="1200">
                <a:latin typeface="Arial"/>
                <a:ea typeface="Arial"/>
                <a:cs typeface="Arial"/>
                <a:sym typeface="Arial"/>
              </a:defRPr>
            </a:pPr>
            <a:r>
              <a:t>In the cognitive domain language-based developmental delays have been some of the most common findings in individuals with KS.  Individuals with KS are prone to a disproportionate level of Reading Disorders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This condition is either inherited, or it is acquired through the infusion of </a:t>
            </a:r>
            <a:r>
              <a:rPr u="sng">
                <a:solidFill>
                  <a:srgbClr val="FFCC00"/>
                </a:solidFill>
                <a:uFill>
                  <a:solidFill>
                    <a:srgbClr val="FFCC00"/>
                  </a:solidFill>
                </a:uFill>
                <a:hlinkClick r:id="rId3" invalidUrl="" action="" tgtFrame="" tooltip="" history="1" highlightClick="0" endSnd="0"/>
              </a:rPr>
              <a:t>allogeneic</a:t>
            </a:r>
            <a:r>
              <a:t> </a:t>
            </a:r>
            <a:r>
              <a:rPr u="sng">
                <a:solidFill>
                  <a:srgbClr val="FFCC00"/>
                </a:solidFill>
                <a:uFill>
                  <a:solidFill>
                    <a:srgbClr val="FFCC00"/>
                  </a:solidFill>
                </a:uFill>
                <a:hlinkClick r:id="rId4" invalidUrl="" action="" tgtFrame="" tooltip="" history="1" highlightClick="0" endSnd="0"/>
              </a:rPr>
              <a:t>hematopoietic cells</a:t>
            </a:r>
            <a:r>
              <a:t> during </a:t>
            </a:r>
            <a:r>
              <a:rPr u="sng">
                <a:solidFill>
                  <a:srgbClr val="FFCC00"/>
                </a:solidFill>
                <a:uFill>
                  <a:solidFill>
                    <a:srgbClr val="FFCC00"/>
                  </a:solidFill>
                </a:uFill>
                <a:hlinkClick r:id="rId5" invalidUrl="" action="" tgtFrame="" tooltip="" history="1" highlightClick="0" endSnd="0"/>
              </a:rPr>
              <a:t>transplantation</a:t>
            </a:r>
            <a:r>
              <a:t> or </a:t>
            </a:r>
            <a:r>
              <a:rPr u="sng">
                <a:solidFill>
                  <a:srgbClr val="FFCC00"/>
                </a:solidFill>
                <a:uFill>
                  <a:solidFill>
                    <a:srgbClr val="FFCC00"/>
                  </a:solidFill>
                </a:uFill>
                <a:hlinkClick r:id="rId6" invalidUrl="" action="" tgtFrame="" tooltip="" history="1" highlightClick="0" endSnd="0"/>
              </a:rPr>
              <a:t>transfusion</a:t>
            </a:r>
            <a:endParaRPr i="1"/>
          </a:p>
          <a:p>
            <a:pPr defTabSz="914400">
              <a:lnSpc>
                <a:spcPct val="100000"/>
              </a:lnSpc>
              <a:spcBef>
                <a:spcPts val="400"/>
              </a:spcBef>
              <a:defRPr sz="1200">
                <a:latin typeface="Arial"/>
                <a:ea typeface="Arial"/>
                <a:cs typeface="Arial"/>
                <a:sym typeface="Arial"/>
              </a:defRPr>
            </a:pPr>
            <a:r>
              <a:rPr i="1"/>
              <a:t>Tetragametic chimerism</a:t>
            </a:r>
            <a:r>
              <a:t> is a form of congenital chimerism. This condition occurs through the fertilization of two separate ova by two sperm, followed by the fusion of the two at the </a:t>
            </a:r>
            <a:r>
              <a:rPr u="sng">
                <a:solidFill>
                  <a:srgbClr val="FFCC00"/>
                </a:solidFill>
                <a:uFill>
                  <a:solidFill>
                    <a:srgbClr val="FFCC00"/>
                  </a:solidFill>
                </a:uFill>
                <a:hlinkClick r:id="rId7" invalidUrl="" action="" tgtFrame="" tooltip="" history="1" highlightClick="0" endSnd="0"/>
              </a:rPr>
              <a:t>blastocyst</a:t>
            </a:r>
            <a:r>
              <a:t> or zygote stages. This results in the development of an organism with intermingled cell lines.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 name="Shape 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nvSpPr>
        <p:spPr>
          <a:xfrm>
            <a:off x="3887787" y="4652962"/>
            <a:ext cx="5256213" cy="1152526"/>
          </a:xfrm>
          <a:prstGeom prst="rect">
            <a:avLst/>
          </a:prstGeom>
          <a:solidFill>
            <a:srgbClr val="008080"/>
          </a:solidFill>
          <a:ln w="12700">
            <a:miter lim="400000"/>
          </a:ln>
        </p:spPr>
        <p:txBody>
          <a:bodyPr lIns="45719" rIns="45719" anchor="ctr"/>
          <a:lstStyle/>
          <a:p>
            <a:pP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hape 34"/>
          <p:cNvSpPr/>
          <p:nvPr/>
        </p:nvSpPr>
        <p:spPr>
          <a:xfrm>
            <a:off x="3887787" y="4652962"/>
            <a:ext cx="5256213" cy="1152526"/>
          </a:xfrm>
          <a:prstGeom prst="rect">
            <a:avLst/>
          </a:prstGeom>
          <a:solidFill>
            <a:srgbClr val="008080"/>
          </a:solidFill>
          <a:ln w="12700">
            <a:miter lim="400000"/>
          </a:ln>
        </p:spPr>
        <p:txBody>
          <a:bodyPr lIns="45719" rIns="45719" anchor="ctr"/>
          <a:lstStyle/>
          <a:p>
            <a:pPr/>
          </a:p>
        </p:txBody>
      </p:sp>
      <p:sp>
        <p:nvSpPr>
          <p:cNvPr id="35" name="Shape 35"/>
          <p:cNvSpPr/>
          <p:nvPr>
            <p:ph type="title"/>
          </p:nvPr>
        </p:nvSpPr>
        <p:spPr>
          <a:xfrm>
            <a:off x="1187450" y="1844675"/>
            <a:ext cx="6553200" cy="792163"/>
          </a:xfrm>
          <a:prstGeom prst="rect">
            <a:avLst/>
          </a:prstGeom>
        </p:spPr>
        <p:txBody>
          <a:bodyPr/>
          <a:lstStyle/>
          <a:p>
            <a:pPr/>
            <a:r>
              <a:t>Title Text</a:t>
            </a:r>
          </a:p>
        </p:txBody>
      </p:sp>
      <p:sp>
        <p:nvSpPr>
          <p:cNvPr id="36" name="Shape 36"/>
          <p:cNvSpPr/>
          <p:nvPr>
            <p:ph type="body" idx="1"/>
          </p:nvPr>
        </p:nvSpPr>
        <p:spPr>
          <a:xfrm>
            <a:off x="1187450" y="2636837"/>
            <a:ext cx="7643813" cy="42211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1" y="5516562"/>
            <a:ext cx="9144002" cy="1341438"/>
          </a:xfrm>
          <a:prstGeom prst="rect">
            <a:avLst/>
          </a:prstGeom>
          <a:gradFill>
            <a:gsLst>
              <a:gs pos="0">
                <a:srgbClr val="DDDDDD"/>
              </a:gs>
              <a:gs pos="100000">
                <a:srgbClr val="765E2F">
                  <a:alpha val="0"/>
                </a:srgbClr>
              </a:gs>
            </a:gsLst>
            <a:lin ang="16200000"/>
          </a:gradFill>
          <a:ln w="12700">
            <a:miter lim="400000"/>
          </a:ln>
        </p:spPr>
        <p:txBody>
          <a:bodyPr lIns="45719" rIns="45719" anchor="ctr"/>
          <a:lstStyle/>
          <a:p>
            <a:pPr algn="ctr"/>
          </a:p>
        </p:txBody>
      </p:sp>
      <p:sp>
        <p:nvSpPr>
          <p:cNvPr id="3" name="Shape 3"/>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Shape 4"/>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b="1" baseline="0" cap="none" i="0" spc="0" strike="noStrike" sz="3600" u="none">
          <a:ln>
            <a:noFill/>
          </a:ln>
          <a:solidFill>
            <a:srgbClr val="008080"/>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1pPr>
      <a:lvl2pPr marL="790575" marR="0" indent="-333375"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2pPr>
      <a:lvl3pPr marL="12700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3pPr>
      <a:lvl4pPr marL="1691639" marR="0" indent="-320039"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4pPr>
      <a:lvl5pPr marL="21844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5pPr>
      <a:lvl6pPr marL="26416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6pPr>
      <a:lvl7pPr marL="30988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7pPr>
      <a:lvl8pPr marL="35560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8pPr>
      <a:lvl9pPr marL="40132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5F5F5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8.jpeg"/><Relationship Id="rId5" Type="http://schemas.openxmlformats.org/officeDocument/2006/relationships/image" Target="../media/image9.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eg"/><Relationship Id="rId4" Type="http://schemas.openxmlformats.org/officeDocument/2006/relationships/image" Target="../media/image1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eg"/><Relationship Id="rId4" Type="http://schemas.openxmlformats.org/officeDocument/2006/relationships/image" Target="../media/image1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url?sa=i&amp;rct=j&amp;q=&amp;esrc=s&amp;frm=1&amp;source=images&amp;cd=&amp;cad=rja&amp;docid=WMVde68MLNmHaM&amp;tbnid=25aCx7Dc-70TMM:&amp;ved=0CAUQjRw&amp;url=http%3A%2F%2Fwww.bio.brandeis.edu%2Fclasses%2Fheredity%2FLecture%2520Powerpoints%2Fchapter6-2.pdf&amp;ei=tldJUrauJsWatQat64GoBg&amp;bvm=bv.53217764,d.bGE&amp;psig=AFQjCNG-os91Li2A1pRsQdmgPsuJ2-Ka8Q&amp;ust=1380624167927827" TargetMode="External"/><Relationship Id="rId3" Type="http://schemas.openxmlformats.org/officeDocument/2006/relationships/image" Target="../media/image1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url?sa=i&amp;rct=j&amp;q=&amp;esrc=s&amp;frm=1&amp;source=images&amp;cd=&amp;cad=rja&amp;docid=ZWvTUyUTaXX7XM&amp;tbnid=inR96oNoR90yKM:&amp;ved=0CAUQjRw&amp;url=http%3A%2F%2Falmostadoctor.co.uk%2Fcontent%2Fsystems%2Fpaediatrics%2Fgenetics%2Fchromosomal-abnormalities&amp;ei=ckVKUvIfhuSzBuH1gOAN&amp;bvm=bv.53371865,d.bGE&amp;psig=AFQjCNHp1HOMl1QzfjtSBj_wY4jXV4im7g&amp;ust=1380685424784042" TargetMode="External"/><Relationship Id="rId3"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url?sa=i&amp;rct=j&amp;q=&amp;esrc=s&amp;frm=1&amp;source=images&amp;cd=&amp;cad=rja&amp;docid=mEGCZ66X9klD-M&amp;tbnid=mPtNOs3CCbcQtM:&amp;ved=0CAUQjRw&amp;url=http%3A%2F%2Fwww2.le.ac.uk%2Fdepartments%2Fgenetics%2Fvgec%2Fschoolscolleges%2Ftopics%2Fcellcycle-mitosis-meiosis&amp;ei=DwpIUp-WGsOJtQbj6YHwBw&amp;bvm=bv.53217764,d.Yms&amp;psig=AFQjCNHqfQhsI-s3uUVZfkchHfB5D9m6Fw&amp;ust=1380537520841858" TargetMode="External"/><Relationship Id="rId3"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3.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4.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url?sa=i&amp;rct=j&amp;q=&amp;esrc=s&amp;frm=1&amp;source=images&amp;cd=&amp;docid=dvOX0Wz-ns0SEM&amp;tbnid=j6Wum7xq_shinM:&amp;ved=0CAUQjRw&amp;url=http%3A%2F%2Foddities-pictures.feedio.net%2Fabout-mitosis-and-meiosis-mitosis-and-meiosis-worksheets%2Fi01.i.aliimg.com*photo*v0*100999321*Catfish.jpg%2F&amp;ei=PANIUoz3FITZsgaXlIH4AQ&amp;bvm=bv.53217764,d.Yms&amp;psig=AFQjCNHqfQhsI-s3uUVZfkchHfB5D9m6Fw&amp;ust=1380537520841858" TargetMode="External"/><Relationship Id="rId3"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pload.wikimedia.org/wikipedia/commons/a/aa/Haploid%2C_diploid_%2Ctriploid_and_tetraploid.svg" TargetMode="External"/><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image.png"/>
          <p:cNvPicPr>
            <a:picLocks noChangeAspect="1"/>
          </p:cNvPicPr>
          <p:nvPr/>
        </p:nvPicPr>
        <p:blipFill>
          <a:blip r:embed="rId2">
            <a:extLst/>
          </a:blip>
          <a:stretch>
            <a:fillRect/>
          </a:stretch>
        </p:blipFill>
        <p:spPr>
          <a:xfrm>
            <a:off x="1163637" y="1116012"/>
            <a:ext cx="7504113" cy="1328738"/>
          </a:xfrm>
          <a:prstGeom prst="rect">
            <a:avLst/>
          </a:prstGeom>
          <a:ln w="12700">
            <a:miter lim="400000"/>
          </a:ln>
        </p:spPr>
      </p:pic>
      <p:pic>
        <p:nvPicPr>
          <p:cNvPr id="47" name="DNAanimated2.png" descr="DNAanimated2"/>
          <p:cNvPicPr>
            <a:picLocks noChangeAspect="1"/>
          </p:cNvPicPr>
          <p:nvPr/>
        </p:nvPicPr>
        <p:blipFill>
          <a:blip r:embed="rId3">
            <a:extLst/>
          </a:blip>
          <a:stretch>
            <a:fillRect/>
          </a:stretch>
        </p:blipFill>
        <p:spPr>
          <a:xfrm>
            <a:off x="228600" y="914400"/>
            <a:ext cx="536575" cy="2362200"/>
          </a:xfrm>
          <a:prstGeom prst="rect">
            <a:avLst/>
          </a:prstGeom>
          <a:ln w="12700">
            <a:miter lim="400000"/>
          </a:ln>
        </p:spPr>
      </p:pic>
      <p:grpSp>
        <p:nvGrpSpPr>
          <p:cNvPr id="50" name="Group 50"/>
          <p:cNvGrpSpPr/>
          <p:nvPr/>
        </p:nvGrpSpPr>
        <p:grpSpPr>
          <a:xfrm>
            <a:off x="304800" y="3810000"/>
            <a:ext cx="8686800" cy="2057400"/>
            <a:chOff x="0" y="0"/>
            <a:chExt cx="8686800" cy="2057400"/>
          </a:xfrm>
        </p:grpSpPr>
        <p:sp>
          <p:nvSpPr>
            <p:cNvPr id="48" name="Shape 48"/>
            <p:cNvSpPr/>
            <p:nvPr/>
          </p:nvSpPr>
          <p:spPr>
            <a:xfrm>
              <a:off x="0" y="0"/>
              <a:ext cx="8686800" cy="2057400"/>
            </a:xfrm>
            <a:prstGeom prst="rect">
              <a:avLst/>
            </a:prstGeom>
            <a:gradFill flip="none" rotWithShape="1">
              <a:gsLst>
                <a:gs pos="0">
                  <a:srgbClr val="E0FFF4"/>
                </a:gs>
                <a:gs pos="64999">
                  <a:srgbClr val="B2FFE3"/>
                </a:gs>
                <a:gs pos="100000">
                  <a:srgbClr val="90FFDA"/>
                </a:gs>
              </a:gsLst>
              <a:lin ang="5400000" scaled="0"/>
            </a:gradFill>
            <a:ln w="9525" cap="flat">
              <a:solidFill>
                <a:srgbClr val="00CC98"/>
              </a:solidFill>
              <a:prstDash val="solid"/>
              <a:round/>
            </a:ln>
            <a:effectLst>
              <a:outerShdw sx="100000" sy="100000" kx="0" ky="0" algn="b" rotWithShape="0" blurRad="38100" dist="20000" dir="5400000">
                <a:srgbClr val="000000">
                  <a:alpha val="37998"/>
                </a:srgbClr>
              </a:outerShdw>
            </a:effectLst>
          </p:spPr>
          <p:txBody>
            <a:bodyPr wrap="square" lIns="45719" tIns="45719" rIns="45719" bIns="45719" numCol="1" anchor="ctr">
              <a:noAutofit/>
            </a:bodyPr>
            <a:lstStyle/>
            <a:p>
              <a:pPr algn="ctr">
                <a:defRPr b="1" sz="4000">
                  <a:solidFill>
                    <a:srgbClr val="0070C0"/>
                  </a:solidFill>
                </a:defRPr>
              </a:pPr>
            </a:p>
          </p:txBody>
        </p:sp>
        <p:sp>
          <p:nvSpPr>
            <p:cNvPr id="49" name="Shape 49"/>
            <p:cNvSpPr/>
            <p:nvPr/>
          </p:nvSpPr>
          <p:spPr>
            <a:xfrm>
              <a:off x="0" y="438008"/>
              <a:ext cx="8686800" cy="1181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r>
                <a:rPr b="1" sz="4000">
                  <a:solidFill>
                    <a:srgbClr val="C00000"/>
                  </a:solidFill>
                </a:rPr>
                <a:t>LECTURE 2</a:t>
              </a:r>
              <a:endParaRPr b="1" sz="4000">
                <a:solidFill>
                  <a:srgbClr val="C00000"/>
                </a:solidFill>
              </a:endParaRPr>
            </a:p>
            <a:p>
              <a:pPr algn="ctr"/>
              <a:r>
                <a:rPr b="1" sz="3600">
                  <a:solidFill>
                    <a:srgbClr val="FF0000"/>
                  </a:solidFill>
                </a:rPr>
                <a:t>CHROMOSOME ANOMALIES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image.jpg"/>
          <p:cNvPicPr>
            <a:picLocks noChangeAspect="1"/>
          </p:cNvPicPr>
          <p:nvPr/>
        </p:nvPicPr>
        <p:blipFill>
          <a:blip r:embed="rId2">
            <a:extLst/>
          </a:blip>
          <a:srcRect l="0" t="0" r="0" b="16740"/>
          <a:stretch>
            <a:fillRect/>
          </a:stretch>
        </p:blipFill>
        <p:spPr>
          <a:xfrm>
            <a:off x="228600" y="1396999"/>
            <a:ext cx="8686800" cy="5232401"/>
          </a:xfrm>
          <a:prstGeom prst="rect">
            <a:avLst/>
          </a:prstGeom>
          <a:ln w="12700">
            <a:miter lim="400000"/>
          </a:ln>
        </p:spPr>
      </p:pic>
      <p:pic>
        <p:nvPicPr>
          <p:cNvPr id="83" name="x-y-chromosome.jpg" descr="http://etzyoseph.org/wp-content/uploads/2011/01/x-y-chromosome.jpg"/>
          <p:cNvPicPr>
            <a:picLocks noChangeAspect="1"/>
          </p:cNvPicPr>
          <p:nvPr/>
        </p:nvPicPr>
        <p:blipFill>
          <a:blip r:embed="rId3">
            <a:extLst/>
          </a:blip>
          <a:stretch>
            <a:fillRect/>
          </a:stretch>
        </p:blipFill>
        <p:spPr>
          <a:xfrm>
            <a:off x="3733800" y="76200"/>
            <a:ext cx="1219200" cy="1311275"/>
          </a:xfrm>
          <a:prstGeom prst="rect">
            <a:avLst/>
          </a:prstGeom>
          <a:ln w="12700">
            <a:miter lim="400000"/>
          </a:ln>
        </p:spPr>
      </p:pic>
      <p:sp>
        <p:nvSpPr>
          <p:cNvPr id="84" name="Shape 84"/>
          <p:cNvSpPr/>
          <p:nvPr/>
        </p:nvSpPr>
        <p:spPr>
          <a:xfrm>
            <a:off x="3886200" y="1447800"/>
            <a:ext cx="5029200" cy="5181600"/>
          </a:xfrm>
          <a:prstGeom prst="rect">
            <a:avLst/>
          </a:prstGeom>
          <a:solidFill>
            <a:schemeClr val="accent3">
              <a:lumOff val="44000"/>
            </a:schemeClr>
          </a:solidFill>
          <a:ln w="12700">
            <a:miter lim="400000"/>
          </a:ln>
        </p:spPr>
        <p:txBody>
          <a:bodyPr lIns="45719" rIns="45719" anchor="ctr"/>
          <a:lstStyle/>
          <a:p>
            <a:pPr algn="ctr">
              <a:defRPr>
                <a:solidFill>
                  <a:schemeClr val="accent3">
                    <a:lumOff val="44000"/>
                  </a:schemeClr>
                </a:solidFill>
              </a:defRPr>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image.jpg"/>
          <p:cNvPicPr>
            <a:picLocks noChangeAspect="1"/>
          </p:cNvPicPr>
          <p:nvPr/>
        </p:nvPicPr>
        <p:blipFill>
          <a:blip r:embed="rId2">
            <a:extLst/>
          </a:blip>
          <a:srcRect l="0" t="0" r="0" b="16740"/>
          <a:stretch>
            <a:fillRect/>
          </a:stretch>
        </p:blipFill>
        <p:spPr>
          <a:xfrm>
            <a:off x="228600" y="1396999"/>
            <a:ext cx="8686800" cy="5232401"/>
          </a:xfrm>
          <a:prstGeom prst="rect">
            <a:avLst/>
          </a:prstGeom>
          <a:ln w="12700">
            <a:miter lim="400000"/>
          </a:ln>
        </p:spPr>
      </p:pic>
      <p:pic>
        <p:nvPicPr>
          <p:cNvPr id="87" name="x-y-chromosome.jpg" descr="http://etzyoseph.org/wp-content/uploads/2011/01/x-y-chromosome.jpg"/>
          <p:cNvPicPr>
            <a:picLocks noChangeAspect="1"/>
          </p:cNvPicPr>
          <p:nvPr/>
        </p:nvPicPr>
        <p:blipFill>
          <a:blip r:embed="rId3">
            <a:extLst/>
          </a:blip>
          <a:stretch>
            <a:fillRect/>
          </a:stretch>
        </p:blipFill>
        <p:spPr>
          <a:xfrm>
            <a:off x="3733800" y="76200"/>
            <a:ext cx="1219200" cy="1311275"/>
          </a:xfrm>
          <a:prstGeom prst="rect">
            <a:avLst/>
          </a:prstGeom>
          <a:ln w="12700">
            <a:miter lim="400000"/>
          </a:ln>
        </p:spPr>
      </p:pic>
      <p:sp>
        <p:nvSpPr>
          <p:cNvPr id="88" name="Shape 88"/>
          <p:cNvSpPr/>
          <p:nvPr/>
        </p:nvSpPr>
        <p:spPr>
          <a:xfrm>
            <a:off x="6454775" y="1447800"/>
            <a:ext cx="2460625" cy="5181600"/>
          </a:xfrm>
          <a:prstGeom prst="rect">
            <a:avLst/>
          </a:prstGeom>
          <a:solidFill>
            <a:schemeClr val="accent3">
              <a:lumOff val="44000"/>
            </a:schemeClr>
          </a:solidFill>
          <a:ln w="12700">
            <a:miter lim="400000"/>
          </a:ln>
        </p:spPr>
        <p:txBody>
          <a:bodyPr lIns="45719" rIns="45719" anchor="ctr"/>
          <a:lstStyle/>
          <a:p>
            <a:pPr algn="ctr">
              <a:defRPr>
                <a:solidFill>
                  <a:schemeClr val="accent3">
                    <a:lumOff val="44000"/>
                  </a:schemeClr>
                </a:solidFill>
              </a:defRPr>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image.jpg"/>
          <p:cNvPicPr>
            <a:picLocks noChangeAspect="1"/>
          </p:cNvPicPr>
          <p:nvPr/>
        </p:nvPicPr>
        <p:blipFill>
          <a:blip r:embed="rId2">
            <a:extLst/>
          </a:blip>
          <a:srcRect l="0" t="0" r="0" b="16740"/>
          <a:stretch>
            <a:fillRect/>
          </a:stretch>
        </p:blipFill>
        <p:spPr>
          <a:xfrm>
            <a:off x="228600" y="1396999"/>
            <a:ext cx="8686800" cy="5232401"/>
          </a:xfrm>
          <a:prstGeom prst="rect">
            <a:avLst/>
          </a:prstGeom>
          <a:ln w="12700">
            <a:miter lim="400000"/>
          </a:ln>
        </p:spPr>
      </p:pic>
      <p:pic>
        <p:nvPicPr>
          <p:cNvPr id="91" name="x-y-chromosome.jpg" descr="http://etzyoseph.org/wp-content/uploads/2011/01/x-y-chromosome.jpg"/>
          <p:cNvPicPr>
            <a:picLocks noChangeAspect="1"/>
          </p:cNvPicPr>
          <p:nvPr/>
        </p:nvPicPr>
        <p:blipFill>
          <a:blip r:embed="rId3">
            <a:extLst/>
          </a:blip>
          <a:stretch>
            <a:fillRect/>
          </a:stretch>
        </p:blipFill>
        <p:spPr>
          <a:xfrm>
            <a:off x="3733800" y="76200"/>
            <a:ext cx="1219200" cy="1311275"/>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nvSpPr>
        <p:spPr>
          <a:xfrm>
            <a:off x="152400" y="1729402"/>
            <a:ext cx="8839200" cy="4786671"/>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nchor="ctr">
            <a:spAutoFit/>
          </a:bodyPr>
          <a:lstStyle/>
          <a:p>
            <a:pPr lvl="1" marL="1270000" indent="-812800">
              <a:buClr>
                <a:srgbClr val="1B1749"/>
              </a:buClr>
              <a:buSzPct val="100000"/>
              <a:buFont typeface="Wingdings"/>
              <a:buChar char="▪"/>
            </a:pPr>
            <a:r>
              <a:rPr sz="3200">
                <a:solidFill>
                  <a:srgbClr val="1B1749"/>
                </a:solidFill>
              </a:rPr>
              <a:t>can affect each pair of chromosomes </a:t>
            </a:r>
            <a:endParaRPr sz="3200">
              <a:solidFill>
                <a:srgbClr val="1B1749"/>
              </a:solidFill>
            </a:endParaRPr>
          </a:p>
          <a:p>
            <a:pPr lvl="1" marL="1270000" indent="-812800">
              <a:buClr>
                <a:srgbClr val="1B1749"/>
              </a:buClr>
              <a:buSzPct val="100000"/>
              <a:buFont typeface="Wingdings"/>
              <a:buChar char="▪"/>
            </a:pPr>
            <a:r>
              <a:rPr sz="3200">
                <a:solidFill>
                  <a:srgbClr val="1B1749"/>
                </a:solidFill>
              </a:rPr>
              <a:t>is not a rare event</a:t>
            </a:r>
            <a:endParaRPr sz="3200">
              <a:solidFill>
                <a:srgbClr val="1B1749"/>
              </a:solidFill>
            </a:endParaRPr>
          </a:p>
          <a:p>
            <a:pPr lvl="1" marL="1270000" indent="-812800">
              <a:buClr>
                <a:srgbClr val="1B1749"/>
              </a:buClr>
              <a:buSzPct val="100000"/>
              <a:buFont typeface="Wingdings"/>
              <a:buChar char="▪"/>
            </a:pPr>
            <a:r>
              <a:rPr sz="3200">
                <a:solidFill>
                  <a:srgbClr val="1B1749"/>
                </a:solidFill>
              </a:rPr>
              <a:t>non disjunction in first meiotic division produces 4 unbalanced gametes. </a:t>
            </a:r>
            <a:endParaRPr sz="3200">
              <a:solidFill>
                <a:srgbClr val="1B1749"/>
              </a:solidFill>
            </a:endParaRPr>
          </a:p>
          <a:p>
            <a:pPr lvl="1" marL="1270000" indent="-812800">
              <a:buClr>
                <a:srgbClr val="1B1749"/>
              </a:buClr>
              <a:buSzPct val="100000"/>
              <a:buFont typeface="Wingdings"/>
              <a:buChar char="▪"/>
            </a:pPr>
            <a:r>
              <a:rPr sz="3200">
                <a:solidFill>
                  <a:srgbClr val="1B1749"/>
                </a:solidFill>
              </a:rPr>
              <a:t>non disjunction in second division produces 2 normal gametes &amp; 2 unbalanced gametes:</a:t>
            </a:r>
            <a:endParaRPr sz="3200">
              <a:solidFill>
                <a:srgbClr val="1B1749"/>
              </a:solidFill>
            </a:endParaRPr>
          </a:p>
          <a:p>
            <a:pPr lvl="1" marL="457200" indent="0"/>
            <a:r>
              <a:rPr sz="3200">
                <a:solidFill>
                  <a:srgbClr val="1B1749"/>
                </a:solidFill>
              </a:rPr>
              <a:t>	</a:t>
            </a:r>
            <a:endParaRPr sz="3200">
              <a:solidFill>
                <a:srgbClr val="1B1749"/>
              </a:solidFill>
            </a:endParaRPr>
          </a:p>
          <a:p>
            <a:pPr lvl="1" marL="457200" indent="0"/>
            <a:r>
              <a:rPr sz="3200">
                <a:solidFill>
                  <a:srgbClr val="FF0000"/>
                </a:solidFill>
              </a:rPr>
              <a:t>Gamete with an extra autosome</a:t>
            </a:r>
            <a:endParaRPr sz="3200">
              <a:solidFill>
                <a:srgbClr val="FF0000"/>
              </a:solidFill>
            </a:endParaRPr>
          </a:p>
          <a:p>
            <a:pPr lvl="1" marL="457200" indent="0"/>
            <a:r>
              <a:rPr sz="3200">
                <a:solidFill>
                  <a:srgbClr val="FF0000"/>
                </a:solidFill>
              </a:rPr>
              <a:t>Nullosomic gamete </a:t>
            </a:r>
            <a:r>
              <a:rPr b="1" sz="2400">
                <a:solidFill>
                  <a:srgbClr val="FF0000"/>
                </a:solidFill>
              </a:rPr>
              <a:t>(missing one chromosome)</a:t>
            </a:r>
          </a:p>
        </p:txBody>
      </p:sp>
      <p:sp>
        <p:nvSpPr>
          <p:cNvPr id="94" name="Shape 94"/>
          <p:cNvSpPr/>
          <p:nvPr/>
        </p:nvSpPr>
        <p:spPr>
          <a:xfrm>
            <a:off x="1600200" y="762000"/>
            <a:ext cx="5234469" cy="609883"/>
          </a:xfrm>
          <a:prstGeom prst="rect">
            <a:avLst/>
          </a:prstGeom>
          <a:solidFill>
            <a:srgbClr val="CCEED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002060"/>
                </a:solidFill>
              </a:defRPr>
            </a:lvl1pPr>
          </a:lstStyle>
          <a:p>
            <a:pPr>
              <a:defRPr b="0" sz="1800">
                <a:solidFill>
                  <a:srgbClr val="5F5F5F"/>
                </a:solidFill>
              </a:defRPr>
            </a:pPr>
            <a:r>
              <a:rPr b="1" sz="3600">
                <a:solidFill>
                  <a:srgbClr val="002060"/>
                </a:solidFill>
              </a:rPr>
              <a:t>Meiotic non-disjunction</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idx="4294967295"/>
          </p:nvPr>
        </p:nvSpPr>
        <p:spPr>
          <a:xfrm>
            <a:off x="533400" y="2667000"/>
            <a:ext cx="8229600" cy="1143001"/>
          </a:xfrm>
          <a:prstGeom prst="rect">
            <a:avLst/>
          </a:prstGeom>
        </p:spPr>
        <p:txBody>
          <a:bodyPr>
            <a:normAutofit fontScale="100000" lnSpcReduction="0"/>
          </a:bodyPr>
          <a:lstStyle>
            <a:lvl1pPr algn="ctr">
              <a:defRPr>
                <a:solidFill>
                  <a:srgbClr val="002060"/>
                </a:solidFill>
                <a:effectLst>
                  <a:outerShdw sx="100000" sy="100000" kx="0" ky="0" algn="b" rotWithShape="0" blurRad="12700" dist="25400" dir="2700000">
                    <a:srgbClr val="000000"/>
                  </a:outerShdw>
                </a:effectLst>
              </a:defRPr>
            </a:lvl1pPr>
          </a:lstStyle>
          <a:p>
            <a:pPr>
              <a:defRPr>
                <a:solidFill>
                  <a:srgbClr val="008080"/>
                </a:solidFill>
                <a:effectLst/>
              </a:defRPr>
            </a:pPr>
            <a:r>
              <a:rPr>
                <a:solidFill>
                  <a:srgbClr val="002060"/>
                </a:solidFill>
                <a:effectLst>
                  <a:outerShdw sx="100000" sy="100000" kx="0" ky="0" algn="b" rotWithShape="0" blurRad="12700" dist="25400" dir="2700000">
                    <a:srgbClr val="000000"/>
                  </a:outerShdw>
                </a:effectLst>
              </a:rPr>
              <a:t>NUMERICAL CHROMOSOMAL ANOMALIES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idx="4294967295"/>
          </p:nvPr>
        </p:nvSpPr>
        <p:spPr>
          <a:xfrm>
            <a:off x="533400" y="2667000"/>
            <a:ext cx="8229600" cy="1143001"/>
          </a:xfrm>
          <a:prstGeom prst="rect">
            <a:avLst/>
          </a:prstGeom>
        </p:spPr>
        <p:txBody>
          <a:bodyPr>
            <a:normAutofit fontScale="100000" lnSpcReduction="0"/>
          </a:bodyPr>
          <a:lstStyle>
            <a:lvl1pPr algn="ctr">
              <a:defRPr>
                <a:solidFill>
                  <a:srgbClr val="002060"/>
                </a:solidFill>
                <a:effectLst>
                  <a:outerShdw sx="100000" sy="100000" kx="0" ky="0" algn="b" rotWithShape="0" blurRad="12700" dist="25400" dir="2700000">
                    <a:srgbClr val="000000"/>
                  </a:outerShdw>
                </a:effectLst>
              </a:defRPr>
            </a:lvl1pPr>
          </a:lstStyle>
          <a:p>
            <a:pPr>
              <a:defRPr>
                <a:solidFill>
                  <a:srgbClr val="008080"/>
                </a:solidFill>
                <a:effectLst/>
              </a:defRPr>
            </a:pPr>
            <a:r>
              <a:rPr>
                <a:solidFill>
                  <a:srgbClr val="002060"/>
                </a:solidFill>
                <a:effectLst>
                  <a:outerShdw sx="100000" sy="100000" kx="0" ky="0" algn="b" rotWithShape="0" blurRad="12700" dist="25400" dir="2700000">
                    <a:srgbClr val="000000"/>
                  </a:outerShdw>
                </a:effectLst>
              </a:rPr>
              <a:t>Numerical anomalies in autosomes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png"/>
          <p:cNvPicPr>
            <a:picLocks noChangeAspect="1"/>
          </p:cNvPicPr>
          <p:nvPr/>
        </p:nvPicPr>
        <p:blipFill>
          <a:blip r:embed="rId3">
            <a:extLst/>
          </a:blip>
          <a:stretch>
            <a:fillRect/>
          </a:stretch>
        </p:blipFill>
        <p:spPr>
          <a:xfrm>
            <a:off x="6477000" y="1295400"/>
            <a:ext cx="1995488" cy="2297113"/>
          </a:xfrm>
          <a:prstGeom prst="rect">
            <a:avLst/>
          </a:prstGeom>
          <a:ln w="12700">
            <a:miter lim="400000"/>
          </a:ln>
        </p:spPr>
      </p:pic>
      <p:sp>
        <p:nvSpPr>
          <p:cNvPr id="101" name="Shape 101"/>
          <p:cNvSpPr/>
          <p:nvPr>
            <p:ph type="title" idx="4294967295"/>
          </p:nvPr>
        </p:nvSpPr>
        <p:spPr>
          <a:xfrm>
            <a:off x="1250950" y="76200"/>
            <a:ext cx="6445250" cy="1030288"/>
          </a:xfrm>
          <a:prstGeom prst="rect">
            <a:avLst/>
          </a:prstGeom>
          <a:solidFill>
            <a:srgbClr val="CCEEDF"/>
          </a:solidFill>
        </p:spPr>
        <p:txBody>
          <a:bodyPr>
            <a:normAutofit fontScale="100000" lnSpcReduction="0"/>
          </a:bodyPr>
          <a:lstStyle/>
          <a:p>
            <a:pPr algn="ctr"/>
            <a:r>
              <a:rPr>
                <a:solidFill>
                  <a:srgbClr val="002060"/>
                </a:solidFill>
                <a:effectLst>
                  <a:outerShdw sx="100000" sy="100000" kx="0" ky="0" algn="b" rotWithShape="0" blurRad="12700" dist="25400" dir="2700000">
                    <a:srgbClr val="000000"/>
                  </a:outerShdw>
                </a:effectLst>
              </a:rPr>
              <a:t>Down syndrome, trisomy 21</a:t>
            </a:r>
            <a:br>
              <a:rPr>
                <a:solidFill>
                  <a:srgbClr val="002060"/>
                </a:solidFill>
                <a:effectLst>
                  <a:outerShdw sx="100000" sy="100000" kx="0" ky="0" algn="b" rotWithShape="0" blurRad="12700" dist="25400" dir="2700000">
                    <a:srgbClr val="000000"/>
                  </a:outerShdw>
                </a:effectLst>
              </a:rPr>
            </a:br>
            <a:r>
              <a:rPr sz="2800">
                <a:solidFill>
                  <a:srgbClr val="C00000"/>
                </a:solidFill>
                <a:effectLst>
                  <a:outerShdw sx="100000" sy="100000" kx="0" ky="0" algn="b" rotWithShape="0" blurRad="12700" dist="25400" dir="2700000">
                    <a:srgbClr val="000000"/>
                  </a:outerShdw>
                </a:effectLst>
              </a:rPr>
              <a:t>Karyotype: 47, XY, +21</a:t>
            </a:r>
          </a:p>
        </p:txBody>
      </p:sp>
      <p:sp>
        <p:nvSpPr>
          <p:cNvPr id="102" name="Shape 102"/>
          <p:cNvSpPr/>
          <p:nvPr>
            <p:ph type="body" idx="4294967295"/>
          </p:nvPr>
        </p:nvSpPr>
        <p:spPr>
          <a:xfrm>
            <a:off x="-1" y="1371600"/>
            <a:ext cx="6172202" cy="5334000"/>
          </a:xfrm>
          <a:prstGeom prst="rect">
            <a:avLst/>
          </a:prstGeom>
          <a:solidFill>
            <a:srgbClr val="F2F2F2"/>
          </a:solidFill>
        </p:spPr>
        <p:txBody>
          <a:bodyPr>
            <a:normAutofit fontScale="100000" lnSpcReduction="0"/>
          </a:bodyPr>
          <a:lstStyle/>
          <a:p>
            <a:pPr marL="293914" indent="-293914">
              <a:lnSpc>
                <a:spcPct val="80000"/>
              </a:lnSpc>
              <a:spcBef>
                <a:spcPts val="500"/>
              </a:spcBef>
              <a:buClr>
                <a:srgbClr val="000000"/>
              </a:buClr>
              <a:buChar char="•"/>
            </a:pPr>
            <a:r>
              <a:rPr sz="2400">
                <a:solidFill>
                  <a:srgbClr val="000000"/>
                </a:solidFill>
              </a:rPr>
              <a:t>The incidence of trisomy 21 rises sharply with increasing maternal age</a:t>
            </a:r>
            <a:endParaRPr sz="2400">
              <a:solidFill>
                <a:srgbClr val="000000"/>
              </a:solidFill>
            </a:endParaRPr>
          </a:p>
          <a:p>
            <a:pPr marL="293914" indent="-293914">
              <a:lnSpc>
                <a:spcPct val="80000"/>
              </a:lnSpc>
              <a:spcBef>
                <a:spcPts val="500"/>
              </a:spcBef>
              <a:buClr>
                <a:srgbClr val="000000"/>
              </a:buClr>
              <a:buChar char="•"/>
            </a:pPr>
            <a:r>
              <a:rPr sz="2400">
                <a:solidFill>
                  <a:srgbClr val="000000"/>
                </a:solidFill>
              </a:rPr>
              <a:t>Most cases arise from non disjunction in the first meiotic division</a:t>
            </a:r>
            <a:endParaRPr sz="2400">
              <a:solidFill>
                <a:srgbClr val="000000"/>
              </a:solidFill>
            </a:endParaRPr>
          </a:p>
          <a:p>
            <a:pPr marL="293914" indent="-293914">
              <a:lnSpc>
                <a:spcPct val="80000"/>
              </a:lnSpc>
              <a:spcBef>
                <a:spcPts val="500"/>
              </a:spcBef>
              <a:buClr>
                <a:srgbClr val="000000"/>
              </a:buClr>
              <a:buChar char="•"/>
            </a:pPr>
            <a:r>
              <a:rPr sz="2400">
                <a:solidFill>
                  <a:srgbClr val="000000"/>
                </a:solidFill>
              </a:rPr>
              <a:t>The father contributing the extra chromosome in 15% of cases (i.e. </a:t>
            </a:r>
            <a:r>
              <a:rPr sz="2400"/>
              <a:t>Down syndrome can also be the result of nondisjunction of the father's chromosome 21)</a:t>
            </a:r>
            <a:endParaRPr sz="2400">
              <a:solidFill>
                <a:srgbClr val="000000"/>
              </a:solidFill>
            </a:endParaRPr>
          </a:p>
          <a:p>
            <a:pPr marL="293914" indent="-293914">
              <a:lnSpc>
                <a:spcPct val="80000"/>
              </a:lnSpc>
              <a:spcBef>
                <a:spcPts val="500"/>
              </a:spcBef>
              <a:buClr>
                <a:srgbClr val="000000"/>
              </a:buClr>
              <a:buChar char="•"/>
            </a:pPr>
            <a:r>
              <a:rPr sz="2400">
                <a:solidFill>
                  <a:srgbClr val="000000"/>
                </a:solidFill>
              </a:rPr>
              <a:t> A small proportion of cases are mosaic and these probably arise from a non disjunction event in an early zygotic division.</a:t>
            </a:r>
            <a:endParaRPr sz="2400">
              <a:solidFill>
                <a:srgbClr val="000000"/>
              </a:solidFill>
            </a:endParaRPr>
          </a:p>
          <a:p>
            <a:pPr marL="293914" indent="-293914">
              <a:lnSpc>
                <a:spcPct val="80000"/>
              </a:lnSpc>
              <a:spcBef>
                <a:spcPts val="500"/>
              </a:spcBef>
              <a:buClr>
                <a:srgbClr val="000000"/>
              </a:buClr>
              <a:buChar char="•"/>
            </a:pPr>
            <a:r>
              <a:rPr sz="2400">
                <a:solidFill>
                  <a:srgbClr val="000000"/>
                </a:solidFill>
              </a:rPr>
              <a:t>The symptoms include characteristic facial dysmorphologies, and an IQ of less than 50.</a:t>
            </a:r>
          </a:p>
        </p:txBody>
      </p:sp>
      <p:pic>
        <p:nvPicPr>
          <p:cNvPr id="103" name="image.png"/>
          <p:cNvPicPr>
            <a:picLocks noChangeAspect="1"/>
          </p:cNvPicPr>
          <p:nvPr/>
        </p:nvPicPr>
        <p:blipFill>
          <a:blip r:embed="rId4">
            <a:extLst/>
          </a:blip>
          <a:stretch>
            <a:fillRect/>
          </a:stretch>
        </p:blipFill>
        <p:spPr>
          <a:xfrm>
            <a:off x="6197600" y="3733800"/>
            <a:ext cx="2870200" cy="2819400"/>
          </a:xfrm>
          <a:prstGeom prst="rect">
            <a:avLst/>
          </a:prstGeom>
          <a:ln>
            <a:solidFill>
              <a:srgbClr val="FF0000"/>
            </a:solidFill>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0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idx="4294967295"/>
          </p:nvPr>
        </p:nvSpPr>
        <p:spPr>
          <a:xfrm>
            <a:off x="762000" y="152400"/>
            <a:ext cx="7391400" cy="1295400"/>
          </a:xfrm>
          <a:prstGeom prst="rect">
            <a:avLst/>
          </a:prstGeom>
          <a:solidFill>
            <a:srgbClr val="CCEEDF"/>
          </a:solidFill>
        </p:spPr>
        <p:txBody>
          <a:bodyPr>
            <a:normAutofit fontScale="100000" lnSpcReduction="0"/>
          </a:bodyPr>
          <a:lstStyle/>
          <a:p>
            <a:pPr algn="ctr"/>
            <a:r>
              <a:rPr>
                <a:solidFill>
                  <a:srgbClr val="002060"/>
                </a:solidFill>
                <a:effectLst>
                  <a:outerShdw sx="100000" sy="100000" kx="0" ky="0" algn="b" rotWithShape="0" blurRad="12700" dist="25400" dir="2700000">
                    <a:srgbClr val="000000"/>
                  </a:outerShdw>
                </a:effectLst>
              </a:rPr>
              <a:t>Edward's syndrome, Trisomy 18</a:t>
            </a:r>
            <a:br>
              <a:rPr>
                <a:solidFill>
                  <a:srgbClr val="002060"/>
                </a:solidFill>
                <a:effectLst>
                  <a:outerShdw sx="100000" sy="100000" kx="0" ky="0" algn="b" rotWithShape="0" blurRad="12700" dist="25400" dir="2700000">
                    <a:srgbClr val="000000"/>
                  </a:outerShdw>
                </a:effectLst>
              </a:rPr>
            </a:br>
            <a:r>
              <a:rPr>
                <a:solidFill>
                  <a:srgbClr val="C00000"/>
                </a:solidFill>
                <a:effectLst>
                  <a:outerShdw sx="100000" sy="100000" kx="0" ky="0" algn="b" rotWithShape="0" blurRad="12700" dist="25400" dir="2700000">
                    <a:srgbClr val="000000"/>
                  </a:outerShdw>
                </a:effectLst>
              </a:rPr>
              <a:t>Karyotype: 47, XY, +18</a:t>
            </a:r>
          </a:p>
        </p:txBody>
      </p:sp>
      <p:sp>
        <p:nvSpPr>
          <p:cNvPr id="108" name="Shape 108"/>
          <p:cNvSpPr/>
          <p:nvPr>
            <p:ph type="body" sz="half" idx="4294967295"/>
          </p:nvPr>
        </p:nvSpPr>
        <p:spPr>
          <a:xfrm>
            <a:off x="838200" y="1600200"/>
            <a:ext cx="7772400" cy="2895600"/>
          </a:xfrm>
          <a:prstGeom prst="rect">
            <a:avLst/>
          </a:prstGeom>
        </p:spPr>
        <p:txBody>
          <a:bodyPr>
            <a:normAutofit fontScale="100000" lnSpcReduction="0"/>
          </a:bodyPr>
          <a:lstStyle/>
          <a:p>
            <a:pPr marL="244928" indent="-244928">
              <a:spcBef>
                <a:spcPts val="400"/>
              </a:spcBef>
              <a:buClr>
                <a:srgbClr val="000000"/>
              </a:buClr>
              <a:buChar char="•"/>
            </a:pPr>
            <a:r>
              <a:rPr b="1" sz="2000">
                <a:solidFill>
                  <a:srgbClr val="000000"/>
                </a:solidFill>
              </a:rPr>
              <a:t>It is the second most common autosomal trisomy, after Down syndrome, that carries to term</a:t>
            </a:r>
            <a:endParaRPr b="1" sz="2000">
              <a:solidFill>
                <a:srgbClr val="000000"/>
              </a:solidFill>
            </a:endParaRPr>
          </a:p>
          <a:p>
            <a:pPr marL="244928" indent="-244928">
              <a:spcBef>
                <a:spcPts val="400"/>
              </a:spcBef>
              <a:buClr>
                <a:srgbClr val="000000"/>
              </a:buClr>
              <a:buChar char="•"/>
            </a:pPr>
            <a:r>
              <a:rPr b="1" sz="2000">
                <a:solidFill>
                  <a:srgbClr val="000000"/>
                </a:solidFill>
              </a:rPr>
              <a:t>It occurs in around one in 6,000 live births and around 80 percent of those affected are female</a:t>
            </a:r>
            <a:endParaRPr b="1" sz="2000">
              <a:solidFill>
                <a:srgbClr val="000000"/>
              </a:solidFill>
            </a:endParaRPr>
          </a:p>
          <a:p>
            <a:pPr marL="244928" indent="-244928">
              <a:spcBef>
                <a:spcPts val="400"/>
              </a:spcBef>
              <a:buClr>
                <a:srgbClr val="000000"/>
              </a:buClr>
              <a:buChar char="•"/>
            </a:pPr>
            <a:r>
              <a:rPr b="1" sz="2000">
                <a:solidFill>
                  <a:srgbClr val="000000"/>
                </a:solidFill>
              </a:rPr>
              <a:t>Most babies die in the first year and many within the first month &amp; has a very low rate of survival</a:t>
            </a:r>
            <a:endParaRPr b="1" sz="2000">
              <a:solidFill>
                <a:srgbClr val="000000"/>
              </a:solidFill>
            </a:endParaRPr>
          </a:p>
          <a:p>
            <a:pPr marL="244928" indent="-244928">
              <a:spcBef>
                <a:spcPts val="400"/>
              </a:spcBef>
              <a:buClr>
                <a:srgbClr val="000000"/>
              </a:buClr>
              <a:buChar char="•"/>
            </a:pPr>
            <a:r>
              <a:rPr b="1" sz="2000">
                <a:solidFill>
                  <a:srgbClr val="000000"/>
                </a:solidFill>
              </a:rPr>
              <a:t>Common anomalies are heart abnormalities, kidney malformations, and other internal organ disorders</a:t>
            </a:r>
          </a:p>
        </p:txBody>
      </p:sp>
      <p:pic>
        <p:nvPicPr>
          <p:cNvPr id="109" name="image.png"/>
          <p:cNvPicPr>
            <a:picLocks noChangeAspect="1"/>
          </p:cNvPicPr>
          <p:nvPr/>
        </p:nvPicPr>
        <p:blipFill>
          <a:blip r:embed="rId2">
            <a:extLst/>
          </a:blip>
          <a:stretch>
            <a:fillRect/>
          </a:stretch>
        </p:blipFill>
        <p:spPr>
          <a:xfrm>
            <a:off x="914400" y="4475162"/>
            <a:ext cx="4267200" cy="2306638"/>
          </a:xfrm>
          <a:prstGeom prst="rect">
            <a:avLst/>
          </a:prstGeom>
          <a:ln>
            <a:solidFill>
              <a:srgbClr val="FF0000"/>
            </a:solidFill>
          </a:ln>
        </p:spPr>
      </p:pic>
      <p:pic>
        <p:nvPicPr>
          <p:cNvPr id="110" name="18.jpg" descr="18"/>
          <p:cNvPicPr>
            <a:picLocks noChangeAspect="1"/>
          </p:cNvPicPr>
          <p:nvPr/>
        </p:nvPicPr>
        <p:blipFill>
          <a:blip r:embed="rId3">
            <a:extLst/>
          </a:blip>
          <a:stretch>
            <a:fillRect/>
          </a:stretch>
        </p:blipFill>
        <p:spPr>
          <a:xfrm>
            <a:off x="5459412" y="4551362"/>
            <a:ext cx="2998788" cy="2001838"/>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idx="4294967295"/>
          </p:nvPr>
        </p:nvSpPr>
        <p:spPr>
          <a:xfrm>
            <a:off x="1219200" y="457199"/>
            <a:ext cx="6553200" cy="1143002"/>
          </a:xfrm>
          <a:prstGeom prst="rect">
            <a:avLst/>
          </a:prstGeom>
          <a:solidFill>
            <a:srgbClr val="CCEEDF"/>
          </a:solidFill>
        </p:spPr>
        <p:txBody>
          <a:bodyPr>
            <a:normAutofit fontScale="100000" lnSpcReduction="0"/>
          </a:bodyPr>
          <a:lstStyle/>
          <a:p>
            <a:pPr algn="ctr"/>
            <a:r>
              <a:rPr>
                <a:solidFill>
                  <a:srgbClr val="002060"/>
                </a:solidFill>
                <a:effectLst>
                  <a:outerShdw sx="100000" sy="100000" kx="0" ky="0" algn="b" rotWithShape="0" blurRad="12700" dist="25400" dir="2700000">
                    <a:srgbClr val="000000"/>
                  </a:outerShdw>
                </a:effectLst>
              </a:rPr>
              <a:t>Patau Syndrome, Trisomy 13</a:t>
            </a:r>
            <a:br>
              <a:rPr>
                <a:solidFill>
                  <a:srgbClr val="002060"/>
                </a:solidFill>
                <a:effectLst>
                  <a:outerShdw sx="100000" sy="100000" kx="0" ky="0" algn="b" rotWithShape="0" blurRad="12700" dist="25400" dir="2700000">
                    <a:srgbClr val="000000"/>
                  </a:outerShdw>
                </a:effectLst>
              </a:rPr>
            </a:br>
            <a:r>
              <a:rPr>
                <a:solidFill>
                  <a:srgbClr val="002060"/>
                </a:solidFill>
                <a:effectLst>
                  <a:outerShdw sx="100000" sy="100000" kx="0" ky="0" algn="b" rotWithShape="0" blurRad="12700" dist="25400" dir="2700000">
                    <a:srgbClr val="000000"/>
                  </a:outerShdw>
                </a:effectLst>
              </a:rPr>
              <a:t> </a:t>
            </a:r>
            <a:r>
              <a:rPr sz="2800">
                <a:solidFill>
                  <a:srgbClr val="C00000"/>
                </a:solidFill>
                <a:effectLst>
                  <a:outerShdw sx="100000" sy="100000" kx="0" ky="0" algn="b" rotWithShape="0" blurRad="12700" dist="25400" dir="2700000">
                    <a:srgbClr val="000000"/>
                  </a:outerShdw>
                </a:effectLst>
              </a:rPr>
              <a:t>Karyotype: 47, XY, +13</a:t>
            </a:r>
          </a:p>
        </p:txBody>
      </p:sp>
      <p:sp>
        <p:nvSpPr>
          <p:cNvPr id="113" name="Shape 113"/>
          <p:cNvSpPr/>
          <p:nvPr>
            <p:ph type="body" sz="half" idx="4294967295"/>
          </p:nvPr>
        </p:nvSpPr>
        <p:spPr>
          <a:xfrm>
            <a:off x="152400" y="2438400"/>
            <a:ext cx="5029200" cy="4724400"/>
          </a:xfrm>
          <a:prstGeom prst="rect">
            <a:avLst/>
          </a:prstGeom>
        </p:spPr>
        <p:txBody>
          <a:bodyPr>
            <a:normAutofit fontScale="100000" lnSpcReduction="0"/>
          </a:bodyPr>
          <a:lstStyle/>
          <a:p>
            <a:pPr>
              <a:buClr>
                <a:srgbClr val="000000"/>
              </a:buClr>
              <a:buChar char="•"/>
            </a:pPr>
            <a:r>
              <a:rPr b="1">
                <a:solidFill>
                  <a:srgbClr val="000000"/>
                </a:solidFill>
              </a:rPr>
              <a:t>Fifty % of these babies die within the first month and very few survive beyond the first year.</a:t>
            </a:r>
            <a:endParaRPr b="1">
              <a:solidFill>
                <a:srgbClr val="000000"/>
              </a:solidFill>
            </a:endParaRPr>
          </a:p>
          <a:p>
            <a:pPr>
              <a:buClr>
                <a:srgbClr val="000000"/>
              </a:buClr>
              <a:buChar char="•"/>
            </a:pPr>
            <a:r>
              <a:rPr b="1">
                <a:solidFill>
                  <a:srgbClr val="000000"/>
                </a:solidFill>
              </a:rPr>
              <a:t>There are multiple dysmorphic features.</a:t>
            </a:r>
            <a:endParaRPr b="1">
              <a:solidFill>
                <a:srgbClr val="000000"/>
              </a:solidFill>
            </a:endParaRPr>
          </a:p>
          <a:p>
            <a:pPr>
              <a:buClr>
                <a:srgbClr val="000000"/>
              </a:buClr>
              <a:buChar char="•"/>
            </a:pPr>
            <a:r>
              <a:rPr b="1">
                <a:solidFill>
                  <a:srgbClr val="000000"/>
                </a:solidFill>
              </a:rPr>
              <a:t>Most cases, as in Down's syndrome, involve maternal non-disjunction.</a:t>
            </a:r>
          </a:p>
        </p:txBody>
      </p:sp>
      <p:pic>
        <p:nvPicPr>
          <p:cNvPr id="114" name="image.png"/>
          <p:cNvPicPr>
            <a:picLocks noChangeAspect="1"/>
          </p:cNvPicPr>
          <p:nvPr/>
        </p:nvPicPr>
        <p:blipFill>
          <a:blip r:embed="rId2">
            <a:extLst/>
          </a:blip>
          <a:stretch>
            <a:fillRect/>
          </a:stretch>
        </p:blipFill>
        <p:spPr>
          <a:xfrm>
            <a:off x="5535612" y="3603625"/>
            <a:ext cx="3381376" cy="3148013"/>
          </a:xfrm>
          <a:prstGeom prst="rect">
            <a:avLst/>
          </a:prstGeom>
          <a:ln>
            <a:solidFill>
              <a:srgbClr val="FF0000"/>
            </a:solidFill>
          </a:ln>
        </p:spPr>
      </p:pic>
      <p:pic>
        <p:nvPicPr>
          <p:cNvPr id="115" name="image.png"/>
          <p:cNvPicPr>
            <a:picLocks noChangeAspect="1"/>
          </p:cNvPicPr>
          <p:nvPr/>
        </p:nvPicPr>
        <p:blipFill>
          <a:blip r:embed="rId3">
            <a:extLst/>
          </a:blip>
          <a:srcRect l="27684" t="0" r="21421" b="23435"/>
          <a:stretch>
            <a:fillRect/>
          </a:stretch>
        </p:blipFill>
        <p:spPr>
          <a:xfrm>
            <a:off x="7599362" y="1770062"/>
            <a:ext cx="1325563" cy="1779588"/>
          </a:xfrm>
          <a:prstGeom prst="rect">
            <a:avLst/>
          </a:prstGeom>
          <a:ln w="12700">
            <a:miter lim="400000"/>
          </a:ln>
        </p:spPr>
      </p:pic>
      <p:pic>
        <p:nvPicPr>
          <p:cNvPr id="116" name="art-adnc496393.jpg" descr="art-adnc496393"/>
          <p:cNvPicPr>
            <a:picLocks noChangeAspect="1"/>
          </p:cNvPicPr>
          <p:nvPr/>
        </p:nvPicPr>
        <p:blipFill>
          <a:blip r:embed="rId4">
            <a:extLst/>
          </a:blip>
          <a:stretch>
            <a:fillRect/>
          </a:stretch>
        </p:blipFill>
        <p:spPr>
          <a:xfrm>
            <a:off x="6292850" y="1774825"/>
            <a:ext cx="1306513" cy="1760538"/>
          </a:xfrm>
          <a:prstGeom prst="rect">
            <a:avLst/>
          </a:prstGeom>
          <a:ln w="12700">
            <a:miter lim="400000"/>
          </a:ln>
        </p:spPr>
      </p:pic>
      <p:pic>
        <p:nvPicPr>
          <p:cNvPr id="117" name="peri009.jpg" descr="peri009"/>
          <p:cNvPicPr>
            <a:picLocks noChangeAspect="1"/>
          </p:cNvPicPr>
          <p:nvPr/>
        </p:nvPicPr>
        <p:blipFill>
          <a:blip r:embed="rId5">
            <a:extLst/>
          </a:blip>
          <a:stretch>
            <a:fillRect/>
          </a:stretch>
        </p:blipFill>
        <p:spPr>
          <a:xfrm>
            <a:off x="5172075" y="1778000"/>
            <a:ext cx="1154113" cy="17653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idx="4294967295"/>
          </p:nvPr>
        </p:nvSpPr>
        <p:spPr>
          <a:xfrm>
            <a:off x="533400" y="2667000"/>
            <a:ext cx="8229600" cy="1143001"/>
          </a:xfrm>
          <a:prstGeom prst="rect">
            <a:avLst/>
          </a:prstGeom>
        </p:spPr>
        <p:txBody>
          <a:bodyPr>
            <a:normAutofit fontScale="100000" lnSpcReduction="0"/>
          </a:bodyPr>
          <a:lstStyle>
            <a:lvl1pPr algn="ctr">
              <a:defRPr>
                <a:solidFill>
                  <a:srgbClr val="002060"/>
                </a:solidFill>
                <a:effectLst>
                  <a:outerShdw sx="100000" sy="100000" kx="0" ky="0" algn="b" rotWithShape="0" blurRad="12700" dist="25400" dir="2700000">
                    <a:srgbClr val="000000"/>
                  </a:outerShdw>
                </a:effectLst>
              </a:defRPr>
            </a:lvl1pPr>
          </a:lstStyle>
          <a:p>
            <a:pPr>
              <a:defRPr>
                <a:solidFill>
                  <a:srgbClr val="008080"/>
                </a:solidFill>
                <a:effectLst/>
              </a:defRPr>
            </a:pPr>
            <a:r>
              <a:rPr>
                <a:solidFill>
                  <a:srgbClr val="002060"/>
                </a:solidFill>
                <a:effectLst>
                  <a:outerShdw sx="100000" sy="100000" kx="0" ky="0" algn="b" rotWithShape="0" blurRad="12700" dist="25400" dir="2700000">
                    <a:srgbClr val="000000"/>
                  </a:outerShdw>
                </a:effectLst>
              </a:rPr>
              <a:t>Numerical anomalies in Sex chromosomes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4" name="Group 54"/>
          <p:cNvGrpSpPr/>
          <p:nvPr/>
        </p:nvGrpSpPr>
        <p:grpSpPr>
          <a:xfrm>
            <a:off x="1828800" y="609600"/>
            <a:ext cx="5334000" cy="808038"/>
            <a:chOff x="0" y="0"/>
            <a:chExt cx="5334000" cy="808037"/>
          </a:xfrm>
        </p:grpSpPr>
        <p:sp>
          <p:nvSpPr>
            <p:cNvPr id="52" name="Shape 52"/>
            <p:cNvSpPr/>
            <p:nvPr/>
          </p:nvSpPr>
          <p:spPr>
            <a:xfrm>
              <a:off x="0" y="0"/>
              <a:ext cx="5334000" cy="808038"/>
            </a:xfrm>
            <a:prstGeom prst="rect">
              <a:avLst/>
            </a:prstGeom>
            <a:solidFill>
              <a:srgbClr val="CCEEDF"/>
            </a:solidFill>
            <a:ln w="12700" cap="flat">
              <a:noFill/>
              <a:miter lim="400000"/>
            </a:ln>
            <a:effectLst/>
          </p:spPr>
          <p:txBody>
            <a:bodyPr wrap="square" lIns="45719" tIns="45719" rIns="45719" bIns="45719" numCol="1" anchor="ctr">
              <a:noAutofit/>
            </a:bodyPr>
            <a:lstStyle/>
            <a:p>
              <a:pPr algn="ctr">
                <a:defRPr b="1" sz="4000">
                  <a:solidFill>
                    <a:srgbClr val="002060"/>
                  </a:solidFill>
                  <a:effectLst>
                    <a:outerShdw sx="100000" sy="100000" kx="0" ky="0" algn="b" rotWithShape="0" blurRad="12700" dist="25400" dir="2700000">
                      <a:srgbClr val="000000"/>
                    </a:outerShdw>
                  </a:effectLst>
                </a:defRPr>
              </a:pPr>
            </a:p>
          </p:txBody>
        </p:sp>
        <p:sp>
          <p:nvSpPr>
            <p:cNvPr id="53" name="Shape 53"/>
            <p:cNvSpPr/>
            <p:nvPr/>
          </p:nvSpPr>
          <p:spPr>
            <a:xfrm>
              <a:off x="0" y="80858"/>
              <a:ext cx="5334000" cy="646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40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4000">
                  <a:solidFill>
                    <a:srgbClr val="002060"/>
                  </a:solidFill>
                  <a:effectLst>
                    <a:outerShdw sx="100000" sy="100000" kx="0" ky="0" algn="b" rotWithShape="0" blurRad="12700" dist="25400" dir="2700000">
                      <a:srgbClr val="000000"/>
                    </a:outerShdw>
                  </a:effectLst>
                </a:rPr>
                <a:t>Lecture Objectives:</a:t>
              </a:r>
            </a:p>
          </p:txBody>
        </p:sp>
      </p:grpSp>
      <p:sp>
        <p:nvSpPr>
          <p:cNvPr id="55" name="Shape 55"/>
          <p:cNvSpPr/>
          <p:nvPr/>
        </p:nvSpPr>
        <p:spPr>
          <a:xfrm>
            <a:off x="304800" y="1600199"/>
            <a:ext cx="8458200" cy="45435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pPr>
            <a:r>
              <a:rPr b="1" sz="2800">
                <a:solidFill>
                  <a:srgbClr val="4D2600"/>
                </a:solidFill>
                <a:latin typeface="Calibri"/>
                <a:ea typeface="Calibri"/>
                <a:cs typeface="Calibri"/>
                <a:sym typeface="Calibri"/>
              </a:rPr>
              <a:t>By the end of this lecture, the students should be able to:</a:t>
            </a:r>
            <a:endParaRPr sz="2800">
              <a:solidFill>
                <a:srgbClr val="4D2600"/>
              </a:solidFill>
              <a:latin typeface="Calibri"/>
              <a:ea typeface="Calibri"/>
              <a:cs typeface="Calibri"/>
              <a:sym typeface="Calibri"/>
            </a:endParaRPr>
          </a:p>
          <a:p>
            <a:pPr marL="457200" indent="-457200">
              <a:spcBef>
                <a:spcPts val="500"/>
              </a:spcBef>
              <a:buClr>
                <a:srgbClr val="002060"/>
              </a:buClr>
              <a:buSzPct val="100000"/>
              <a:buFont typeface="Arial"/>
              <a:buChar char="•"/>
            </a:pPr>
            <a:r>
              <a:rPr sz="2400">
                <a:solidFill>
                  <a:srgbClr val="002060"/>
                </a:solidFill>
                <a:latin typeface="Calibri"/>
                <a:ea typeface="Calibri"/>
                <a:cs typeface="Calibri"/>
                <a:sym typeface="Calibri"/>
              </a:rPr>
              <a:t>Describe and explain the events in mitosis &amp; meiosis.</a:t>
            </a:r>
            <a:endParaRPr sz="2400">
              <a:solidFill>
                <a:srgbClr val="002060"/>
              </a:solidFill>
              <a:latin typeface="Calibri"/>
              <a:ea typeface="Calibri"/>
              <a:cs typeface="Calibri"/>
              <a:sym typeface="Calibri"/>
            </a:endParaRPr>
          </a:p>
          <a:p>
            <a:pPr marL="457200" indent="-457200">
              <a:spcBef>
                <a:spcPts val="500"/>
              </a:spcBef>
              <a:buClr>
                <a:srgbClr val="002060"/>
              </a:buClr>
              <a:buSzPct val="100000"/>
              <a:buFont typeface="Arial"/>
              <a:buChar char="•"/>
            </a:pPr>
            <a:r>
              <a:rPr sz="2400">
                <a:solidFill>
                  <a:srgbClr val="002060"/>
                </a:solidFill>
                <a:latin typeface="Calibri"/>
                <a:ea typeface="Calibri"/>
                <a:cs typeface="Calibri"/>
                <a:sym typeface="Calibri"/>
              </a:rPr>
              <a:t>Define non-disjunction and describe its consequences for meiosis and mitosis. </a:t>
            </a:r>
            <a:endParaRPr sz="2400">
              <a:solidFill>
                <a:srgbClr val="002060"/>
              </a:solidFill>
              <a:latin typeface="Calibri"/>
              <a:ea typeface="Calibri"/>
              <a:cs typeface="Calibri"/>
              <a:sym typeface="Calibri"/>
            </a:endParaRPr>
          </a:p>
          <a:p>
            <a:pPr marL="457200" indent="-457200">
              <a:spcBef>
                <a:spcPts val="500"/>
              </a:spcBef>
              <a:buClr>
                <a:srgbClr val="002060"/>
              </a:buClr>
              <a:buSzPct val="100000"/>
              <a:buFont typeface="Arial"/>
              <a:buChar char="•"/>
            </a:pPr>
            <a:r>
              <a:rPr sz="2400">
                <a:solidFill>
                  <a:srgbClr val="002060"/>
                </a:solidFill>
                <a:latin typeface="Calibri"/>
                <a:ea typeface="Calibri"/>
                <a:cs typeface="Calibri"/>
                <a:sym typeface="Calibri"/>
              </a:rPr>
              <a:t>Classify chromosomal abnormalities </a:t>
            </a:r>
            <a:endParaRPr sz="2400">
              <a:solidFill>
                <a:srgbClr val="002060"/>
              </a:solidFill>
              <a:latin typeface="Calibri"/>
              <a:ea typeface="Calibri"/>
              <a:cs typeface="Calibri"/>
              <a:sym typeface="Calibri"/>
            </a:endParaRPr>
          </a:p>
          <a:p>
            <a:pPr marL="457200" indent="-457200">
              <a:spcBef>
                <a:spcPts val="500"/>
              </a:spcBef>
              <a:buClr>
                <a:srgbClr val="002060"/>
              </a:buClr>
              <a:buSzPct val="100000"/>
              <a:buFont typeface="Arial"/>
              <a:buChar char="•"/>
            </a:pPr>
            <a:r>
              <a:rPr sz="2400">
                <a:solidFill>
                  <a:srgbClr val="002060"/>
                </a:solidFill>
                <a:latin typeface="Calibri"/>
                <a:ea typeface="Calibri"/>
                <a:cs typeface="Calibri"/>
                <a:sym typeface="Calibri"/>
              </a:rPr>
              <a:t>Understand the common numerical autosomal disorders: trisomies 21, 13, 18.</a:t>
            </a:r>
            <a:endParaRPr sz="2400">
              <a:solidFill>
                <a:srgbClr val="002060"/>
              </a:solidFill>
              <a:latin typeface="Calibri"/>
              <a:ea typeface="Calibri"/>
              <a:cs typeface="Calibri"/>
              <a:sym typeface="Calibri"/>
            </a:endParaRPr>
          </a:p>
          <a:p>
            <a:pPr marL="457200" indent="-457200">
              <a:spcBef>
                <a:spcPts val="500"/>
              </a:spcBef>
              <a:buClr>
                <a:srgbClr val="002060"/>
              </a:buClr>
              <a:buSzPct val="100000"/>
              <a:buFont typeface="Arial"/>
              <a:buChar char="•"/>
            </a:pPr>
            <a:r>
              <a:rPr sz="2400">
                <a:solidFill>
                  <a:srgbClr val="002060"/>
                </a:solidFill>
                <a:latin typeface="Calibri"/>
                <a:ea typeface="Calibri"/>
                <a:cs typeface="Calibri"/>
                <a:sym typeface="Calibri"/>
              </a:rPr>
              <a:t>Understand the common numerical sex chromosome disorders: Turner`s &amp; Klinefelter`s syndromes</a:t>
            </a:r>
            <a:endParaRPr sz="2400">
              <a:solidFill>
                <a:srgbClr val="002060"/>
              </a:solidFill>
              <a:latin typeface="Calibri"/>
              <a:ea typeface="Calibri"/>
              <a:cs typeface="Calibri"/>
              <a:sym typeface="Calibri"/>
            </a:endParaRPr>
          </a:p>
          <a:p>
            <a:pPr marL="457200" indent="-457200">
              <a:spcBef>
                <a:spcPts val="500"/>
              </a:spcBef>
              <a:buClr>
                <a:srgbClr val="002060"/>
              </a:buClr>
              <a:buSzPct val="100000"/>
              <a:buFont typeface="Arial"/>
              <a:buChar char="•"/>
            </a:pPr>
            <a:r>
              <a:rPr sz="2400">
                <a:solidFill>
                  <a:srgbClr val="002060"/>
                </a:solidFill>
                <a:latin typeface="Calibri"/>
                <a:ea typeface="Calibri"/>
                <a:cs typeface="Calibri"/>
                <a:sym typeface="Calibri"/>
              </a:rPr>
              <a:t>Recognize the main structural anomalies in chromosomes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5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152400" y="990600"/>
            <a:ext cx="6705600" cy="2580194"/>
          </a:xfrm>
          <a:prstGeom prst="rect">
            <a:avLst/>
          </a:prstGeom>
          <a:solidFill>
            <a:srgbClr val="F2F2F2"/>
          </a:soli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p>
            <a:pPr marL="457200" indent="-457200">
              <a:buClr>
                <a:srgbClr val="003300"/>
              </a:buClr>
              <a:buSzPct val="100000"/>
              <a:buFont typeface="Wingdings"/>
              <a:buChar char="❖"/>
            </a:pPr>
            <a:r>
              <a:rPr sz="2400">
                <a:solidFill>
                  <a:srgbClr val="003300"/>
                </a:solidFill>
              </a:rPr>
              <a:t>Occurring in 1 in 5000 phenotypic females</a:t>
            </a:r>
            <a:endParaRPr sz="2400">
              <a:solidFill>
                <a:srgbClr val="003300"/>
              </a:solidFill>
            </a:endParaRPr>
          </a:p>
          <a:p>
            <a:pPr marL="457200" indent="-457200">
              <a:buClr>
                <a:srgbClr val="003300"/>
              </a:buClr>
              <a:buSzPct val="100000"/>
              <a:buFont typeface="Wingdings"/>
              <a:buChar char="❖"/>
            </a:pPr>
            <a:r>
              <a:rPr sz="2400">
                <a:solidFill>
                  <a:srgbClr val="003300"/>
                </a:solidFill>
              </a:rPr>
              <a:t>The only viable monosomy in humans</a:t>
            </a:r>
            <a:endParaRPr sz="2400">
              <a:solidFill>
                <a:srgbClr val="003300"/>
              </a:solidFill>
            </a:endParaRPr>
          </a:p>
          <a:p>
            <a:pPr marL="457200" indent="-457200">
              <a:buClr>
                <a:srgbClr val="003300"/>
              </a:buClr>
              <a:buSzPct val="100000"/>
              <a:buFont typeface="Wingdings"/>
              <a:buChar char="❖"/>
            </a:pPr>
            <a:r>
              <a:rPr sz="2400">
                <a:solidFill>
                  <a:srgbClr val="003300"/>
                </a:solidFill>
              </a:rPr>
              <a:t>Characteristics: Webbed neck, Individuals are genetically female, not mature sexually, Sterile, Short stature, Broad chest, Low hairline, Streak ovaries, Normal intelligence, Normal life span</a:t>
            </a:r>
          </a:p>
        </p:txBody>
      </p:sp>
      <p:pic>
        <p:nvPicPr>
          <p:cNvPr id="122" name="turner_person.jpg" descr="turner_person"/>
          <p:cNvPicPr>
            <a:picLocks noChangeAspect="1"/>
          </p:cNvPicPr>
          <p:nvPr/>
        </p:nvPicPr>
        <p:blipFill>
          <a:blip r:embed="rId3">
            <a:extLst/>
          </a:blip>
          <a:srcRect l="0" t="0" r="0" b="5230"/>
          <a:stretch>
            <a:fillRect/>
          </a:stretch>
        </p:blipFill>
        <p:spPr>
          <a:xfrm>
            <a:off x="6705600" y="1079500"/>
            <a:ext cx="2362200" cy="4940301"/>
          </a:xfrm>
          <a:prstGeom prst="rect">
            <a:avLst/>
          </a:prstGeom>
          <a:ln>
            <a:solidFill>
              <a:srgbClr val="FF0000"/>
            </a:solidFill>
          </a:ln>
        </p:spPr>
      </p:pic>
      <p:sp>
        <p:nvSpPr>
          <p:cNvPr id="123" name="Shape 123"/>
          <p:cNvSpPr/>
          <p:nvPr/>
        </p:nvSpPr>
        <p:spPr>
          <a:xfrm>
            <a:off x="349250" y="152399"/>
            <a:ext cx="8168045" cy="557571"/>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wrap="none" lIns="45719" rIns="45719">
            <a:spAutoFit/>
          </a:bodyPr>
          <a:lstStyle>
            <a:lvl1pPr>
              <a:defRPr b="1" sz="32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200">
                <a:solidFill>
                  <a:srgbClr val="002060"/>
                </a:solidFill>
                <a:effectLst>
                  <a:outerShdw sx="100000" sy="100000" kx="0" ky="0" algn="b" rotWithShape="0" blurRad="12700" dist="25400" dir="2700000">
                    <a:srgbClr val="000000"/>
                  </a:outerShdw>
                </a:effectLst>
              </a:rPr>
              <a:t>Monosomy X (Turner’s syndrome, 45, XO)</a:t>
            </a:r>
          </a:p>
        </p:txBody>
      </p:sp>
      <p:pic>
        <p:nvPicPr>
          <p:cNvPr id="124" name="image.png"/>
          <p:cNvPicPr>
            <a:picLocks noChangeAspect="1"/>
          </p:cNvPicPr>
          <p:nvPr/>
        </p:nvPicPr>
        <p:blipFill>
          <a:blip r:embed="rId4">
            <a:extLst/>
          </a:blip>
          <a:stretch>
            <a:fillRect/>
          </a:stretch>
        </p:blipFill>
        <p:spPr>
          <a:xfrm>
            <a:off x="628650" y="3770312"/>
            <a:ext cx="4629150" cy="3087688"/>
          </a:xfrm>
          <a:prstGeom prst="rect">
            <a:avLst/>
          </a:prstGeom>
          <a:ln>
            <a:solidFill>
              <a:srgbClr val="FF0000"/>
            </a:solidFill>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4294967295"/>
          </p:nvPr>
        </p:nvSpPr>
        <p:spPr>
          <a:xfrm>
            <a:off x="0" y="1338262"/>
            <a:ext cx="6553200" cy="5443538"/>
          </a:xfrm>
          <a:prstGeom prst="rect">
            <a:avLst/>
          </a:prstGeom>
          <a:solidFill>
            <a:srgbClr val="F2F2F2"/>
          </a:solidFill>
        </p:spPr>
        <p:txBody>
          <a:bodyPr>
            <a:normAutofit fontScale="100000" lnSpcReduction="0"/>
          </a:bodyPr>
          <a:lstStyle/>
          <a:p>
            <a:pPr marL="327660" indent="-327660">
              <a:spcBef>
                <a:spcPts val="500"/>
              </a:spcBef>
              <a:buChar char="•"/>
              <a:defRPr sz="2000"/>
            </a:pPr>
            <a:r>
              <a:rPr sz="2400"/>
              <a:t> Male sex organs; unusually small testes which</a:t>
            </a:r>
            <a:r>
              <a:rPr sz="2400">
                <a:solidFill>
                  <a:srgbClr val="000000"/>
                </a:solidFill>
              </a:rPr>
              <a:t> fail to produce normal levels of testosterone</a:t>
            </a:r>
            <a:r>
              <a:rPr sz="2400">
                <a:solidFill>
                  <a:srgbClr val="000000"/>
                </a:solidFill>
                <a:latin typeface="Wingdings"/>
                <a:ea typeface="Wingdings"/>
                <a:cs typeface="Wingdings"/>
                <a:sym typeface="Wingdings"/>
              </a:rPr>
              <a:t> </a:t>
            </a:r>
            <a:r>
              <a:rPr sz="2400"/>
              <a:t>breast enlargement </a:t>
            </a:r>
            <a:r>
              <a:rPr sz="2400">
                <a:solidFill>
                  <a:srgbClr val="000000"/>
                </a:solidFill>
              </a:rPr>
              <a:t>(gynaecomastia) </a:t>
            </a:r>
            <a:r>
              <a:rPr sz="2400"/>
              <a:t>and other feminine body characteristic</a:t>
            </a:r>
            <a:endParaRPr sz="2400"/>
          </a:p>
          <a:p>
            <a:pPr marL="273050" indent="-273050">
              <a:spcBef>
                <a:spcPts val="400"/>
              </a:spcBef>
              <a:buChar char="•"/>
              <a:defRPr sz="2000"/>
            </a:pPr>
            <a:endParaRPr sz="800"/>
          </a:p>
          <a:p>
            <a:pPr marL="327660" indent="-327660">
              <a:spcBef>
                <a:spcPts val="500"/>
              </a:spcBef>
              <a:buClr>
                <a:srgbClr val="000000"/>
              </a:buClr>
              <a:buChar char="•"/>
              <a:defRPr sz="2000"/>
            </a:pPr>
            <a:r>
              <a:rPr sz="2400">
                <a:solidFill>
                  <a:srgbClr val="000000"/>
                </a:solidFill>
              </a:rPr>
              <a:t>Patients are taller and thinner than average and may have a slight reduction in IQ but generally they have n</a:t>
            </a:r>
            <a:r>
              <a:rPr sz="2400"/>
              <a:t>ormal intelligence</a:t>
            </a:r>
            <a:endParaRPr sz="2400"/>
          </a:p>
          <a:p>
            <a:pPr marL="273050" indent="-273050">
              <a:spcBef>
                <a:spcPts val="400"/>
              </a:spcBef>
              <a:buChar char="•"/>
              <a:defRPr sz="2000"/>
            </a:pPr>
            <a:endParaRPr sz="800"/>
          </a:p>
          <a:p>
            <a:pPr marL="327660" indent="-327660">
              <a:spcBef>
                <a:spcPts val="500"/>
              </a:spcBef>
              <a:buChar char="•"/>
              <a:defRPr sz="2000"/>
            </a:pPr>
            <a:r>
              <a:rPr sz="2400"/>
              <a:t>N</a:t>
            </a:r>
            <a:r>
              <a:rPr sz="2400">
                <a:solidFill>
                  <a:srgbClr val="000000"/>
                </a:solidFill>
              </a:rPr>
              <a:t>o spermatogenesis </a:t>
            </a:r>
            <a:r>
              <a:rPr sz="2400">
                <a:latin typeface="Wingdings"/>
                <a:ea typeface="Wingdings"/>
                <a:cs typeface="Wingdings"/>
                <a:sym typeface="Wingdings"/>
              </a:rPr>
              <a:t> </a:t>
            </a:r>
            <a:r>
              <a:rPr sz="2400"/>
              <a:t>sterile</a:t>
            </a:r>
            <a:endParaRPr sz="2400"/>
          </a:p>
          <a:p>
            <a:pPr marL="327660" indent="-327660">
              <a:spcBef>
                <a:spcPts val="500"/>
              </a:spcBef>
              <a:buClr>
                <a:srgbClr val="000000"/>
              </a:buClr>
              <a:buChar char="•"/>
              <a:defRPr sz="2000"/>
            </a:pPr>
            <a:r>
              <a:rPr sz="2400">
                <a:solidFill>
                  <a:srgbClr val="000000"/>
                </a:solidFill>
              </a:rPr>
              <a:t>Very rarely more extreme forms of Klinefelter syndrome occur where the patient has 48, XXXY or even 49, XXXXY karyotype. These individuals are generally severely retarded.</a:t>
            </a:r>
          </a:p>
        </p:txBody>
      </p:sp>
      <p:pic>
        <p:nvPicPr>
          <p:cNvPr id="129" name="karyotype_klinef.jpg" descr="karyotype_klinef"/>
          <p:cNvPicPr>
            <a:picLocks noChangeAspect="1"/>
          </p:cNvPicPr>
          <p:nvPr/>
        </p:nvPicPr>
        <p:blipFill>
          <a:blip r:embed="rId3">
            <a:extLst/>
          </a:blip>
          <a:stretch>
            <a:fillRect/>
          </a:stretch>
        </p:blipFill>
        <p:spPr>
          <a:xfrm>
            <a:off x="6337300" y="4267200"/>
            <a:ext cx="2730500" cy="2590800"/>
          </a:xfrm>
          <a:prstGeom prst="rect">
            <a:avLst/>
          </a:prstGeom>
          <a:ln>
            <a:solidFill>
              <a:srgbClr val="000000"/>
            </a:solidFill>
          </a:ln>
        </p:spPr>
      </p:pic>
      <p:sp>
        <p:nvSpPr>
          <p:cNvPr id="130" name="Shape 130"/>
          <p:cNvSpPr/>
          <p:nvPr/>
        </p:nvSpPr>
        <p:spPr>
          <a:xfrm>
            <a:off x="8442325" y="6127750"/>
            <a:ext cx="457200" cy="487363"/>
          </a:xfrm>
          <a:prstGeom prst="rect">
            <a:avLst/>
          </a:prstGeom>
          <a:ln w="25400">
            <a:solidFill>
              <a:srgbClr val="00956F"/>
            </a:solidFill>
          </a:ln>
        </p:spPr>
        <p:txBody>
          <a:bodyPr lIns="45719" rIns="45719" anchor="ctr"/>
          <a:lstStyle/>
          <a:p>
            <a:pPr algn="ctr">
              <a:defRPr>
                <a:solidFill>
                  <a:schemeClr val="accent3">
                    <a:lumOff val="44000"/>
                  </a:schemeClr>
                </a:solidFill>
              </a:defRPr>
            </a:pPr>
          </a:p>
        </p:txBody>
      </p:sp>
      <p:sp>
        <p:nvSpPr>
          <p:cNvPr id="131" name="Shape 131"/>
          <p:cNvSpPr/>
          <p:nvPr/>
        </p:nvSpPr>
        <p:spPr>
          <a:xfrm>
            <a:off x="889000" y="253999"/>
            <a:ext cx="6679565" cy="557571"/>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wrap="none" lIns="45719" rIns="45719">
            <a:spAutoFit/>
          </a:bodyPr>
          <a:lstStyle>
            <a:lvl1pPr>
              <a:defRPr sz="3200">
                <a:solidFill>
                  <a:srgbClr val="002060"/>
                </a:solidFill>
                <a:effectLst>
                  <a:outerShdw sx="100000" sy="100000" kx="0" ky="0" algn="b" rotWithShape="0" blurRad="12700" dist="25400" dir="2700000">
                    <a:srgbClr val="000000"/>
                  </a:outerShdw>
                </a:effectLst>
              </a:defRPr>
            </a:lvl1pPr>
          </a:lstStyle>
          <a:p>
            <a:pPr>
              <a:defRPr sz="1800">
                <a:solidFill>
                  <a:srgbClr val="5F5F5F"/>
                </a:solidFill>
                <a:effectLst/>
              </a:defRPr>
            </a:pPr>
            <a:r>
              <a:rPr sz="3200">
                <a:solidFill>
                  <a:srgbClr val="002060"/>
                </a:solidFill>
                <a:effectLst>
                  <a:outerShdw sx="100000" sy="100000" kx="0" ky="0" algn="b" rotWithShape="0" blurRad="12700" dist="25400" dir="2700000">
                    <a:srgbClr val="000000"/>
                  </a:outerShdw>
                </a:effectLst>
              </a:rPr>
              <a:t>Klinefelter Syndrome: 47,XXY males</a:t>
            </a:r>
          </a:p>
        </p:txBody>
      </p:sp>
      <p:pic>
        <p:nvPicPr>
          <p:cNvPr id="132" name="image.png"/>
          <p:cNvPicPr>
            <a:picLocks noChangeAspect="1"/>
          </p:cNvPicPr>
          <p:nvPr/>
        </p:nvPicPr>
        <p:blipFill>
          <a:blip r:embed="rId4">
            <a:extLst/>
          </a:blip>
          <a:stretch>
            <a:fillRect/>
          </a:stretch>
        </p:blipFill>
        <p:spPr>
          <a:xfrm>
            <a:off x="6880225" y="1247775"/>
            <a:ext cx="1790700" cy="301942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384175" y="2514600"/>
            <a:ext cx="8382000" cy="2940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endParaRPr sz="2000">
              <a:solidFill>
                <a:srgbClr val="000000"/>
              </a:solidFill>
            </a:endParaRPr>
          </a:p>
          <a:p>
            <a:pPr lvl="1"/>
            <a:r>
              <a:rPr b="1" sz="2800">
                <a:solidFill>
                  <a:srgbClr val="7030A0"/>
                </a:solidFill>
              </a:rPr>
              <a:t>47, XYY </a:t>
            </a:r>
            <a:endParaRPr b="1" sz="2800">
              <a:solidFill>
                <a:srgbClr val="7030A0"/>
              </a:solidFill>
            </a:endParaRPr>
          </a:p>
          <a:p>
            <a:pPr lvl="1"/>
            <a:r>
              <a:rPr b="1" sz="2000">
                <a:solidFill>
                  <a:srgbClr val="000000"/>
                </a:solidFill>
              </a:rPr>
              <a:t>May be without any symptoms. Males are tall but normally proportioned. 10 - 15 points reduction in IQ compared to sibs.</a:t>
            </a:r>
            <a:endParaRPr b="1" sz="2000">
              <a:solidFill>
                <a:srgbClr val="000000"/>
              </a:solidFill>
            </a:endParaRPr>
          </a:p>
          <a:p>
            <a:pPr lvl="1"/>
            <a:endParaRPr b="1" sz="2000">
              <a:solidFill>
                <a:srgbClr val="000000"/>
              </a:solidFill>
            </a:endParaRPr>
          </a:p>
          <a:p>
            <a:pPr lvl="1"/>
            <a:r>
              <a:rPr b="1" sz="2800">
                <a:solidFill>
                  <a:srgbClr val="7030A0"/>
                </a:solidFill>
              </a:rPr>
              <a:t>XXX females</a:t>
            </a:r>
            <a:endParaRPr b="1" sz="2800">
              <a:solidFill>
                <a:srgbClr val="7030A0"/>
              </a:solidFill>
            </a:endParaRPr>
          </a:p>
          <a:p>
            <a:pPr lvl="1"/>
            <a:r>
              <a:rPr b="1" sz="2000">
                <a:solidFill>
                  <a:srgbClr val="000000"/>
                </a:solidFill>
              </a:rPr>
              <a:t>It seems to do little harm, individuals are fertile and do not transmit the extra chromosome. They do have a reduction in IQ comparable to that of Kleinfelter's males</a:t>
            </a:r>
          </a:p>
        </p:txBody>
      </p:sp>
      <p:sp>
        <p:nvSpPr>
          <p:cNvPr id="137" name="Shape 137"/>
          <p:cNvSpPr/>
          <p:nvPr/>
        </p:nvSpPr>
        <p:spPr>
          <a:xfrm>
            <a:off x="959713" y="1009650"/>
            <a:ext cx="7354749" cy="1152808"/>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wrap="none" lIns="45719" rIns="45719">
            <a:spAutoFit/>
          </a:bodyPr>
          <a:lstStyle/>
          <a:p>
            <a:pPr lvl="1" algn="ctr"/>
            <a:r>
              <a:rPr b="1" sz="3600">
                <a:solidFill>
                  <a:srgbClr val="002060"/>
                </a:solidFill>
                <a:effectLst>
                  <a:outerShdw sx="100000" sy="100000" kx="0" ky="0" algn="b" rotWithShape="0" blurRad="12700" dist="25400" dir="2700000">
                    <a:srgbClr val="000000"/>
                  </a:outerShdw>
                </a:effectLst>
              </a:rPr>
              <a:t>Sex chromosome unbalance </a:t>
            </a:r>
            <a:endParaRPr b="1" sz="3600">
              <a:solidFill>
                <a:srgbClr val="002060"/>
              </a:solidFill>
              <a:effectLst>
                <a:outerShdw sx="100000" sy="100000" kx="0" ky="0" algn="b" rotWithShape="0" blurRad="12700" dist="25400" dir="2700000">
                  <a:srgbClr val="000000"/>
                </a:outerShdw>
              </a:effectLst>
            </a:endParaRPr>
          </a:p>
          <a:p>
            <a:pPr lvl="1" algn="ctr"/>
            <a:r>
              <a:rPr b="1" sz="3600">
                <a:solidFill>
                  <a:srgbClr val="002060"/>
                </a:solidFill>
                <a:effectLst>
                  <a:outerShdw sx="100000" sy="100000" kx="0" ky="0" algn="b" rotWithShape="0" blurRad="12700" dist="25400" dir="2700000">
                    <a:srgbClr val="000000"/>
                  </a:outerShdw>
                </a:effectLst>
              </a:rPr>
              <a:t>Of much less deleterious effect</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533400" y="2667000"/>
            <a:ext cx="8229600" cy="1905000"/>
          </a:xfrm>
          <a:prstGeom prst="rect">
            <a:avLst/>
          </a:prstGeom>
        </p:spPr>
        <p:txBody>
          <a:bodyPr>
            <a:normAutofit fontScale="100000" lnSpcReduction="0"/>
          </a:bodyPr>
          <a:lstStyle/>
          <a:p>
            <a:pPr algn="ctr"/>
            <a:r>
              <a:rPr>
                <a:solidFill>
                  <a:srgbClr val="002060"/>
                </a:solidFill>
                <a:effectLst>
                  <a:outerShdw sx="100000" sy="100000" kx="0" ky="0" algn="b" rotWithShape="0" blurRad="12700" dist="25400" dir="2700000">
                    <a:srgbClr val="000000"/>
                  </a:outerShdw>
                </a:effectLst>
              </a:rPr>
              <a:t>Numerical anomalies affecting the number of </a:t>
            </a:r>
            <a:r>
              <a:rPr u="sng">
                <a:solidFill>
                  <a:srgbClr val="FF0000"/>
                </a:solidFill>
                <a:effectLst>
                  <a:outerShdw sx="100000" sy="100000" kx="0" ky="0" algn="b" rotWithShape="0" blurRad="12700" dist="25400" dir="2700000">
                    <a:srgbClr val="000000"/>
                  </a:outerShdw>
                </a:effectLst>
              </a:rPr>
              <a:t>complete haploid set (n) </a:t>
            </a:r>
            <a:r>
              <a:rPr>
                <a:solidFill>
                  <a:srgbClr val="002060"/>
                </a:solidFill>
                <a:effectLst>
                  <a:outerShdw sx="100000" sy="100000" kx="0" ky="0" algn="b" rotWithShape="0" blurRad="12700" dist="25400" dir="2700000">
                    <a:srgbClr val="000000"/>
                  </a:outerShdw>
                </a:effectLst>
              </a:rPr>
              <a:t>of chromosomes</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body" sz="half" idx="4294967295"/>
          </p:nvPr>
        </p:nvSpPr>
        <p:spPr>
          <a:xfrm>
            <a:off x="0" y="1752600"/>
            <a:ext cx="3962400" cy="4525963"/>
          </a:xfrm>
          <a:prstGeom prst="rect">
            <a:avLst/>
          </a:prstGeom>
        </p:spPr>
        <p:txBody>
          <a:bodyPr>
            <a:normAutofit fontScale="100000" lnSpcReduction="0"/>
          </a:bodyPr>
          <a:lstStyle/>
          <a:p>
            <a:pPr marL="293914" indent="-293914">
              <a:spcBef>
                <a:spcPts val="500"/>
              </a:spcBef>
              <a:buClr>
                <a:srgbClr val="0000FF"/>
              </a:buClr>
              <a:buChar char="•"/>
            </a:pPr>
            <a:r>
              <a:rPr b="1" sz="2400">
                <a:solidFill>
                  <a:srgbClr val="0000FF"/>
                </a:solidFill>
              </a:rPr>
              <a:t>Triploidies are the most frequent,</a:t>
            </a:r>
            <a:endParaRPr b="1" sz="2400">
              <a:solidFill>
                <a:srgbClr val="0000FF"/>
              </a:solidFill>
            </a:endParaRPr>
          </a:p>
          <a:p>
            <a:pPr>
              <a:spcBef>
                <a:spcPts val="500"/>
              </a:spcBef>
              <a:buSzTx/>
              <a:buNone/>
            </a:pPr>
            <a:r>
              <a:rPr b="1" sz="2400">
                <a:solidFill>
                  <a:srgbClr val="000000"/>
                </a:solidFill>
              </a:rPr>
              <a:t>	- 3N = 69 chromosomes: e.g. 69, XXX, or 69, XXY, or 69, XYY. </a:t>
            </a:r>
            <a:endParaRPr b="1" sz="2400">
              <a:solidFill>
                <a:srgbClr val="000000"/>
              </a:solidFill>
            </a:endParaRPr>
          </a:p>
          <a:p>
            <a:pPr>
              <a:spcBef>
                <a:spcPts val="500"/>
              </a:spcBef>
              <a:buSzTx/>
              <a:buNone/>
            </a:pPr>
            <a:r>
              <a:rPr b="1" sz="2400">
                <a:solidFill>
                  <a:srgbClr val="000000"/>
                </a:solidFill>
              </a:rPr>
              <a:t>	- Are found in 20 % of spontaneous miscarriages. </a:t>
            </a:r>
            <a:endParaRPr b="1" sz="2400">
              <a:solidFill>
                <a:srgbClr val="000000"/>
              </a:solidFill>
            </a:endParaRPr>
          </a:p>
          <a:p>
            <a:pPr marL="293914" indent="-293914">
              <a:spcBef>
                <a:spcPts val="500"/>
              </a:spcBef>
              <a:buClr>
                <a:srgbClr val="0000FF"/>
              </a:buClr>
              <a:buChar char="•"/>
            </a:pPr>
            <a:r>
              <a:rPr b="1" sz="2400">
                <a:solidFill>
                  <a:srgbClr val="0000FF"/>
                </a:solidFill>
              </a:rPr>
              <a:t>Tetraploidy,</a:t>
            </a:r>
            <a:endParaRPr b="1" sz="2400">
              <a:solidFill>
                <a:srgbClr val="000000"/>
              </a:solidFill>
            </a:endParaRPr>
          </a:p>
          <a:p>
            <a:pPr>
              <a:spcBef>
                <a:spcPts val="500"/>
              </a:spcBef>
              <a:buSzTx/>
              <a:buNone/>
            </a:pPr>
            <a:r>
              <a:rPr b="1" sz="2400">
                <a:solidFill>
                  <a:srgbClr val="000000"/>
                </a:solidFill>
              </a:rPr>
              <a:t>	4N = 92 chromosomes.</a:t>
            </a:r>
          </a:p>
        </p:txBody>
      </p:sp>
      <p:sp>
        <p:nvSpPr>
          <p:cNvPr id="142" name="Shape 142"/>
          <p:cNvSpPr/>
          <p:nvPr/>
        </p:nvSpPr>
        <p:spPr>
          <a:xfrm>
            <a:off x="2971800" y="152400"/>
            <a:ext cx="2425338" cy="619408"/>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Polyploidy</a:t>
            </a:r>
          </a:p>
        </p:txBody>
      </p:sp>
      <p:pic>
        <p:nvPicPr>
          <p:cNvPr id="143" name="ANd9GcRSWi7kI3aIYlEhsJSF2niv8MjZeDngEbDOt-Fb0TDuPU7iWacv.jpg" descr="https://encrypted-tbn2.gstatic.com/images?q=tbn:ANd9GcRSWi7kI3aIYlEhsJSF2niv8MjZeDngEbDOt-Fb0TDuPU7iWacv">
            <a:hlinkClick r:id="rId2" invalidUrl="" action="" tgtFrame="" tooltip="" history="1" highlightClick="0" endSnd="0"/>
          </p:cNvPr>
          <p:cNvPicPr>
            <a:picLocks noChangeAspect="1"/>
          </p:cNvPicPr>
          <p:nvPr/>
        </p:nvPicPr>
        <p:blipFill>
          <a:blip r:embed="rId3">
            <a:extLst/>
          </a:blip>
          <a:srcRect l="1208" t="1803" r="0" b="8483"/>
          <a:stretch>
            <a:fillRect/>
          </a:stretch>
        </p:blipFill>
        <p:spPr>
          <a:xfrm>
            <a:off x="4098924" y="1765299"/>
            <a:ext cx="4943476" cy="4635501"/>
          </a:xfrm>
          <a:prstGeom prst="rect">
            <a:avLst/>
          </a:prstGeom>
          <a:ln>
            <a:solidFill>
              <a:srgbClr val="1B1749"/>
            </a:solidFill>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1" y="2171700"/>
            <a:ext cx="9144002" cy="3048000"/>
          </a:xfrm>
          <a:prstGeom prst="rect">
            <a:avLst/>
          </a:prstGeom>
        </p:spPr>
        <p:txBody>
          <a:bodyPr>
            <a:normAutofit fontScale="100000" lnSpcReduction="0"/>
          </a:bodyPr>
          <a:lstStyle/>
          <a:p>
            <a:pPr/>
            <a:r>
              <a:rPr>
                <a:solidFill>
                  <a:srgbClr val="002060"/>
                </a:solidFill>
                <a:effectLst>
                  <a:outerShdw sx="100000" sy="100000" kx="0" ky="0" algn="b" rotWithShape="0" blurRad="12700" dist="25400" dir="2700000">
                    <a:srgbClr val="000000"/>
                  </a:outerShdw>
                </a:effectLst>
              </a:rPr>
              <a:t>Can an individual have A combination of cells: </a:t>
            </a:r>
            <a:br>
              <a:rPr>
                <a:solidFill>
                  <a:srgbClr val="002060"/>
                </a:solidFill>
                <a:effectLst>
                  <a:outerShdw sx="100000" sy="100000" kx="0" ky="0" algn="b" rotWithShape="0" blurRad="12700" dist="25400" dir="2700000">
                    <a:srgbClr val="000000"/>
                  </a:outerShdw>
                </a:effectLst>
              </a:rPr>
            </a:br>
            <a:r>
              <a:rPr>
                <a:solidFill>
                  <a:srgbClr val="002060"/>
                </a:solidFill>
                <a:effectLst>
                  <a:outerShdw sx="100000" sy="100000" kx="0" ky="0" algn="b" rotWithShape="0" blurRad="12700" dist="25400" dir="2700000">
                    <a:srgbClr val="000000"/>
                  </a:outerShdw>
                </a:effectLst>
              </a:rPr>
              <a:t>	- </a:t>
            </a:r>
            <a:r>
              <a:rPr sz="2400">
                <a:solidFill>
                  <a:srgbClr val="002060"/>
                </a:solidFill>
              </a:rPr>
              <a:t>some cells with normal chromosomal numbers, &amp;</a:t>
            </a:r>
            <a:br>
              <a:rPr sz="2400">
                <a:solidFill>
                  <a:srgbClr val="002060"/>
                </a:solidFill>
              </a:rPr>
            </a:br>
            <a:r>
              <a:rPr sz="2400">
                <a:solidFill>
                  <a:srgbClr val="002060"/>
                </a:solidFill>
              </a:rPr>
              <a:t>	</a:t>
            </a:r>
            <a:r>
              <a:rPr>
                <a:solidFill>
                  <a:srgbClr val="002060"/>
                </a:solidFill>
                <a:effectLst>
                  <a:outerShdw sx="100000" sy="100000" kx="0" ky="0" algn="b" rotWithShape="0" blurRad="12700" dist="25400" dir="2700000">
                    <a:srgbClr val="000000"/>
                  </a:outerShdw>
                </a:effectLst>
              </a:rPr>
              <a:t>- </a:t>
            </a:r>
            <a:r>
              <a:rPr sz="2400">
                <a:solidFill>
                  <a:srgbClr val="002060"/>
                </a:solidFill>
              </a:rPr>
              <a:t>some cells with numerical chromosomal anomalies?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body" idx="4294967295"/>
          </p:nvPr>
        </p:nvSpPr>
        <p:spPr>
          <a:xfrm>
            <a:off x="762000" y="1612900"/>
            <a:ext cx="8610600" cy="5105400"/>
          </a:xfrm>
          <a:prstGeom prst="rect">
            <a:avLst/>
          </a:prstGeom>
          <a:solidFill>
            <a:srgbClr val="F2F2F2"/>
          </a:solidFill>
        </p:spPr>
        <p:txBody>
          <a:bodyPr>
            <a:normAutofit fontScale="100000" lnSpcReduction="0"/>
          </a:bodyPr>
          <a:lstStyle/>
          <a:p>
            <a:pPr marL="293914" indent="-293914">
              <a:lnSpc>
                <a:spcPct val="80000"/>
              </a:lnSpc>
              <a:spcBef>
                <a:spcPts val="500"/>
              </a:spcBef>
              <a:buClr>
                <a:srgbClr val="003300"/>
              </a:buClr>
              <a:buFont typeface="Wingdings"/>
              <a:buChar char="❖"/>
            </a:pPr>
            <a:r>
              <a:rPr sz="2400">
                <a:solidFill>
                  <a:srgbClr val="003300"/>
                </a:solidFill>
              </a:rPr>
              <a:t>A mosaic individual is made of 2 (or more) cell populations, coming from </a:t>
            </a:r>
            <a:r>
              <a:rPr sz="2400" u="sng">
                <a:solidFill>
                  <a:srgbClr val="003300"/>
                </a:solidFill>
              </a:rPr>
              <a:t>only 1 zygote</a:t>
            </a:r>
            <a:endParaRPr sz="2400" u="sng">
              <a:solidFill>
                <a:srgbClr val="003300"/>
              </a:solidFill>
            </a:endParaRPr>
          </a:p>
          <a:p>
            <a:pPr>
              <a:lnSpc>
                <a:spcPct val="80000"/>
              </a:lnSpc>
              <a:buClr>
                <a:srgbClr val="003300"/>
              </a:buClr>
              <a:buFont typeface="Wingdings"/>
              <a:buChar char="❖"/>
            </a:pPr>
            <a:endParaRPr sz="2400">
              <a:solidFill>
                <a:srgbClr val="003300"/>
              </a:solidFill>
            </a:endParaRPr>
          </a:p>
          <a:p>
            <a:pPr marL="293914" indent="-293914">
              <a:lnSpc>
                <a:spcPct val="80000"/>
              </a:lnSpc>
              <a:spcBef>
                <a:spcPts val="500"/>
              </a:spcBef>
              <a:buClr>
                <a:srgbClr val="003300"/>
              </a:buClr>
              <a:buFont typeface="Wingdings"/>
              <a:buChar char="❖"/>
            </a:pPr>
            <a:r>
              <a:rPr sz="2400">
                <a:solidFill>
                  <a:srgbClr val="003300"/>
                </a:solidFill>
              </a:rPr>
              <a:t>Is denoted by a slash between the various clones observed e.g.46, XY / 47, XY, +21). </a:t>
            </a:r>
            <a:endParaRPr sz="2400">
              <a:solidFill>
                <a:srgbClr val="003300"/>
              </a:solidFill>
            </a:endParaRPr>
          </a:p>
          <a:p>
            <a:pPr>
              <a:lnSpc>
                <a:spcPct val="80000"/>
              </a:lnSpc>
              <a:buClr>
                <a:srgbClr val="003300"/>
              </a:buClr>
              <a:buFont typeface="Wingdings"/>
              <a:buChar char="❖"/>
            </a:pPr>
            <a:endParaRPr sz="2400">
              <a:solidFill>
                <a:srgbClr val="003300"/>
              </a:solidFill>
            </a:endParaRPr>
          </a:p>
          <a:p>
            <a:pPr marL="293914" indent="-293914">
              <a:lnSpc>
                <a:spcPct val="80000"/>
              </a:lnSpc>
              <a:spcBef>
                <a:spcPts val="500"/>
              </a:spcBef>
              <a:buClr>
                <a:srgbClr val="003300"/>
              </a:buClr>
              <a:buFont typeface="Wingdings"/>
              <a:buChar char="❖"/>
            </a:pPr>
            <a:r>
              <a:rPr sz="2400">
                <a:solidFill>
                  <a:srgbClr val="003300"/>
                </a:solidFill>
              </a:rPr>
              <a:t>Numerical mosaic anomaly is usually due to a mitotic non-disjunction</a:t>
            </a:r>
            <a:endParaRPr sz="2400">
              <a:solidFill>
                <a:srgbClr val="003300"/>
              </a:solidFill>
            </a:endParaRPr>
          </a:p>
          <a:p>
            <a:pPr>
              <a:lnSpc>
                <a:spcPct val="80000"/>
              </a:lnSpc>
              <a:buClr>
                <a:srgbClr val="003300"/>
              </a:buClr>
              <a:buFont typeface="Wingdings"/>
              <a:buChar char="❖"/>
            </a:pPr>
            <a:endParaRPr sz="2400">
              <a:solidFill>
                <a:srgbClr val="003300"/>
              </a:solidFill>
            </a:endParaRPr>
          </a:p>
          <a:p>
            <a:pPr marL="293914" indent="-293914">
              <a:lnSpc>
                <a:spcPct val="80000"/>
              </a:lnSpc>
              <a:spcBef>
                <a:spcPts val="500"/>
              </a:spcBef>
              <a:buClr>
                <a:srgbClr val="003300"/>
              </a:buClr>
              <a:buFont typeface="Wingdings"/>
              <a:buChar char="❖"/>
            </a:pPr>
            <a:r>
              <a:rPr sz="2400">
                <a:solidFill>
                  <a:srgbClr val="003300"/>
                </a:solidFill>
              </a:rPr>
              <a:t>A mosaic must not be confused with a chimeras.</a:t>
            </a:r>
            <a:endParaRPr sz="2400">
              <a:solidFill>
                <a:srgbClr val="003300"/>
              </a:solidFill>
            </a:endParaRPr>
          </a:p>
          <a:p>
            <a:pPr>
              <a:lnSpc>
                <a:spcPct val="80000"/>
              </a:lnSpc>
              <a:buClr>
                <a:srgbClr val="003300"/>
              </a:buClr>
              <a:buFont typeface="Wingdings"/>
              <a:buChar char="❖"/>
            </a:pPr>
            <a:endParaRPr sz="2400">
              <a:solidFill>
                <a:srgbClr val="003300"/>
              </a:solidFill>
            </a:endParaRPr>
          </a:p>
          <a:p>
            <a:pPr marL="293914" indent="-293914">
              <a:lnSpc>
                <a:spcPct val="80000"/>
              </a:lnSpc>
              <a:spcBef>
                <a:spcPts val="500"/>
              </a:spcBef>
              <a:buClr>
                <a:srgbClr val="003300"/>
              </a:buClr>
              <a:buFont typeface="Wingdings"/>
              <a:buChar char="❖"/>
            </a:pPr>
            <a:r>
              <a:rPr sz="2400">
                <a:solidFill>
                  <a:srgbClr val="003300"/>
                </a:solidFill>
              </a:rPr>
              <a:t>Chimerism is the presence in an individual of two or more genetically distinct cell lines derive from more than one zygote (e.g. 2 sperms fertilize 2 ova </a:t>
            </a:r>
            <a:r>
              <a:rPr sz="2400">
                <a:solidFill>
                  <a:srgbClr val="003300"/>
                </a:solidFill>
                <a:latin typeface="Wingdings"/>
                <a:ea typeface="Wingdings"/>
                <a:cs typeface="Wingdings"/>
                <a:sym typeface="Wingdings"/>
              </a:rPr>
              <a:t> </a:t>
            </a:r>
            <a:r>
              <a:rPr sz="2400" u="sng">
                <a:solidFill>
                  <a:srgbClr val="003300"/>
                </a:solidFill>
              </a:rPr>
              <a:t>2 zygotes that fuse to form 1 embryo</a:t>
            </a:r>
          </a:p>
        </p:txBody>
      </p:sp>
      <p:grpSp>
        <p:nvGrpSpPr>
          <p:cNvPr id="150" name="Group 150"/>
          <p:cNvGrpSpPr/>
          <p:nvPr/>
        </p:nvGrpSpPr>
        <p:grpSpPr>
          <a:xfrm>
            <a:off x="2895600" y="493712"/>
            <a:ext cx="2895600" cy="649288"/>
            <a:chOff x="0" y="0"/>
            <a:chExt cx="2895599" cy="649287"/>
          </a:xfrm>
        </p:grpSpPr>
        <p:sp>
          <p:nvSpPr>
            <p:cNvPr id="148" name="Shape 148"/>
            <p:cNvSpPr/>
            <p:nvPr/>
          </p:nvSpPr>
          <p:spPr>
            <a:xfrm>
              <a:off x="0" y="0"/>
              <a:ext cx="2895600" cy="649288"/>
            </a:xfrm>
            <a:prstGeom prst="rect">
              <a:avLst/>
            </a:prstGeom>
            <a:gradFill flip="none" rotWithShape="1">
              <a:gsLst>
                <a:gs pos="0">
                  <a:srgbClr val="E0FFF4"/>
                </a:gs>
                <a:gs pos="64999">
                  <a:srgbClr val="B2FFE3"/>
                </a:gs>
                <a:gs pos="100000">
                  <a:srgbClr val="90FFDA"/>
                </a:gs>
              </a:gsLst>
              <a:lin ang="5400000" scaled="0"/>
            </a:gradFill>
            <a:ln w="9525" cap="flat">
              <a:solidFill>
                <a:srgbClr val="00CC98"/>
              </a:solidFill>
              <a:prstDash val="solid"/>
              <a:round/>
            </a:ln>
            <a:effectLst>
              <a:outerShdw sx="100000" sy="100000" kx="0" ky="0" algn="b" rotWithShape="0" blurRad="38100" dist="20000" dir="5400000">
                <a:srgbClr val="000000">
                  <a:alpha val="37998"/>
                </a:srgbClr>
              </a:outerShdw>
            </a:effectLst>
          </p:spPr>
          <p:txBody>
            <a:bodyPr wrap="square" lIns="45719" tIns="45719" rIns="45719" bIns="45719" numCol="1" anchor="ctr">
              <a:noAutofit/>
            </a:bodyPr>
            <a:lstStyle/>
            <a:p>
              <a:pPr>
                <a:defRPr b="1" sz="3600">
                  <a:solidFill>
                    <a:srgbClr val="002060"/>
                  </a:solidFill>
                  <a:effectLst>
                    <a:outerShdw sx="100000" sy="100000" kx="0" ky="0" algn="b" rotWithShape="0" blurRad="12700" dist="25400" dir="2700000">
                      <a:srgbClr val="000000"/>
                    </a:outerShdw>
                  </a:effectLst>
                </a:defRPr>
              </a:pPr>
            </a:p>
          </p:txBody>
        </p:sp>
        <p:sp>
          <p:nvSpPr>
            <p:cNvPr id="149" name="Shape 149"/>
            <p:cNvSpPr/>
            <p:nvPr/>
          </p:nvSpPr>
          <p:spPr>
            <a:xfrm>
              <a:off x="0" y="19702"/>
              <a:ext cx="2895600"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2800">
                  <a:solidFill>
                    <a:srgbClr val="5F5F5F"/>
                  </a:solidFill>
                  <a:effectLst/>
                </a:defRPr>
              </a:pPr>
              <a:r>
                <a:rPr b="1" sz="3600">
                  <a:solidFill>
                    <a:srgbClr val="002060"/>
                  </a:solidFill>
                  <a:effectLst>
                    <a:outerShdw sx="100000" sy="100000" kx="0" ky="0" algn="b" rotWithShape="0" blurRad="12700" dist="25400" dir="2700000">
                      <a:srgbClr val="000000"/>
                    </a:outerShdw>
                  </a:effectLst>
                </a:rPr>
                <a:t>MOSAICISM</a:t>
              </a:r>
            </a:p>
          </p:txBody>
        </p:sp>
      </p:gr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533400" y="2667000"/>
            <a:ext cx="8229600" cy="1143001"/>
          </a:xfrm>
          <a:prstGeom prst="rect">
            <a:avLst/>
          </a:prstGeom>
        </p:spPr>
        <p:txBody>
          <a:bodyPr>
            <a:normAutofit fontScale="100000" lnSpcReduction="0"/>
          </a:bodyPr>
          <a:lstStyle>
            <a:lvl1pPr algn="ctr">
              <a:defRPr>
                <a:solidFill>
                  <a:srgbClr val="002060"/>
                </a:solidFill>
                <a:effectLst>
                  <a:outerShdw sx="100000" sy="100000" kx="0" ky="0" algn="b" rotWithShape="0" blurRad="12700" dist="25400" dir="2700000">
                    <a:srgbClr val="000000"/>
                  </a:outerShdw>
                </a:effectLst>
              </a:defRPr>
            </a:lvl1pPr>
          </a:lstStyle>
          <a:p>
            <a:pPr>
              <a:defRPr>
                <a:solidFill>
                  <a:srgbClr val="008080"/>
                </a:solidFill>
                <a:effectLst/>
              </a:defRPr>
            </a:pPr>
            <a:r>
              <a:rPr>
                <a:solidFill>
                  <a:srgbClr val="002060"/>
                </a:solidFill>
                <a:effectLst>
                  <a:outerShdw sx="100000" sy="100000" kx="0" ky="0" algn="b" rotWithShape="0" blurRad="12700" dist="25400" dir="2700000">
                    <a:srgbClr val="000000"/>
                  </a:outerShdw>
                </a:effectLst>
              </a:rPr>
              <a:t>STRUCTURAL CHROMOSOMAL ANOMALIES</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cyto a`.png" descr="cyto a`"/>
          <p:cNvPicPr>
            <a:picLocks noChangeAspect="1"/>
          </p:cNvPicPr>
          <p:nvPr/>
        </p:nvPicPr>
        <p:blipFill>
          <a:blip r:embed="rId2">
            <a:extLst/>
          </a:blip>
          <a:stretch>
            <a:fillRect/>
          </a:stretch>
        </p:blipFill>
        <p:spPr>
          <a:xfrm>
            <a:off x="7116762" y="2590800"/>
            <a:ext cx="1470026" cy="1905000"/>
          </a:xfrm>
          <a:prstGeom prst="rect">
            <a:avLst/>
          </a:prstGeom>
          <a:ln w="12700">
            <a:miter lim="400000"/>
          </a:ln>
        </p:spPr>
      </p:pic>
      <p:sp>
        <p:nvSpPr>
          <p:cNvPr id="157" name="Shape 157"/>
          <p:cNvSpPr/>
          <p:nvPr>
            <p:ph type="body" idx="4294967295"/>
          </p:nvPr>
        </p:nvSpPr>
        <p:spPr>
          <a:xfrm>
            <a:off x="76200" y="1828800"/>
            <a:ext cx="8686800" cy="5257800"/>
          </a:xfrm>
          <a:prstGeom prst="rect">
            <a:avLst/>
          </a:prstGeom>
        </p:spPr>
        <p:txBody>
          <a:bodyPr>
            <a:normAutofit fontScale="100000" lnSpcReduction="0"/>
          </a:bodyPr>
          <a:lstStyle/>
          <a:p>
            <a:pPr>
              <a:lnSpc>
                <a:spcPct val="200000"/>
              </a:lnSpc>
              <a:buClr>
                <a:srgbClr val="FF0000"/>
              </a:buClr>
              <a:buChar char="•"/>
            </a:pPr>
            <a:r>
              <a:rPr b="1">
                <a:solidFill>
                  <a:srgbClr val="FF0000"/>
                </a:solidFill>
              </a:rPr>
              <a:t>The most frequent Structural anomalies are:</a:t>
            </a:r>
            <a:endParaRPr b="1">
              <a:solidFill>
                <a:srgbClr val="FF0000"/>
              </a:solidFill>
            </a:endParaRPr>
          </a:p>
          <a:p>
            <a:pPr lvl="1">
              <a:lnSpc>
                <a:spcPct val="150000"/>
              </a:lnSpc>
              <a:buClr>
                <a:srgbClr val="303030"/>
              </a:buClr>
              <a:defRPr b="1" sz="2400"/>
            </a:pPr>
            <a:r>
              <a:rPr sz="2800">
                <a:solidFill>
                  <a:srgbClr val="303030"/>
                </a:solidFill>
              </a:rPr>
              <a:t>Translocations</a:t>
            </a:r>
            <a:endParaRPr>
              <a:solidFill>
                <a:srgbClr val="303030"/>
              </a:solidFill>
            </a:endParaRPr>
          </a:p>
          <a:p>
            <a:pPr lvl="1">
              <a:lnSpc>
                <a:spcPct val="150000"/>
              </a:lnSpc>
              <a:buClr>
                <a:srgbClr val="303030"/>
              </a:buClr>
              <a:defRPr b="1" sz="2400"/>
            </a:pPr>
            <a:r>
              <a:rPr sz="2800">
                <a:solidFill>
                  <a:srgbClr val="303030"/>
                </a:solidFill>
              </a:rPr>
              <a:t>Inversions</a:t>
            </a:r>
            <a:endParaRPr>
              <a:solidFill>
                <a:srgbClr val="303030"/>
              </a:solidFill>
            </a:endParaRPr>
          </a:p>
          <a:p>
            <a:pPr lvl="1">
              <a:lnSpc>
                <a:spcPct val="150000"/>
              </a:lnSpc>
              <a:buClr>
                <a:srgbClr val="303030"/>
              </a:buClr>
              <a:defRPr b="1" sz="2400"/>
            </a:pPr>
            <a:r>
              <a:rPr sz="2800">
                <a:solidFill>
                  <a:srgbClr val="303030"/>
                </a:solidFill>
              </a:rPr>
              <a:t>Deletions (terminal or interstitial)</a:t>
            </a:r>
            <a:endParaRPr>
              <a:solidFill>
                <a:srgbClr val="303030"/>
              </a:solidFill>
            </a:endParaRPr>
          </a:p>
          <a:p>
            <a:pPr lvl="1">
              <a:lnSpc>
                <a:spcPct val="150000"/>
              </a:lnSpc>
              <a:buClr>
                <a:srgbClr val="303030"/>
              </a:buClr>
              <a:defRPr b="1" sz="2400"/>
            </a:pPr>
            <a:r>
              <a:rPr sz="2800">
                <a:solidFill>
                  <a:srgbClr val="303030"/>
                </a:solidFill>
              </a:rPr>
              <a:t>Isochromosome ( i )</a:t>
            </a:r>
            <a:endParaRPr>
              <a:solidFill>
                <a:srgbClr val="303030"/>
              </a:solidFill>
            </a:endParaRPr>
          </a:p>
          <a:p>
            <a:pPr lvl="1">
              <a:lnSpc>
                <a:spcPct val="150000"/>
              </a:lnSpc>
              <a:buClr>
                <a:srgbClr val="303030"/>
              </a:buClr>
              <a:defRPr b="1" sz="2400"/>
            </a:pPr>
            <a:r>
              <a:rPr sz="2800">
                <a:solidFill>
                  <a:srgbClr val="303030"/>
                </a:solidFill>
              </a:rPr>
              <a:t>Ring formation ( Ring chromosome)</a:t>
            </a:r>
          </a:p>
        </p:txBody>
      </p:sp>
      <p:sp>
        <p:nvSpPr>
          <p:cNvPr id="158" name="Shape 158"/>
          <p:cNvSpPr/>
          <p:nvPr/>
        </p:nvSpPr>
        <p:spPr>
          <a:xfrm>
            <a:off x="990600" y="533400"/>
            <a:ext cx="6553200" cy="1027470"/>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200">
                <a:solidFill>
                  <a:srgbClr val="002060"/>
                </a:solidFill>
                <a:effectLst>
                  <a:outerShdw sx="100000" sy="100000" kx="0" ky="0" algn="b" rotWithShape="0" blurRad="12700" dist="25400" dir="2700000">
                    <a:srgbClr val="000000"/>
                  </a:outerShdw>
                </a:effectLst>
              </a:rPr>
              <a:t>STRUCTURAL CHROMOSOMAL ANOMALIES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304800" y="1972215"/>
            <a:ext cx="8610600" cy="221507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r>
              <a:rPr b="1" sz="2400">
                <a:solidFill>
                  <a:srgbClr val="000000"/>
                </a:solidFill>
              </a:rPr>
              <a:t>A mutual exchange between terminal segments from the arms of 2 chromosomes.</a:t>
            </a:r>
            <a:endParaRPr b="1" sz="2400">
              <a:solidFill>
                <a:srgbClr val="000000"/>
              </a:solidFill>
            </a:endParaRPr>
          </a:p>
          <a:p>
            <a:pPr/>
            <a:endParaRPr b="1" sz="2400">
              <a:solidFill>
                <a:srgbClr val="000000"/>
              </a:solidFill>
            </a:endParaRPr>
          </a:p>
          <a:p>
            <a:pPr/>
            <a:r>
              <a:rPr b="1" sz="2400">
                <a:solidFill>
                  <a:srgbClr val="000000"/>
                </a:solidFill>
              </a:rPr>
              <a:t>Provided that there is no loss or alteration at the points of exchange, the new rearrangement is genetically balanced, and called a  </a:t>
            </a:r>
            <a:r>
              <a:rPr b="1" sz="2400" u="sng">
                <a:solidFill>
                  <a:srgbClr val="FF0000"/>
                </a:solidFill>
              </a:rPr>
              <a:t>Balanced rearrangement</a:t>
            </a:r>
            <a:r>
              <a:rPr b="1" sz="2400">
                <a:solidFill>
                  <a:srgbClr val="000000"/>
                </a:solidFill>
              </a:rPr>
              <a:t>.</a:t>
            </a:r>
          </a:p>
        </p:txBody>
      </p:sp>
      <p:sp>
        <p:nvSpPr>
          <p:cNvPr id="161" name="Shape 161"/>
          <p:cNvSpPr/>
          <p:nvPr/>
        </p:nvSpPr>
        <p:spPr>
          <a:xfrm>
            <a:off x="1219200" y="152400"/>
            <a:ext cx="6553200" cy="619408"/>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Reciprocal translocation: </a:t>
            </a:r>
          </a:p>
        </p:txBody>
      </p:sp>
      <p:pic>
        <p:nvPicPr>
          <p:cNvPr id="162" name="seperation.png" descr="http://almostadoctor.co.uk/sites/all/files/image/Systems/Paeds/Genetics/seperation.png">
            <a:hlinkClick r:id="rId2" invalidUrl="" action="" tgtFrame="" tooltip="" history="1" highlightClick="0" endSnd="0"/>
          </p:cNvPr>
          <p:cNvPicPr>
            <a:picLocks noChangeAspect="1"/>
          </p:cNvPicPr>
          <p:nvPr/>
        </p:nvPicPr>
        <p:blipFill>
          <a:blip r:embed="rId3">
            <a:extLst/>
          </a:blip>
          <a:stretch>
            <a:fillRect/>
          </a:stretch>
        </p:blipFill>
        <p:spPr>
          <a:xfrm>
            <a:off x="990600" y="4572000"/>
            <a:ext cx="7467600" cy="2209800"/>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22-Cell-cycle.png" descr="http://www2.le.ac.uk/departments/genetics/vgec/diagrams/22-Cell-cycle.gif">
            <a:hlinkClick r:id="rId2" invalidUrl="" action="" tgtFrame="" tooltip="" history="1" highlightClick="0" endSnd="0"/>
          </p:cNvPr>
          <p:cNvPicPr>
            <a:picLocks noChangeAspect="1"/>
          </p:cNvPicPr>
          <p:nvPr/>
        </p:nvPicPr>
        <p:blipFill>
          <a:blip r:embed="rId3">
            <a:extLst/>
          </a:blip>
          <a:stretch>
            <a:fillRect/>
          </a:stretch>
        </p:blipFill>
        <p:spPr>
          <a:xfrm>
            <a:off x="914400" y="381000"/>
            <a:ext cx="7337425" cy="6162675"/>
          </a:xfrm>
          <a:prstGeom prst="rect">
            <a:avLst/>
          </a:prstGeom>
          <a:ln w="12700">
            <a:miter lim="400000"/>
          </a:ln>
        </p:spPr>
      </p:pic>
      <p:sp>
        <p:nvSpPr>
          <p:cNvPr id="58" name="Shape 58"/>
          <p:cNvSpPr/>
          <p:nvPr/>
        </p:nvSpPr>
        <p:spPr>
          <a:xfrm>
            <a:off x="4310305" y="3253669"/>
            <a:ext cx="523390" cy="350662"/>
          </a:xfrm>
          <a:prstGeom prst="rect">
            <a:avLst/>
          </a:prstGeom>
          <a:ln w="12700">
            <a:miter lim="400000"/>
          </a:ln>
        </p:spPr>
        <p:txBody>
          <a:bodyPr wrap="none" lIns="45719" rIns="45719">
            <a:spAutoFit/>
          </a:bodyPr>
          <a:lstStyle/>
          <a:p>
            <a:pP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4294967295"/>
          </p:nvPr>
        </p:nvSpPr>
        <p:spPr>
          <a:xfrm>
            <a:off x="762000" y="2209800"/>
            <a:ext cx="7696200" cy="4038600"/>
          </a:xfrm>
          <a:prstGeom prst="rect">
            <a:avLst/>
          </a:prstGeom>
        </p:spPr>
        <p:txBody>
          <a:bodyPr>
            <a:normAutofit fontScale="100000" lnSpcReduction="0"/>
          </a:bodyPr>
          <a:lstStyle/>
          <a:p>
            <a:pPr>
              <a:buClr>
                <a:srgbClr val="000000"/>
              </a:buClr>
              <a:buFont typeface="Wingdings"/>
              <a:buChar char="❖"/>
            </a:pPr>
            <a:r>
              <a:rPr b="1">
                <a:solidFill>
                  <a:srgbClr val="000000"/>
                </a:solidFill>
              </a:rPr>
              <a:t>Loss of a segment from a chromosome, either terminal or interstitial</a:t>
            </a:r>
            <a:endParaRPr b="1">
              <a:solidFill>
                <a:srgbClr val="000000"/>
              </a:solidFill>
            </a:endParaRPr>
          </a:p>
          <a:p>
            <a:pPr>
              <a:buClr>
                <a:srgbClr val="000000"/>
              </a:buClr>
              <a:buFont typeface="Wingdings"/>
              <a:buChar char="❖"/>
            </a:pPr>
            <a:endParaRPr b="1" sz="800">
              <a:solidFill>
                <a:srgbClr val="000000"/>
              </a:solidFill>
            </a:endParaRPr>
          </a:p>
          <a:p>
            <a:pPr>
              <a:buClr>
                <a:srgbClr val="000000"/>
              </a:buClr>
              <a:buFont typeface="Wingdings"/>
              <a:buChar char="❖"/>
            </a:pPr>
            <a:r>
              <a:rPr b="1">
                <a:solidFill>
                  <a:srgbClr val="000000"/>
                </a:solidFill>
              </a:rPr>
              <a:t>Invariably, but not always, results in the loss of important genetic material</a:t>
            </a:r>
            <a:endParaRPr b="1">
              <a:solidFill>
                <a:srgbClr val="000000"/>
              </a:solidFill>
            </a:endParaRPr>
          </a:p>
          <a:p>
            <a:pPr>
              <a:buClr>
                <a:srgbClr val="000000"/>
              </a:buClr>
              <a:buFont typeface="Wingdings"/>
              <a:buChar char="❖"/>
            </a:pPr>
            <a:endParaRPr b="1" sz="700">
              <a:solidFill>
                <a:srgbClr val="000000"/>
              </a:solidFill>
            </a:endParaRPr>
          </a:p>
          <a:p>
            <a:pPr>
              <a:buClr>
                <a:srgbClr val="000000"/>
              </a:buClr>
              <a:buFont typeface="Wingdings"/>
              <a:buChar char="❖"/>
            </a:pPr>
            <a:r>
              <a:rPr b="1">
                <a:solidFill>
                  <a:srgbClr val="000000"/>
                </a:solidFill>
              </a:rPr>
              <a:t>Deletion is therefore </a:t>
            </a:r>
            <a:r>
              <a:rPr b="1" u="sng">
                <a:solidFill>
                  <a:srgbClr val="FF0000"/>
                </a:solidFill>
              </a:rPr>
              <a:t>an unbalanced rearrangement. </a:t>
            </a:r>
            <a:endParaRPr b="1" u="sng">
              <a:solidFill>
                <a:srgbClr val="FF0000"/>
              </a:solidFill>
            </a:endParaRPr>
          </a:p>
          <a:p>
            <a:pPr>
              <a:buClr>
                <a:srgbClr val="000000"/>
              </a:buClr>
              <a:buFont typeface="Wingdings"/>
              <a:buChar char="❖"/>
            </a:pPr>
            <a:endParaRPr b="1" sz="800">
              <a:solidFill>
                <a:srgbClr val="000000"/>
              </a:solidFill>
            </a:endParaRPr>
          </a:p>
          <a:p>
            <a:pPr>
              <a:buClr>
                <a:srgbClr val="000000"/>
              </a:buClr>
              <a:buFont typeface="Wingdings"/>
              <a:buChar char="❖"/>
            </a:pPr>
            <a:r>
              <a:rPr b="1">
                <a:solidFill>
                  <a:srgbClr val="000000"/>
                </a:solidFill>
              </a:rPr>
              <a:t>Recorded as </a:t>
            </a:r>
            <a:r>
              <a:rPr b="1">
                <a:solidFill>
                  <a:srgbClr val="FF0000"/>
                </a:solidFill>
              </a:rPr>
              <a:t>del</a:t>
            </a:r>
          </a:p>
        </p:txBody>
      </p:sp>
      <p:sp>
        <p:nvSpPr>
          <p:cNvPr id="165" name="Shape 165"/>
          <p:cNvSpPr/>
          <p:nvPr/>
        </p:nvSpPr>
        <p:spPr>
          <a:xfrm>
            <a:off x="1905000" y="990600"/>
            <a:ext cx="2122488" cy="619408"/>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Deletion</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5082822" y="1371600"/>
            <a:ext cx="3053468" cy="447040"/>
          </a:xfrm>
          <a:prstGeom prst="rect">
            <a:avLst/>
          </a:prstGeom>
          <a:solidFill>
            <a:srgbClr val="FFEAD5"/>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solidFill>
                  <a:srgbClr val="003300"/>
                </a:solidFill>
                <a:latin typeface="Calibri"/>
                <a:ea typeface="Calibri"/>
                <a:cs typeface="Calibri"/>
                <a:sym typeface="Calibri"/>
              </a:defRPr>
            </a:lvl1pPr>
          </a:lstStyle>
          <a:p>
            <a:pPr>
              <a:defRPr sz="1800">
                <a:solidFill>
                  <a:srgbClr val="5F5F5F"/>
                </a:solidFill>
                <a:latin typeface="Arial"/>
                <a:ea typeface="Arial"/>
                <a:cs typeface="Arial"/>
                <a:sym typeface="Arial"/>
              </a:defRPr>
            </a:pPr>
            <a:r>
              <a:rPr sz="2400">
                <a:solidFill>
                  <a:srgbClr val="003300"/>
                </a:solidFill>
                <a:latin typeface="Calibri"/>
                <a:ea typeface="Calibri"/>
                <a:cs typeface="Calibri"/>
                <a:sym typeface="Calibri"/>
              </a:rPr>
              <a:t>46,XX,del(18)(q21.3).</a:t>
            </a:r>
          </a:p>
        </p:txBody>
      </p:sp>
      <p:grpSp>
        <p:nvGrpSpPr>
          <p:cNvPr id="170" name="Group 170"/>
          <p:cNvGrpSpPr/>
          <p:nvPr/>
        </p:nvGrpSpPr>
        <p:grpSpPr>
          <a:xfrm>
            <a:off x="3657600" y="1828800"/>
            <a:ext cx="5224463" cy="4724400"/>
            <a:chOff x="0" y="0"/>
            <a:chExt cx="5224462" cy="4724400"/>
          </a:xfrm>
        </p:grpSpPr>
        <p:pic>
          <p:nvPicPr>
            <p:cNvPr id="168" name="image.png"/>
            <p:cNvPicPr>
              <a:picLocks noChangeAspect="1"/>
            </p:cNvPicPr>
            <p:nvPr/>
          </p:nvPicPr>
          <p:blipFill>
            <a:blip r:embed="rId2">
              <a:extLst/>
            </a:blip>
            <a:stretch>
              <a:fillRect/>
            </a:stretch>
          </p:blipFill>
          <p:spPr>
            <a:xfrm>
              <a:off x="0" y="0"/>
              <a:ext cx="5224463" cy="4724400"/>
            </a:xfrm>
            <a:prstGeom prst="rect">
              <a:avLst/>
            </a:prstGeom>
            <a:ln w="12700" cap="flat">
              <a:noFill/>
              <a:miter lim="400000"/>
            </a:ln>
            <a:effectLst/>
          </p:spPr>
        </p:pic>
        <p:sp>
          <p:nvSpPr>
            <p:cNvPr id="169" name="Shape 169"/>
            <p:cNvSpPr/>
            <p:nvPr/>
          </p:nvSpPr>
          <p:spPr>
            <a:xfrm>
              <a:off x="5050378" y="2827254"/>
              <a:ext cx="166261" cy="606995"/>
            </a:xfrm>
            <a:prstGeom prst="rect">
              <a:avLst/>
            </a:prstGeom>
            <a:noFill/>
            <a:ln w="28575" cap="flat">
              <a:solidFill>
                <a:srgbClr val="FF3300"/>
              </a:solidFill>
              <a:prstDash val="solid"/>
              <a:round/>
            </a:ln>
            <a:effectLst/>
          </p:spPr>
          <p:txBody>
            <a:bodyPr wrap="square" lIns="45719" tIns="45719" rIns="45719" bIns="45719" numCol="1" anchor="ctr">
              <a:noAutofit/>
            </a:bodyPr>
            <a:lstStyle/>
            <a:p>
              <a:pPr/>
            </a:p>
          </p:txBody>
        </p:sp>
      </p:grpSp>
      <p:sp>
        <p:nvSpPr>
          <p:cNvPr id="171" name="Shape 171"/>
          <p:cNvSpPr/>
          <p:nvPr/>
        </p:nvSpPr>
        <p:spPr>
          <a:xfrm>
            <a:off x="1676400" y="457200"/>
            <a:ext cx="4244975" cy="619408"/>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Terminal Deletion</a:t>
            </a:r>
          </a:p>
        </p:txBody>
      </p:sp>
      <p:pic>
        <p:nvPicPr>
          <p:cNvPr id="172" name="terminal%20deletion.jpg" descr="http://www.cromosoma18.org/Portals/C18-SP/Images/Website/terminal%20deletion.JPG"/>
          <p:cNvPicPr>
            <a:picLocks noChangeAspect="1"/>
          </p:cNvPicPr>
          <p:nvPr/>
        </p:nvPicPr>
        <p:blipFill>
          <a:blip r:embed="rId3">
            <a:extLst/>
          </a:blip>
          <a:stretch>
            <a:fillRect/>
          </a:stretch>
        </p:blipFill>
        <p:spPr>
          <a:xfrm>
            <a:off x="304800" y="2514600"/>
            <a:ext cx="3181350" cy="3497263"/>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chromosome 7 deletion karyotype.png" descr="chromosome 7 deletion karyotype"/>
          <p:cNvPicPr>
            <a:picLocks noChangeAspect="1"/>
          </p:cNvPicPr>
          <p:nvPr/>
        </p:nvPicPr>
        <p:blipFill>
          <a:blip r:embed="rId2">
            <a:extLst/>
          </a:blip>
          <a:srcRect l="4263" t="6733" r="3584" b="0"/>
          <a:stretch>
            <a:fillRect/>
          </a:stretch>
        </p:blipFill>
        <p:spPr>
          <a:xfrm>
            <a:off x="5114925" y="1541462"/>
            <a:ext cx="3941763" cy="4614863"/>
          </a:xfrm>
          <a:prstGeom prst="rect">
            <a:avLst/>
          </a:prstGeom>
          <a:ln w="12700">
            <a:miter lim="400000"/>
          </a:ln>
        </p:spPr>
      </p:pic>
      <p:sp>
        <p:nvSpPr>
          <p:cNvPr id="175" name="Shape 175"/>
          <p:cNvSpPr/>
          <p:nvPr/>
        </p:nvSpPr>
        <p:spPr>
          <a:xfrm>
            <a:off x="5559425" y="990917"/>
            <a:ext cx="2898775" cy="675641"/>
          </a:xfrm>
          <a:prstGeom prst="rect">
            <a:avLst/>
          </a:prstGeom>
          <a:solidFill>
            <a:srgbClr val="FFEAD5"/>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000">
                <a:solidFill>
                  <a:srgbClr val="000000"/>
                </a:solidFill>
                <a:latin typeface="Calibri"/>
                <a:ea typeface="Calibri"/>
                <a:cs typeface="Calibri"/>
                <a:sym typeface="Calibri"/>
              </a:defRPr>
            </a:lvl1pPr>
          </a:lstStyle>
          <a:p>
            <a:pPr>
              <a:defRPr b="0" sz="1800">
                <a:solidFill>
                  <a:srgbClr val="5F5F5F"/>
                </a:solidFill>
                <a:latin typeface="Arial"/>
                <a:ea typeface="Arial"/>
                <a:cs typeface="Arial"/>
                <a:sym typeface="Arial"/>
              </a:defRPr>
            </a:pPr>
            <a:r>
              <a:rPr b="1" sz="2000">
                <a:solidFill>
                  <a:srgbClr val="000000"/>
                </a:solidFill>
                <a:latin typeface="Calibri"/>
                <a:ea typeface="Calibri"/>
                <a:cs typeface="Calibri"/>
                <a:sym typeface="Calibri"/>
              </a:rPr>
              <a:t>46,XY,del(7)(q11.23q21.2) </a:t>
            </a:r>
          </a:p>
        </p:txBody>
      </p:sp>
      <p:sp>
        <p:nvSpPr>
          <p:cNvPr id="176" name="Shape 176"/>
          <p:cNvSpPr/>
          <p:nvPr/>
        </p:nvSpPr>
        <p:spPr>
          <a:xfrm>
            <a:off x="228600" y="4162742"/>
            <a:ext cx="4800600" cy="2555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2800"/>
            </a:pPr>
            <a:r>
              <a:rPr b="1" sz="1800">
                <a:solidFill>
                  <a:srgbClr val="FF3300"/>
                </a:solidFill>
                <a:latin typeface="Calibri"/>
                <a:ea typeface="Calibri"/>
                <a:cs typeface="Calibri"/>
                <a:sym typeface="Calibri"/>
              </a:rPr>
              <a:t> </a:t>
            </a:r>
            <a:r>
              <a:rPr b="1" sz="2400">
                <a:solidFill>
                  <a:srgbClr val="FF3300"/>
                </a:solidFill>
                <a:latin typeface="Calibri"/>
                <a:ea typeface="Calibri"/>
                <a:cs typeface="Calibri"/>
                <a:sym typeface="Calibri"/>
              </a:rPr>
              <a:t>The key to the karyotype description is as follows:</a:t>
            </a:r>
            <a:r>
              <a:rPr b="1" sz="2000">
                <a:solidFill>
                  <a:srgbClr val="FF3300"/>
                </a:solidFill>
                <a:latin typeface="Calibri"/>
                <a:ea typeface="Calibri"/>
                <a:cs typeface="Calibri"/>
                <a:sym typeface="Calibri"/>
              </a:rPr>
              <a:t> </a:t>
            </a:r>
            <a:endParaRPr b="1" sz="2000">
              <a:solidFill>
                <a:srgbClr val="FF3300"/>
              </a:solidFill>
              <a:latin typeface="Calibri"/>
              <a:ea typeface="Calibri"/>
              <a:cs typeface="Calibri"/>
              <a:sym typeface="Calibri"/>
            </a:endParaRPr>
          </a:p>
          <a:p>
            <a:pPr>
              <a:defRPr sz="2800"/>
            </a:pPr>
            <a:r>
              <a:rPr b="1" sz="2000">
                <a:solidFill>
                  <a:srgbClr val="FF3300"/>
                </a:solidFill>
                <a:latin typeface="Calibri"/>
                <a:ea typeface="Calibri"/>
                <a:cs typeface="Calibri"/>
                <a:sym typeface="Calibri"/>
              </a:rPr>
              <a:t>-  </a:t>
            </a:r>
            <a:r>
              <a:rPr b="1" sz="2000">
                <a:solidFill>
                  <a:srgbClr val="008080"/>
                </a:solidFill>
                <a:latin typeface="Calibri"/>
                <a:ea typeface="Calibri"/>
                <a:cs typeface="Calibri"/>
                <a:sym typeface="Calibri"/>
              </a:rPr>
              <a:t>46:  the total number of chromosomes. </a:t>
            </a:r>
            <a:endParaRPr b="1" sz="2000">
              <a:solidFill>
                <a:srgbClr val="008080"/>
              </a:solidFill>
              <a:latin typeface="Calibri"/>
              <a:ea typeface="Calibri"/>
              <a:cs typeface="Calibri"/>
              <a:sym typeface="Calibri"/>
            </a:endParaRPr>
          </a:p>
          <a:p>
            <a:pPr>
              <a:defRPr sz="2800"/>
            </a:pPr>
            <a:r>
              <a:rPr b="1" sz="2000">
                <a:solidFill>
                  <a:srgbClr val="008080"/>
                </a:solidFill>
                <a:latin typeface="Calibri"/>
                <a:ea typeface="Calibri"/>
                <a:cs typeface="Calibri"/>
                <a:sym typeface="Calibri"/>
              </a:rPr>
              <a:t>-  XY:  the sex chromosomes (male). </a:t>
            </a:r>
            <a:endParaRPr b="1" sz="2000">
              <a:solidFill>
                <a:srgbClr val="008080"/>
              </a:solidFill>
              <a:latin typeface="Calibri"/>
              <a:ea typeface="Calibri"/>
              <a:cs typeface="Calibri"/>
              <a:sym typeface="Calibri"/>
            </a:endParaRPr>
          </a:p>
          <a:p>
            <a:pPr>
              <a:defRPr sz="2800"/>
            </a:pPr>
            <a:r>
              <a:rPr b="1" sz="2000">
                <a:solidFill>
                  <a:srgbClr val="008080"/>
                </a:solidFill>
                <a:latin typeface="Calibri"/>
                <a:ea typeface="Calibri"/>
                <a:cs typeface="Calibri"/>
                <a:sym typeface="Calibri"/>
              </a:rPr>
              <a:t>-  del(7):  deletion in chromosome 7. </a:t>
            </a:r>
            <a:endParaRPr b="1" sz="2000">
              <a:solidFill>
                <a:srgbClr val="008080"/>
              </a:solidFill>
              <a:latin typeface="Calibri"/>
              <a:ea typeface="Calibri"/>
              <a:cs typeface="Calibri"/>
              <a:sym typeface="Calibri"/>
            </a:endParaRPr>
          </a:p>
          <a:p>
            <a:pPr>
              <a:defRPr sz="2800"/>
            </a:pPr>
            <a:r>
              <a:rPr b="1" sz="2000">
                <a:solidFill>
                  <a:srgbClr val="008080"/>
                </a:solidFill>
                <a:latin typeface="Calibri"/>
                <a:ea typeface="Calibri"/>
                <a:cs typeface="Calibri"/>
                <a:sym typeface="Calibri"/>
              </a:rPr>
              <a:t>-  (q11.23q21.2):  breakpoints of the deleted segment. </a:t>
            </a:r>
          </a:p>
        </p:txBody>
      </p:sp>
      <p:pic>
        <p:nvPicPr>
          <p:cNvPr id="177" name="deletion 7 ideogram.png" descr="deletion 7 ideogram"/>
          <p:cNvPicPr>
            <a:picLocks noChangeAspect="1"/>
          </p:cNvPicPr>
          <p:nvPr/>
        </p:nvPicPr>
        <p:blipFill>
          <a:blip r:embed="rId3">
            <a:extLst/>
          </a:blip>
          <a:stretch>
            <a:fillRect/>
          </a:stretch>
        </p:blipFill>
        <p:spPr>
          <a:xfrm>
            <a:off x="762000" y="1295400"/>
            <a:ext cx="2609850" cy="2857500"/>
          </a:xfrm>
          <a:prstGeom prst="rect">
            <a:avLst/>
          </a:prstGeom>
          <a:ln w="12700">
            <a:miter lim="400000"/>
          </a:ln>
        </p:spPr>
      </p:pic>
      <p:sp>
        <p:nvSpPr>
          <p:cNvPr id="178" name="Shape 178"/>
          <p:cNvSpPr/>
          <p:nvPr/>
        </p:nvSpPr>
        <p:spPr>
          <a:xfrm>
            <a:off x="5924550" y="3381375"/>
            <a:ext cx="171450" cy="625475"/>
          </a:xfrm>
          <a:prstGeom prst="rect">
            <a:avLst/>
          </a:prstGeom>
          <a:ln>
            <a:solidFill>
              <a:srgbClr val="FF3300"/>
            </a:solidFill>
          </a:ln>
        </p:spPr>
        <p:txBody>
          <a:bodyPr lIns="45719" rIns="45719" anchor="ctr"/>
          <a:lstStyle/>
          <a:p>
            <a:pPr/>
          </a:p>
        </p:txBody>
      </p:sp>
      <p:pic>
        <p:nvPicPr>
          <p:cNvPr id="179" name="image.jpg"/>
          <p:cNvPicPr>
            <a:picLocks noChangeAspect="1"/>
          </p:cNvPicPr>
          <p:nvPr/>
        </p:nvPicPr>
        <p:blipFill>
          <a:blip r:embed="rId4">
            <a:extLst/>
          </a:blip>
          <a:srcRect l="0" t="0" r="0" b="8590"/>
          <a:stretch>
            <a:fillRect/>
          </a:stretch>
        </p:blipFill>
        <p:spPr>
          <a:xfrm>
            <a:off x="3082925" y="1295400"/>
            <a:ext cx="1928813" cy="2492375"/>
          </a:xfrm>
          <a:prstGeom prst="rect">
            <a:avLst/>
          </a:prstGeom>
          <a:ln w="12700">
            <a:miter lim="400000"/>
          </a:ln>
        </p:spPr>
      </p:pic>
      <p:sp>
        <p:nvSpPr>
          <p:cNvPr id="180" name="Shape 180"/>
          <p:cNvSpPr/>
          <p:nvPr/>
        </p:nvSpPr>
        <p:spPr>
          <a:xfrm>
            <a:off x="838200" y="192087"/>
            <a:ext cx="7467600" cy="1294766"/>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defRPr b="1" sz="4000">
                <a:solidFill>
                  <a:srgbClr val="002060"/>
                </a:solidFill>
                <a:effectLst>
                  <a:outerShdw sx="100000" sy="100000" kx="0" ky="0" algn="b" rotWithShape="0" blurRad="12700" dist="25400" dir="2700000">
                    <a:srgbClr val="000000"/>
                  </a:outerShdw>
                </a:effectLst>
                <a:latin typeface="Calibri"/>
                <a:ea typeface="Calibri"/>
                <a:cs typeface="Calibri"/>
                <a:sym typeface="Calibri"/>
              </a:defRPr>
            </a:lvl1pPr>
          </a:lstStyle>
          <a:p>
            <a:pPr>
              <a:defRPr b="0" sz="1800">
                <a:solidFill>
                  <a:srgbClr val="5F5F5F"/>
                </a:solidFill>
                <a:effectLst/>
                <a:latin typeface="Arial"/>
                <a:ea typeface="Arial"/>
                <a:cs typeface="Arial"/>
                <a:sym typeface="Arial"/>
              </a:defRPr>
            </a:pPr>
            <a:r>
              <a:rPr b="1" sz="4000">
                <a:solidFill>
                  <a:srgbClr val="002060"/>
                </a:solidFill>
                <a:effectLst>
                  <a:outerShdw sx="100000" sy="100000" kx="0" ky="0" algn="b" rotWithShape="0" blurRad="12700" dist="25400" dir="2700000">
                    <a:srgbClr val="000000"/>
                  </a:outerShdw>
                </a:effectLst>
                <a:latin typeface="Calibri"/>
                <a:ea typeface="Calibri"/>
                <a:cs typeface="Calibri"/>
                <a:sym typeface="Calibri"/>
              </a:rPr>
              <a:t>Interstitial deletion  (7 Karyotype)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1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5"/>
      <p:bldP build="whole" bldLvl="1" animBg="1" rev="0" advAuto="0" spid="179" grpId="3"/>
      <p:bldP build="whole" bldLvl="1" animBg="1" rev="0" advAuto="0" spid="174" grpId="1"/>
      <p:bldP build="whole" bldLvl="1" animBg="1" rev="0" advAuto="0" spid="177" grpId="2"/>
      <p:bldP build="whole" bldLvl="1" animBg="1" rev="0" advAuto="0" spid="175" grpId="4"/>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body" sz="half" idx="4294967295"/>
          </p:nvPr>
        </p:nvSpPr>
        <p:spPr>
          <a:xfrm>
            <a:off x="457200" y="2179637"/>
            <a:ext cx="5257800" cy="4678363"/>
          </a:xfrm>
          <a:prstGeom prst="rect">
            <a:avLst/>
          </a:prstGeom>
        </p:spPr>
        <p:txBody>
          <a:bodyPr>
            <a:normAutofit fontScale="100000" lnSpcReduction="0"/>
          </a:bodyPr>
          <a:lstStyle/>
          <a:p>
            <a:pPr marL="293914" indent="-293914">
              <a:spcBef>
                <a:spcPts val="500"/>
              </a:spcBef>
              <a:buClr>
                <a:srgbClr val="000000"/>
              </a:buClr>
              <a:buChar char="•"/>
            </a:pPr>
            <a:r>
              <a:rPr b="1" sz="2400">
                <a:solidFill>
                  <a:srgbClr val="000000"/>
                </a:solidFill>
              </a:rPr>
              <a:t>Inversion occurs when a segment of chromosome breaks, and rejoining within the chromosome effectively inverts it. </a:t>
            </a:r>
            <a:endParaRPr b="1" sz="2400">
              <a:solidFill>
                <a:srgbClr val="000000"/>
              </a:solidFill>
            </a:endParaRPr>
          </a:p>
          <a:p>
            <a:pPr marL="293914" indent="-293914">
              <a:spcBef>
                <a:spcPts val="500"/>
              </a:spcBef>
              <a:buClr>
                <a:srgbClr val="000000"/>
              </a:buClr>
              <a:buChar char="•"/>
            </a:pPr>
            <a:r>
              <a:rPr b="1" sz="2400">
                <a:solidFill>
                  <a:srgbClr val="000000"/>
                </a:solidFill>
              </a:rPr>
              <a:t>Recorded as </a:t>
            </a:r>
            <a:r>
              <a:rPr b="1" sz="2400">
                <a:solidFill>
                  <a:srgbClr val="FF0000"/>
                </a:solidFill>
              </a:rPr>
              <a:t>inv.</a:t>
            </a:r>
            <a:endParaRPr b="1" sz="2400">
              <a:solidFill>
                <a:srgbClr val="FF0000"/>
              </a:solidFill>
            </a:endParaRPr>
          </a:p>
          <a:p>
            <a:pPr marL="293914" indent="-293914">
              <a:spcBef>
                <a:spcPts val="500"/>
              </a:spcBef>
              <a:buClr>
                <a:srgbClr val="000000"/>
              </a:buClr>
              <a:buChar char="•"/>
            </a:pPr>
            <a:r>
              <a:rPr b="1" sz="2400">
                <a:solidFill>
                  <a:srgbClr val="000000"/>
                </a:solidFill>
              </a:rPr>
              <a:t>Only large inversions are normally detected.</a:t>
            </a:r>
            <a:endParaRPr b="1" sz="2400">
              <a:solidFill>
                <a:srgbClr val="000000"/>
              </a:solidFill>
            </a:endParaRPr>
          </a:p>
          <a:p>
            <a:pPr marL="293914" indent="-293914">
              <a:spcBef>
                <a:spcPts val="500"/>
              </a:spcBef>
              <a:buClr>
                <a:srgbClr val="000000"/>
              </a:buClr>
              <a:buChar char="•"/>
            </a:pPr>
            <a:r>
              <a:rPr b="1" sz="2400">
                <a:solidFill>
                  <a:srgbClr val="000000"/>
                </a:solidFill>
              </a:rPr>
              <a:t>They are balance rearrangements that rarely cause problems in carriers</a:t>
            </a:r>
          </a:p>
        </p:txBody>
      </p:sp>
      <p:pic>
        <p:nvPicPr>
          <p:cNvPr id="183" name="inversion.png" descr="http://4.bp.blogspot.com/-KuH4XnuJrts/TZP9HZGFPFI/AAAAAAAAAHY/XW93IpJ0mUY/s200/inversion.gif"/>
          <p:cNvPicPr>
            <a:picLocks noChangeAspect="1"/>
          </p:cNvPicPr>
          <p:nvPr/>
        </p:nvPicPr>
        <p:blipFill>
          <a:blip r:embed="rId2">
            <a:extLst/>
          </a:blip>
          <a:stretch>
            <a:fillRect/>
          </a:stretch>
        </p:blipFill>
        <p:spPr>
          <a:xfrm>
            <a:off x="5791200" y="2895600"/>
            <a:ext cx="2889250" cy="2743200"/>
          </a:xfrm>
          <a:prstGeom prst="rect">
            <a:avLst/>
          </a:prstGeom>
          <a:ln w="12700">
            <a:miter lim="400000"/>
          </a:ln>
        </p:spPr>
      </p:pic>
      <p:sp>
        <p:nvSpPr>
          <p:cNvPr id="184" name="Shape 184"/>
          <p:cNvSpPr/>
          <p:nvPr/>
        </p:nvSpPr>
        <p:spPr>
          <a:xfrm>
            <a:off x="1676400" y="573087"/>
            <a:ext cx="2286001" cy="619409"/>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Inversion</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4294967295"/>
          </p:nvPr>
        </p:nvSpPr>
        <p:spPr>
          <a:xfrm>
            <a:off x="838200" y="1752600"/>
            <a:ext cx="7643813" cy="3887788"/>
          </a:xfrm>
          <a:prstGeom prst="rect">
            <a:avLst/>
          </a:prstGeom>
        </p:spPr>
        <p:txBody>
          <a:bodyPr>
            <a:normAutofit fontScale="100000" lnSpcReduction="0"/>
          </a:bodyPr>
          <a:lstStyle>
            <a:lvl1pPr marL="293914" indent="-293914">
              <a:spcBef>
                <a:spcPts val="500"/>
              </a:spcBef>
              <a:buChar char="•"/>
              <a:defRPr sz="2400"/>
            </a:lvl1pPr>
          </a:lstStyle>
          <a:p>
            <a:pPr>
              <a:defRPr sz="2800"/>
            </a:pPr>
            <a:r>
              <a:rPr sz="2400"/>
              <a:t>The most probable explanation for isochromosome is that the centromere has divided transversely rather than longitudinally</a:t>
            </a:r>
          </a:p>
        </p:txBody>
      </p:sp>
      <p:pic>
        <p:nvPicPr>
          <p:cNvPr id="187" name="isochromosomes.jpg" descr="isochromosomes"/>
          <p:cNvPicPr>
            <a:picLocks noChangeAspect="1"/>
          </p:cNvPicPr>
          <p:nvPr/>
        </p:nvPicPr>
        <p:blipFill>
          <a:blip r:embed="rId2">
            <a:extLst/>
          </a:blip>
          <a:stretch>
            <a:fillRect/>
          </a:stretch>
        </p:blipFill>
        <p:spPr>
          <a:xfrm>
            <a:off x="2209800" y="3048000"/>
            <a:ext cx="5468938" cy="3505200"/>
          </a:xfrm>
          <a:prstGeom prst="rect">
            <a:avLst/>
          </a:prstGeom>
          <a:ln w="12700">
            <a:miter lim="400000"/>
          </a:ln>
        </p:spPr>
      </p:pic>
      <p:sp>
        <p:nvSpPr>
          <p:cNvPr id="188" name="Shape 188"/>
          <p:cNvSpPr/>
          <p:nvPr/>
        </p:nvSpPr>
        <p:spPr>
          <a:xfrm>
            <a:off x="2514600" y="344487"/>
            <a:ext cx="3810000" cy="619409"/>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Isochromosome</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image.png"/>
          <p:cNvPicPr>
            <a:picLocks noChangeAspect="1"/>
          </p:cNvPicPr>
          <p:nvPr/>
        </p:nvPicPr>
        <p:blipFill>
          <a:blip r:embed="rId2">
            <a:extLst/>
          </a:blip>
          <a:stretch>
            <a:fillRect/>
          </a:stretch>
        </p:blipFill>
        <p:spPr>
          <a:xfrm>
            <a:off x="3352800" y="4267200"/>
            <a:ext cx="2590800" cy="2468563"/>
          </a:xfrm>
          <a:prstGeom prst="rect">
            <a:avLst/>
          </a:prstGeom>
          <a:ln w="12700">
            <a:miter lim="400000"/>
          </a:ln>
        </p:spPr>
      </p:pic>
      <p:sp>
        <p:nvSpPr>
          <p:cNvPr id="191" name="Shape 191"/>
          <p:cNvSpPr/>
          <p:nvPr>
            <p:ph type="body" idx="4294967295"/>
          </p:nvPr>
        </p:nvSpPr>
        <p:spPr>
          <a:xfrm>
            <a:off x="914400" y="1828800"/>
            <a:ext cx="7848600" cy="3887788"/>
          </a:xfrm>
          <a:prstGeom prst="rect">
            <a:avLst/>
          </a:prstGeom>
        </p:spPr>
        <p:txBody>
          <a:bodyPr>
            <a:normAutofit fontScale="100000" lnSpcReduction="0"/>
          </a:bodyPr>
          <a:lstStyle/>
          <a:p>
            <a:pPr>
              <a:buSzTx/>
              <a:buNone/>
            </a:pPr>
            <a:r>
              <a:t>A break on each arm of a chromosome </a:t>
            </a:r>
            <a:r>
              <a:rPr>
                <a:latin typeface="Wingdings"/>
                <a:ea typeface="Wingdings"/>
                <a:cs typeface="Wingdings"/>
                <a:sym typeface="Wingdings"/>
              </a:rPr>
              <a:t> </a:t>
            </a:r>
            <a:r>
              <a:t>two sticky ends on the central portion </a:t>
            </a:r>
            <a:r>
              <a:rPr>
                <a:latin typeface="Wingdings"/>
                <a:ea typeface="Wingdings"/>
                <a:cs typeface="Wingdings"/>
                <a:sym typeface="Wingdings"/>
              </a:rPr>
              <a:t> </a:t>
            </a:r>
            <a:r>
              <a:t>Reunion of the ends as a ring </a:t>
            </a:r>
            <a:r>
              <a:rPr>
                <a:latin typeface="Wingdings"/>
                <a:ea typeface="Wingdings"/>
                <a:cs typeface="Wingdings"/>
                <a:sym typeface="Wingdings"/>
              </a:rPr>
              <a:t> </a:t>
            </a:r>
            <a:r>
              <a:t>loss of the 2 distal chromosomal fragments</a:t>
            </a:r>
          </a:p>
          <a:p>
            <a:pPr>
              <a:buSzTx/>
              <a:buNone/>
            </a:pPr>
            <a:endParaRPr sz="800"/>
          </a:p>
          <a:p>
            <a:pPr>
              <a:buSzTx/>
              <a:buNone/>
            </a:pPr>
            <a:r>
              <a:t>Ring chromosomes are often unstable in mitosis</a:t>
            </a:r>
          </a:p>
        </p:txBody>
      </p:sp>
      <p:sp>
        <p:nvSpPr>
          <p:cNvPr id="192" name="Shape 192"/>
          <p:cNvSpPr/>
          <p:nvPr/>
        </p:nvSpPr>
        <p:spPr>
          <a:xfrm>
            <a:off x="1676400" y="192087"/>
            <a:ext cx="5715000" cy="1227347"/>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4000">
                <a:solidFill>
                  <a:srgbClr val="002060"/>
                </a:solidFill>
                <a:effectLst>
                  <a:outerShdw sx="100000" sy="100000" kx="0" ky="0" algn="b" rotWithShape="0" blurRad="12700" dist="25400" dir="2700000">
                    <a:srgbClr val="000000"/>
                  </a:outerShdw>
                </a:effectLst>
              </a:rPr>
              <a:t>Ring formation (Ring chromosome)</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dep.png" descr="dep"/>
          <p:cNvPicPr>
            <a:picLocks noChangeAspect="1"/>
          </p:cNvPicPr>
          <p:nvPr/>
        </p:nvPicPr>
        <p:blipFill>
          <a:blip r:embed="rId2">
            <a:extLst/>
          </a:blip>
          <a:stretch>
            <a:fillRect/>
          </a:stretch>
        </p:blipFill>
        <p:spPr>
          <a:xfrm>
            <a:off x="71437" y="2381250"/>
            <a:ext cx="800101" cy="2152650"/>
          </a:xfrm>
          <a:prstGeom prst="rect">
            <a:avLst/>
          </a:prstGeom>
          <a:ln w="12700">
            <a:miter lim="400000"/>
          </a:ln>
        </p:spPr>
      </p:pic>
      <p:pic>
        <p:nvPicPr>
          <p:cNvPr id="195" name="dei.png" descr="dei"/>
          <p:cNvPicPr>
            <a:picLocks noChangeAspect="1"/>
          </p:cNvPicPr>
          <p:nvPr/>
        </p:nvPicPr>
        <p:blipFill>
          <a:blip r:embed="rId3">
            <a:extLst/>
          </a:blip>
          <a:stretch>
            <a:fillRect/>
          </a:stretch>
        </p:blipFill>
        <p:spPr>
          <a:xfrm>
            <a:off x="1001712" y="2381250"/>
            <a:ext cx="746126" cy="2190750"/>
          </a:xfrm>
          <a:prstGeom prst="rect">
            <a:avLst/>
          </a:prstGeom>
          <a:ln w="12700">
            <a:miter lim="400000"/>
          </a:ln>
        </p:spPr>
      </p:pic>
      <p:pic>
        <p:nvPicPr>
          <p:cNvPr id="196" name="rin.png" descr="rin"/>
          <p:cNvPicPr>
            <a:picLocks noChangeAspect="1"/>
          </p:cNvPicPr>
          <p:nvPr/>
        </p:nvPicPr>
        <p:blipFill>
          <a:blip r:embed="rId4">
            <a:extLst/>
          </a:blip>
          <a:stretch>
            <a:fillRect/>
          </a:stretch>
        </p:blipFill>
        <p:spPr>
          <a:xfrm>
            <a:off x="6824662" y="2371725"/>
            <a:ext cx="882651" cy="2247900"/>
          </a:xfrm>
          <a:prstGeom prst="rect">
            <a:avLst/>
          </a:prstGeom>
          <a:ln w="12700">
            <a:miter lim="400000"/>
          </a:ln>
        </p:spPr>
      </p:pic>
      <p:sp>
        <p:nvSpPr>
          <p:cNvPr id="197" name="Shape 197"/>
          <p:cNvSpPr/>
          <p:nvPr/>
        </p:nvSpPr>
        <p:spPr>
          <a:xfrm>
            <a:off x="0" y="4903787"/>
            <a:ext cx="881408"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800"/>
            </a:pPr>
            <a:r>
              <a:rPr b="1" sz="1400">
                <a:solidFill>
                  <a:srgbClr val="006100"/>
                </a:solidFill>
                <a:effectLst>
                  <a:outerShdw sx="100000" sy="100000" kx="0" ky="0" algn="b" rotWithShape="0" blurRad="12700" dist="25400" dir="2700000">
                    <a:srgbClr val="000000"/>
                  </a:outerShdw>
                </a:effectLst>
              </a:rPr>
              <a:t>Terminal</a:t>
            </a:r>
            <a:endParaRPr b="1" sz="1400">
              <a:solidFill>
                <a:srgbClr val="006100"/>
              </a:solidFill>
              <a:effectLst>
                <a:outerShdw sx="100000" sy="100000" kx="0" ky="0" algn="b" rotWithShape="0" blurRad="12700" dist="25400" dir="2700000">
                  <a:srgbClr val="000000"/>
                </a:outerShdw>
              </a:effectLst>
            </a:endParaRPr>
          </a:p>
          <a:p>
            <a:pPr>
              <a:defRPr sz="2800"/>
            </a:pPr>
            <a:r>
              <a:rPr b="1" sz="1400">
                <a:solidFill>
                  <a:srgbClr val="006100"/>
                </a:solidFill>
                <a:effectLst>
                  <a:outerShdw sx="100000" sy="100000" kx="0" ky="0" algn="b" rotWithShape="0" blurRad="12700" dist="25400" dir="2700000">
                    <a:srgbClr val="000000"/>
                  </a:outerShdw>
                </a:effectLst>
              </a:rPr>
              <a:t>Deletion</a:t>
            </a:r>
          </a:p>
        </p:txBody>
      </p:sp>
      <p:pic>
        <p:nvPicPr>
          <p:cNvPr id="198" name="ins.png" descr="ins"/>
          <p:cNvPicPr>
            <a:picLocks noChangeAspect="1"/>
          </p:cNvPicPr>
          <p:nvPr/>
        </p:nvPicPr>
        <p:blipFill>
          <a:blip r:embed="rId5">
            <a:extLst/>
          </a:blip>
          <a:stretch>
            <a:fillRect/>
          </a:stretch>
        </p:blipFill>
        <p:spPr>
          <a:xfrm>
            <a:off x="1809750" y="2382837"/>
            <a:ext cx="852488" cy="2187576"/>
          </a:xfrm>
          <a:prstGeom prst="rect">
            <a:avLst/>
          </a:prstGeom>
          <a:ln w="12700">
            <a:miter lim="400000"/>
          </a:ln>
        </p:spPr>
      </p:pic>
      <p:pic>
        <p:nvPicPr>
          <p:cNvPr id="199" name="duq.png" descr="duq"/>
          <p:cNvPicPr>
            <a:picLocks noChangeAspect="1"/>
          </p:cNvPicPr>
          <p:nvPr/>
        </p:nvPicPr>
        <p:blipFill>
          <a:blip r:embed="rId6">
            <a:extLst/>
          </a:blip>
          <a:stretch>
            <a:fillRect/>
          </a:stretch>
        </p:blipFill>
        <p:spPr>
          <a:xfrm>
            <a:off x="2738437" y="2362200"/>
            <a:ext cx="892176" cy="2209800"/>
          </a:xfrm>
          <a:prstGeom prst="rect">
            <a:avLst/>
          </a:prstGeom>
          <a:ln w="12700">
            <a:miter lim="400000"/>
          </a:ln>
        </p:spPr>
      </p:pic>
      <p:pic>
        <p:nvPicPr>
          <p:cNvPr id="200" name="rtr.png" descr="rtr"/>
          <p:cNvPicPr>
            <a:picLocks noChangeAspect="1"/>
          </p:cNvPicPr>
          <p:nvPr/>
        </p:nvPicPr>
        <p:blipFill>
          <a:blip r:embed="rId7">
            <a:extLst/>
          </a:blip>
          <a:stretch>
            <a:fillRect/>
          </a:stretch>
        </p:blipFill>
        <p:spPr>
          <a:xfrm>
            <a:off x="4795837" y="2362200"/>
            <a:ext cx="847726" cy="2228850"/>
          </a:xfrm>
          <a:prstGeom prst="rect">
            <a:avLst/>
          </a:prstGeom>
          <a:ln w="12700">
            <a:miter lim="400000"/>
          </a:ln>
        </p:spPr>
      </p:pic>
      <p:pic>
        <p:nvPicPr>
          <p:cNvPr id="201" name="rst.png" descr="rst"/>
          <p:cNvPicPr>
            <a:picLocks noChangeAspect="1"/>
          </p:cNvPicPr>
          <p:nvPr/>
        </p:nvPicPr>
        <p:blipFill>
          <a:blip r:embed="rId8">
            <a:extLst/>
          </a:blip>
          <a:stretch>
            <a:fillRect/>
          </a:stretch>
        </p:blipFill>
        <p:spPr>
          <a:xfrm>
            <a:off x="5834062" y="2352675"/>
            <a:ext cx="774701" cy="2247900"/>
          </a:xfrm>
          <a:prstGeom prst="rect">
            <a:avLst/>
          </a:prstGeom>
          <a:ln w="12700">
            <a:miter lim="400000"/>
          </a:ln>
        </p:spPr>
      </p:pic>
      <p:pic>
        <p:nvPicPr>
          <p:cNvPr id="202" name="inq.png" descr="inq"/>
          <p:cNvPicPr>
            <a:picLocks noChangeAspect="1"/>
          </p:cNvPicPr>
          <p:nvPr/>
        </p:nvPicPr>
        <p:blipFill>
          <a:blip r:embed="rId9">
            <a:extLst/>
          </a:blip>
          <a:stretch>
            <a:fillRect/>
          </a:stretch>
        </p:blipFill>
        <p:spPr>
          <a:xfrm>
            <a:off x="3805237" y="2338387"/>
            <a:ext cx="838201" cy="2247901"/>
          </a:xfrm>
          <a:prstGeom prst="rect">
            <a:avLst/>
          </a:prstGeom>
          <a:ln w="12700">
            <a:miter lim="400000"/>
          </a:ln>
        </p:spPr>
      </p:pic>
      <p:pic>
        <p:nvPicPr>
          <p:cNvPr id="203" name="iso.png" descr="iso"/>
          <p:cNvPicPr>
            <a:picLocks noChangeAspect="1"/>
          </p:cNvPicPr>
          <p:nvPr/>
        </p:nvPicPr>
        <p:blipFill>
          <a:blip r:embed="rId10">
            <a:extLst/>
          </a:blip>
          <a:stretch>
            <a:fillRect/>
          </a:stretch>
        </p:blipFill>
        <p:spPr>
          <a:xfrm>
            <a:off x="7924800" y="2362200"/>
            <a:ext cx="1093788" cy="2228850"/>
          </a:xfrm>
          <a:prstGeom prst="rect">
            <a:avLst/>
          </a:prstGeom>
          <a:ln w="12700">
            <a:miter lim="400000"/>
          </a:ln>
        </p:spPr>
      </p:pic>
      <p:sp>
        <p:nvSpPr>
          <p:cNvPr id="204" name="Shape 204"/>
          <p:cNvSpPr/>
          <p:nvPr/>
        </p:nvSpPr>
        <p:spPr>
          <a:xfrm>
            <a:off x="6625054" y="1679575"/>
            <a:ext cx="1250117"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800"/>
            </a:pPr>
            <a:r>
              <a:rPr b="1" sz="1400">
                <a:solidFill>
                  <a:srgbClr val="303030"/>
                </a:solidFill>
                <a:effectLst>
                  <a:outerShdw sx="100000" sy="100000" kx="0" ky="0" algn="b" rotWithShape="0" blurRad="12700" dist="25400" dir="2700000">
                    <a:srgbClr val="000000"/>
                  </a:outerShdw>
                </a:effectLst>
              </a:rPr>
              <a:t>Ring</a:t>
            </a:r>
            <a:endParaRPr b="1" sz="1400">
              <a:solidFill>
                <a:srgbClr val="303030"/>
              </a:solidFill>
              <a:effectLst>
                <a:outerShdw sx="100000" sy="100000" kx="0" ky="0" algn="b" rotWithShape="0" blurRad="12700" dist="25400" dir="2700000">
                  <a:srgbClr val="000000"/>
                </a:outerShdw>
              </a:effectLst>
            </a:endParaRPr>
          </a:p>
          <a:p>
            <a:pPr algn="ctr">
              <a:defRPr sz="2800"/>
            </a:pPr>
            <a:r>
              <a:rPr b="1" sz="1400">
                <a:solidFill>
                  <a:srgbClr val="303030"/>
                </a:solidFill>
                <a:effectLst>
                  <a:outerShdw sx="100000" sy="100000" kx="0" ky="0" algn="b" rotWithShape="0" blurRad="12700" dist="25400" dir="2700000">
                    <a:srgbClr val="000000"/>
                  </a:outerShdw>
                </a:effectLst>
              </a:rPr>
              <a:t>Chromosome</a:t>
            </a:r>
          </a:p>
        </p:txBody>
      </p:sp>
      <p:sp>
        <p:nvSpPr>
          <p:cNvPr id="205" name="Shape 205"/>
          <p:cNvSpPr/>
          <p:nvPr/>
        </p:nvSpPr>
        <p:spPr>
          <a:xfrm>
            <a:off x="5555823" y="4903787"/>
            <a:ext cx="1299429"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800"/>
            </a:pPr>
            <a:r>
              <a:rPr b="1" sz="1400">
                <a:solidFill>
                  <a:srgbClr val="006100"/>
                </a:solidFill>
                <a:effectLst>
                  <a:outerShdw sx="100000" sy="100000" kx="0" ky="0" algn="b" rotWithShape="0" blurRad="12700" dist="25400" dir="2700000">
                    <a:srgbClr val="000000"/>
                  </a:outerShdw>
                </a:effectLst>
              </a:rPr>
              <a:t>Robertsonian</a:t>
            </a:r>
            <a:endParaRPr b="1" sz="1400">
              <a:solidFill>
                <a:srgbClr val="006100"/>
              </a:solidFill>
              <a:effectLst>
                <a:outerShdw sx="100000" sy="100000" kx="0" ky="0" algn="b" rotWithShape="0" blurRad="12700" dist="25400" dir="2700000">
                  <a:srgbClr val="000000"/>
                </a:outerShdw>
              </a:effectLst>
            </a:endParaRPr>
          </a:p>
          <a:p>
            <a:pPr algn="ctr">
              <a:defRPr sz="2800"/>
            </a:pPr>
            <a:r>
              <a:rPr b="1" sz="1400">
                <a:solidFill>
                  <a:srgbClr val="006100"/>
                </a:solidFill>
                <a:effectLst>
                  <a:outerShdw sx="100000" sy="100000" kx="0" ky="0" algn="b" rotWithShape="0" blurRad="12700" dist="25400" dir="2700000">
                    <a:srgbClr val="000000"/>
                  </a:outerShdw>
                </a:effectLst>
              </a:rPr>
              <a:t>Translocation</a:t>
            </a:r>
          </a:p>
        </p:txBody>
      </p:sp>
      <p:sp>
        <p:nvSpPr>
          <p:cNvPr id="206" name="Shape 206"/>
          <p:cNvSpPr/>
          <p:nvPr/>
        </p:nvSpPr>
        <p:spPr>
          <a:xfrm>
            <a:off x="1087897" y="1768475"/>
            <a:ext cx="805531"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1400">
                <a:solidFill>
                  <a:srgbClr val="303030"/>
                </a:solidFill>
                <a:effectLst>
                  <a:outerShdw sx="100000" sy="100000" kx="0" ky="0" algn="b" rotWithShape="0" blurRad="12700" dist="25400" dir="2700000">
                    <a:srgbClr val="000000"/>
                  </a:outerShdw>
                </a:effectLst>
              </a:defRPr>
            </a:lvl1pPr>
          </a:lstStyle>
          <a:p>
            <a:pPr>
              <a:defRPr b="0" sz="2800">
                <a:solidFill>
                  <a:srgbClr val="5F5F5F"/>
                </a:solidFill>
                <a:effectLst/>
              </a:defRPr>
            </a:pPr>
            <a:r>
              <a:rPr b="1" sz="1400">
                <a:solidFill>
                  <a:srgbClr val="303030"/>
                </a:solidFill>
                <a:effectLst>
                  <a:outerShdw sx="100000" sy="100000" kx="0" ky="0" algn="b" rotWithShape="0" blurRad="12700" dist="25400" dir="2700000">
                    <a:srgbClr val="000000"/>
                  </a:outerShdw>
                </a:effectLst>
              </a:rPr>
              <a:t>Deletion</a:t>
            </a:r>
          </a:p>
        </p:txBody>
      </p:sp>
      <p:sp>
        <p:nvSpPr>
          <p:cNvPr id="207" name="Shape 207"/>
          <p:cNvSpPr/>
          <p:nvPr/>
        </p:nvSpPr>
        <p:spPr>
          <a:xfrm>
            <a:off x="4563406" y="1679575"/>
            <a:ext cx="1220513" cy="4920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800"/>
            </a:pPr>
            <a:r>
              <a:rPr b="1" sz="1400">
                <a:solidFill>
                  <a:srgbClr val="303030"/>
                </a:solidFill>
                <a:effectLst>
                  <a:outerShdw sx="100000" sy="100000" kx="0" ky="0" algn="b" rotWithShape="0" blurRad="12700" dist="25400" dir="2700000">
                    <a:srgbClr val="000000"/>
                  </a:outerShdw>
                </a:effectLst>
              </a:rPr>
              <a:t>Reciprocal</a:t>
            </a:r>
            <a:endParaRPr b="1" sz="1400">
              <a:solidFill>
                <a:srgbClr val="303030"/>
              </a:solidFill>
              <a:effectLst>
                <a:outerShdw sx="100000" sy="100000" kx="0" ky="0" algn="b" rotWithShape="0" blurRad="12700" dist="25400" dir="2700000">
                  <a:srgbClr val="000000"/>
                </a:outerShdw>
              </a:effectLst>
            </a:endParaRPr>
          </a:p>
          <a:p>
            <a:pPr algn="ctr">
              <a:defRPr sz="2800"/>
            </a:pPr>
            <a:r>
              <a:rPr b="1" sz="1400">
                <a:solidFill>
                  <a:srgbClr val="303030"/>
                </a:solidFill>
                <a:effectLst>
                  <a:outerShdw sx="100000" sy="100000" kx="0" ky="0" algn="b" rotWithShape="0" blurRad="12700" dist="25400" dir="2700000">
                    <a:srgbClr val="000000"/>
                  </a:outerShdw>
                </a:effectLst>
              </a:rPr>
              <a:t>translocation</a:t>
            </a:r>
          </a:p>
        </p:txBody>
      </p:sp>
      <p:sp>
        <p:nvSpPr>
          <p:cNvPr id="208" name="Shape 208"/>
          <p:cNvSpPr/>
          <p:nvPr/>
        </p:nvSpPr>
        <p:spPr>
          <a:xfrm>
            <a:off x="7543800" y="4903787"/>
            <a:ext cx="1576373"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400">
                <a:solidFill>
                  <a:srgbClr val="006100"/>
                </a:solidFill>
                <a:effectLst>
                  <a:outerShdw sx="100000" sy="100000" kx="0" ky="0" algn="b" rotWithShape="0" blurRad="12700" dist="25400" dir="2700000">
                    <a:srgbClr val="000000"/>
                  </a:outerShdw>
                </a:effectLst>
              </a:defRPr>
            </a:lvl1pPr>
          </a:lstStyle>
          <a:p>
            <a:pPr>
              <a:defRPr b="0" sz="2800">
                <a:solidFill>
                  <a:srgbClr val="5F5F5F"/>
                </a:solidFill>
                <a:effectLst/>
              </a:defRPr>
            </a:pPr>
            <a:r>
              <a:rPr b="1" sz="1400">
                <a:solidFill>
                  <a:srgbClr val="006100"/>
                </a:solidFill>
                <a:effectLst>
                  <a:outerShdw sx="100000" sy="100000" kx="0" ky="0" algn="b" rotWithShape="0" blurRad="12700" dist="25400" dir="2700000">
                    <a:srgbClr val="000000"/>
                  </a:outerShdw>
                </a:effectLst>
              </a:rPr>
              <a:t>Isochromosomes</a:t>
            </a:r>
          </a:p>
        </p:txBody>
      </p:sp>
      <p:sp>
        <p:nvSpPr>
          <p:cNvPr id="209" name="Shape 209"/>
          <p:cNvSpPr/>
          <p:nvPr/>
        </p:nvSpPr>
        <p:spPr>
          <a:xfrm>
            <a:off x="1782762" y="4903787"/>
            <a:ext cx="854929"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400">
                <a:solidFill>
                  <a:srgbClr val="006100"/>
                </a:solidFill>
                <a:effectLst>
                  <a:outerShdw sx="100000" sy="100000" kx="0" ky="0" algn="b" rotWithShape="0" blurRad="12700" dist="25400" dir="2700000">
                    <a:srgbClr val="000000"/>
                  </a:outerShdw>
                </a:effectLst>
              </a:defRPr>
            </a:lvl1pPr>
          </a:lstStyle>
          <a:p>
            <a:pPr>
              <a:defRPr b="0" sz="2800">
                <a:solidFill>
                  <a:srgbClr val="5F5F5F"/>
                </a:solidFill>
                <a:effectLst/>
              </a:defRPr>
            </a:pPr>
            <a:r>
              <a:rPr b="1" sz="1400">
                <a:solidFill>
                  <a:srgbClr val="006100"/>
                </a:solidFill>
                <a:effectLst>
                  <a:outerShdw sx="100000" sy="100000" kx="0" ky="0" algn="b" rotWithShape="0" blurRad="12700" dist="25400" dir="2700000">
                    <a:srgbClr val="000000"/>
                  </a:outerShdw>
                </a:effectLst>
              </a:rPr>
              <a:t>Insertion</a:t>
            </a:r>
          </a:p>
        </p:txBody>
      </p:sp>
      <p:sp>
        <p:nvSpPr>
          <p:cNvPr id="210" name="Shape 210"/>
          <p:cNvSpPr/>
          <p:nvPr/>
        </p:nvSpPr>
        <p:spPr>
          <a:xfrm>
            <a:off x="3805237" y="4903787"/>
            <a:ext cx="894604"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400">
                <a:solidFill>
                  <a:srgbClr val="006100"/>
                </a:solidFill>
                <a:effectLst>
                  <a:outerShdw sx="100000" sy="100000" kx="0" ky="0" algn="b" rotWithShape="0" blurRad="12700" dist="25400" dir="2700000">
                    <a:srgbClr val="000000"/>
                  </a:outerShdw>
                </a:effectLst>
              </a:defRPr>
            </a:lvl1pPr>
          </a:lstStyle>
          <a:p>
            <a:pPr>
              <a:defRPr b="0" sz="2800">
                <a:solidFill>
                  <a:srgbClr val="5F5F5F"/>
                </a:solidFill>
                <a:effectLst/>
              </a:defRPr>
            </a:pPr>
            <a:r>
              <a:rPr b="1" sz="1400">
                <a:solidFill>
                  <a:srgbClr val="006100"/>
                </a:solidFill>
                <a:effectLst>
                  <a:outerShdw sx="100000" sy="100000" kx="0" ky="0" algn="b" rotWithShape="0" blurRad="12700" dist="25400" dir="2700000">
                    <a:srgbClr val="000000"/>
                  </a:outerShdw>
                </a:effectLst>
              </a:rPr>
              <a:t>Inversion</a:t>
            </a:r>
          </a:p>
        </p:txBody>
      </p:sp>
      <p:sp>
        <p:nvSpPr>
          <p:cNvPr id="211" name="Shape 211"/>
          <p:cNvSpPr/>
          <p:nvPr/>
        </p:nvSpPr>
        <p:spPr>
          <a:xfrm>
            <a:off x="2738437" y="1768475"/>
            <a:ext cx="1072144"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400">
                <a:solidFill>
                  <a:srgbClr val="303030"/>
                </a:solidFill>
                <a:effectLst>
                  <a:outerShdw sx="100000" sy="100000" kx="0" ky="0" algn="b" rotWithShape="0" blurRad="12700" dist="25400" dir="2700000">
                    <a:srgbClr val="000000"/>
                  </a:outerShdw>
                </a:effectLst>
              </a:defRPr>
            </a:lvl1pPr>
          </a:lstStyle>
          <a:p>
            <a:pPr>
              <a:defRPr b="0" sz="2800">
                <a:solidFill>
                  <a:srgbClr val="5F5F5F"/>
                </a:solidFill>
                <a:effectLst/>
              </a:defRPr>
            </a:pPr>
            <a:r>
              <a:rPr b="1" sz="1400">
                <a:solidFill>
                  <a:srgbClr val="303030"/>
                </a:solidFill>
                <a:effectLst>
                  <a:outerShdw sx="100000" sy="100000" kx="0" ky="0" algn="b" rotWithShape="0" blurRad="12700" dist="25400" dir="2700000">
                    <a:srgbClr val="000000"/>
                  </a:outerShdw>
                </a:effectLst>
              </a:rPr>
              <a:t>Duplication</a:t>
            </a:r>
          </a:p>
        </p:txBody>
      </p:sp>
      <p:sp>
        <p:nvSpPr>
          <p:cNvPr id="212" name="Shape 212"/>
          <p:cNvSpPr/>
          <p:nvPr/>
        </p:nvSpPr>
        <p:spPr>
          <a:xfrm>
            <a:off x="1066800" y="381000"/>
            <a:ext cx="6553200" cy="1027470"/>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200">
                <a:solidFill>
                  <a:srgbClr val="002060"/>
                </a:solidFill>
                <a:effectLst>
                  <a:outerShdw sx="100000" sy="100000" kx="0" ky="0" algn="b" rotWithShape="0" blurRad="12700" dist="25400" dir="2700000">
                    <a:srgbClr val="000000"/>
                  </a:outerShdw>
                </a:effectLst>
              </a:rPr>
              <a:t>STRUCTURAL CHROMOSOMAL ANOMALIES</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body" idx="4294967295"/>
          </p:nvPr>
        </p:nvSpPr>
        <p:spPr>
          <a:xfrm>
            <a:off x="152399" y="2057400"/>
            <a:ext cx="9144002" cy="4724400"/>
          </a:xfrm>
          <a:prstGeom prst="rect">
            <a:avLst/>
          </a:prstGeom>
        </p:spPr>
        <p:txBody>
          <a:bodyPr>
            <a:normAutofit fontScale="100000" lnSpcReduction="0"/>
          </a:bodyPr>
          <a:lstStyle/>
          <a:p>
            <a:pPr marL="269421" indent="-269421">
              <a:lnSpc>
                <a:spcPct val="90000"/>
              </a:lnSpc>
              <a:spcBef>
                <a:spcPts val="500"/>
              </a:spcBef>
              <a:buChar char="•"/>
            </a:pPr>
            <a:r>
              <a:rPr b="1" sz="2200"/>
              <a:t>Chromosome abnormalities can be numerical or structural.</a:t>
            </a:r>
            <a:endParaRPr b="1" sz="2200"/>
          </a:p>
          <a:p>
            <a:pPr>
              <a:lnSpc>
                <a:spcPct val="90000"/>
              </a:lnSpc>
              <a:buChar char="•"/>
            </a:pPr>
            <a:endParaRPr b="1" sz="2200"/>
          </a:p>
          <a:p>
            <a:pPr marL="269421" indent="-269421">
              <a:lnSpc>
                <a:spcPct val="90000"/>
              </a:lnSpc>
              <a:spcBef>
                <a:spcPts val="500"/>
              </a:spcBef>
              <a:buChar char="•"/>
            </a:pPr>
            <a:r>
              <a:rPr b="1" sz="2200"/>
              <a:t>Numerical abnormalities include aneuploidy and polyploidy.</a:t>
            </a:r>
            <a:endParaRPr b="1" sz="2200"/>
          </a:p>
          <a:p>
            <a:pPr>
              <a:lnSpc>
                <a:spcPct val="90000"/>
              </a:lnSpc>
              <a:buChar char="•"/>
            </a:pPr>
            <a:endParaRPr b="1" sz="2200"/>
          </a:p>
          <a:p>
            <a:pPr marL="269421" indent="-269421">
              <a:lnSpc>
                <a:spcPct val="90000"/>
              </a:lnSpc>
              <a:spcBef>
                <a:spcPts val="500"/>
              </a:spcBef>
              <a:buChar char="•"/>
            </a:pPr>
            <a:r>
              <a:rPr b="1" sz="2200"/>
              <a:t>In trisomy, a single extra chromosome is present, usually as a result of non-disjunction in the 1</a:t>
            </a:r>
            <a:r>
              <a:rPr b="1" baseline="30000" sz="2200"/>
              <a:t>st</a:t>
            </a:r>
            <a:r>
              <a:rPr b="1" sz="2200"/>
              <a:t> or 2</a:t>
            </a:r>
            <a:r>
              <a:rPr b="1" baseline="30000" sz="2200"/>
              <a:t>nd</a:t>
            </a:r>
            <a:r>
              <a:rPr b="1" sz="2200"/>
              <a:t> meiotic division.</a:t>
            </a:r>
            <a:endParaRPr b="1" sz="2200"/>
          </a:p>
          <a:p>
            <a:pPr>
              <a:lnSpc>
                <a:spcPct val="90000"/>
              </a:lnSpc>
              <a:buChar char="•"/>
            </a:pPr>
            <a:endParaRPr b="1" sz="2200"/>
          </a:p>
          <a:p>
            <a:pPr marL="269421" indent="-269421">
              <a:lnSpc>
                <a:spcPct val="90000"/>
              </a:lnSpc>
              <a:spcBef>
                <a:spcPts val="500"/>
              </a:spcBef>
              <a:buChar char="•"/>
            </a:pPr>
            <a:r>
              <a:rPr b="1" sz="2200"/>
              <a:t> In polyploidy, ≥3 complete haploid sets are present instead of the usual diploid complement.</a:t>
            </a:r>
            <a:endParaRPr b="1" sz="2200"/>
          </a:p>
          <a:p>
            <a:pPr>
              <a:lnSpc>
                <a:spcPct val="90000"/>
              </a:lnSpc>
              <a:buChar char="•"/>
            </a:pPr>
            <a:endParaRPr b="1" sz="2200"/>
          </a:p>
          <a:p>
            <a:pPr marL="269421" indent="-269421">
              <a:lnSpc>
                <a:spcPct val="90000"/>
              </a:lnSpc>
              <a:spcBef>
                <a:spcPts val="500"/>
              </a:spcBef>
              <a:buChar char="•"/>
            </a:pPr>
            <a:r>
              <a:rPr b="1" sz="2200"/>
              <a:t>Structural abnormalities include translocations (balanced or unbalanced), inversions, deletions, isochromosome &amp; rings.</a:t>
            </a:r>
          </a:p>
        </p:txBody>
      </p:sp>
      <p:sp>
        <p:nvSpPr>
          <p:cNvPr id="215" name="Shape 215"/>
          <p:cNvSpPr/>
          <p:nvPr/>
        </p:nvSpPr>
        <p:spPr>
          <a:xfrm>
            <a:off x="1981199" y="573087"/>
            <a:ext cx="4953002" cy="619409"/>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Take home message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1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14">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14">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1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14">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1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4"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idx="4294967295"/>
          </p:nvPr>
        </p:nvSpPr>
        <p:spPr>
          <a:xfrm>
            <a:off x="2133600" y="2209800"/>
            <a:ext cx="7772400" cy="1470025"/>
          </a:xfrm>
          <a:prstGeom prst="rect">
            <a:avLst/>
          </a:prstGeom>
        </p:spPr>
        <p:txBody>
          <a:bodyPr>
            <a:normAutofit fontScale="100000" lnSpcReduction="0"/>
          </a:bodyPr>
          <a:lstStyle/>
          <a:p>
            <a:pPr/>
            <a:r>
              <a:rPr>
                <a:solidFill>
                  <a:srgbClr val="002060"/>
                </a:solidFill>
                <a:effectLst>
                  <a:outerShdw sx="100000" sy="100000" kx="0" ky="0" algn="b" rotWithShape="0" blurRad="12700" dist="25400" dir="2700000">
                    <a:srgbClr val="000000"/>
                  </a:outerShdw>
                </a:effectLst>
              </a:rPr>
              <a:t>THANK YOU </a:t>
            </a:r>
            <a:r>
              <a:rPr b="0">
                <a:solidFill>
                  <a:srgbClr val="002060"/>
                </a:solidFill>
                <a:effectLst>
                  <a:outerShdw sx="100000" sy="100000" kx="0" ky="0" algn="b" rotWithShape="0" blurRad="12700" dist="25400" dir="2700000">
                    <a:srgbClr val="000000"/>
                  </a:outerShdw>
                </a:effectLst>
                <a:latin typeface="Wingdings"/>
                <a:ea typeface="Wingdings"/>
                <a:cs typeface="Wingdings"/>
                <a:sym typeface="Wingdings"/>
              </a:rPr>
              <a: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mitosis_meiosis.jpeg" descr="http://kvhs.nbed.nb.ca/gallant/biology/mitosis_meiosis.jpg">
            <a:hlinkClick r:id="rId2" invalidUrl="" action="" tgtFrame="" tooltip="" history="1" highlightClick="0" endSnd="0"/>
          </p:cNvPr>
          <p:cNvPicPr>
            <a:picLocks noChangeAspect="1"/>
          </p:cNvPicPr>
          <p:nvPr/>
        </p:nvPicPr>
        <p:blipFill>
          <a:blip r:embed="rId3">
            <a:extLst/>
          </a:blip>
          <a:stretch>
            <a:fillRect/>
          </a:stretch>
        </p:blipFill>
        <p:spPr>
          <a:xfrm>
            <a:off x="0" y="0"/>
            <a:ext cx="9144000" cy="6919913"/>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4" name="Group 64"/>
          <p:cNvGrpSpPr/>
          <p:nvPr/>
        </p:nvGrpSpPr>
        <p:grpSpPr>
          <a:xfrm>
            <a:off x="609599" y="1624012"/>
            <a:ext cx="8039101" cy="4683126"/>
            <a:chOff x="0" y="0"/>
            <a:chExt cx="8039100" cy="4683125"/>
          </a:xfrm>
        </p:grpSpPr>
        <p:pic>
          <p:nvPicPr>
            <p:cNvPr id="62" name="Haploid, diploid ,triploid and tetraploid.png" descr="File:Haploid, diploid ,triploid and tetraploid.svg">
              <a:hlinkClick r:id="rId2" invalidUrl="" action="" tgtFrame="" tooltip="" history="1" highlightClick="0" endSnd="0"/>
            </p:cNvPr>
            <p:cNvPicPr>
              <a:picLocks noChangeAspect="1"/>
            </p:cNvPicPr>
            <p:nvPr/>
          </p:nvPicPr>
          <p:blipFill>
            <a:blip r:embed="rId3">
              <a:extLst/>
            </a:blip>
            <a:srcRect l="0" t="5595" r="0" b="53332"/>
            <a:stretch>
              <a:fillRect/>
            </a:stretch>
          </p:blipFill>
          <p:spPr>
            <a:xfrm>
              <a:off x="-1" y="-1"/>
              <a:ext cx="7962901" cy="4091622"/>
            </a:xfrm>
            <a:prstGeom prst="rect">
              <a:avLst/>
            </a:prstGeom>
            <a:ln w="12700" cap="flat">
              <a:noFill/>
              <a:miter lim="400000"/>
            </a:ln>
            <a:effectLst/>
          </p:spPr>
        </p:pic>
        <p:pic>
          <p:nvPicPr>
            <p:cNvPr id="63" name="Haploid, diploid ,triploid and tetraploid.png" descr="File:Haploid, diploid ,triploid and tetraploid.svg">
              <a:hlinkClick r:id="rId2" invalidUrl="" action="" tgtFrame="" tooltip="" history="1" highlightClick="0" endSnd="0"/>
            </p:cNvPr>
            <p:cNvPicPr>
              <a:picLocks noChangeAspect="1"/>
            </p:cNvPicPr>
            <p:nvPr/>
          </p:nvPicPr>
          <p:blipFill>
            <a:blip r:embed="rId3">
              <a:extLst/>
            </a:blip>
            <a:srcRect l="0" t="0" r="0" b="94827"/>
            <a:stretch>
              <a:fillRect/>
            </a:stretch>
          </p:blipFill>
          <p:spPr>
            <a:xfrm>
              <a:off x="76200" y="4167833"/>
              <a:ext cx="7962900" cy="515292"/>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 name="image.png"/>
          <p:cNvPicPr>
            <a:picLocks noChangeAspect="1"/>
          </p:cNvPicPr>
          <p:nvPr/>
        </p:nvPicPr>
        <p:blipFill>
          <a:blip r:embed="rId2">
            <a:extLst/>
          </a:blip>
          <a:srcRect l="12516" t="19180" r="36590" b="14872"/>
          <a:stretch>
            <a:fillRect/>
          </a:stretch>
        </p:blipFill>
        <p:spPr>
          <a:xfrm>
            <a:off x="1384299" y="1828799"/>
            <a:ext cx="6621464" cy="4824414"/>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1503362" y="914400"/>
            <a:ext cx="6109728" cy="619408"/>
          </a:xfrm>
          <a:prstGeom prst="rect">
            <a:avLst/>
          </a:prstGeom>
          <a:gradFill>
            <a:gsLst>
              <a:gs pos="0">
                <a:srgbClr val="E0FFF4"/>
              </a:gs>
              <a:gs pos="64999">
                <a:srgbClr val="B2FFE3"/>
              </a:gs>
              <a:gs pos="100000">
                <a:srgbClr val="90FFDA"/>
              </a:gs>
            </a:gsLst>
            <a:lin ang="5400000"/>
          </a:gradFill>
          <a:ln>
            <a:solidFill>
              <a:srgbClr val="00CC98"/>
            </a:solidFill>
          </a:ln>
          <a:effectLst>
            <a:outerShdw sx="100000" sy="100000" kx="0" ky="0" algn="b" rotWithShape="0" blurRad="38100" dist="20000" dir="5400000">
              <a:srgbClr val="000000">
                <a:alpha val="37998"/>
              </a:srgbClr>
            </a:outerShdw>
          </a:effectLst>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002060"/>
                </a:solidFill>
                <a:effectLst>
                  <a:outerShdw sx="100000" sy="100000" kx="0" ky="0" algn="b" rotWithShape="0" blurRad="12700" dist="25400" dir="2700000">
                    <a:srgbClr val="000000"/>
                  </a:outerShdw>
                </a:effectLst>
              </a:defRPr>
            </a:lvl1pPr>
          </a:lstStyle>
          <a:p>
            <a:pPr>
              <a:defRPr b="0" sz="1800">
                <a:solidFill>
                  <a:srgbClr val="5F5F5F"/>
                </a:solidFill>
                <a:effectLst/>
              </a:defRPr>
            </a:pPr>
            <a:r>
              <a:rPr b="1" sz="3600">
                <a:solidFill>
                  <a:srgbClr val="002060"/>
                </a:solidFill>
                <a:effectLst>
                  <a:outerShdw sx="100000" sy="100000" kx="0" ky="0" algn="b" rotWithShape="0" blurRad="12700" dist="25400" dir="2700000">
                    <a:srgbClr val="000000"/>
                  </a:outerShdw>
                </a:effectLst>
              </a:rPr>
              <a:t>The phases of meiosis I &amp; II</a:t>
            </a:r>
          </a:p>
        </p:txBody>
      </p:sp>
      <p:grpSp>
        <p:nvGrpSpPr>
          <p:cNvPr id="71" name="Group 71" descr="Figure 9.6"/>
          <p:cNvGrpSpPr/>
          <p:nvPr/>
        </p:nvGrpSpPr>
        <p:grpSpPr>
          <a:xfrm>
            <a:off x="900112" y="1890712"/>
            <a:ext cx="7496176" cy="4448176"/>
            <a:chOff x="0" y="0"/>
            <a:chExt cx="7496175" cy="4448175"/>
          </a:xfrm>
        </p:grpSpPr>
        <p:sp>
          <p:nvSpPr>
            <p:cNvPr id="69" name="Shape 69"/>
            <p:cNvSpPr/>
            <p:nvPr/>
          </p:nvSpPr>
          <p:spPr>
            <a:xfrm>
              <a:off x="0" y="0"/>
              <a:ext cx="7496175" cy="4448175"/>
            </a:xfrm>
            <a:prstGeom prst="rect">
              <a:avLst/>
            </a:prstGeom>
            <a:noFill/>
            <a:ln w="28575" cap="flat">
              <a:solidFill>
                <a:srgbClr val="009973"/>
              </a:solidFill>
              <a:prstDash val="solid"/>
              <a:round/>
            </a:ln>
            <a:effectLst/>
          </p:spPr>
          <p:txBody>
            <a:bodyPr wrap="square" lIns="45719" tIns="45719" rIns="45719" bIns="45719" numCol="1" anchor="t">
              <a:noAutofit/>
            </a:bodyPr>
            <a:lstStyle/>
            <a:p>
              <a:pPr/>
            </a:p>
          </p:txBody>
        </p:sp>
        <p:pic>
          <p:nvPicPr>
            <p:cNvPr id="70" name="Figure 9.jpg"/>
            <p:cNvPicPr>
              <a:picLocks noChangeAspect="1"/>
            </p:cNvPicPr>
            <p:nvPr/>
          </p:nvPicPr>
          <p:blipFill>
            <a:blip r:embed="rId2">
              <a:extLst/>
            </a:blip>
            <a:srcRect l="0" t="6884" r="0" b="13697"/>
            <a:stretch>
              <a:fillRect/>
            </a:stretch>
          </p:blipFill>
          <p:spPr>
            <a:xfrm>
              <a:off x="51370" y="14287"/>
              <a:ext cx="7409376" cy="4419601"/>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idx="4294967295"/>
          </p:nvPr>
        </p:nvSpPr>
        <p:spPr>
          <a:xfrm>
            <a:off x="1143000" y="457200"/>
            <a:ext cx="6553200" cy="609600"/>
          </a:xfrm>
          <a:prstGeom prst="rect">
            <a:avLst/>
          </a:prstGeom>
          <a:solidFill>
            <a:srgbClr val="CCEEDF"/>
          </a:solidFill>
        </p:spPr>
        <p:txBody>
          <a:bodyPr>
            <a:normAutofit fontScale="100000" lnSpcReduction="0"/>
          </a:bodyPr>
          <a:lstStyle>
            <a:lvl1pPr>
              <a:defRPr>
                <a:solidFill>
                  <a:srgbClr val="002060"/>
                </a:solidFill>
                <a:effectLst>
                  <a:outerShdw sx="100000" sy="100000" kx="0" ky="0" algn="b" rotWithShape="0" blurRad="12700" dist="25400" dir="2700000">
                    <a:srgbClr val="000000"/>
                  </a:outerShdw>
                </a:effectLst>
              </a:defRPr>
            </a:lvl1pPr>
          </a:lstStyle>
          <a:p>
            <a:pPr>
              <a:defRPr>
                <a:solidFill>
                  <a:srgbClr val="008080"/>
                </a:solidFill>
                <a:effectLst/>
              </a:defRPr>
            </a:pPr>
            <a:r>
              <a:rPr>
                <a:solidFill>
                  <a:srgbClr val="002060"/>
                </a:solidFill>
                <a:effectLst>
                  <a:outerShdw sx="100000" sy="100000" kx="0" ky="0" algn="b" rotWithShape="0" blurRad="12700" dist="25400" dir="2700000">
                    <a:srgbClr val="000000"/>
                  </a:outerShdw>
                </a:effectLst>
              </a:rPr>
              <a:t>CHROMOSOME ANOMALIES</a:t>
            </a:r>
          </a:p>
        </p:txBody>
      </p:sp>
      <p:sp>
        <p:nvSpPr>
          <p:cNvPr id="74" name="Shape 74"/>
          <p:cNvSpPr/>
          <p:nvPr>
            <p:ph type="body" sz="half" idx="4294967295"/>
          </p:nvPr>
        </p:nvSpPr>
        <p:spPr>
          <a:xfrm>
            <a:off x="685799" y="2514600"/>
            <a:ext cx="4572002" cy="3276600"/>
          </a:xfrm>
          <a:prstGeom prst="rect">
            <a:avLst/>
          </a:prstGeom>
        </p:spPr>
        <p:txBody>
          <a:bodyPr>
            <a:normAutofit fontScale="100000" lnSpcReduction="0"/>
          </a:bodyPr>
          <a:lstStyle/>
          <a:p>
            <a:pPr>
              <a:buClr>
                <a:srgbClr val="336600"/>
              </a:buClr>
              <a:buChar char="•"/>
            </a:pPr>
            <a:r>
              <a:rPr b="1">
                <a:solidFill>
                  <a:srgbClr val="336600"/>
                </a:solidFill>
              </a:rPr>
              <a:t>TYPES:</a:t>
            </a:r>
            <a:endParaRPr b="1">
              <a:solidFill>
                <a:srgbClr val="336600"/>
              </a:solidFill>
            </a:endParaRPr>
          </a:p>
          <a:p>
            <a:pPr lvl="1" marL="742950" indent="-285750">
              <a:spcBef>
                <a:spcPts val="500"/>
              </a:spcBef>
              <a:buClr>
                <a:srgbClr val="336600"/>
              </a:buClr>
              <a:defRPr b="1" sz="2400"/>
            </a:pPr>
            <a:r>
              <a:rPr>
                <a:solidFill>
                  <a:srgbClr val="336600"/>
                </a:solidFill>
              </a:rPr>
              <a:t>Numerical</a:t>
            </a:r>
            <a:endParaRPr>
              <a:solidFill>
                <a:srgbClr val="336600"/>
              </a:solidFill>
            </a:endParaRPr>
          </a:p>
          <a:p>
            <a:pPr lvl="1" marL="742950" indent="-285750">
              <a:spcBef>
                <a:spcPts val="500"/>
              </a:spcBef>
              <a:buClr>
                <a:srgbClr val="336600"/>
              </a:buClr>
              <a:defRPr b="1" sz="2400"/>
            </a:pPr>
            <a:r>
              <a:rPr>
                <a:solidFill>
                  <a:srgbClr val="336600"/>
                </a:solidFill>
              </a:rPr>
              <a:t>Structural</a:t>
            </a:r>
            <a:endParaRPr>
              <a:solidFill>
                <a:srgbClr val="336600"/>
              </a:solidFill>
            </a:endParaRPr>
          </a:p>
          <a:p>
            <a:pPr>
              <a:buClr>
                <a:srgbClr val="336600"/>
              </a:buClr>
              <a:buChar char="•"/>
            </a:pPr>
            <a:r>
              <a:rPr b="1">
                <a:solidFill>
                  <a:srgbClr val="336600"/>
                </a:solidFill>
              </a:rPr>
              <a:t>MECHANISMS</a:t>
            </a:r>
            <a:endParaRPr b="1">
              <a:solidFill>
                <a:srgbClr val="336600"/>
              </a:solidFill>
            </a:endParaRPr>
          </a:p>
          <a:p>
            <a:pPr>
              <a:buClr>
                <a:srgbClr val="336600"/>
              </a:buClr>
              <a:buChar char="•"/>
            </a:pPr>
            <a:r>
              <a:rPr b="1">
                <a:solidFill>
                  <a:srgbClr val="336600"/>
                </a:solidFill>
              </a:rPr>
              <a:t>NOMENCLATURE</a:t>
            </a:r>
            <a:endParaRPr b="1">
              <a:solidFill>
                <a:srgbClr val="336600"/>
              </a:solidFill>
            </a:endParaRPr>
          </a:p>
          <a:p>
            <a:pPr>
              <a:buClr>
                <a:srgbClr val="336600"/>
              </a:buClr>
              <a:buChar char="•"/>
            </a:pPr>
            <a:r>
              <a:rPr b="1">
                <a:solidFill>
                  <a:srgbClr val="336600"/>
                </a:solidFill>
              </a:rPr>
              <a:t>Etiology</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611187" y="5876925"/>
            <a:ext cx="7848601" cy="215900"/>
          </a:xfrm>
          <a:prstGeom prst="rect">
            <a:avLst/>
          </a:prstGeom>
          <a:solidFill>
            <a:schemeClr val="accent3">
              <a:lumOff val="44000"/>
              <a:alpha val="38038"/>
            </a:schemeClr>
          </a:solidFill>
          <a:ln w="12700">
            <a:miter lim="400000"/>
          </a:ln>
        </p:spPr>
        <p:txBody>
          <a:bodyPr lIns="45719" rIns="45719" anchor="ctr"/>
          <a:lstStyle/>
          <a:p>
            <a:pPr algn="ctr">
              <a:defRPr sz="800"/>
            </a:pPr>
          </a:p>
        </p:txBody>
      </p:sp>
      <p:grpSp>
        <p:nvGrpSpPr>
          <p:cNvPr id="79" name="Group 79"/>
          <p:cNvGrpSpPr/>
          <p:nvPr/>
        </p:nvGrpSpPr>
        <p:grpSpPr>
          <a:xfrm>
            <a:off x="1143000" y="228600"/>
            <a:ext cx="6705600" cy="685800"/>
            <a:chOff x="0" y="0"/>
            <a:chExt cx="6705600" cy="685800"/>
          </a:xfrm>
        </p:grpSpPr>
        <p:sp>
          <p:nvSpPr>
            <p:cNvPr id="77" name="Shape 77"/>
            <p:cNvSpPr/>
            <p:nvPr/>
          </p:nvSpPr>
          <p:spPr>
            <a:xfrm>
              <a:off x="0" y="0"/>
              <a:ext cx="6705600" cy="685800"/>
            </a:xfrm>
            <a:prstGeom prst="rect">
              <a:avLst/>
            </a:prstGeom>
            <a:solidFill>
              <a:srgbClr val="CCEEDF"/>
            </a:solidFill>
            <a:ln w="12700" cap="flat">
              <a:noFill/>
              <a:miter lim="400000"/>
            </a:ln>
            <a:effectLst/>
          </p:spPr>
          <p:txBody>
            <a:bodyPr wrap="square" lIns="45719" tIns="45719" rIns="45719" bIns="45719" numCol="1" anchor="ctr">
              <a:noAutofit/>
            </a:bodyPr>
            <a:lstStyle/>
            <a:p>
              <a:pPr algn="ctr">
                <a:defRPr b="1" sz="3600">
                  <a:solidFill>
                    <a:srgbClr val="002060"/>
                  </a:solidFill>
                  <a:effectLst>
                    <a:outerShdw sx="100000" sy="100000" kx="0" ky="0" algn="b" rotWithShape="0" blurRad="12700" dist="25400" dir="2700000">
                      <a:srgbClr val="000000"/>
                    </a:outerShdw>
                  </a:effectLst>
                </a:defRPr>
              </a:pPr>
            </a:p>
          </p:txBody>
        </p:sp>
        <p:sp>
          <p:nvSpPr>
            <p:cNvPr id="78" name="Shape 78"/>
            <p:cNvSpPr/>
            <p:nvPr/>
          </p:nvSpPr>
          <p:spPr>
            <a:xfrm>
              <a:off x="0" y="37958"/>
              <a:ext cx="6705600"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r>
                <a:rPr b="1" sz="3600">
                  <a:solidFill>
                    <a:srgbClr val="002060"/>
                  </a:solidFill>
                  <a:effectLst>
                    <a:outerShdw sx="100000" sy="100000" kx="0" ky="0" algn="b" rotWithShape="0" blurRad="12700" dist="25400" dir="2700000">
                      <a:srgbClr val="000000"/>
                    </a:outerShdw>
                  </a:effectLst>
                </a:rPr>
                <a:t>Non-disjunction in Meiosis</a:t>
              </a:r>
              <a:r>
                <a:rPr b="1" sz="3600">
                  <a:solidFill>
                    <a:srgbClr val="002060"/>
                  </a:solidFill>
                  <a:effectLst>
                    <a:outerShdw sx="100000" sy="100000" kx="0" ky="0" algn="b" rotWithShape="0" blurRad="12700" dist="25400" dir="2700000">
                      <a:srgbClr val="000000"/>
                    </a:outerShdw>
                  </a:effectLst>
                </a:rPr>
                <a:t> </a:t>
              </a:r>
            </a:p>
          </p:txBody>
        </p:sp>
      </p:grpSp>
      <p:sp>
        <p:nvSpPr>
          <p:cNvPr id="80" name="Shape 80"/>
          <p:cNvSpPr/>
          <p:nvPr/>
        </p:nvSpPr>
        <p:spPr>
          <a:xfrm>
            <a:off x="455612" y="1924050"/>
            <a:ext cx="8307388" cy="41438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Clr>
                <a:srgbClr val="1B1749"/>
              </a:buClr>
              <a:buSzPct val="100000"/>
              <a:buFont typeface="Wingdings"/>
              <a:buChar char="❖"/>
              <a:defRPr sz="2800"/>
            </a:pPr>
            <a:r>
              <a:rPr b="1">
                <a:solidFill>
                  <a:srgbClr val="1B1749"/>
                </a:solidFill>
              </a:rPr>
              <a:t>Nondisjunction</a:t>
            </a:r>
            <a:r>
              <a:rPr>
                <a:solidFill>
                  <a:srgbClr val="1B1749"/>
                </a:solidFill>
              </a:rPr>
              <a:t> ("not coming apart") is the failure of chromosome pairs to separate properly during meiosis stage 1 or stage 2.</a:t>
            </a:r>
            <a:endParaRPr>
              <a:solidFill>
                <a:srgbClr val="1B1749"/>
              </a:solidFill>
            </a:endParaRPr>
          </a:p>
          <a:p>
            <a:pPr marL="342900" indent="-342900">
              <a:buClr>
                <a:srgbClr val="1B1749"/>
              </a:buClr>
              <a:buSzPct val="100000"/>
              <a:buFont typeface="Wingdings"/>
              <a:buChar char="❖"/>
              <a:defRPr sz="2800"/>
            </a:pPr>
            <a:endParaRPr>
              <a:solidFill>
                <a:srgbClr val="1B1749"/>
              </a:solidFill>
            </a:endParaRPr>
          </a:p>
          <a:p>
            <a:pPr marL="342900" indent="-342900">
              <a:buClr>
                <a:srgbClr val="1B1749"/>
              </a:buClr>
              <a:buSzPct val="100000"/>
              <a:buFont typeface="Wingdings"/>
              <a:buChar char="❖"/>
              <a:defRPr sz="2800"/>
            </a:pPr>
            <a:r>
              <a:rPr>
                <a:solidFill>
                  <a:srgbClr val="1B1749"/>
                </a:solidFill>
              </a:rPr>
              <a:t>As a result, one daughter cell has two chromosomes or two chromatids, and the other has none.</a:t>
            </a:r>
            <a:endParaRPr>
              <a:solidFill>
                <a:srgbClr val="1B1749"/>
              </a:solidFill>
            </a:endParaRPr>
          </a:p>
          <a:p>
            <a:pPr marL="342900" indent="-342900">
              <a:buClr>
                <a:srgbClr val="1B1749"/>
              </a:buClr>
              <a:buSzPct val="100000"/>
              <a:buFont typeface="Wingdings"/>
              <a:buChar char="❖"/>
              <a:defRPr sz="2800"/>
            </a:pPr>
            <a:endParaRPr>
              <a:solidFill>
                <a:srgbClr val="1B1749"/>
              </a:solidFill>
            </a:endParaRPr>
          </a:p>
          <a:p>
            <a:pPr marL="342900" indent="-342900">
              <a:buClr>
                <a:srgbClr val="1B1749"/>
              </a:buClr>
              <a:buSzPct val="100000"/>
              <a:buFont typeface="Wingdings"/>
              <a:buChar char="❖"/>
              <a:defRPr sz="2800"/>
            </a:pPr>
            <a:r>
              <a:rPr>
                <a:solidFill>
                  <a:srgbClr val="1B1749"/>
                </a:solidFill>
              </a:rPr>
              <a:t>The result of this error is a cell with an imbalance of chromosomes (Aneuploidy)</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a:themeElements>
    <a:clrScheme name="Default">
      <a:dk1>
        <a:srgbClr val="5F5F5F"/>
      </a:dk1>
      <a:lt1>
        <a:srgbClr val="FFFFFF"/>
      </a:lt1>
      <a:dk2>
        <a:srgbClr val="A7A7A7"/>
      </a:dk2>
      <a:lt2>
        <a:srgbClr val="535353"/>
      </a:lt2>
      <a:accent1>
        <a:srgbClr val="00CC99"/>
      </a:accent1>
      <a:accent2>
        <a:srgbClr val="663300"/>
      </a:accent2>
      <a:accent3>
        <a:srgbClr val="8F8F8F"/>
      </a:accent3>
      <a:accent4>
        <a:srgbClr val="515151"/>
      </a:accent4>
      <a:accent5>
        <a:srgbClr val="AAE0C9"/>
      </a:accent5>
      <a:accent6>
        <a:srgbClr val="5C2E00"/>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663300"/>
      </a:accent2>
      <a:accent3>
        <a:srgbClr val="8F8F8F"/>
      </a:accent3>
      <a:accent4>
        <a:srgbClr val="515151"/>
      </a:accent4>
      <a:accent5>
        <a:srgbClr val="AAE0C9"/>
      </a:accent5>
      <a:accent6>
        <a:srgbClr val="5C2E00"/>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F5F5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