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92" r:id="rId4"/>
    <p:sldId id="284" r:id="rId5"/>
    <p:sldId id="259" r:id="rId6"/>
    <p:sldId id="300" r:id="rId7"/>
    <p:sldId id="304" r:id="rId8"/>
    <p:sldId id="303" r:id="rId9"/>
    <p:sldId id="301" r:id="rId10"/>
    <p:sldId id="306" r:id="rId11"/>
    <p:sldId id="305" r:id="rId12"/>
    <p:sldId id="293" r:id="rId13"/>
    <p:sldId id="295" r:id="rId14"/>
    <p:sldId id="296" r:id="rId15"/>
    <p:sldId id="287" r:id="rId16"/>
    <p:sldId id="294" r:id="rId17"/>
    <p:sldId id="277" r:id="rId18"/>
    <p:sldId id="291" r:id="rId19"/>
    <p:sldId id="297" r:id="rId20"/>
    <p:sldId id="288" r:id="rId21"/>
    <p:sldId id="298" r:id="rId22"/>
    <p:sldId id="290" r:id="rId23"/>
    <p:sldId id="299" r:id="rId24"/>
    <p:sldId id="273" r:id="rId25"/>
    <p:sldId id="272" r:id="rId26"/>
    <p:sldId id="274" r:id="rId27"/>
    <p:sldId id="275" r:id="rId28"/>
    <p:sldId id="278" r:id="rId29"/>
    <p:sldId id="279" r:id="rId30"/>
    <p:sldId id="280" r:id="rId31"/>
    <p:sldId id="282" r:id="rId32"/>
    <p:sldId id="283" r:id="rId33"/>
    <p:sldId id="30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1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1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2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0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3687-93F5-4BCE-A1C3-B017868E3200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D2D6-805B-424A-9E3E-687A30793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7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idsinfo.nih.gov/education-materials/glossary/113/cd4-t-lymphocy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idsinfo.nih.gov/education-materials/glossary/822/cd4-count" TargetMode="External"/><Relationship Id="rId2" Type="http://schemas.openxmlformats.org/officeDocument/2006/relationships/hyperlink" Target="https://aidsinfo.nih.gov/education-materials/glossary/531/opportunistic-infectio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ntent.nejm.org/content/vol335/issue20/images/large/11f1a.jpe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0251"/>
            <a:ext cx="8928427" cy="10372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 </a:t>
            </a:r>
            <a:br>
              <a:rPr lang="en-US" sz="6600" b="1" dirty="0" smtClean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3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Human Immunodeficiency Virus (HIV)</a:t>
            </a:r>
            <a:br>
              <a:rPr lang="en-US" sz="3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&amp;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Acquired Immune Deficiency Syndrome (AIDS)</a:t>
            </a:r>
            <a:r>
              <a:rPr lang="en-US" sz="22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en-US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19618" y="3807725"/>
            <a:ext cx="5445457" cy="255213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Prepared by:</a:t>
            </a:r>
          </a:p>
          <a:p>
            <a:pPr marL="0" indent="0" algn="ctr">
              <a:buNone/>
            </a:pPr>
            <a:r>
              <a:rPr lang="en-US" dirty="0" smtClean="0"/>
              <a:t>Dr.Amany Ballow </a:t>
            </a:r>
          </a:p>
          <a:p>
            <a:pPr marL="0" indent="0" algn="ctr">
              <a:buNone/>
            </a:pPr>
            <a:r>
              <a:rPr lang="en-US" dirty="0" smtClean="0"/>
              <a:t>Consultant Immunology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428" y="0"/>
            <a:ext cx="3263572" cy="2634018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114" y="3234519"/>
            <a:ext cx="2807788" cy="301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7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102" y="204716"/>
            <a:ext cx="8532237" cy="61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6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Adaptive Immune response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adaptive immune response is divided into two types: </a:t>
            </a:r>
            <a:endParaRPr lang="en-US" sz="2000" dirty="0" smtClean="0">
              <a:solidFill>
                <a:srgbClr val="00B0F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1-Cell-mediated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(cytotoxic t-cell)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type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2-Humoral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(antibody-mediated) type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general, the location of the infection (intracellular or extracellular) determines the type of adaptive immune response. </a:t>
            </a:r>
          </a:p>
          <a:p>
            <a:pPr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Intracellular infections stimulate a cell-mediated response that will ultimately kill the infected cell.  This is mediated by T8 cells, and utilizes the MHC I system.</a:t>
            </a:r>
          </a:p>
          <a:p>
            <a:pPr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Extracellular infections stimulate a humoral response that will help contain these free antigens.  Some extracellular antigens will be picked up by APC and be presented by way of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MHC-II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to the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 cell,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which will further differentiate into either TH1 or TH2.</a:t>
            </a:r>
          </a:p>
          <a:p>
            <a:pPr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TH1 in turn will augment the cell-mediated response and Th2 augments the humoral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5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Natural history of infection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0" y="1690688"/>
            <a:ext cx="11245755" cy="486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58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        HIV infection stages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There are three stages of HIV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infection:</a:t>
            </a:r>
          </a:p>
          <a:p>
            <a:r>
              <a:rPr lang="en-US" dirty="0"/>
              <a:t>Acute HIV </a:t>
            </a:r>
            <a:r>
              <a:rPr lang="en-US" dirty="0" smtClean="0"/>
              <a:t>Infection</a:t>
            </a:r>
          </a:p>
          <a:p>
            <a:r>
              <a:rPr lang="en-US" dirty="0"/>
              <a:t>Chronic HIV </a:t>
            </a:r>
            <a:r>
              <a:rPr lang="en-US" dirty="0" smtClean="0"/>
              <a:t>Infection</a:t>
            </a:r>
          </a:p>
          <a:p>
            <a:r>
              <a:rPr lang="en-US" dirty="0"/>
              <a:t>AIDS</a:t>
            </a: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2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1-Acute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HIV Infection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earliest stage of HIV.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develops within 2 to 4 weeks after a person is infected with HIV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HIV infection, many people have flu-like symptoms, such as fever, headache,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rash, cervical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lymphadenopathy, aseptic meningitis, encephalitis, myelitis, polyneuritis.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acute stage of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HIV multiplies rapidly and spreads throughout the body.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attacks and destroys the infection-fighting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CD4cells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immune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HIV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transmitted during any stage of infection, but the risk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greatest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acute HIV infection.</a:t>
            </a:r>
          </a:p>
        </p:txBody>
      </p:sp>
    </p:spTree>
    <p:extLst>
      <p:ext uri="{BB962C8B-B14F-4D97-AF65-F5344CB8AC3E}">
        <p14:creationId xmlns:p14="http://schemas.microsoft.com/office/powerpoint/2010/main" val="3213951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1-Acute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HIV Infection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3835021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to 3 months): After infection, there is in general a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peak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HIV RNA copies and a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steep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decline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CD4 (300-400)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in the blood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changes can be explained by the fact that during the early days, HIV can replicate without being controlled by the immune system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(viral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RNA copies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&gt;1 million)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70-80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symptomatic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(3-12)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 after exposure</a:t>
            </a:r>
          </a:p>
          <a:p>
            <a:pPr marL="322262" indent="-285750">
              <a:spcBef>
                <a:spcPct val="20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body's anti-HIV immune response begins (antibody responses begin to develop 4 to 8 weeks after infection), symptoms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-conversion may develop and viral load falls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12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9412" indent="-34290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Recovery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7-14 days</a:t>
            </a:r>
          </a:p>
          <a:p>
            <a:pPr marL="36512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US" sz="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05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1-Acute infection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window period begins at the time of infection and can last 4 to 8 weeks. </a:t>
            </a:r>
          </a:p>
          <a:p>
            <a:pPr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During this period, a person is infected, infectious and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viremic</a:t>
            </a: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with a high viral load and a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negative</a:t>
            </a: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HIV antibody test. </a:t>
            </a:r>
          </a:p>
          <a:p>
            <a:pPr>
              <a:buFontTx/>
              <a:buChar char="•"/>
            </a:pPr>
            <a:r>
              <a:rPr 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point when the HIV antibody test becomes positive is called the point of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sero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-conversion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60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1-Acute HIV infection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825625"/>
            <a:ext cx="11095629" cy="4351338"/>
          </a:xfrm>
        </p:spPr>
        <p:txBody>
          <a:bodyPr/>
          <a:lstStyle/>
          <a:p>
            <a:pPr marL="36512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400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Sero-cversion</a:t>
            </a:r>
            <a:endParaRPr lang="en-US" sz="2400" b="1" u="sng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weeks after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viral load post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-conversion correlates with risk of progression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12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/>
            </a:pPr>
            <a:endParaRPr lang="en-US" sz="2000" b="1" u="sng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Phase</a:t>
            </a:r>
          </a:p>
          <a:p>
            <a:pPr marL="36512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Remain well with no evidence of HIV disease except for generalized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lymphadenopathy Fall </a:t>
            </a:r>
            <a:r>
              <a:rPr lang="en-US" sz="2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of CD4 count by about 50-150 cells 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per.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409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490" y="457200"/>
            <a:ext cx="7287904" cy="757451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1-Acute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62367" y="1721046"/>
            <a:ext cx="10815400" cy="3811588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 of all 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mucosal CD4 T lymphocytes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lost, especially in the gastrointestinal tract (GIT). </a:t>
            </a:r>
            <a:endParaRPr lang="en-US" sz="2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associated with </a:t>
            </a: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permeability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GIT leading to 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circulating lipopolysaccharide (LPS) levels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component of the cell wall of </a:t>
            </a:r>
            <a:r>
              <a:rPr 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Gram-negative bacteria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GIT. </a:t>
            </a:r>
            <a:endParaRPr lang="en-US" sz="2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circulating LPS cause chronic immune activation in a non-specific way</a:t>
            </a: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chronic immune activation causes higher susceptibility to HIV because HIV needs activated CD4 T cells for replication</a:t>
            </a:r>
            <a:r>
              <a:rPr lang="en-US" sz="2100" b="1" u="sng" dirty="0">
                <a:solidFill>
                  <a:prstClr val="black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2-Chronic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 Infection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159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of HIV infection is chronic HIV infection (also called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asymptomatic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infection or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latency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this stage of the disease,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continues to multiply in the body but at very low levels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chronic HIV infection may not have any HIV-related symptoms, but they can still spread HIV to others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treatment with HIV medicines, chronic HIV infection usually advances to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 10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to12 years.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8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Objectives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modes of transmission of HIV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HIV interactions with CD4 positive helper lymphocytes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echanisms involved in immunodeficiency associated with HIV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course of immunological events from the time of infection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with HIV until the development of AIDS 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29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546" y="457200"/>
            <a:ext cx="8884693" cy="92122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2-Chronic HIV Infection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27545" y="1241946"/>
            <a:ext cx="11027843" cy="4067033"/>
          </a:xfrm>
        </p:spPr>
        <p:txBody>
          <a:bodyPr/>
          <a:lstStyle/>
          <a:p>
            <a:pPr algn="just"/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8-10 years, without antiretroviral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acute infection phase, CD4 cell concentration in the peripheral blood increases again, although not as high as before infection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RNA copy number in the plasma declines again, and the stabilized plasma concentration after the peak of the primary infection is called the viral set-point.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42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3-AIDS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final stage of HIV infection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has destroyed the immune system, the body can’t fight off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opportunistic infections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cancer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diagnosed when a person with HIV has a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CD4 count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less than 200 cells/mm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and/or one or more opportunistic infections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89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3-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AIDS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1144534" cy="46347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gradually disrupts the immune system, kills the CD4 lymphocytes, and throws the immune system out of balance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also destroys the immune system's memory. CD4 cells, which have been programmed to recognize infections, become depleted.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reason opportunistic infections such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TB, candida, and others can develop when the CD4 count falls low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average 2-3 years, without antiretroviral treatment: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phase is characterized by a rapid increase in HIV RNA copies and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CD4 cell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peripheral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74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681" y="709684"/>
            <a:ext cx="6481432" cy="55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76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Mechanisms of CD4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Depletion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and Dysfunction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HIV-infected cells by virus-specific immune responses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plasma membrane integrity because of viral budding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Syncytium formation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Autoimmunity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74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Syncytium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in HIV infection, most commonly in the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Uninfected cells may then bind to infected cells due to viral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gp120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results in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fusion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cell membranes and subsequent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syncytium formation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syncytia are highly unstable and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55" y="2006221"/>
            <a:ext cx="5158854" cy="417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50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of Cellular Activation in Pathogenesis of HIV 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induces immune activation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may seem paradoxical because HIV ultimately results in severe immunosuppression </a:t>
            </a:r>
          </a:p>
          <a:p>
            <a:pPr lvl="1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T-cells support HIV replication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Inter-current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 are associated with transient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in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viremia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why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worsens underlying HIV disease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10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of Cytokine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-regulation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Pathogenesis of HIV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3776" indent="-457200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is associated with increased expression of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pro-inflammatory cytokines</a:t>
            </a:r>
          </a:p>
          <a:p>
            <a:pPr marL="722376" lvl="1" indent="-274320"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TNF-alpha, IL-1,IL-6, IL-10, IFN-gamma</a:t>
            </a:r>
          </a:p>
          <a:p>
            <a:pPr marL="420624" indent="-384048">
              <a:buFont typeface="Wingdings 2"/>
              <a:buChar char=""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76" indent="-457200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results in disruption and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-regulatory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cytokines</a:t>
            </a:r>
          </a:p>
          <a:p>
            <a:pPr marL="722376" lvl="1" indent="-274320"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IL-2, IL-12</a:t>
            </a:r>
          </a:p>
          <a:p>
            <a:pPr marL="722376" lvl="1" indent="-274320">
              <a:buFont typeface="Wingdings 2"/>
              <a:buChar char="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for modulating effective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cell-mediated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responses (CTLs and NK cells)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5137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CD4 T-cell Count and Progression to AIDS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Gradual reduction in number of circulating CD4 cells is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inversely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correlated with the viral load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depletion in numbers of CD4 cells renders the body susceptible to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opportunistic infections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71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Markers of HIV Infection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load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Marker of HIV replication rate</a:t>
            </a:r>
          </a:p>
          <a:p>
            <a:pPr lvl="1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 count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Marker of immunologic damage 	</a:t>
            </a:r>
          </a:p>
          <a:p>
            <a:pPr lvl="1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2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What is AIDS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is the virus that causes AIDS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final Stage of HIV infection.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the Immune system CD4 cells drop to a very low level, person’s ability to fight infection is lost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57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Diagnosis</a:t>
            </a: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Antibody test,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</a:t>
            </a:r>
          </a:p>
          <a:p>
            <a:pPr marL="36576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Screening test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 blot (protein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immunoblot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576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Confirmatory test.</a:t>
            </a:r>
          </a:p>
          <a:p>
            <a:pPr marL="36576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Confirm the presence of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help to diagnose the condition</a:t>
            </a:r>
          </a:p>
          <a:p>
            <a:pPr marL="36576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Used to detect specific protein using  gel electrophoresis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spcBef>
                <a:spcPct val="20000"/>
              </a:spcBef>
              <a:buClr>
                <a:schemeClr val="accent1"/>
              </a:buClr>
              <a:buSzPct val="80000"/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 viral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 (PCR)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Nucliec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Amplification Testing (NAAT)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44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recommended when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symptomatic or CD4 count below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if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viral load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rapidly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falling CD4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count,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C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co-infection.</a:t>
            </a: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endParaRPr lang="en-US" sz="2400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3776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Ant-</a:t>
            </a:r>
            <a:r>
              <a:rPr lang="en-US" sz="24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iviral</a:t>
            </a:r>
            <a:r>
              <a:rPr lang="en-US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</a:p>
          <a:p>
            <a:pPr marL="1408176" lvl="2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Reverse transcriptase inhibitors</a:t>
            </a:r>
          </a:p>
          <a:p>
            <a:pPr marL="1408176" lvl="2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Protease inhibitors</a:t>
            </a:r>
          </a:p>
          <a:p>
            <a:pPr marL="1408176" lvl="2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Fusion inhibitors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73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with HIV usually occurs by sexual transmission, blood transfusion, mother to infant or accidental exposure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targets the immune system and primarily infects CD4 positive lymphocytes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Immunodeficiency associated with HIV infections is mainly due to reduction in CD4 positive helper lymphocyte numbers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viral load, significant reduction in CD4 lymphocytes and opportunistic infections are the hallmarks of progression to AIDS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87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24084"/>
            <a:ext cx="10515600" cy="2565779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Baskerville Old Face" panose="02020602080505020303" pitchFamily="18" charset="0"/>
              </a:rPr>
              <a:t>Thanks</a:t>
            </a:r>
            <a:endParaRPr lang="en-US" sz="96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Immunodeficiency Virus (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HIV)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belongs to a group of retroviruses called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lenti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-viruses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retroviruses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made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RNA (ribonucleic acid), and each virus has two single chains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virus needs a host cell, and the RNA must first be transcribed into DNA (deoxyribonucleic acid), which is done with the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reverse transcriptase.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 infects mainly the CD4+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lymphocytes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also to a lesser degree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monocytes, macrophages,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dendritic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cells.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infected, the cell turns into an HIV-replicating cell and loses its function in the human immune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lentivirus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causes HIV infection and over time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acquired immunodeficiency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syndrome (AIDS) 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8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</a:t>
            </a:r>
            <a:r>
              <a:rPr lang="en-US" sz="7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 </a:t>
            </a:r>
            <a:endParaRPr lang="en-US" sz="7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943" y="1690688"/>
            <a:ext cx="9062113" cy="4967785"/>
          </a:xfrm>
        </p:spPr>
      </p:pic>
    </p:spTree>
    <p:extLst>
      <p:ext uri="{BB962C8B-B14F-4D97-AF65-F5344CB8AC3E}">
        <p14:creationId xmlns:p14="http://schemas.microsoft.com/office/powerpoint/2010/main" val="250330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76" y="750627"/>
            <a:ext cx="6728345" cy="5745707"/>
          </a:xfrm>
        </p:spPr>
      </p:pic>
    </p:spTree>
    <p:extLst>
      <p:ext uri="{BB962C8B-B14F-4D97-AF65-F5344CB8AC3E}">
        <p14:creationId xmlns:p14="http://schemas.microsoft.com/office/powerpoint/2010/main" val="401700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How HIV Enters Cells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gp120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binds to CD4 molecule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CD4 found on T-cells macrophages, and microglial cells  </a:t>
            </a:r>
          </a:p>
          <a:p>
            <a:pPr lvl="1"/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to CD4 is not sufficient for entry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gp120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binds to co-receptor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Chemokine receptors: 	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CCR5 and CXCR4 receptors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 of virus to cell surface results in fusion of viral envelope with cell membrane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core is released into cell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cytoplasm.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6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644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HIV and Cellular Receptors</a:t>
            </a:r>
          </a:p>
        </p:txBody>
      </p:sp>
      <p:pic>
        <p:nvPicPr>
          <p:cNvPr id="4" name="Picture 4" descr=" 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900" y="887104"/>
            <a:ext cx="11354936" cy="47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60060" y="5497311"/>
            <a:ext cx="10117540" cy="1359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This picture shows HIV’s attachment and entry into a host cell. </a:t>
            </a:r>
            <a:endParaRPr lang="en-US" sz="2000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gp-120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protein attaches to a CD4 receptor</a:t>
            </a:r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gp-41 </a:t>
            </a:r>
            <a:r>
              <a:rPr 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is exposed for attachment to the host cell, and fusion of the cell membrane with the viral envelope starts.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4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46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 HIV infect CD4 cells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08" y="1364776"/>
            <a:ext cx="8707270" cy="5049670"/>
          </a:xfrm>
        </p:spPr>
      </p:pic>
    </p:spTree>
    <p:extLst>
      <p:ext uri="{BB962C8B-B14F-4D97-AF65-F5344CB8AC3E}">
        <p14:creationId xmlns:p14="http://schemas.microsoft.com/office/powerpoint/2010/main" val="407337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1435</Words>
  <Application>Microsoft Office PowerPoint</Application>
  <PresentationFormat>Widescreen</PresentationFormat>
  <Paragraphs>175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ＭＳ Ｐゴシック</vt:lpstr>
      <vt:lpstr>Arial</vt:lpstr>
      <vt:lpstr>Arial Narrow</vt:lpstr>
      <vt:lpstr>Baskerville Old Face</vt:lpstr>
      <vt:lpstr>Calibri</vt:lpstr>
      <vt:lpstr>Calibri Light</vt:lpstr>
      <vt:lpstr>Times New Roman</vt:lpstr>
      <vt:lpstr>Wingdings</vt:lpstr>
      <vt:lpstr>Wingdings 2</vt:lpstr>
      <vt:lpstr>Office Theme</vt:lpstr>
      <vt:lpstr>   Human Immunodeficiency Virus (HIV) &amp;      Acquired Immune Deficiency Syndrome (AIDS) </vt:lpstr>
      <vt:lpstr>                                Objectives </vt:lpstr>
      <vt:lpstr>What is AIDS</vt:lpstr>
      <vt:lpstr>Human Immunodeficiency Virus (HIV)</vt:lpstr>
      <vt:lpstr>                                  HIV </vt:lpstr>
      <vt:lpstr>PowerPoint Presentation</vt:lpstr>
      <vt:lpstr>How HIV Enters Cells</vt:lpstr>
      <vt:lpstr>HIV and Cellular Receptors</vt:lpstr>
      <vt:lpstr>How HIV infect CD4 cells</vt:lpstr>
      <vt:lpstr>PowerPoint Presentation</vt:lpstr>
      <vt:lpstr>Adaptive Immune response </vt:lpstr>
      <vt:lpstr>Natural history of infection</vt:lpstr>
      <vt:lpstr>        HIV infection stages </vt:lpstr>
      <vt:lpstr>1-Acute HIV Infection</vt:lpstr>
      <vt:lpstr>1-Acute HIV Infection </vt:lpstr>
      <vt:lpstr>1-Acute infection</vt:lpstr>
      <vt:lpstr>1-Acute HIV infection </vt:lpstr>
      <vt:lpstr>1-Acute HIV infection</vt:lpstr>
      <vt:lpstr>2-Chronic HIV Infection</vt:lpstr>
      <vt:lpstr> 2-Chronic HIV Infection </vt:lpstr>
      <vt:lpstr>3-AIDS</vt:lpstr>
      <vt:lpstr>  3-AIDS</vt:lpstr>
      <vt:lpstr>PowerPoint Presentation</vt:lpstr>
      <vt:lpstr>Mechanisms of CD4 Depletion and Dysfunction</vt:lpstr>
      <vt:lpstr>Syncytium Formation</vt:lpstr>
      <vt:lpstr>Role of Cellular Activation in Pathogenesis of HIV </vt:lpstr>
      <vt:lpstr>Role of Cytokine Dys-regulation in Pathogenesis of HIV</vt:lpstr>
      <vt:lpstr>CD4 T-cell Count and Progression to AIDS</vt:lpstr>
      <vt:lpstr>Laboratory Markers of HIV Infection</vt:lpstr>
      <vt:lpstr>Diagnosis </vt:lpstr>
      <vt:lpstr>Management </vt:lpstr>
      <vt:lpstr>Take Home Message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Dr.Amany Ballow</dc:creator>
  <cp:lastModifiedBy>Dr.Amany Ballow</cp:lastModifiedBy>
  <cp:revision>101</cp:revision>
  <dcterms:created xsi:type="dcterms:W3CDTF">2016-03-02T06:06:51Z</dcterms:created>
  <dcterms:modified xsi:type="dcterms:W3CDTF">2016-04-18T14:08:51Z</dcterms:modified>
</cp:coreProperties>
</file>