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6" r:id="rId7"/>
    <p:sldId id="277" r:id="rId8"/>
    <p:sldId id="272" r:id="rId9"/>
    <p:sldId id="274" r:id="rId10"/>
    <p:sldId id="257" r:id="rId11"/>
    <p:sldId id="266" r:id="rId12"/>
    <p:sldId id="258" r:id="rId13"/>
    <p:sldId id="259" r:id="rId14"/>
    <p:sldId id="260" r:id="rId15"/>
    <p:sldId id="261" r:id="rId16"/>
    <p:sldId id="264" r:id="rId17"/>
    <p:sldId id="265" r:id="rId18"/>
    <p:sldId id="262" r:id="rId19"/>
    <p:sldId id="263" r:id="rId20"/>
    <p:sldId id="267" r:id="rId21"/>
    <p:sldId id="280" r:id="rId22"/>
    <p:sldId id="273" r:id="rId23"/>
    <p:sldId id="281" r:id="rId24"/>
    <p:sldId id="283" r:id="rId25"/>
    <p:sldId id="282" r:id="rId26"/>
    <p:sldId id="284" r:id="rId27"/>
    <p:sldId id="275" r:id="rId28"/>
    <p:sldId id="285" r:id="rId29"/>
    <p:sldId id="286" r:id="rId30"/>
    <p:sldId id="287" r:id="rId31"/>
    <p:sldId id="278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DD46-52B3-4F35-B78B-9375F3782E53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5DD46-52B3-4F35-B78B-9375F3782E53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0B216-1813-450E-98EB-B712F25AE6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4632" cy="2403698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  <a:t>Candida infection </a:t>
            </a:r>
            <a:b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</a:br>
            <a:r>
              <a:rPr lang="en-US" sz="5400" dirty="0" err="1">
                <a:solidFill>
                  <a:srgbClr val="FFFF00"/>
                </a:solidFill>
                <a:latin typeface="Albertus Medium" pitchFamily="34" charset="0"/>
              </a:rPr>
              <a:t>T</a:t>
            </a:r>
            <a:r>
              <a:rPr lang="en-US" sz="5400" dirty="0" err="1" smtClean="0">
                <a:solidFill>
                  <a:srgbClr val="FFFF00"/>
                </a:solidFill>
                <a:latin typeface="Albertus Medium" pitchFamily="34" charset="0"/>
              </a:rPr>
              <a:t>ricpmonas</a:t>
            </a:r>
            <a: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Albertus Medium" pitchFamily="34" charset="0"/>
              </a:rPr>
              <a:t>vaginalis</a:t>
            </a:r>
            <a: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  <a:t/>
            </a:r>
            <a:b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</a:br>
            <a: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  <a:t>Bacterial </a:t>
            </a:r>
            <a:r>
              <a:rPr lang="en-US" sz="5400" dirty="0" err="1" smtClean="0">
                <a:solidFill>
                  <a:srgbClr val="FFFF00"/>
                </a:solidFill>
                <a:latin typeface="Albertus Medium" pitchFamily="34" charset="0"/>
              </a:rPr>
              <a:t>vaginosis</a:t>
            </a:r>
            <a:r>
              <a:rPr lang="en-US" sz="5400" dirty="0" smtClean="0">
                <a:solidFill>
                  <a:srgbClr val="FFFF00"/>
                </a:solidFill>
                <a:latin typeface="Albertus Medium" pitchFamily="34" charset="0"/>
              </a:rPr>
              <a:t> </a:t>
            </a:r>
            <a:endParaRPr lang="en-US" sz="5400" dirty="0">
              <a:solidFill>
                <a:srgbClr val="FFFF00"/>
              </a:solidFill>
              <a:latin typeface="Albertus Medium" pitchFamily="34" charset="0"/>
            </a:endParaRPr>
          </a:p>
        </p:txBody>
      </p:sp>
      <p:pic>
        <p:nvPicPr>
          <p:cNvPr id="1026" name="Picture 2" descr="C:\Documents and Settings\Dr.Fauzia\My Documents\My Pictures\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789040"/>
            <a:ext cx="238125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78621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Candida infections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yeast infection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moniliasis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endParaRPr lang="en-US" sz="2800" b="1" dirty="0" smtClean="0"/>
          </a:p>
          <a:p>
            <a:r>
              <a:rPr lang="en-US" sz="2800" b="1" dirty="0" err="1" smtClean="0">
                <a:solidFill>
                  <a:srgbClr val="FFFF00"/>
                </a:solidFill>
              </a:rPr>
              <a:t>Candidiasis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or </a:t>
            </a:r>
            <a:r>
              <a:rPr lang="en-US" sz="2800" b="1" dirty="0" smtClean="0">
                <a:solidFill>
                  <a:schemeClr val="bg1"/>
                </a:solidFill>
              </a:rPr>
              <a:t>thrush</a:t>
            </a:r>
            <a:r>
              <a:rPr lang="en-US" sz="2800" dirty="0" smtClean="0">
                <a:solidFill>
                  <a:schemeClr val="bg1"/>
                </a:solidFill>
              </a:rPr>
              <a:t> is a </a:t>
            </a:r>
            <a:r>
              <a:rPr lang="en-US" sz="2800" u="sng" dirty="0" smtClean="0">
                <a:solidFill>
                  <a:srgbClr val="FFFF00"/>
                </a:solidFill>
              </a:rPr>
              <a:t>fungal infection</a:t>
            </a:r>
            <a:r>
              <a:rPr lang="en-US" sz="2800" u="sng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(mycosis) of any of the </a:t>
            </a:r>
            <a:r>
              <a:rPr lang="en-US" sz="2800" i="1" u="sng" dirty="0" smtClean="0">
                <a:solidFill>
                  <a:schemeClr val="bg1"/>
                </a:solidFill>
              </a:rPr>
              <a:t>Candida</a:t>
            </a:r>
            <a:r>
              <a:rPr lang="en-US" sz="2800" dirty="0" smtClean="0">
                <a:solidFill>
                  <a:schemeClr val="bg1"/>
                </a:solidFill>
              </a:rPr>
              <a:t> species </a:t>
            </a:r>
            <a:r>
              <a:rPr lang="en-US" sz="2800" u="sng" dirty="0" smtClean="0">
                <a:solidFill>
                  <a:schemeClr val="bg1"/>
                </a:solidFill>
              </a:rPr>
              <a:t>(yeasts) </a:t>
            </a:r>
            <a:r>
              <a:rPr lang="en-US" sz="2800" dirty="0" smtClean="0">
                <a:solidFill>
                  <a:schemeClr val="bg1"/>
                </a:solidFill>
              </a:rPr>
              <a:t>of which </a:t>
            </a:r>
            <a:r>
              <a:rPr lang="en-US" sz="2800" i="1" u="sng" dirty="0" smtClean="0">
                <a:solidFill>
                  <a:srgbClr val="FFFF00"/>
                </a:solidFill>
              </a:rPr>
              <a:t>Candida </a:t>
            </a:r>
            <a:r>
              <a:rPr lang="en-US" sz="2800" i="1" u="sng" dirty="0" err="1" smtClean="0">
                <a:solidFill>
                  <a:srgbClr val="FFFF00"/>
                </a:solidFill>
              </a:rPr>
              <a:t>albicans</a:t>
            </a:r>
            <a:r>
              <a:rPr lang="en-US" sz="2800" u="sng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is the most common.</a:t>
            </a:r>
          </a:p>
          <a:p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ommon </a:t>
            </a:r>
            <a:r>
              <a:rPr lang="en-US" sz="2800" dirty="0">
                <a:solidFill>
                  <a:schemeClr val="bg1"/>
                </a:solidFill>
              </a:rPr>
              <a:t>s</a:t>
            </a:r>
            <a:r>
              <a:rPr lang="en-US" sz="2800" dirty="0" smtClean="0">
                <a:solidFill>
                  <a:schemeClr val="bg1"/>
                </a:solidFill>
              </a:rPr>
              <a:t>uperficial infections of skin and</a:t>
            </a:r>
            <a:r>
              <a:rPr lang="en-US" sz="2800" u="sng" dirty="0" smtClean="0">
                <a:solidFill>
                  <a:schemeClr val="bg1"/>
                </a:solidFill>
              </a:rPr>
              <a:t> </a:t>
            </a:r>
            <a:r>
              <a:rPr lang="en-US" sz="2800" u="sng" dirty="0" smtClean="0">
                <a:solidFill>
                  <a:srgbClr val="FFFF00"/>
                </a:solidFill>
              </a:rPr>
              <a:t>mucosal</a:t>
            </a:r>
            <a:r>
              <a:rPr lang="en-US" sz="2800" u="sng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membranes by </a:t>
            </a:r>
            <a:r>
              <a:rPr lang="en-US" sz="2800" i="1" dirty="0" smtClean="0">
                <a:solidFill>
                  <a:schemeClr val="bg1"/>
                </a:solidFill>
              </a:rPr>
              <a:t>Candida</a:t>
            </a:r>
            <a:r>
              <a:rPr lang="en-US" sz="2800" dirty="0" smtClean="0">
                <a:solidFill>
                  <a:schemeClr val="bg1"/>
                </a:solidFill>
              </a:rPr>
              <a:t> causing local </a:t>
            </a:r>
            <a:r>
              <a:rPr lang="en-US" sz="2800" u="sng" dirty="0" smtClean="0">
                <a:solidFill>
                  <a:srgbClr val="FFFF00"/>
                </a:solidFill>
              </a:rPr>
              <a:t>inflammation</a:t>
            </a:r>
            <a:r>
              <a:rPr lang="en-US" sz="2800" u="sng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and discomfort.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r.Fauzia\My Documents\My Pictures\difference-yeast-infection-bladder-infection-2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5760640" cy="53285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75240" cy="1498178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Century Schoolbook" pitchFamily="18" charset="0"/>
              </a:rPr>
              <a:t>Candidal</a:t>
            </a:r>
            <a: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entury Schoolbook" pitchFamily="18" charset="0"/>
              </a:rPr>
              <a:t>vulvovaginitis</a:t>
            </a:r>
            <a: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  <a:t> vaginal thrush</a:t>
            </a:r>
            <a:endParaRPr lang="en-US" sz="4000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8965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Infection of the vagina’s </a:t>
            </a:r>
            <a:r>
              <a:rPr lang="en-US" sz="2800" u="sng" dirty="0" smtClean="0">
                <a:solidFill>
                  <a:schemeClr val="bg1"/>
                </a:solidFill>
                <a:latin typeface="Century Schoolbook" pitchFamily="18" charset="0"/>
              </a:rPr>
              <a:t>mucous membranes 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by </a:t>
            </a:r>
            <a:r>
              <a:rPr lang="en-US" sz="2800" i="1" u="sng" dirty="0" smtClean="0">
                <a:solidFill>
                  <a:srgbClr val="FF0000"/>
                </a:solidFill>
                <a:latin typeface="Century Schoolbook" pitchFamily="18" charset="0"/>
              </a:rPr>
              <a:t>Candida </a:t>
            </a:r>
            <a:r>
              <a:rPr lang="en-US" sz="2800" i="1" u="sng" dirty="0" err="1" smtClean="0">
                <a:solidFill>
                  <a:srgbClr val="FF0000"/>
                </a:solidFill>
                <a:latin typeface="Century Schoolbook" pitchFamily="18" charset="0"/>
              </a:rPr>
              <a:t>albicans</a:t>
            </a:r>
            <a:r>
              <a:rPr lang="en-US" sz="2800" i="1" u="sng" dirty="0" smtClean="0">
                <a:solidFill>
                  <a:srgbClr val="FF0000"/>
                </a:solidFill>
                <a:latin typeface="Century Schoolbook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75% of adult women</a:t>
            </a:r>
            <a:endParaRPr lang="en-US" sz="2800" i="1" u="sng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Found naturally in the vagina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Hormonal changes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Change in vaginal acidity. </a:t>
            </a:r>
          </a:p>
          <a:p>
            <a:r>
              <a:rPr lang="en-US" sz="2800" u="sng" dirty="0">
                <a:solidFill>
                  <a:srgbClr val="FF0000"/>
                </a:solidFill>
                <a:latin typeface="Century Schoolbook" pitchFamily="18" charset="0"/>
              </a:rPr>
              <a:t>B</a:t>
            </a:r>
            <a:r>
              <a:rPr lang="en-US" sz="2800" u="sng" dirty="0" smtClean="0">
                <a:solidFill>
                  <a:srgbClr val="FF0000"/>
                </a:solidFill>
                <a:latin typeface="Century Schoolbook" pitchFamily="18" charset="0"/>
              </a:rPr>
              <a:t>road-spectrum  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antibiotics.</a:t>
            </a:r>
          </a:p>
          <a:p>
            <a:r>
              <a:rPr lang="en-US" sz="2800" u="sng" dirty="0" smtClean="0">
                <a:solidFill>
                  <a:srgbClr val="FF0000"/>
                </a:solidFill>
                <a:latin typeface="Century Schoolbook" pitchFamily="18" charset="0"/>
              </a:rPr>
              <a:t>Use of corticosteroid medications </a:t>
            </a:r>
            <a:endParaRPr lang="en-US" sz="2800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entury Schoolbook" pitchFamily="18" charset="0"/>
              </a:rPr>
              <a:t>Pregnancy.</a:t>
            </a:r>
          </a:p>
          <a:p>
            <a:r>
              <a:rPr lang="en-US" sz="2800" i="1" u="sng" dirty="0" smtClean="0">
                <a:solidFill>
                  <a:schemeClr val="bg1"/>
                </a:solidFill>
                <a:latin typeface="Century Schoolbook" pitchFamily="18" charset="0"/>
              </a:rPr>
              <a:t>20-30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years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Poorly controlled </a:t>
            </a:r>
            <a:r>
              <a:rPr lang="en-US" sz="2800" u="sng" dirty="0" smtClean="0">
                <a:solidFill>
                  <a:srgbClr val="FF0000"/>
                </a:solidFill>
                <a:latin typeface="Century Schoolbook" pitchFamily="18" charset="0"/>
              </a:rPr>
              <a:t>diabetes mellitus. </a:t>
            </a:r>
          </a:p>
          <a:p>
            <a:endParaRPr lang="en-US" i="1" u="sng" dirty="0" smtClean="0"/>
          </a:p>
          <a:p>
            <a:endParaRPr lang="en-US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836712"/>
            <a:ext cx="6624736" cy="503001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Century Schoolbook" pitchFamily="18" charset="0"/>
              </a:rPr>
              <a:t>Risk factors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 Antibiotics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Pregnancy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Diabetes (poorly controlled)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 Immunodeficiency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Contraceptives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Sexual </a:t>
            </a:r>
            <a:r>
              <a:rPr lang="en-US" dirty="0" err="1" smtClean="0">
                <a:solidFill>
                  <a:schemeClr val="bg1"/>
                </a:solidFill>
                <a:latin typeface="Century Schoolbook" pitchFamily="18" charset="0"/>
              </a:rPr>
              <a:t>behaviour</a:t>
            </a:r>
            <a:endParaRPr lang="en-US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Tight-fitting clothing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Female hygiene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Baskerville Old Face" pitchFamily="18" charset="0"/>
              </a:rPr>
              <a:t>Symptoms</a:t>
            </a:r>
            <a:endParaRPr lang="en-US" sz="4800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Century Schoolbook" pitchFamily="18" charset="0"/>
              </a:rPr>
              <a:t>V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ulval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itching 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entury Schoolbook" pitchFamily="18" charset="0"/>
              </a:rPr>
              <a:t>V</a:t>
            </a:r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ulval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soreness and irritation</a:t>
            </a:r>
          </a:p>
          <a:p>
            <a:r>
              <a:rPr lang="en-US" sz="2800" dirty="0">
                <a:solidFill>
                  <a:schemeClr val="bg1"/>
                </a:solidFill>
                <a:latin typeface="Century Schoolbook" pitchFamily="18" charset="0"/>
              </a:rPr>
              <a:t>S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uperficial </a:t>
            </a:r>
            <a:r>
              <a:rPr lang="en-US" sz="2800" u="sng" dirty="0" err="1" smtClean="0">
                <a:solidFill>
                  <a:schemeClr val="bg1"/>
                </a:solidFill>
                <a:latin typeface="Century Schoolbook" pitchFamily="18" charset="0"/>
              </a:rPr>
              <a:t>dyspareunia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Dysuria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Century Schoolbook" pitchFamily="18" charset="0"/>
              </a:rPr>
              <a:t>Odourless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vaginal discharge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thin and watery or thick and white (</a:t>
            </a:r>
            <a:r>
              <a:rPr lang="en-US" sz="2400" u="sng" dirty="0" smtClean="0">
                <a:solidFill>
                  <a:schemeClr val="bg1"/>
                </a:solidFill>
                <a:latin typeface="Century Schoolbook" pitchFamily="18" charset="0"/>
              </a:rPr>
              <a:t>cheese-like)</a:t>
            </a:r>
            <a:endParaRPr lang="en-US" sz="2400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r>
              <a:rPr lang="en-US" sz="2800" u="sng" dirty="0" err="1">
                <a:solidFill>
                  <a:schemeClr val="bg1"/>
                </a:solidFill>
                <a:latin typeface="Century Schoolbook" pitchFamily="18" charset="0"/>
              </a:rPr>
              <a:t>E</a:t>
            </a:r>
            <a:r>
              <a:rPr lang="en-US" sz="2800" u="sng" dirty="0" err="1" smtClean="0">
                <a:solidFill>
                  <a:schemeClr val="bg1"/>
                </a:solidFill>
                <a:latin typeface="Century Schoolbook" pitchFamily="18" charset="0"/>
              </a:rPr>
              <a:t>rythema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 (redness)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Fissuring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</a:rPr>
              <a:t>satellite lesions.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8" descr="103FF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221088"/>
            <a:ext cx="4320480" cy="2489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  <a:t>Types of </a:t>
            </a:r>
            <a:r>
              <a:rPr lang="en-US" sz="4000" dirty="0" err="1" smtClean="0">
                <a:solidFill>
                  <a:srgbClr val="FFFF00"/>
                </a:solidFill>
                <a:latin typeface="Century Schoolbook" pitchFamily="18" charset="0"/>
              </a:rPr>
              <a:t>candidal</a:t>
            </a:r>
            <a: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entury Schoolbook" pitchFamily="18" charset="0"/>
              </a:rPr>
              <a:t>vulvovaginitis</a:t>
            </a:r>
            <a:endParaRPr lang="en-US" sz="4000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003232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entury Schoolbook" pitchFamily="18" charset="0"/>
              </a:rPr>
              <a:t>Uncomplicated thrush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single episode/less than four episodes in a year.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 mild or moderate symptoms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caused by the Candida </a:t>
            </a:r>
            <a:r>
              <a:rPr lang="en-US" sz="2400" dirty="0" err="1" smtClean="0">
                <a:solidFill>
                  <a:schemeClr val="bg1"/>
                </a:solidFill>
                <a:latin typeface="Century Schoolbook" pitchFamily="18" charset="0"/>
              </a:rPr>
              <a:t>albicans</a:t>
            </a:r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 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entury Schoolbook" pitchFamily="18" charset="0"/>
              </a:rPr>
              <a:t>Complicated thrush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four or more episodes in a year.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severe symptoms.</a:t>
            </a:r>
          </a:p>
          <a:p>
            <a:pPr lvl="1"/>
            <a:r>
              <a:rPr lang="en-US" sz="2400" u="sng" dirty="0" smtClean="0">
                <a:solidFill>
                  <a:schemeClr val="bg1"/>
                </a:solidFill>
                <a:latin typeface="Century Schoolbook" pitchFamily="18" charset="0"/>
              </a:rPr>
              <a:t>Pregnancy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poorly controlled diabetes/immune deficiency.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not caused by the Candida </a:t>
            </a:r>
            <a:r>
              <a:rPr lang="en-US" sz="2400" dirty="0" err="1" smtClean="0">
                <a:solidFill>
                  <a:schemeClr val="bg1"/>
                </a:solidFill>
                <a:latin typeface="Century Schoolbook" pitchFamily="18" charset="0"/>
              </a:rPr>
              <a:t>albicans</a:t>
            </a:r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</a:p>
          <a:p>
            <a:pPr lvl="1"/>
            <a:endParaRPr lang="en-US" sz="2400" u="sng" dirty="0" smtClean="0"/>
          </a:p>
          <a:p>
            <a:pPr lvl="1"/>
            <a:endParaRPr lang="en-US" u="sng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entury Schoolbook" pitchFamily="18" charset="0"/>
              </a:rPr>
              <a:t>Diagnosis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44522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History &amp; symptoms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physical and pelvic exam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Century Schoolbook" pitchFamily="18" charset="0"/>
              </a:rPr>
              <a:t>Candidiasis</a:t>
            </a:r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 can be similar to other diseases: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Sexually transmitted diseases</a:t>
            </a:r>
            <a:r>
              <a:rPr lang="en-US" dirty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endParaRPr lang="en-US" dirty="0" smtClean="0">
              <a:solidFill>
                <a:schemeClr val="bg1"/>
              </a:solidFill>
              <a:latin typeface="Century Schoolbook" pitchFamily="18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Century Schoolbook" pitchFamily="18" charset="0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hlamydia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entury Schoolbook" pitchFamily="18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richomoniasis  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  <a:latin typeface="Century Schoolbook" pitchFamily="18" charset="0"/>
              </a:rPr>
              <a:t>Bcterial</a:t>
            </a:r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Schoolbook" pitchFamily="18" charset="0"/>
              </a:rPr>
              <a:t>vaginosis</a:t>
            </a:r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Schoolbook" pitchFamily="18" charset="0"/>
              </a:rPr>
              <a:t> Gonorrhea </a:t>
            </a:r>
            <a:endParaRPr lang="en-US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pic>
        <p:nvPicPr>
          <p:cNvPr id="4" name="Picture 9" descr="103FF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39952" y="4221088"/>
            <a:ext cx="3787080" cy="26369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.Fauzia\My Documents\My Pictures\CandidiasisPhoto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2696"/>
            <a:ext cx="6048672" cy="50405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203848" y="609329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Century Schoolbook" pitchFamily="18" charset="0"/>
              </a:rPr>
              <a:t>Candida </a:t>
            </a:r>
            <a:r>
              <a:rPr lang="en-US" sz="2400" dirty="0" err="1" smtClean="0">
                <a:solidFill>
                  <a:srgbClr val="FFC000"/>
                </a:solidFill>
                <a:latin typeface="Century Schoolbook" pitchFamily="18" charset="0"/>
              </a:rPr>
              <a:t>albicans</a:t>
            </a:r>
            <a:r>
              <a:rPr lang="en-US" sz="2400" dirty="0" smtClean="0">
                <a:solidFill>
                  <a:srgbClr val="FFC000"/>
                </a:solidFill>
                <a:latin typeface="Century Schoolbook" pitchFamily="18" charset="0"/>
              </a:rPr>
              <a:t> </a:t>
            </a:r>
            <a:endParaRPr lang="en-US" sz="2400" dirty="0">
              <a:solidFill>
                <a:srgbClr val="FFC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Century Schoolbook" pitchFamily="18" charset="0"/>
              </a:rPr>
              <a:t>Treatment</a:t>
            </a:r>
            <a:endParaRPr lang="en-US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643192" cy="525658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  <a:latin typeface="Century Schoolbook" pitchFamily="18" charset="0"/>
              </a:rPr>
              <a:t>Butoconazole</a:t>
            </a:r>
            <a:r>
              <a:rPr lang="en-US" sz="2800" dirty="0">
                <a:solidFill>
                  <a:srgbClr val="FFC000"/>
                </a:solidFill>
                <a:latin typeface="Century Schoolbook" pitchFamily="18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Century Schoolbook" pitchFamily="18" charset="0"/>
              </a:rPr>
              <a:t>cream</a:t>
            </a:r>
          </a:p>
          <a:p>
            <a:r>
              <a:rPr lang="en-US" sz="2800" dirty="0" err="1" smtClean="0">
                <a:solidFill>
                  <a:srgbClr val="FFC000"/>
                </a:solidFill>
                <a:latin typeface="Century Schoolbook" pitchFamily="18" charset="0"/>
              </a:rPr>
              <a:t>Clotrimazole</a:t>
            </a:r>
            <a:endParaRPr lang="en-US" sz="2800" dirty="0" smtClean="0">
              <a:solidFill>
                <a:srgbClr val="FFC000"/>
              </a:solidFill>
              <a:latin typeface="Century Schoolbook" pitchFamily="18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1% cream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vaginal tablet</a:t>
            </a:r>
          </a:p>
          <a:p>
            <a:r>
              <a:rPr lang="en-US" sz="2800" dirty="0" err="1" smtClean="0">
                <a:solidFill>
                  <a:srgbClr val="FFC000"/>
                </a:solidFill>
                <a:latin typeface="Century Schoolbook" pitchFamily="18" charset="0"/>
              </a:rPr>
              <a:t>Miconazole</a:t>
            </a:r>
            <a:endParaRPr lang="en-US" sz="2800" dirty="0">
              <a:solidFill>
                <a:srgbClr val="FFC000"/>
              </a:solidFill>
              <a:latin typeface="Century Schoolbook" pitchFamily="18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2% cream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vagina suppository</a:t>
            </a:r>
          </a:p>
          <a:p>
            <a:r>
              <a:rPr lang="en-US" sz="2800" dirty="0" err="1" smtClean="0">
                <a:solidFill>
                  <a:srgbClr val="FFC000"/>
                </a:solidFill>
                <a:latin typeface="Century Schoolbook" pitchFamily="18" charset="0"/>
              </a:rPr>
              <a:t>Nystatin</a:t>
            </a:r>
            <a:endParaRPr lang="en-US" sz="2800" dirty="0" smtClean="0">
              <a:solidFill>
                <a:srgbClr val="FFC000"/>
              </a:solidFill>
              <a:latin typeface="Century Schoolbook" pitchFamily="18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vaginal tablet</a:t>
            </a:r>
          </a:p>
          <a:p>
            <a:r>
              <a:rPr lang="en-US" sz="2800" dirty="0" smtClean="0">
                <a:solidFill>
                  <a:srgbClr val="FFC000"/>
                </a:solidFill>
                <a:latin typeface="Century Schoolbook" pitchFamily="18" charset="0"/>
              </a:rPr>
              <a:t>Oral Agent:</a:t>
            </a:r>
          </a:p>
          <a:p>
            <a:pPr lvl="1"/>
            <a:r>
              <a:rPr lang="en-US" sz="2400" dirty="0" err="1" smtClean="0">
                <a:solidFill>
                  <a:schemeClr val="bg1"/>
                </a:solidFill>
                <a:latin typeface="Century Schoolbook" pitchFamily="18" charset="0"/>
              </a:rPr>
              <a:t>Fluconazole</a:t>
            </a:r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</a:rPr>
              <a:t>- oral one tablet in single dose</a:t>
            </a:r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entury Schoolbook" pitchFamily="18" charset="0"/>
              </a:rPr>
              <a:t>Treatment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entury Schoolbook" pitchFamily="18" charset="0"/>
              </a:rPr>
              <a:t>Short-course topical formulations </a:t>
            </a:r>
          </a:p>
          <a:p>
            <a:pPr lvl="1"/>
            <a:r>
              <a:rPr lang="en-US" sz="2400" dirty="0" smtClean="0">
                <a:latin typeface="Century Schoolbook" pitchFamily="18" charset="0"/>
              </a:rPr>
              <a:t>single dose and regimens of 1–3 days</a:t>
            </a:r>
          </a:p>
          <a:p>
            <a:pPr lvl="1"/>
            <a:r>
              <a:rPr lang="en-US" sz="2400" dirty="0" smtClean="0">
                <a:latin typeface="Century Schoolbook" pitchFamily="18" charset="0"/>
              </a:rPr>
              <a:t>effectively treat uncomplicated </a:t>
            </a:r>
            <a:r>
              <a:rPr lang="en-US" sz="2400" dirty="0" err="1" smtClean="0">
                <a:latin typeface="Century Schoolbook" pitchFamily="18" charset="0"/>
              </a:rPr>
              <a:t>candidal</a:t>
            </a:r>
            <a:r>
              <a:rPr lang="en-US" sz="2400" dirty="0" smtClean="0">
                <a:latin typeface="Century Schoolbook" pitchFamily="18" charset="0"/>
              </a:rPr>
              <a:t> </a:t>
            </a:r>
            <a:r>
              <a:rPr lang="en-US" sz="2400" dirty="0" err="1" smtClean="0">
                <a:latin typeface="Century Schoolbook" pitchFamily="18" charset="0"/>
              </a:rPr>
              <a:t>vulvovaginitis</a:t>
            </a:r>
            <a:endParaRPr lang="en-US" sz="2400" dirty="0" smtClean="0">
              <a:latin typeface="Century Schoolbook" pitchFamily="18" charset="0"/>
            </a:endParaRPr>
          </a:p>
          <a:p>
            <a:pPr lvl="1"/>
            <a:r>
              <a:rPr lang="en-US" sz="2400" dirty="0" smtClean="0">
                <a:latin typeface="Century Schoolbook" pitchFamily="18" charset="0"/>
              </a:rPr>
              <a:t>Topical </a:t>
            </a:r>
            <a:r>
              <a:rPr lang="en-US" sz="2400" dirty="0" err="1" smtClean="0">
                <a:latin typeface="Century Schoolbook" pitchFamily="18" charset="0"/>
              </a:rPr>
              <a:t>azole</a:t>
            </a:r>
            <a:r>
              <a:rPr lang="en-US" sz="2400" dirty="0" smtClean="0">
                <a:latin typeface="Century Schoolbook" pitchFamily="18" charset="0"/>
              </a:rPr>
              <a:t> drugs are more effective than </a:t>
            </a:r>
            <a:r>
              <a:rPr lang="en-US" sz="2400" dirty="0" err="1" smtClean="0">
                <a:latin typeface="Century Schoolbook" pitchFamily="18" charset="0"/>
              </a:rPr>
              <a:t>nystatin</a:t>
            </a:r>
            <a:endParaRPr lang="en-US" sz="2400" dirty="0" smtClean="0">
              <a:latin typeface="Century Schoolbook" pitchFamily="18" charset="0"/>
            </a:endParaRPr>
          </a:p>
          <a:p>
            <a:pPr lvl="1"/>
            <a:r>
              <a:rPr lang="en-US" sz="2400" dirty="0" err="1" smtClean="0">
                <a:latin typeface="Century Schoolbook" pitchFamily="18" charset="0"/>
              </a:rPr>
              <a:t>Azole</a:t>
            </a:r>
            <a:r>
              <a:rPr lang="en-US" sz="2400" dirty="0" smtClean="0">
                <a:latin typeface="Century Schoolbook" pitchFamily="18" charset="0"/>
              </a:rPr>
              <a:t> drugs relief of symptoms in 80%–90% of cases.</a:t>
            </a:r>
          </a:p>
          <a:p>
            <a:r>
              <a:rPr lang="en-US" dirty="0" smtClean="0">
                <a:solidFill>
                  <a:srgbClr val="FFC000"/>
                </a:solidFill>
                <a:latin typeface="Century Schoolbook" pitchFamily="18" charset="0"/>
              </a:rPr>
              <a:t>Treatment failure</a:t>
            </a:r>
          </a:p>
          <a:p>
            <a:pPr lvl="1"/>
            <a:r>
              <a:rPr lang="en-US" sz="2400" dirty="0">
                <a:latin typeface="Century Schoolbook" pitchFamily="18" charset="0"/>
              </a:rPr>
              <a:t>I</a:t>
            </a:r>
            <a:r>
              <a:rPr lang="en-US" sz="2400" dirty="0" smtClean="0">
                <a:latin typeface="Century Schoolbook" pitchFamily="18" charset="0"/>
              </a:rPr>
              <a:t>n up to 20% of cases</a:t>
            </a:r>
          </a:p>
          <a:p>
            <a:pPr lvl="1"/>
            <a:r>
              <a:rPr lang="en-US" sz="2400" dirty="0">
                <a:latin typeface="Century Schoolbook" pitchFamily="18" charset="0"/>
              </a:rPr>
              <a:t>I</a:t>
            </a:r>
            <a:r>
              <a:rPr lang="en-US" sz="2400" dirty="0" smtClean="0">
                <a:latin typeface="Century Schoolbook" pitchFamily="18" charset="0"/>
              </a:rPr>
              <a:t>f the symptoms do not clear within 7–14 days</a:t>
            </a:r>
            <a:endParaRPr lang="en-US" sz="2400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556792"/>
            <a:ext cx="4038600" cy="482453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Females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Cervicitis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Vulvovaginitis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Urethritis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Bacterial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vaginosis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(BV)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Salpingitis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(pelvic inflammatory disease [PID])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Endometritis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Genital ulcers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Pregnant females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Disease in the neonate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Children and postmenopausal women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716016" y="1556792"/>
            <a:ext cx="4038600" cy="2304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Males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Urethritis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Epididymitis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Prostatitis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Genital ulcers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62068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entury Schoolbook" pitchFamily="18" charset="0"/>
              </a:rPr>
              <a:t>Type of infection</a:t>
            </a:r>
            <a:endParaRPr lang="en-US" sz="40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18864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Trichomoniasis</a:t>
            </a:r>
          </a:p>
          <a:p>
            <a:pPr lvl="0" algn="ctr">
              <a:spcBef>
                <a:spcPct val="0"/>
              </a:spcBef>
            </a:pP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(</a:t>
            </a:r>
            <a:r>
              <a:rPr lang="en-US" sz="4000" dirty="0" smtClean="0">
                <a:solidFill>
                  <a:srgbClr val="FFFF00"/>
                </a:solidFill>
                <a:latin typeface="Century Schoolbook" pitchFamily="18" charset="0"/>
              </a:rPr>
              <a:t>sexually-transmitted infection)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51520" y="1556792"/>
            <a:ext cx="4762872" cy="5112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Symptoms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Purulent vaginal discharge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srgbClr val="FFC000"/>
                </a:solidFill>
                <a:latin typeface="Century Schoolbook" pitchFamily="18" charset="0"/>
              </a:rPr>
              <a:t>yellow or greenish in color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Vulvar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irritation (strawberry)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Dysurea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Dyspareunia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Abnormal vaginal odor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9" descr="103F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2"/>
            <a:ext cx="3657600" cy="2705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7" name="Picture 10" descr="103FF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3657600" cy="2565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5220072" y="6309320"/>
            <a:ext cx="328487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entury Schoolbook" pitchFamily="18" charset="0"/>
              </a:rPr>
              <a:t>The wet mount's fast results </a:t>
            </a:r>
            <a:endParaRPr lang="en-US" dirty="0">
              <a:solidFill>
                <a:srgbClr val="FFFF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4941168"/>
            <a:ext cx="7488832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Century Schoolbook" pitchFamily="18" charset="0"/>
              </a:rPr>
              <a:t>Culture is considered the gold standard for the diagnosis of </a:t>
            </a:r>
            <a:r>
              <a:rPr lang="en-US" sz="2000" dirty="0" err="1" smtClean="0">
                <a:solidFill>
                  <a:srgbClr val="FFFF00"/>
                </a:solidFill>
                <a:latin typeface="Century Schoolbook" pitchFamily="18" charset="0"/>
              </a:rPr>
              <a:t>trichomoniasis</a:t>
            </a:r>
            <a:r>
              <a:rPr lang="en-US" sz="2000" dirty="0" smtClean="0">
                <a:solidFill>
                  <a:srgbClr val="FFFF00"/>
                </a:solidFill>
                <a:latin typeface="Century Schoolbook" pitchFamily="18" charset="0"/>
              </a:rPr>
              <a:t>. Its disadvantages include cost and prolonged time before diagnosis</a:t>
            </a:r>
            <a:endParaRPr lang="en-US" sz="2000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Ameboid trichomonad on vaginal epithelial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184576" cy="44644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Management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28800"/>
            <a:ext cx="8291264" cy="48965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FFC000"/>
                </a:solidFill>
                <a:latin typeface="Century Schoolbook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onfirm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 the diagnosis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Wet preparation (miss 30%)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Culture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Gram Stain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Confirm all current sexual partners treated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FFC000"/>
                </a:solidFill>
                <a:latin typeface="Century Schoolbook" pitchFamily="18" charset="0"/>
              </a:rPr>
              <a:t>O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ral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metronidazole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500 mg bid for 7 days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2 g daily for 3-5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If Rx failure -Consultation with experts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Susceptibility testing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Higher dose of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metronidazole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Alternative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Tinidazole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51520" y="1916832"/>
            <a:ext cx="4419600" cy="452596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Lactobacillus acidophilus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Gardnerella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vaginalis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Mycoplasma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hominis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Mobiluncus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species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Anaerobes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Bacteroides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Porphyromonas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Peptostreptococcus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Fusobacterium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Prevotella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512" y="260648"/>
            <a:ext cx="6192688" cy="126876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Bacterial Vaginosis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en-US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60032" y="1916832"/>
            <a:ext cx="4104456" cy="45365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Lactobacilli 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Compete with other microorganisms for adherence to epithelial cells 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Produce antimicrobial compounds such as organic acids (which lower the vaginal pH) hydrogen peroxide, and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bacteriocin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-like substances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2808312" cy="6397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Floral imbalance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4" descr="lactoba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04248" y="0"/>
            <a:ext cx="2114872" cy="1764432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12" name="Picture 8" descr="lactob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0"/>
            <a:ext cx="2151856" cy="177281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athog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9512" y="1412776"/>
            <a:ext cx="4824536" cy="5029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Marked reduction in lactobacillus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Decreased hydrogen peroxide production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Polymicrobial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superficial infection:  overgrowth of G.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vaginalis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anaerobic bacteria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Lactobacilli predominate after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metronidazole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treatment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07524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Pathogenesis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4" name="Picture 8" descr="lactob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1484784"/>
            <a:ext cx="3810000" cy="272789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1196752"/>
            <a:ext cx="7010400" cy="5352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The most common vaginal infection in women of childbearing age-</a:t>
            </a:r>
            <a:r>
              <a:rPr lang="en-US" sz="2400" dirty="0" smtClean="0"/>
              <a:t>29% </a:t>
            </a:r>
            <a:endParaRPr lang="en-US" sz="2400" dirty="0" smtClean="0"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Risk factors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Multiple or new sexual partners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(sexual activity alteration of vaginal pH)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Early age of first sexual intercourse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Douching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Cigarette smoking 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Use of IUD 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*Although sexual activity is a risk factor for the infection, bacterial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vaginosis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can occur in women who have never had vaginal intercourse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" name="Picture 4" descr="Clue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92835" y="0"/>
            <a:ext cx="1951165" cy="1628799"/>
          </a:xfrm>
          <a:prstGeom prst="rect">
            <a:avLst/>
          </a:prstGeom>
          <a:noFill/>
          <a:ln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5698976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Epidemiology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95536" y="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1520" y="1124744"/>
            <a:ext cx="4536504" cy="55446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Most cases (50-75%)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Homogenous grey vaginal discharge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Dysuria and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</a:rPr>
              <a:t>dyspareunia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 rare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Pruritus and inflammation are absent 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Fishy vaginal discharge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During menstruation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After intercourse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Minimal itching or irritation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Absence of inflammation is the basis of the term "</a:t>
            </a:r>
            <a:r>
              <a:rPr lang="en-US" sz="2400" dirty="0" err="1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vaginosis</a:t>
            </a:r>
            <a:r>
              <a:rPr lang="en-US" sz="2400" dirty="0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" rather than </a:t>
            </a:r>
            <a:r>
              <a:rPr lang="en-US" sz="2400" dirty="0" err="1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vaginitis</a:t>
            </a:r>
            <a:r>
              <a:rPr lang="en-US" sz="2800" dirty="0" smtClean="0">
                <a:solidFill>
                  <a:schemeClr val="bg1"/>
                </a:solidFill>
                <a:latin typeface="Century Schoolbook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</p:txBody>
      </p:sp>
      <p:pic>
        <p:nvPicPr>
          <p:cNvPr id="4" name="Picture 9" descr="103FF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4110608" cy="288734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Clinical Features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1" name="Picture 4" descr="BV 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3789040"/>
            <a:ext cx="4104456" cy="287134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0"/>
            <a:ext cx="8229600" cy="9221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Diagnostic Methods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908720"/>
            <a:ext cx="4883968" cy="59492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Clinical/Microscopic Criteria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Gram Stain (“Gold Standard”)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Clue cells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on saline wet mount of vaginal discharge (on &gt;20% cells)</a:t>
            </a:r>
          </a:p>
          <a:p>
            <a:pPr lvl="2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Bacteria adhered to epithelial cells; most reliable single indicator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Vaginal pH &gt; 4.5 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levated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pH and increased amine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Sensitivity 87%; Specificity 92%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*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Culture- poor predictive value for G.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vaginalis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as prevalent in healthy asymptomatic women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*</a:t>
            </a: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DNA probes- expensive, poor predictive value alone </a:t>
            </a:r>
            <a:endParaRPr kumimoji="0" lang="en-US" sz="240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15" descr="Clue cell w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908720"/>
            <a:ext cx="3672408" cy="1765870"/>
          </a:xfrm>
          <a:prstGeom prst="rect">
            <a:avLst/>
          </a:prstGeom>
          <a:noFill/>
          <a:ln/>
        </p:spPr>
      </p:pic>
      <p:pic>
        <p:nvPicPr>
          <p:cNvPr id="8" name="Picture 15" descr="Clue 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2636912"/>
            <a:ext cx="3672408" cy="2636912"/>
          </a:xfrm>
          <a:prstGeom prst="rect">
            <a:avLst/>
          </a:prstGeom>
          <a:noFill/>
          <a:ln/>
        </p:spPr>
      </p:pic>
      <p:pic>
        <p:nvPicPr>
          <p:cNvPr id="9" name="Picture 20" descr="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229200"/>
            <a:ext cx="3672408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Diagnosis</a:t>
            </a:r>
            <a:r>
              <a:rPr kumimoji="0" lang="en-US" sz="44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by Gram Stain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3" name="Picture 5" descr="gram_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84784"/>
            <a:ext cx="6215608" cy="4824536"/>
          </a:xfrm>
          <a:prstGeom prst="rect">
            <a:avLst/>
          </a:prstGeom>
          <a:noFill/>
        </p:spPr>
      </p:pic>
      <p:pic>
        <p:nvPicPr>
          <p:cNvPr id="4" name="Picture 7" descr="gram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484784"/>
            <a:ext cx="2487488" cy="2241550"/>
          </a:xfrm>
          <a:prstGeom prst="rect">
            <a:avLst/>
          </a:prstGeom>
          <a:noFill/>
        </p:spPr>
      </p:pic>
      <p:pic>
        <p:nvPicPr>
          <p:cNvPr id="5" name="Picture 9" descr="gram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861048"/>
            <a:ext cx="2399184" cy="220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Abnormal vaginal secretion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560" y="1556792"/>
            <a:ext cx="8136904" cy="4824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Normal physiological vaginal secretion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Vaginal infection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Trichimoniasis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Vulvovaginitis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candiasis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Bacterial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vaginnosis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Desquamative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 inflammatory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vaginitis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Cervicitis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Infectious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Noninfectious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Esterogen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 deficiency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Treatment Recommendations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1447800"/>
            <a:ext cx="89154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Oral metronidazole 500 mg bid x 7 days </a:t>
            </a:r>
            <a:r>
              <a:rPr kumimoji="0" lang="en-US" sz="28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($5)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84-96% cure rate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Single dose therapy (2g) may be less effective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Oral Clindamycin 300 mg bid x 7 days </a:t>
            </a: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($28)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Less effective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Topical treatments (higher recurrence rates)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Metronidazole gel (0.75%) 5 g PV qhs x 5 days </a:t>
            </a:r>
            <a:r>
              <a:rPr kumimoji="0" lang="en-US" sz="24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($30)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70-80% cure rate</a:t>
            </a: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Clindamycin cream (2%) 5 g PV qhs x 7 days </a:t>
            </a:r>
            <a:r>
              <a:rPr kumimoji="0" lang="en-US" sz="2400" b="1" i="1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($31)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Less effective 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May lead to Clindamycin resistant anaerobic bacteria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0995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Specimen Obtained during gynecological examination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916832"/>
            <a:ext cx="8219256" cy="4536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Vaginal secretion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PH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Saline wet preparation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KOH wet preparation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Cervical cultural and non cultural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GC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C.trachomatis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Vaginal culture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Candida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Trichomonas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vaginalis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Cervical cytological examination if not documented within previous 12 months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229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 pitchFamily="18" charset="0"/>
              </a:rPr>
              <a:t>Routine bacterial cultures </a:t>
            </a:r>
          </a:p>
          <a:p>
            <a:pPr algn="ctr"/>
            <a:r>
              <a:rPr lang="en-US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eorgia" pitchFamily="18" charset="0"/>
              </a:rPr>
              <a:t>not helpful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1916832"/>
            <a:ext cx="8363272" cy="475252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Routine NOT helpful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entury Schoolbook" pitchFamily="18" charset="0"/>
              </a:rPr>
              <a:t>Wet mount-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  <a:latin typeface="Century Schoolbook" pitchFamily="18" charset="0"/>
              </a:rPr>
              <a:t>60% sensitive </a:t>
            </a:r>
            <a:r>
              <a:rPr lang="en-US" sz="2400" dirty="0" smtClean="0">
                <a:solidFill>
                  <a:srgbClr val="FF0000"/>
                </a:solidFill>
                <a:latin typeface="Century Schoolbook" pitchFamily="18" charset="0"/>
              </a:rPr>
              <a:t>(Trichomoniasis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latin typeface="Century Schoolbook" pitchFamily="18" charset="0"/>
              </a:rPr>
              <a:t>BV 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noProof="0" dirty="0" smtClean="0">
                <a:solidFill>
                  <a:srgbClr val="FFFF00"/>
                </a:solidFill>
                <a:latin typeface="Century Schoolbook" pitchFamily="18" charset="0"/>
              </a:rPr>
              <a:t>A</a:t>
            </a:r>
            <a:r>
              <a:rPr lang="en-US" sz="2400" dirty="0" err="1" smtClean="0">
                <a:solidFill>
                  <a:srgbClr val="FFFF00"/>
                </a:solidFill>
                <a:latin typeface="Century Schoolbook" pitchFamily="18" charset="0"/>
              </a:rPr>
              <a:t>bnormal</a:t>
            </a:r>
            <a:r>
              <a:rPr lang="en-US" sz="2400" dirty="0" smtClean="0">
                <a:solidFill>
                  <a:srgbClr val="FFFF00"/>
                </a:solidFill>
                <a:latin typeface="Century Schoolbook" pitchFamily="18" charset="0"/>
              </a:rPr>
              <a:t> or foul odor using a (KOH) "whiff test,"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The Gram stain is useful to diagnose BV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Using the Nugent scoring system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A wet mount+ a yeast culture and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Trichomonas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culture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Recommended tests to diagnose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vaginitis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Performing only a wet mount, without yeast or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Trichomonas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culture,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50% of either of these agents of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vaginitis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will be missed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A sensitive DNA probe assay is available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Combines the detection of yeasts,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Trichomonas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and G.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vaginalis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as a marker for BV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History &amp; symptoms of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valvovaginitis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1988840"/>
            <a:ext cx="4038600" cy="46805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General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gyneclogical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history( age Neonatal ,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pregnancy,prepubescent,atrophic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post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menop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entury Schoolbook" pitchFamily="18" charset="0"/>
              </a:rPr>
              <a:t>O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nset,,Esterogen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 depletion)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Menstrual history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Pregnancy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Sexual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Hx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Contraception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Sexual relationship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Prior infection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499992" y="1981200"/>
            <a:ext cx="4392488" cy="4688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General medical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Hx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Allergies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DM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Malignancies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Immunodeficiecy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Medication OCP&lt;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steroids,duches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Symptoms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Discharge(quality scanty)physiological OCP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Oder(BV,FB,EV fistula)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Valvular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disconfort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(HSV)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Dyspareunia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Abdominal pain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tricho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) PID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Examination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981200"/>
            <a:ext cx="4038600" cy="4040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Breast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Adequate illumination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Magnification if possible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Give a patient mirror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Inspect external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genetalia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Lesions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Erythema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Vaginal mucosa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Erythema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Lesion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Secretion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0" y="1988840"/>
            <a:ext cx="4038600" cy="4040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Examination of cervix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Ectropion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Lesions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Erythema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Endocervical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secretion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Collect cervical and vaginal specimen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Schoolbook" pitchFamily="18" charset="0"/>
              </a:rPr>
              <a:t>Bimanual examination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57200" y="1981200"/>
            <a:ext cx="4038600" cy="3968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Desquamated vaginal epithelial cell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Lactobacilli dominate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PH 3.5 to 4.6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Oderless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No itching or irritation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Deonot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soil underclothing1 </a:t>
            </a:r>
          </a:p>
        </p:txBody>
      </p:sp>
      <p:pic>
        <p:nvPicPr>
          <p:cNvPr id="3" name="Picture 7" descr="103F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01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Characteristic of normal vaginal secretion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The human vagina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556792"/>
            <a:ext cx="4038600" cy="507260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Lined with 25 layers of epithelium cells.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Separation of microbial pathogens from the normal genital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microbiota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. </a:t>
            </a:r>
          </a:p>
        </p:txBody>
      </p:sp>
      <p:pic>
        <p:nvPicPr>
          <p:cNvPr id="4" name="Picture 6" descr="103F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403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648200" y="1556792"/>
            <a:ext cx="4038600" cy="499640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Lactobacilli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Corynebacterium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spp.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Gardnerella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vaginalis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coagulase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-negative staphylococci,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Staphylococcus aureus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Streptococcus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agalactiae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Enterococcus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spp.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Escherichia coli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Anaerobes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Yeasts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03F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6768752" cy="508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99792" y="616530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entury Schoolbook" pitchFamily="18" charset="0"/>
              </a:rPr>
              <a:t>Vaginal PH examination </a:t>
            </a:r>
            <a:endParaRPr lang="en-US" sz="2400" dirty="0">
              <a:solidFill>
                <a:srgbClr val="FFFF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457200"/>
            <a:ext cx="8229600" cy="10275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Cassification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of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vulvovaginitis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95536" y="2060848"/>
            <a:ext cx="3610744" cy="36724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Uncomplicated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Sporadic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No underlying disease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By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Candida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albican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Not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pregnanat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Mild to moderate severity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Any available topical agent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Fluconazole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150mg as a single oral dose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355976" y="1340768"/>
            <a:ext cx="4392488" cy="52124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Schoolbook" pitchFamily="18" charset="0"/>
              </a:rPr>
              <a:t>Complicated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Underlying illness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HIV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DM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Recurrent infection 4 or more per year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Non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albican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candida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Pregnancy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Sever infection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</a:rPr>
              <a:t>Culture confirmation mandatory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Antifungal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suscep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. Testing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Treat for 10-14 days with vaginal or oral agent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Other  topical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Boric acid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5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fluorocytocine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Consider treatment of the partners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itchFamily="18" charset="0"/>
              </a:rPr>
              <a:t>Long term suppressive treatment for frequently recurrent diseases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1183</Words>
  <Application>Microsoft Office PowerPoint</Application>
  <PresentationFormat>On-screen Show (4:3)</PresentationFormat>
  <Paragraphs>314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Albertus Medium</vt:lpstr>
      <vt:lpstr>Arial</vt:lpstr>
      <vt:lpstr>Baskerville Old Face</vt:lpstr>
      <vt:lpstr>Calibri</vt:lpstr>
      <vt:lpstr>Century Schoolbook</vt:lpstr>
      <vt:lpstr>Georgia</vt:lpstr>
      <vt:lpstr>Times New Roman</vt:lpstr>
      <vt:lpstr>Office Theme</vt:lpstr>
      <vt:lpstr>Candida infection  Tricpmonas vaginalis Bacterial vaginosis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Candida infections yeast infection  moniliasis</vt:lpstr>
      <vt:lpstr>PowerPoint Presentation</vt:lpstr>
      <vt:lpstr>Candidal vulvovaginitis  vaginal thrush</vt:lpstr>
      <vt:lpstr>PowerPoint Presentation</vt:lpstr>
      <vt:lpstr>Symptoms</vt:lpstr>
      <vt:lpstr>Types of candidal vulvovaginitis</vt:lpstr>
      <vt:lpstr>Diagnosis </vt:lpstr>
      <vt:lpstr>PowerPoint Presentation</vt:lpstr>
      <vt:lpstr>Treatment</vt:lpstr>
      <vt:lpstr>Treatment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Candida infection  Tricpmonas vaginalis Bacterial vaginosis</dc:title>
  <dc:creator>Dr.Fauzia</dc:creator>
  <cp:lastModifiedBy>DR FAWZIA</cp:lastModifiedBy>
  <cp:revision>3</cp:revision>
  <dcterms:created xsi:type="dcterms:W3CDTF">2011-02-06T08:40:40Z</dcterms:created>
  <dcterms:modified xsi:type="dcterms:W3CDTF">2015-04-12T09:36:10Z</dcterms:modified>
</cp:coreProperties>
</file>