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7" r:id="rId1"/>
  </p:sldMasterIdLst>
  <p:notesMasterIdLst>
    <p:notesMasterId r:id="rId27"/>
  </p:notesMasterIdLst>
  <p:sldIdLst>
    <p:sldId id="318" r:id="rId2"/>
    <p:sldId id="322" r:id="rId3"/>
    <p:sldId id="326" r:id="rId4"/>
    <p:sldId id="327" r:id="rId5"/>
    <p:sldId id="321" r:id="rId6"/>
    <p:sldId id="332" r:id="rId7"/>
    <p:sldId id="333" r:id="rId8"/>
    <p:sldId id="256" r:id="rId9"/>
    <p:sldId id="324" r:id="rId10"/>
    <p:sldId id="323" r:id="rId11"/>
    <p:sldId id="320" r:id="rId12"/>
    <p:sldId id="336" r:id="rId13"/>
    <p:sldId id="262" r:id="rId14"/>
    <p:sldId id="264" r:id="rId15"/>
    <p:sldId id="265" r:id="rId16"/>
    <p:sldId id="266" r:id="rId17"/>
    <p:sldId id="267" r:id="rId18"/>
    <p:sldId id="269" r:id="rId19"/>
    <p:sldId id="270" r:id="rId20"/>
    <p:sldId id="271" r:id="rId21"/>
    <p:sldId id="330" r:id="rId22"/>
    <p:sldId id="325" r:id="rId23"/>
    <p:sldId id="273" r:id="rId24"/>
    <p:sldId id="335" r:id="rId25"/>
    <p:sldId id="334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8940" autoAdjust="0"/>
  </p:normalViewPr>
  <p:slideViewPr>
    <p:cSldViewPr>
      <p:cViewPr>
        <p:scale>
          <a:sx n="56" d="100"/>
          <a:sy n="56" d="100"/>
        </p:scale>
        <p:origin x="-120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0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8C2F386-E300-4679-AFEF-5EF9C5C01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006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FBA1EA-8783-4D22-B439-E50715D74325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56771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69D0F5-0E0B-477F-B349-D6857063A854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2131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B97F10-CCC8-42E8-8EBF-7CA1DD983E76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37311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37110F-2BDF-449F-B19C-D749A7099028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68720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92C7FA-2E46-408B-A1E5-027662BBDA04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143893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823654-4354-406A-8B15-4C4CB3487442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03114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322D7B2-FC40-4A4A-8A6C-D64D3C912CB3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7412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DC90F83-E86B-4850-A017-129277A33172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3649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6B80A4-68DB-4FC6-B668-A2F8CC83A1EF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50041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1DBFD4-87CA-4B27-B4BE-B59A9D2C738A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44191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21422B-1705-43C1-AEB6-EF3FD2C90E0C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33197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24DCFA-443F-4A42-A3C7-96AAE145C934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47212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49B4DE-23B5-43A5-8EE9-88DC05CBB935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76191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3B2F00-F27C-458B-8E88-442204A6147A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11338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65B2A9E-FA78-4A40-988A-1CE830CDEED2}" type="datetime1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43406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B01E9D-5C18-4AF4-B62B-4282162B68C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094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CBD873-55BB-4A8E-BD9B-5257A68ADF0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38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581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B625F6-6FC2-4B0A-BA54-6199C805DC6A}" type="datetime1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46689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3B7FFD-0E1C-46C4-AAC7-4BF41F4B4DC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187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50245B-323F-4F63-AAFF-2CF9EE1C085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83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3DC324-3B8C-483F-90C3-80110B2C26E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542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96EEC-68F4-4D92-84D3-838170CC970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83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EB3173C-3CBA-4129-A458-BAA8B751CA9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1861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B55D960-9B2A-496E-83D4-A7357105F98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8998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800201F-C44E-47C9-A5EB-C84A3D82F8E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7569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36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5184">
          <p15:clr>
            <a:srgbClr val="F26B43"/>
          </p15:clr>
        </p15:guide>
        <p15:guide id="10" pos="702">
          <p15:clr>
            <a:srgbClr val="F26B43"/>
          </p15:clr>
        </p15:guide>
        <p15:guide id="11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>
                <a:solidFill>
                  <a:schemeClr val="tx2">
                    <a:satMod val="130000"/>
                  </a:schemeClr>
                </a:solidFill>
              </a:rPr>
              <a:t>Testicular Pathology</a:t>
            </a:r>
            <a:endParaRPr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6146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eaLnBrk="1" hangingPunct="1"/>
            <a:r>
              <a:rPr lang="en-US" sz="6400" b="1" dirty="0" smtClean="0"/>
              <a:t>Sufia Husain.</a:t>
            </a:r>
          </a:p>
          <a:p>
            <a:pPr>
              <a:defRPr/>
            </a:pPr>
            <a:r>
              <a:rPr lang="en-US" sz="6400" b="1" dirty="0"/>
              <a:t>Pathology Department</a:t>
            </a:r>
          </a:p>
          <a:p>
            <a:pPr>
              <a:defRPr/>
            </a:pPr>
            <a:r>
              <a:rPr lang="en-US" sz="6400" b="1" dirty="0"/>
              <a:t>KSU, Riyadh</a:t>
            </a:r>
          </a:p>
          <a:p>
            <a:pPr>
              <a:defRPr/>
            </a:pPr>
            <a:r>
              <a:rPr lang="en-US" sz="6400" b="1" dirty="0" smtClean="0"/>
              <a:t>March 2016</a:t>
            </a:r>
          </a:p>
          <a:p>
            <a:pPr>
              <a:defRPr/>
            </a:pPr>
            <a:r>
              <a:rPr lang="en-US" sz="6400" b="1" dirty="0"/>
              <a:t>Reference: Robbins &amp; </a:t>
            </a:r>
            <a:r>
              <a:rPr lang="en-US" sz="6400" b="1" dirty="0" err="1"/>
              <a:t>Cotran</a:t>
            </a:r>
            <a:r>
              <a:rPr lang="en-US" sz="6400" b="1" dirty="0"/>
              <a:t> Pathology and Rubin’s Pathology</a:t>
            </a:r>
          </a:p>
          <a:p>
            <a:pPr>
              <a:defRPr/>
            </a:pPr>
            <a:endParaRPr lang="en-US" sz="6400" b="1" dirty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>
                    <a:satMod val="130000"/>
                  </a:schemeClr>
                </a:solidFill>
              </a:rPr>
              <a:t>Classification of testicular tumors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836712"/>
            <a:ext cx="8531897" cy="5904656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1400" dirty="0" smtClean="0"/>
              <a:t>Testicular tumors are a </a:t>
            </a:r>
            <a:r>
              <a:rPr lang="en-US" sz="1400" dirty="0"/>
              <a:t>heterogeneous group </a:t>
            </a:r>
            <a:r>
              <a:rPr lang="en-US" sz="1400" dirty="0" smtClean="0"/>
              <a:t>of tumors divided into germ cell tumors and sex cord stromal tumors:</a:t>
            </a:r>
          </a:p>
          <a:p>
            <a:pPr marL="109728" indent="0">
              <a:buNone/>
            </a:pPr>
            <a:r>
              <a:rPr lang="en-US" sz="1400" dirty="0" smtClean="0"/>
              <a:t> 1) </a:t>
            </a:r>
            <a:r>
              <a:rPr lang="en-US" sz="1400" b="1" dirty="0" smtClean="0"/>
              <a:t>GERM CELL TUMORS (95% of testicular tumors)</a:t>
            </a:r>
          </a:p>
          <a:p>
            <a:pPr marL="973836" lvl="2" indent="-342900">
              <a:buFont typeface="+mj-lt"/>
              <a:buAutoNum type="alphaUcPeriod"/>
            </a:pPr>
            <a:r>
              <a:rPr lang="en-US" sz="1400" b="1" dirty="0" smtClean="0">
                <a:solidFill>
                  <a:srgbClr val="FF0000"/>
                </a:solidFill>
              </a:rPr>
              <a:t>Tumors </a:t>
            </a:r>
            <a:r>
              <a:rPr lang="en-US" sz="1400" b="1" dirty="0">
                <a:solidFill>
                  <a:srgbClr val="FF0000"/>
                </a:solidFill>
              </a:rPr>
              <a:t>with One Histologic </a:t>
            </a:r>
            <a:r>
              <a:rPr lang="en-US" sz="1400" b="1" dirty="0" smtClean="0">
                <a:solidFill>
                  <a:srgbClr val="FF0000"/>
                </a:solidFill>
              </a:rPr>
              <a:t>Pattern (pure form) </a:t>
            </a:r>
            <a:endParaRPr lang="en-US" sz="1400" b="1" dirty="0">
              <a:solidFill>
                <a:srgbClr val="FF0000"/>
              </a:solidFill>
            </a:endParaRPr>
          </a:p>
          <a:p>
            <a:pPr lvl="3"/>
            <a:r>
              <a:rPr lang="en-US" sz="1400" b="1" dirty="0" err="1"/>
              <a:t>Seminomatous</a:t>
            </a:r>
            <a:r>
              <a:rPr lang="en-US" sz="1400" b="1" dirty="0"/>
              <a:t> germ cell tumors: </a:t>
            </a:r>
          </a:p>
          <a:p>
            <a:pPr lvl="4"/>
            <a:r>
              <a:rPr lang="en-US" sz="1400" dirty="0"/>
              <a:t>Seminoma </a:t>
            </a:r>
          </a:p>
          <a:p>
            <a:pPr lvl="4"/>
            <a:r>
              <a:rPr lang="en-US" sz="1400" dirty="0" err="1"/>
              <a:t>Spermatocytic</a:t>
            </a:r>
            <a:r>
              <a:rPr lang="en-US" sz="1400" dirty="0"/>
              <a:t>  seminoma</a:t>
            </a:r>
          </a:p>
          <a:p>
            <a:pPr lvl="3"/>
            <a:r>
              <a:rPr lang="en-US" sz="1400" b="1" dirty="0"/>
              <a:t>Non-</a:t>
            </a:r>
            <a:r>
              <a:rPr lang="en-US" sz="1400" b="1" dirty="0" err="1"/>
              <a:t>Seminomatous</a:t>
            </a:r>
            <a:r>
              <a:rPr lang="en-US" sz="1400" b="1" dirty="0"/>
              <a:t> germ cell tumors (NSGCT):</a:t>
            </a:r>
          </a:p>
          <a:p>
            <a:pPr lvl="4"/>
            <a:r>
              <a:rPr lang="en-US" sz="1400" dirty="0" err="1"/>
              <a:t>Embryonal</a:t>
            </a:r>
            <a:r>
              <a:rPr lang="en-US" sz="1400" dirty="0"/>
              <a:t> carcinoma</a:t>
            </a:r>
          </a:p>
          <a:p>
            <a:pPr lvl="4"/>
            <a:r>
              <a:rPr lang="en-US" sz="1400" dirty="0"/>
              <a:t>Yolk sac (endodermal Sinus) tumor</a:t>
            </a:r>
          </a:p>
          <a:p>
            <a:pPr lvl="4"/>
            <a:r>
              <a:rPr lang="en-US" sz="1400" dirty="0" err="1"/>
              <a:t>Choriocarcinoma</a:t>
            </a:r>
            <a:endParaRPr lang="en-US" sz="1400" dirty="0"/>
          </a:p>
          <a:p>
            <a:pPr lvl="4"/>
            <a:r>
              <a:rPr lang="en-US" sz="1400" dirty="0" err="1"/>
              <a:t>Teratoma</a:t>
            </a:r>
            <a:r>
              <a:rPr lang="en-US" sz="1400" dirty="0"/>
              <a:t>: they can be mature, immature or with malignant transformation</a:t>
            </a:r>
          </a:p>
          <a:p>
            <a:pPr marL="973836" lvl="2" indent="-342900">
              <a:buFont typeface="+mj-lt"/>
              <a:buAutoNum type="alphaUcPeriod" startAt="2"/>
            </a:pPr>
            <a:r>
              <a:rPr lang="en-US" sz="1400" b="1" dirty="0">
                <a:solidFill>
                  <a:srgbClr val="FF0000"/>
                </a:solidFill>
              </a:rPr>
              <a:t>Tumors with more than one Histologic Pattern: mixed germ cell </a:t>
            </a:r>
            <a:r>
              <a:rPr lang="en-US" sz="1400" b="1" dirty="0" smtClean="0">
                <a:solidFill>
                  <a:srgbClr val="FF0000"/>
                </a:solidFill>
              </a:rPr>
              <a:t>tumor (mixed form)</a:t>
            </a:r>
            <a:endParaRPr lang="en-US" sz="1400" b="1" dirty="0">
              <a:solidFill>
                <a:srgbClr val="FF0000"/>
              </a:solidFill>
            </a:endParaRPr>
          </a:p>
          <a:p>
            <a:pPr marL="137160" indent="0">
              <a:buNone/>
            </a:pPr>
            <a:r>
              <a:rPr lang="en-US" sz="1400" dirty="0" smtClean="0"/>
              <a:t>2) </a:t>
            </a:r>
            <a:r>
              <a:rPr lang="en-US" sz="1400" b="1" dirty="0" smtClean="0"/>
              <a:t>SEX CORD STROMAL TUMORS.</a:t>
            </a:r>
          </a:p>
          <a:p>
            <a:pPr lvl="2"/>
            <a:r>
              <a:rPr lang="en-US" sz="1400" dirty="0"/>
              <a:t>	</a:t>
            </a:r>
            <a:r>
              <a:rPr lang="en-US" sz="1400" dirty="0" err="1" smtClean="0"/>
              <a:t>Leydig</a:t>
            </a:r>
            <a:r>
              <a:rPr lang="en-US" sz="1400" dirty="0" smtClean="0"/>
              <a:t> </a:t>
            </a:r>
            <a:r>
              <a:rPr lang="en-US" sz="1400" dirty="0"/>
              <a:t>cell tumor</a:t>
            </a:r>
          </a:p>
          <a:p>
            <a:pPr lvl="2"/>
            <a:r>
              <a:rPr lang="en-US" sz="1400" dirty="0"/>
              <a:t>	</a:t>
            </a:r>
            <a:r>
              <a:rPr lang="en-US" sz="1400" dirty="0" err="1" smtClean="0"/>
              <a:t>Sertoli</a:t>
            </a:r>
            <a:r>
              <a:rPr lang="en-US" sz="1400" dirty="0" smtClean="0"/>
              <a:t> </a:t>
            </a:r>
            <a:r>
              <a:rPr lang="en-US" sz="1400" dirty="0"/>
              <a:t>cell </a:t>
            </a:r>
            <a:r>
              <a:rPr lang="en-US" sz="1400" dirty="0" smtClean="0"/>
              <a:t>tumor</a:t>
            </a:r>
          </a:p>
          <a:p>
            <a:r>
              <a:rPr lang="en-US" sz="1400" dirty="0" smtClean="0"/>
              <a:t>In adults, 95% of testicular tumors are germ cell tumors, and all are malignant. </a:t>
            </a:r>
          </a:p>
          <a:p>
            <a:r>
              <a:rPr lang="en-US" sz="1400" dirty="0" err="1" smtClean="0"/>
              <a:t>Sertoli</a:t>
            </a:r>
            <a:r>
              <a:rPr lang="en-US" sz="1400" dirty="0" smtClean="0"/>
              <a:t> </a:t>
            </a:r>
            <a:r>
              <a:rPr lang="en-US" sz="1400" dirty="0"/>
              <a:t>or </a:t>
            </a:r>
            <a:r>
              <a:rPr lang="en-US" sz="1400" dirty="0" err="1"/>
              <a:t>Leydig</a:t>
            </a:r>
            <a:r>
              <a:rPr lang="en-US" sz="1400" dirty="0"/>
              <a:t> cells (sex cord/stromal tumors) are uncommon and are usually benign. </a:t>
            </a:r>
          </a:p>
          <a:p>
            <a:pPr lvl="1"/>
            <a:endParaRPr lang="en-US" sz="1400" dirty="0"/>
          </a:p>
          <a:p>
            <a:pPr marL="109728" indent="0"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14393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3800" dirty="0" smtClean="0">
                <a:solidFill>
                  <a:schemeClr val="tx2">
                    <a:satMod val="130000"/>
                  </a:schemeClr>
                </a:solidFill>
              </a:rPr>
              <a:t>GERM CELL TUMORS (GCT)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40815"/>
            <a:ext cx="8784976" cy="5688632"/>
          </a:xfrm>
        </p:spPr>
        <p:txBody>
          <a:bodyPr>
            <a:normAutofit/>
          </a:bodyPr>
          <a:lstStyle/>
          <a:p>
            <a:pPr eaLnBrk="1" hangingPunct="1"/>
            <a:endParaRPr lang="en-US" sz="2300" dirty="0" smtClean="0"/>
          </a:p>
          <a:p>
            <a:r>
              <a:rPr lang="en-US" sz="2000" dirty="0" smtClean="0"/>
              <a:t>Between 15-30 years of age, these are the most common tumor in men.</a:t>
            </a:r>
          </a:p>
          <a:p>
            <a:r>
              <a:rPr lang="en-US" sz="2000" dirty="0" smtClean="0"/>
              <a:t>Most </a:t>
            </a:r>
            <a:r>
              <a:rPr lang="en-US" sz="2000" dirty="0"/>
              <a:t>of gem cell tumors are highly aggressive </a:t>
            </a:r>
            <a:r>
              <a:rPr lang="en-US" sz="2000" dirty="0" smtClean="0"/>
              <a:t>cancers, capable </a:t>
            </a:r>
            <a:r>
              <a:rPr lang="en-US" sz="2000" dirty="0"/>
              <a:t>of </a:t>
            </a:r>
            <a:r>
              <a:rPr lang="en-US" sz="2000" dirty="0" smtClean="0"/>
              <a:t> extensive </a:t>
            </a:r>
            <a:r>
              <a:rPr lang="en-US" sz="2000" dirty="0"/>
              <a:t>dissemination</a:t>
            </a:r>
          </a:p>
          <a:p>
            <a:r>
              <a:rPr lang="en-US" sz="2000" dirty="0" smtClean="0"/>
              <a:t>Good news is that with current </a:t>
            </a:r>
            <a:r>
              <a:rPr lang="en-US" sz="2000" dirty="0"/>
              <a:t>therapy </a:t>
            </a:r>
            <a:r>
              <a:rPr lang="en-US" sz="2000" dirty="0" smtClean="0"/>
              <a:t>most </a:t>
            </a:r>
            <a:r>
              <a:rPr lang="en-US" sz="2000" dirty="0"/>
              <a:t>of them can be </a:t>
            </a:r>
            <a:r>
              <a:rPr lang="en-US" sz="2000" dirty="0" smtClean="0"/>
              <a:t>cured.</a:t>
            </a:r>
          </a:p>
          <a:p>
            <a:r>
              <a:rPr lang="en-US" sz="2000" dirty="0"/>
              <a:t>Germ cell tumors may have </a:t>
            </a:r>
            <a:endParaRPr lang="en-US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a </a:t>
            </a:r>
            <a:r>
              <a:rPr lang="en-US" sz="2000" dirty="0"/>
              <a:t>single tumor type component </a:t>
            </a:r>
            <a:endParaRPr lang="en-US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or </a:t>
            </a:r>
            <a:r>
              <a:rPr lang="en-US" sz="2000" dirty="0"/>
              <a:t>as is 60% of cases a mixture of tumor types e.g. </a:t>
            </a:r>
            <a:r>
              <a:rPr lang="en-US" sz="2000" dirty="0" smtClean="0"/>
              <a:t>mixtures </a:t>
            </a:r>
            <a:r>
              <a:rPr lang="en-US" sz="2000" dirty="0"/>
              <a:t>of </a:t>
            </a:r>
            <a:r>
              <a:rPr lang="en-US" sz="2000" dirty="0" err="1"/>
              <a:t>seminomatous</a:t>
            </a:r>
            <a:r>
              <a:rPr lang="en-US" sz="2000" dirty="0"/>
              <a:t> and non-</a:t>
            </a:r>
            <a:r>
              <a:rPr lang="en-US" sz="2000" dirty="0" err="1"/>
              <a:t>seminomatous</a:t>
            </a:r>
            <a:r>
              <a:rPr lang="en-US" sz="2000" dirty="0"/>
              <a:t> components.</a:t>
            </a:r>
          </a:p>
          <a:p>
            <a:r>
              <a:rPr lang="en-US" sz="2000" dirty="0" smtClean="0"/>
              <a:t>Most GCTs originate from  precursor lesions called  </a:t>
            </a:r>
            <a:r>
              <a:rPr lang="en-US" sz="2000" dirty="0" err="1" smtClean="0"/>
              <a:t>intratubular</a:t>
            </a:r>
            <a:r>
              <a:rPr lang="en-US" sz="2000" dirty="0" smtClean="0"/>
              <a:t> germ cell neoplasia (it is like carcinoma-in-situ)</a:t>
            </a:r>
          </a:p>
          <a:p>
            <a:pPr marL="109728" indent="0">
              <a:buNone/>
            </a:pPr>
            <a:endParaRPr lang="en-US" sz="2000" dirty="0" smtClean="0"/>
          </a:p>
          <a:p>
            <a:pPr marL="624078" indent="-514350">
              <a:buFont typeface="+mj-lt"/>
              <a:buAutoNum type="romanLcPeriod"/>
            </a:pPr>
            <a:endParaRPr lang="en-US" sz="2000" dirty="0" smtClean="0"/>
          </a:p>
          <a:p>
            <a:pPr marL="109728" indent="0">
              <a:buNone/>
            </a:pPr>
            <a:endParaRPr lang="en-US" sz="2000" dirty="0"/>
          </a:p>
          <a:p>
            <a:pPr marL="630936" lvl="2" indent="0">
              <a:buNone/>
            </a:pPr>
            <a:endParaRPr lang="en-US" sz="2300" dirty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GERM CELL TUMORS (GCT)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en-US" b="1" dirty="0"/>
              <a:t>Predisposing factors:</a:t>
            </a:r>
          </a:p>
          <a:p>
            <a:r>
              <a:rPr lang="en-US" dirty="0"/>
              <a:t>Cryptorchidism is associated with a 3 to 5 fold increase in the risk of cancer in the undescended testis and in the contralateral descended testis. About 10% cases of testicular cancer have cryptorchidism. </a:t>
            </a:r>
          </a:p>
          <a:p>
            <a:r>
              <a:rPr lang="en-US" dirty="0"/>
              <a:t>Testicular dysgenesis </a:t>
            </a:r>
          </a:p>
          <a:p>
            <a:r>
              <a:rPr lang="en-US" dirty="0"/>
              <a:t>Genetic factors</a:t>
            </a:r>
          </a:p>
          <a:p>
            <a:r>
              <a:rPr lang="en-US" dirty="0"/>
              <a:t>Strong family predisposition. Brothers, fathers and sons of testicular cancer patients are at risk.</a:t>
            </a:r>
          </a:p>
          <a:p>
            <a:r>
              <a:rPr lang="en-US" dirty="0"/>
              <a:t>There is a high risk of developing cancer in one testis if the contralateral testis has cancer. </a:t>
            </a:r>
          </a:p>
          <a:p>
            <a:r>
              <a:rPr lang="en-US" dirty="0"/>
              <a:t>Testicular tumors are more common in whites than in blacks.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6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Seminoma</a:t>
            </a:r>
            <a:endParaRPr lang="en-US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33868" y="1700808"/>
            <a:ext cx="3960439" cy="4320479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sz="2100" dirty="0" smtClean="0"/>
              <a:t>Is the most common type of testicular tumors.</a:t>
            </a:r>
          </a:p>
          <a:p>
            <a:pPr eaLnBrk="1" hangingPunct="1"/>
            <a:r>
              <a:rPr lang="en-US" sz="2100" dirty="0" smtClean="0"/>
              <a:t>It is also the most common type of testicular GCT (50%)</a:t>
            </a:r>
          </a:p>
          <a:p>
            <a:pPr eaLnBrk="1" hangingPunct="1"/>
            <a:r>
              <a:rPr lang="en-US" sz="2100" dirty="0" smtClean="0"/>
              <a:t>Almost never occur in infants</a:t>
            </a:r>
          </a:p>
          <a:p>
            <a:pPr eaLnBrk="1" hangingPunct="1"/>
            <a:r>
              <a:rPr lang="en-US" sz="2100" dirty="0" smtClean="0"/>
              <a:t>Peak incidence in the 30ies</a:t>
            </a:r>
          </a:p>
          <a:p>
            <a:pPr eaLnBrk="1" hangingPunct="1"/>
            <a:r>
              <a:rPr lang="en-US" sz="2100" dirty="0" smtClean="0"/>
              <a:t>An identical tumor occurs in the ovary (called dysgerminoma).</a:t>
            </a:r>
          </a:p>
          <a:p>
            <a:r>
              <a:rPr lang="en-US" sz="2100" dirty="0">
                <a:solidFill>
                  <a:prstClr val="black"/>
                </a:solidFill>
              </a:rPr>
              <a:t>Classic seminoma is highly sensitive to radiation therapy, and the overall 5-year survival is </a:t>
            </a:r>
            <a:r>
              <a:rPr lang="en-US" sz="2100" dirty="0" smtClean="0">
                <a:solidFill>
                  <a:prstClr val="black"/>
                </a:solidFill>
              </a:rPr>
              <a:t>90 to 95</a:t>
            </a:r>
            <a:r>
              <a:rPr lang="en-US" sz="2100" dirty="0">
                <a:solidFill>
                  <a:prstClr val="black"/>
                </a:solidFill>
              </a:rPr>
              <a:t>%.</a:t>
            </a:r>
          </a:p>
          <a:p>
            <a:pPr eaLnBrk="1" hangingPunct="1"/>
            <a:r>
              <a:rPr lang="en-US" sz="2100" dirty="0" smtClean="0"/>
              <a:t>Gross morphology</a:t>
            </a:r>
          </a:p>
          <a:p>
            <a:pPr lvl="1">
              <a:lnSpc>
                <a:spcPct val="90000"/>
              </a:lnSpc>
            </a:pPr>
            <a:r>
              <a:rPr lang="en-US" sz="2100" dirty="0"/>
              <a:t>Bulky </a:t>
            </a:r>
            <a:r>
              <a:rPr lang="en-US" sz="2100" dirty="0" smtClean="0"/>
              <a:t>masses, sometimes very large</a:t>
            </a:r>
            <a:endParaRPr lang="en-US" sz="2100" dirty="0"/>
          </a:p>
          <a:p>
            <a:pPr lvl="1">
              <a:lnSpc>
                <a:spcPct val="90000"/>
              </a:lnSpc>
            </a:pPr>
            <a:r>
              <a:rPr lang="en-US" sz="2100" dirty="0"/>
              <a:t>Homogenous ,</a:t>
            </a:r>
            <a:r>
              <a:rPr lang="en-US" sz="2100" dirty="0" smtClean="0"/>
              <a:t>gray-white, lobulated </a:t>
            </a:r>
            <a:r>
              <a:rPr lang="en-US" sz="2100" dirty="0"/>
              <a:t>cut surface</a:t>
            </a:r>
          </a:p>
          <a:p>
            <a:pPr lvl="1">
              <a:lnSpc>
                <a:spcPct val="90000"/>
              </a:lnSpc>
            </a:pPr>
            <a:r>
              <a:rPr lang="en-US" sz="2100" dirty="0" smtClean="0"/>
              <a:t>No </a:t>
            </a:r>
            <a:r>
              <a:rPr lang="en-US" sz="2100" dirty="0"/>
              <a:t>necrosis or hemorrhage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341" y="1196752"/>
            <a:ext cx="4447659" cy="27797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28444" y="407707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Taken from Robin and </a:t>
            </a:r>
            <a:r>
              <a:rPr lang="en-US" sz="1000" dirty="0" err="1"/>
              <a:t>Cotran</a:t>
            </a:r>
            <a:r>
              <a:rPr lang="en-US" sz="1000" dirty="0"/>
              <a:t> pathological basis of </a:t>
            </a:r>
            <a:r>
              <a:rPr lang="en-US" sz="1000" dirty="0" smtClean="0"/>
              <a:t>disease, </a:t>
            </a:r>
            <a:r>
              <a:rPr lang="en-US" sz="1000" dirty="0"/>
              <a:t>2010 </a:t>
            </a:r>
            <a:r>
              <a:rPr lang="en-US" sz="1000" dirty="0" smtClean="0"/>
              <a:t>Saunders</a:t>
            </a:r>
            <a:endParaRPr lang="en-US" sz="1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74638"/>
            <a:ext cx="8003232" cy="77809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Seminoma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038262"/>
            <a:ext cx="8460432" cy="2880320"/>
          </a:xfrm>
        </p:spPr>
        <p:txBody>
          <a:bodyPr>
            <a:normAutofit/>
          </a:bodyPr>
          <a:lstStyle/>
          <a:p>
            <a:pPr eaLnBrk="1" hangingPunct="1"/>
            <a:endParaRPr lang="en-US" dirty="0" smtClean="0"/>
          </a:p>
          <a:p>
            <a:pPr marL="109728" indent="0" eaLnBrk="1" hangingPunct="1">
              <a:buNone/>
            </a:pPr>
            <a:r>
              <a:rPr lang="en-US" b="1" dirty="0" smtClean="0"/>
              <a:t>Microscopic morphology</a:t>
            </a:r>
          </a:p>
          <a:p>
            <a:pPr eaLnBrk="1" hangingPunct="1"/>
            <a:r>
              <a:rPr lang="en-US" dirty="0" smtClean="0"/>
              <a:t>sheets of uniform cells divided into lobules by delicate fibrous septa containing lymphocytes.</a:t>
            </a:r>
          </a:p>
          <a:p>
            <a:pPr eaLnBrk="1" hangingPunct="1"/>
            <a:r>
              <a:rPr lang="en-US" dirty="0" smtClean="0"/>
              <a:t>Cells are large</a:t>
            </a:r>
            <a:r>
              <a:rPr lang="en-US" dirty="0"/>
              <a:t> </a:t>
            </a:r>
            <a:r>
              <a:rPr lang="en-US" dirty="0" smtClean="0"/>
              <a:t>and round with large nucleus and prominent nucleoli</a:t>
            </a:r>
          </a:p>
          <a:p>
            <a:pPr eaLnBrk="1" hangingPunct="1"/>
            <a:r>
              <a:rPr lang="en-US" dirty="0" smtClean="0"/>
              <a:t>Cytoplasm of tumor cell has glycogen</a:t>
            </a:r>
          </a:p>
          <a:p>
            <a:r>
              <a:rPr lang="en-US" dirty="0" smtClean="0"/>
              <a:t>Positive for PLAP, </a:t>
            </a:r>
            <a:r>
              <a:rPr lang="en-US" dirty="0"/>
              <a:t>OCT4 stain and c-kit (CD117</a:t>
            </a:r>
            <a:r>
              <a:rPr lang="en-US" dirty="0" smtClean="0"/>
              <a:t>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4041938"/>
            <a:ext cx="7283188" cy="22820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11760" y="632400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Taken from Robin and </a:t>
            </a:r>
            <a:r>
              <a:rPr lang="en-US" sz="1000" dirty="0" err="1"/>
              <a:t>Cotran</a:t>
            </a:r>
            <a:r>
              <a:rPr lang="en-US" sz="1000" dirty="0"/>
              <a:t> pathological basis of disease, 2010 Saunders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Spermatocytic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Seminoma</a:t>
            </a:r>
            <a:endParaRPr lang="en-US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Uncommon: 1-2 % of testicular GCTs</a:t>
            </a:r>
          </a:p>
          <a:p>
            <a:pPr eaLnBrk="1" hangingPunct="1"/>
            <a:r>
              <a:rPr lang="en-US" dirty="0" smtClean="0"/>
              <a:t>Over age 65</a:t>
            </a:r>
          </a:p>
          <a:p>
            <a:pPr eaLnBrk="1" hangingPunct="1"/>
            <a:r>
              <a:rPr lang="en-US" dirty="0" smtClean="0"/>
              <a:t>Slow growing tumor, does not metastasize</a:t>
            </a:r>
          </a:p>
          <a:p>
            <a:pPr eaLnBrk="1" hangingPunct="1"/>
            <a:r>
              <a:rPr lang="en-US" dirty="0" smtClean="0"/>
              <a:t>Prognosis is excellent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23718"/>
            <a:ext cx="36004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Embryonal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Carcinoma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578160" y="1234896"/>
            <a:ext cx="3885828" cy="5413706"/>
          </a:xfrm>
        </p:spPr>
        <p:txBody>
          <a:bodyPr>
            <a:normAutofit fontScale="77500" lnSpcReduction="20000"/>
          </a:bodyPr>
          <a:lstStyle/>
          <a:p>
            <a:pPr eaLnBrk="1" hangingPunct="1"/>
            <a:endParaRPr lang="en-US" dirty="0" smtClean="0"/>
          </a:p>
          <a:p>
            <a:r>
              <a:rPr lang="en-US" dirty="0"/>
              <a:t>It accounts for about 15 to 35% of testicular GCTs </a:t>
            </a:r>
            <a:endParaRPr lang="en-US" dirty="0" smtClean="0"/>
          </a:p>
          <a:p>
            <a:r>
              <a:rPr lang="en-US" dirty="0" smtClean="0"/>
              <a:t>20 to 30 year age group</a:t>
            </a:r>
          </a:p>
          <a:p>
            <a:r>
              <a:rPr lang="en-US" dirty="0" smtClean="0"/>
              <a:t>More aggressive than seminomas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metastasizes early </a:t>
            </a:r>
            <a:r>
              <a:rPr lang="en-US" dirty="0">
                <a:solidFill>
                  <a:prstClr val="black"/>
                </a:solidFill>
              </a:rPr>
              <a:t>via both lymphatic and </a:t>
            </a:r>
            <a:r>
              <a:rPr lang="en-US" dirty="0" err="1">
                <a:solidFill>
                  <a:prstClr val="black"/>
                </a:solidFill>
              </a:rPr>
              <a:t>hematogenous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routes.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Radiation </a:t>
            </a:r>
            <a:r>
              <a:rPr lang="en-US" dirty="0">
                <a:solidFill>
                  <a:prstClr val="black"/>
                </a:solidFill>
              </a:rPr>
              <a:t>is not as effective as with seminoma, but newer chemotherapeutic </a:t>
            </a:r>
            <a:r>
              <a:rPr lang="en-US" dirty="0" smtClean="0">
                <a:solidFill>
                  <a:prstClr val="black"/>
                </a:solidFill>
              </a:rPr>
              <a:t>agents are very effective with </a:t>
            </a:r>
            <a:r>
              <a:rPr lang="en-US" dirty="0">
                <a:solidFill>
                  <a:prstClr val="black"/>
                </a:solidFill>
              </a:rPr>
              <a:t>greatly improved prognosis. </a:t>
            </a:r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/>
              <a:t>Smaller than seminoma, poorly demarcated</a:t>
            </a:r>
          </a:p>
          <a:p>
            <a:r>
              <a:rPr lang="en-US" dirty="0" smtClean="0"/>
              <a:t>Variegated with foci of necrosis and hemorrhage</a:t>
            </a:r>
          </a:p>
          <a:p>
            <a:r>
              <a:rPr lang="en-US" dirty="0" smtClean="0"/>
              <a:t>Can be seen combined with other GCTs (in  mixed GCTs)</a:t>
            </a:r>
          </a:p>
          <a:p>
            <a:r>
              <a:rPr lang="en-US" dirty="0" smtClean="0"/>
              <a:t>Tumor cells are positive for cytokeratin (CK) and CD30 stain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885934"/>
            <a:ext cx="4526657" cy="50861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76056" y="6093296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/>
              <a:t>http://www.humpath.com/spip.php?article4540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Yolk Sac Tumor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484784"/>
            <a:ext cx="8424936" cy="5184576"/>
          </a:xfrm>
        </p:spPr>
        <p:txBody>
          <a:bodyPr>
            <a:normAutofit fontScale="47500" lnSpcReduction="20000"/>
          </a:bodyPr>
          <a:lstStyle/>
          <a:p>
            <a:pPr eaLnBrk="1" hangingPunct="1">
              <a:buNone/>
            </a:pPr>
            <a:endParaRPr lang="en-US" sz="2900" dirty="0" smtClean="0"/>
          </a:p>
          <a:p>
            <a:pPr eaLnBrk="1" hangingPunct="1"/>
            <a:r>
              <a:rPr lang="en-US" sz="2900" dirty="0" smtClean="0"/>
              <a:t>Also called Endodermal sinus tumor</a:t>
            </a:r>
          </a:p>
          <a:p>
            <a:pPr eaLnBrk="1" hangingPunct="1"/>
            <a:r>
              <a:rPr lang="en-US" sz="2900" dirty="0" smtClean="0"/>
              <a:t>Testicular </a:t>
            </a:r>
            <a:r>
              <a:rPr lang="en-US" sz="2900" dirty="0"/>
              <a:t>yolk sac tumors occur in two forms: </a:t>
            </a:r>
          </a:p>
          <a:p>
            <a:pPr marL="1062990" lvl="2" indent="-514350">
              <a:buFont typeface="+mj-lt"/>
              <a:buAutoNum type="arabicPeriod"/>
              <a:defRPr/>
            </a:pPr>
            <a:r>
              <a:rPr lang="en-US" sz="2900" dirty="0"/>
              <a:t>as a pure form in young children </a:t>
            </a:r>
            <a:r>
              <a:rPr lang="en-US" sz="2900" dirty="0" smtClean="0"/>
              <a:t>(pure </a:t>
            </a:r>
            <a:r>
              <a:rPr lang="en-US" sz="2900" dirty="0"/>
              <a:t>YST of the adult testis is </a:t>
            </a:r>
            <a:r>
              <a:rPr lang="en-US" sz="2900" dirty="0" smtClean="0"/>
              <a:t>rare)</a:t>
            </a:r>
            <a:endParaRPr lang="en-US" sz="2900" dirty="0"/>
          </a:p>
          <a:p>
            <a:pPr marL="1062990" lvl="2" indent="-514350">
              <a:buFont typeface="+mj-lt"/>
              <a:buAutoNum type="arabicPeriod"/>
              <a:defRPr/>
            </a:pPr>
            <a:r>
              <a:rPr lang="en-US" sz="2900" dirty="0"/>
              <a:t>as in combination with other NSGCTs, mainly embryonal carcinoma, in adults. </a:t>
            </a:r>
            <a:r>
              <a:rPr lang="en-US" sz="2900" dirty="0">
                <a:cs typeface="Arial" pitchFamily="34" charset="0"/>
              </a:rPr>
              <a:t> </a:t>
            </a:r>
            <a:r>
              <a:rPr lang="en-US" sz="2900" dirty="0"/>
              <a:t> </a:t>
            </a:r>
            <a:r>
              <a:rPr lang="en-US" sz="2900" dirty="0" smtClean="0"/>
              <a:t> </a:t>
            </a:r>
            <a:endParaRPr lang="en-US" sz="2900" dirty="0"/>
          </a:p>
          <a:p>
            <a:r>
              <a:rPr lang="en-US" sz="2900" dirty="0" smtClean="0"/>
              <a:t>It is the most common tumor in infant and children up to 3 years of age and it has a very good prognosis in infants and children.</a:t>
            </a:r>
          </a:p>
          <a:p>
            <a:pPr eaLnBrk="1" hangingPunct="1"/>
            <a:r>
              <a:rPr lang="en-US" sz="2900" dirty="0" smtClean="0"/>
              <a:t>In adults it occurs as a part or component of mixed GCT (commonly mixed with </a:t>
            </a:r>
            <a:r>
              <a:rPr lang="en-US" sz="2900" dirty="0" err="1" smtClean="0"/>
              <a:t>embryonal</a:t>
            </a:r>
            <a:r>
              <a:rPr lang="en-US" sz="2900" dirty="0" smtClean="0"/>
              <a:t> carcinoma)</a:t>
            </a:r>
          </a:p>
          <a:p>
            <a:r>
              <a:rPr lang="en-US" sz="2900" dirty="0" smtClean="0"/>
              <a:t>Patients have elevated serum alpha fetoprotein (AFP).</a:t>
            </a:r>
            <a:r>
              <a:rPr lang="en-US" sz="2900" dirty="0">
                <a:solidFill>
                  <a:prstClr val="black"/>
                </a:solidFill>
              </a:rPr>
              <a:t> AFP may be used as a marker of disease progression in the patient's serum and also aid </a:t>
            </a:r>
            <a:r>
              <a:rPr lang="en-US" sz="2900" dirty="0" smtClean="0">
                <a:solidFill>
                  <a:prstClr val="black"/>
                </a:solidFill>
              </a:rPr>
              <a:t>in </a:t>
            </a:r>
            <a:r>
              <a:rPr lang="en-US" sz="2900" dirty="0">
                <a:solidFill>
                  <a:prstClr val="black"/>
                </a:solidFill>
              </a:rPr>
              <a:t>diagnosis</a:t>
            </a:r>
            <a:r>
              <a:rPr lang="en-US" sz="2900" dirty="0" smtClean="0">
                <a:solidFill>
                  <a:prstClr val="black"/>
                </a:solidFill>
              </a:rPr>
              <a:t>.</a:t>
            </a:r>
          </a:p>
          <a:p>
            <a:r>
              <a:rPr lang="en-US" sz="2900" dirty="0">
                <a:solidFill>
                  <a:prstClr val="black"/>
                </a:solidFill>
              </a:rPr>
              <a:t>The biologic behavior of YST is similar to that of embryonal carcinoma</a:t>
            </a:r>
          </a:p>
          <a:p>
            <a:pPr eaLnBrk="1" hangingPunct="1"/>
            <a:r>
              <a:rPr lang="en-US" sz="2900" b="1" dirty="0" smtClean="0"/>
              <a:t> Gross morphology:</a:t>
            </a:r>
          </a:p>
          <a:p>
            <a:pPr lvl="1"/>
            <a:r>
              <a:rPr lang="en-US" sz="2900" dirty="0" smtClean="0"/>
              <a:t>Non encapsulated, homogenous, yellow white, mucinous </a:t>
            </a:r>
          </a:p>
          <a:p>
            <a:r>
              <a:rPr lang="en-US" sz="2900" b="1" dirty="0" smtClean="0"/>
              <a:t>Microscopic </a:t>
            </a:r>
            <a:r>
              <a:rPr lang="en-US" sz="2900" b="1" dirty="0"/>
              <a:t>morphology</a:t>
            </a:r>
          </a:p>
          <a:p>
            <a:pPr lvl="1"/>
            <a:r>
              <a:rPr lang="en-US" sz="2900" dirty="0" smtClean="0"/>
              <a:t>Tumor shows structure resembling </a:t>
            </a:r>
            <a:r>
              <a:rPr lang="en-US" sz="2900" dirty="0"/>
              <a:t>endodermal sinuses called </a:t>
            </a:r>
            <a:r>
              <a:rPr lang="en-US" sz="2900" dirty="0" smtClean="0"/>
              <a:t> as </a:t>
            </a:r>
            <a:r>
              <a:rPr lang="en-US" sz="2900" b="1" dirty="0" smtClean="0"/>
              <a:t>Schiller-Duval bodies are characteristic.</a:t>
            </a:r>
            <a:endParaRPr lang="en-US" sz="2900" b="1" dirty="0"/>
          </a:p>
          <a:p>
            <a:pPr lvl="1"/>
            <a:r>
              <a:rPr lang="en-US" sz="2900" dirty="0" smtClean="0"/>
              <a:t>Hyaline–pink </a:t>
            </a:r>
            <a:r>
              <a:rPr lang="en-US" sz="2900" dirty="0"/>
              <a:t>globules</a:t>
            </a:r>
          </a:p>
          <a:p>
            <a:pPr lvl="1"/>
            <a:r>
              <a:rPr lang="en-US" sz="2900" dirty="0"/>
              <a:t>Tumor cell are positive for </a:t>
            </a:r>
            <a:r>
              <a:rPr lang="en-US" sz="2900" dirty="0" err="1"/>
              <a:t>alphafetoprotein</a:t>
            </a:r>
            <a:r>
              <a:rPr lang="en-US" sz="2900" dirty="0"/>
              <a:t> (AFP) and alpha-1-antitrypsin stain.</a:t>
            </a:r>
          </a:p>
          <a:p>
            <a:endParaRPr lang="en-US" sz="2900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Choriocarcinoma</a:t>
            </a:r>
            <a:endParaRPr lang="en-US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1028700" y="1772816"/>
            <a:ext cx="7719764" cy="475252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dirty="0" smtClean="0"/>
              <a:t>Highly malignant tumor</a:t>
            </a:r>
          </a:p>
          <a:p>
            <a:r>
              <a:rPr lang="en-US" sz="2000" dirty="0" smtClean="0"/>
              <a:t>Patients have elevated serum </a:t>
            </a:r>
            <a:r>
              <a:rPr lang="en-US" sz="2000" dirty="0"/>
              <a:t>human chorionic gonadotropin (HCG) </a:t>
            </a:r>
            <a:endParaRPr lang="en-US" sz="2000" dirty="0" smtClean="0"/>
          </a:p>
          <a:p>
            <a:r>
              <a:rPr lang="en-US" sz="2000" dirty="0"/>
              <a:t>Small sized lesions</a:t>
            </a:r>
          </a:p>
          <a:p>
            <a:pPr eaLnBrk="1" hangingPunct="1"/>
            <a:r>
              <a:rPr lang="en-US" sz="2000" dirty="0" smtClean="0"/>
              <a:t>Prominent hemorrhage and necrosis</a:t>
            </a:r>
          </a:p>
          <a:p>
            <a:pPr eaLnBrk="1" hangingPunct="1"/>
            <a:r>
              <a:rPr lang="en-US" sz="2000" dirty="0" smtClean="0"/>
              <a:t>Made up of malignant trophoblastic (placental) tissue </a:t>
            </a:r>
            <a:r>
              <a:rPr lang="en-US" sz="2000" dirty="0"/>
              <a:t>(</a:t>
            </a:r>
            <a:r>
              <a:rPr lang="en-US" sz="2000" dirty="0" err="1" smtClean="0"/>
              <a:t>cyto</a:t>
            </a:r>
            <a:r>
              <a:rPr lang="en-US" sz="2000" dirty="0" smtClean="0"/>
              <a:t>-trophoblastic and </a:t>
            </a:r>
            <a:r>
              <a:rPr lang="en-US" sz="2000" dirty="0" err="1" smtClean="0"/>
              <a:t>syncytio-troblastic</a:t>
            </a:r>
            <a:r>
              <a:rPr lang="en-US" sz="2000" dirty="0" smtClean="0"/>
              <a:t> cells)</a:t>
            </a:r>
          </a:p>
          <a:p>
            <a:r>
              <a:rPr lang="en-US" sz="2000" dirty="0" smtClean="0"/>
              <a:t>Tumor cells positive for human chorionic gonadotropin (HCG) stain</a:t>
            </a:r>
          </a:p>
          <a:p>
            <a:r>
              <a:rPr lang="en-US" altLang="en-US" sz="2000" dirty="0">
                <a:solidFill>
                  <a:srgbClr val="000000"/>
                </a:solidFill>
              </a:rPr>
              <a:t>Pure </a:t>
            </a:r>
            <a:r>
              <a:rPr lang="en-US" altLang="en-US" sz="2000" dirty="0" err="1">
                <a:solidFill>
                  <a:srgbClr val="000000"/>
                </a:solidFill>
              </a:rPr>
              <a:t>choriocarcinoma</a:t>
            </a:r>
            <a:r>
              <a:rPr lang="en-US" altLang="en-US" sz="2000" dirty="0">
                <a:solidFill>
                  <a:srgbClr val="000000"/>
                </a:solidFill>
              </a:rPr>
              <a:t> of the testis is extremely rare, and the tumor is much more common as a component of mixed GCT.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Teratoma</a:t>
            </a:r>
            <a:endParaRPr lang="en-US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683568" y="1772816"/>
            <a:ext cx="3680971" cy="4094585"/>
          </a:xfrm>
        </p:spPr>
        <p:txBody>
          <a:bodyPr>
            <a:normAutofit lnSpcReduction="10000"/>
          </a:bodyPr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It is a tumor composed of various different types of cells or organ components</a:t>
            </a:r>
          </a:p>
          <a:p>
            <a:pPr eaLnBrk="1" hangingPunct="1"/>
            <a:r>
              <a:rPr lang="en-US" dirty="0" smtClean="0"/>
              <a:t>Any age, infancy to adult life</a:t>
            </a:r>
          </a:p>
          <a:p>
            <a:pPr eaLnBrk="1" hangingPunct="1"/>
            <a:r>
              <a:rPr lang="en-US" dirty="0" smtClean="0"/>
              <a:t>In its pure form it is common in infants and children second to yolk sac tumor (in this age group)</a:t>
            </a:r>
          </a:p>
          <a:p>
            <a:pPr eaLnBrk="1" hangingPunct="1"/>
            <a:r>
              <a:rPr lang="en-US" dirty="0" smtClean="0"/>
              <a:t>In adult the pure form is rare. It occurs as part of mixed GTC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102225" y="33697"/>
            <a:ext cx="4041775" cy="2646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00192" y="2583143"/>
            <a:ext cx="2505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webpath.med.yale.edu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7961" y="3212976"/>
            <a:ext cx="4602375" cy="34563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62180" y="5923065"/>
            <a:ext cx="2133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www.humpath.com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90664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Lecture outline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59" y="1037190"/>
            <a:ext cx="4680521" cy="547260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800" dirty="0"/>
              <a:t>At the end of this lecture, the student should be able to:</a:t>
            </a:r>
          </a:p>
          <a:p>
            <a:pPr>
              <a:buFont typeface="+mj-lt"/>
              <a:buAutoNum type="alphaUcPeriod"/>
            </a:pPr>
            <a:r>
              <a:rPr lang="en-US" sz="1800" dirty="0" smtClean="0"/>
              <a:t>Have </a:t>
            </a:r>
            <a:r>
              <a:rPr lang="en-US" sz="1800" dirty="0"/>
              <a:t>a working knowledge of the  normal histology of the testis and epididymis.</a:t>
            </a:r>
          </a:p>
          <a:p>
            <a:pPr>
              <a:buFont typeface="+mj-lt"/>
              <a:buAutoNum type="alphaUcPeriod"/>
            </a:pPr>
            <a:r>
              <a:rPr lang="en-US" sz="1800" dirty="0" smtClean="0"/>
              <a:t>Know </a:t>
            </a:r>
            <a:r>
              <a:rPr lang="en-US" sz="1800" dirty="0"/>
              <a:t>the predisposing factors and pathology of epididymitis.</a:t>
            </a:r>
          </a:p>
          <a:p>
            <a:pPr marL="0" indent="0">
              <a:buNone/>
            </a:pPr>
            <a:r>
              <a:rPr lang="en-US" sz="1800" b="1" dirty="0" smtClean="0"/>
              <a:t>Epididymitis  </a:t>
            </a:r>
            <a:r>
              <a:rPr lang="en-US" sz="1800" b="1" dirty="0"/>
              <a:t>and  </a:t>
            </a:r>
            <a:r>
              <a:rPr lang="en-US" sz="1800" b="1" dirty="0" err="1" smtClean="0"/>
              <a:t>orchitis</a:t>
            </a:r>
            <a:endParaRPr lang="en-US" sz="1800" b="1" dirty="0" smtClean="0"/>
          </a:p>
          <a:p>
            <a:pPr lvl="1"/>
            <a:r>
              <a:rPr lang="en-US" sz="1800" dirty="0" smtClean="0"/>
              <a:t>Non specific </a:t>
            </a:r>
            <a:r>
              <a:rPr lang="en-US" sz="1800" dirty="0"/>
              <a:t>Epididymitis  and  </a:t>
            </a:r>
            <a:r>
              <a:rPr lang="en-US" sz="1800" dirty="0" err="1" smtClean="0"/>
              <a:t>orchitis</a:t>
            </a:r>
            <a:endParaRPr lang="en-US" sz="1800" dirty="0" smtClean="0"/>
          </a:p>
          <a:p>
            <a:pPr lvl="1"/>
            <a:r>
              <a:rPr lang="en-US" sz="1800" dirty="0" smtClean="0"/>
              <a:t>Granulomatous/Autoimmune </a:t>
            </a:r>
            <a:r>
              <a:rPr lang="en-US" sz="1800" dirty="0" err="1" smtClean="0"/>
              <a:t>Orchitis</a:t>
            </a:r>
            <a:endParaRPr lang="en-US" sz="1800" dirty="0" smtClean="0"/>
          </a:p>
          <a:p>
            <a:pPr lvl="1"/>
            <a:r>
              <a:rPr lang="en-US" sz="1800" dirty="0" smtClean="0"/>
              <a:t>Gonorrhea</a:t>
            </a:r>
          </a:p>
          <a:p>
            <a:pPr lvl="1"/>
            <a:r>
              <a:rPr lang="en-US" sz="1800" dirty="0" smtClean="0"/>
              <a:t>Tuberculosis</a:t>
            </a:r>
          </a:p>
          <a:p>
            <a:pPr marL="342900" indent="-342900">
              <a:buFont typeface="+mj-lt"/>
              <a:buAutoNum type="alphaUcPeriod" startAt="3"/>
            </a:pPr>
            <a:r>
              <a:rPr lang="en-US" sz="1800" dirty="0"/>
              <a:t>Be familiar with the basic classification and pathology of testicular </a:t>
            </a:r>
            <a:r>
              <a:rPr lang="en-US" sz="1800" dirty="0" smtClean="0"/>
              <a:t>tumors.</a:t>
            </a:r>
          </a:p>
          <a:p>
            <a:pPr marL="137160" indent="0">
              <a:buNone/>
            </a:pPr>
            <a:r>
              <a:rPr lang="en-US" sz="1800" b="1" dirty="0" smtClean="0"/>
              <a:t>Testicular tumors</a:t>
            </a:r>
          </a:p>
          <a:p>
            <a:pPr marL="850392" lvl="1" indent="-457200"/>
            <a:r>
              <a:rPr lang="en-US" sz="1800" dirty="0" smtClean="0"/>
              <a:t>seminoma </a:t>
            </a:r>
          </a:p>
          <a:p>
            <a:pPr marL="850392" lvl="1" indent="-457200"/>
            <a:r>
              <a:rPr lang="en-US" sz="1800" dirty="0" smtClean="0"/>
              <a:t>yolk </a:t>
            </a:r>
            <a:r>
              <a:rPr lang="en-US" sz="1800" dirty="0"/>
              <a:t>sac </a:t>
            </a:r>
            <a:r>
              <a:rPr lang="en-US" sz="1800" dirty="0" smtClean="0"/>
              <a:t>tumor </a:t>
            </a:r>
          </a:p>
          <a:p>
            <a:pPr marL="850392" lvl="1" indent="-457200"/>
            <a:r>
              <a:rPr lang="en-US" sz="1800" dirty="0" smtClean="0"/>
              <a:t>embryonal </a:t>
            </a:r>
            <a:r>
              <a:rPr lang="en-US" sz="1800" dirty="0"/>
              <a:t>carcinoma </a:t>
            </a:r>
            <a:r>
              <a:rPr lang="en-US" sz="1800" dirty="0" smtClean="0"/>
              <a:t> </a:t>
            </a:r>
          </a:p>
          <a:p>
            <a:pPr marL="850392" lvl="1" indent="-457200"/>
            <a:r>
              <a:rPr lang="en-US" sz="1800" dirty="0" err="1" smtClean="0"/>
              <a:t>Teratoma</a:t>
            </a:r>
            <a:endParaRPr lang="en-US" sz="1800" dirty="0" smtClean="0"/>
          </a:p>
          <a:p>
            <a:pPr marL="850392" lvl="1" indent="-457200"/>
            <a:r>
              <a:rPr lang="en-US" sz="1800" dirty="0" err="1" smtClean="0"/>
              <a:t>choriocarcinoma</a:t>
            </a:r>
            <a:r>
              <a:rPr lang="en-US" sz="1800" dirty="0" smtClean="0"/>
              <a:t>.</a:t>
            </a:r>
            <a:endParaRPr lang="en-US" sz="1800" dirty="0"/>
          </a:p>
          <a:p>
            <a:pPr marL="594360" indent="-457200"/>
            <a:endParaRPr lang="en-US" b="1" dirty="0" smtClean="0"/>
          </a:p>
          <a:p>
            <a:endParaRPr lang="en-US" dirty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5865457"/>
            <a:ext cx="2670279" cy="9693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298" y="368311"/>
            <a:ext cx="3529890" cy="536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7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AutoShape 4"/>
          <p:cNvSpPr>
            <a:spLocks noGrp="1" noChangeArrowheads="1"/>
          </p:cNvSpPr>
          <p:nvPr>
            <p:ph type="title"/>
          </p:nvPr>
        </p:nvSpPr>
        <p:spPr>
          <a:xfrm>
            <a:off x="762980" y="116632"/>
            <a:ext cx="8229600" cy="562074"/>
          </a:xfrm>
          <a:prstGeom prst="roundRect">
            <a:avLst>
              <a:gd name="adj" fmla="val 21667"/>
            </a:avLst>
          </a:prstGeo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Teratoma</a:t>
            </a:r>
            <a:endParaRPr lang="en-US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476672"/>
            <a:ext cx="8532440" cy="6696744"/>
          </a:xfrm>
        </p:spPr>
        <p:txBody>
          <a:bodyPr>
            <a:normAutofit fontScale="47500" lnSpcReduction="20000"/>
          </a:bodyPr>
          <a:lstStyle/>
          <a:p>
            <a:pPr eaLnBrk="1" hangingPunct="1">
              <a:lnSpc>
                <a:spcPct val="90000"/>
              </a:lnSpc>
            </a:pPr>
            <a:endParaRPr lang="en-US" sz="4200" dirty="0" smtClean="0"/>
          </a:p>
          <a:p>
            <a:pPr eaLnBrk="1" hangingPunct="1">
              <a:lnSpc>
                <a:spcPct val="90000"/>
              </a:lnSpc>
            </a:pPr>
            <a:r>
              <a:rPr lang="en-US" sz="4200" dirty="0" smtClean="0"/>
              <a:t>Usually large 5 -10 cm</a:t>
            </a:r>
          </a:p>
          <a:p>
            <a:pPr eaLnBrk="1" hangingPunct="1">
              <a:lnSpc>
                <a:spcPct val="90000"/>
              </a:lnSpc>
            </a:pPr>
            <a:r>
              <a:rPr lang="en-US" sz="4200" dirty="0" err="1" smtClean="0"/>
              <a:t>Heterogenous</a:t>
            </a:r>
            <a:r>
              <a:rPr lang="en-US" sz="4200" dirty="0" smtClean="0"/>
              <a:t> appearance with solid and cystic areas. Can show bone, cartilage and teeth grossly.</a:t>
            </a:r>
          </a:p>
          <a:p>
            <a:pPr eaLnBrk="1" hangingPunct="1">
              <a:lnSpc>
                <a:spcPct val="90000"/>
              </a:lnSpc>
            </a:pPr>
            <a:r>
              <a:rPr lang="en-US" sz="4200" dirty="0" smtClean="0"/>
              <a:t>Composed of </a:t>
            </a:r>
            <a:r>
              <a:rPr lang="en-US" sz="4200" dirty="0" err="1" smtClean="0"/>
              <a:t>bizzarely</a:t>
            </a:r>
            <a:r>
              <a:rPr lang="en-US" sz="4200" dirty="0" smtClean="0"/>
              <a:t>  distributed  collection of different type of cells or organ structures (</a:t>
            </a:r>
            <a:r>
              <a:rPr lang="en-US" sz="4200" dirty="0" err="1" smtClean="0"/>
              <a:t>heterogenous</a:t>
            </a:r>
            <a:r>
              <a:rPr lang="en-US" sz="42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4200" dirty="0" smtClean="0"/>
              <a:t>Any of the following cell types of various organs can be present: neural/brain, cartilage, bone, squamous epithelium, hair, glandular cells, smooth muscle, thyroid tissue, bronchial epithelium of lung, pancreatic tissue etc.</a:t>
            </a:r>
          </a:p>
          <a:p>
            <a:pPr eaLnBrk="1" hangingPunct="1">
              <a:lnSpc>
                <a:spcPct val="90000"/>
              </a:lnSpc>
            </a:pPr>
            <a:r>
              <a:rPr lang="en-US" sz="4200" dirty="0" smtClean="0"/>
              <a:t>If the cells/tissue is mature looking it is called as </a:t>
            </a:r>
            <a:r>
              <a:rPr lang="en-US" sz="4200" b="1" dirty="0" smtClean="0"/>
              <a:t>mature </a:t>
            </a:r>
            <a:r>
              <a:rPr lang="en-US" sz="4200" b="1" dirty="0" err="1" smtClean="0"/>
              <a:t>teratoma</a:t>
            </a:r>
            <a:r>
              <a:rPr lang="en-US" sz="4200" b="1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4200" dirty="0" smtClean="0"/>
              <a:t>If some of the cells/tissue component is immature it </a:t>
            </a:r>
            <a:r>
              <a:rPr lang="en-US" sz="4200" dirty="0"/>
              <a:t>is called as </a:t>
            </a:r>
            <a:r>
              <a:rPr lang="en-US" sz="4200" b="1" dirty="0" smtClean="0"/>
              <a:t>immature </a:t>
            </a:r>
            <a:r>
              <a:rPr lang="en-US" sz="4200" b="1" dirty="0" err="1"/>
              <a:t>teratoma</a:t>
            </a:r>
            <a:r>
              <a:rPr lang="en-US" sz="4200" b="1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4200" dirty="0" smtClean="0"/>
              <a:t>If any of </a:t>
            </a:r>
            <a:r>
              <a:rPr lang="en-US" sz="4200" dirty="0"/>
              <a:t>the </a:t>
            </a:r>
            <a:r>
              <a:rPr lang="en-US" sz="4200" dirty="0" smtClean="0"/>
              <a:t>cells/tissue undergoes non germ cell type of malignant </a:t>
            </a:r>
            <a:r>
              <a:rPr lang="en-US" sz="4200" dirty="0" err="1" smtClean="0"/>
              <a:t>tranformation</a:t>
            </a:r>
            <a:r>
              <a:rPr lang="en-US" sz="4200" dirty="0" smtClean="0"/>
              <a:t> it is called </a:t>
            </a:r>
            <a:r>
              <a:rPr lang="en-US" sz="4200" dirty="0"/>
              <a:t>as </a:t>
            </a:r>
            <a:r>
              <a:rPr lang="en-US" sz="4200" b="1" dirty="0" err="1" smtClean="0"/>
              <a:t>teratoma</a:t>
            </a:r>
            <a:r>
              <a:rPr lang="en-US" sz="4200" b="1" dirty="0" smtClean="0"/>
              <a:t> with malignant transformation </a:t>
            </a:r>
            <a:r>
              <a:rPr lang="en-US" sz="4200" dirty="0" smtClean="0"/>
              <a:t>(rare) </a:t>
            </a:r>
            <a:r>
              <a:rPr lang="en-US" sz="4200" dirty="0" err="1" smtClean="0"/>
              <a:t>e.g</a:t>
            </a:r>
            <a:r>
              <a:rPr lang="en-US" sz="4200" dirty="0" smtClean="0"/>
              <a:t> squamous cells develop squamous cell carcinoma or the glandular cells develop adenocarcinoma.</a:t>
            </a:r>
          </a:p>
          <a:p>
            <a:r>
              <a:rPr lang="en-US" sz="4200" dirty="0" smtClean="0"/>
              <a:t>Behavior </a:t>
            </a:r>
            <a:r>
              <a:rPr lang="en-US" sz="4200" dirty="0"/>
              <a:t>of </a:t>
            </a:r>
            <a:r>
              <a:rPr lang="en-US" sz="4200" dirty="0" err="1"/>
              <a:t>teratomas</a:t>
            </a:r>
            <a:r>
              <a:rPr lang="en-US" sz="4200" dirty="0"/>
              <a:t>:</a:t>
            </a:r>
          </a:p>
          <a:p>
            <a:pPr lvl="1"/>
            <a:r>
              <a:rPr lang="en-US" sz="4200" dirty="0"/>
              <a:t>In </a:t>
            </a:r>
            <a:r>
              <a:rPr lang="en-US" sz="4200" dirty="0" smtClean="0"/>
              <a:t>infants and children</a:t>
            </a:r>
            <a:r>
              <a:rPr lang="en-US" sz="4200" dirty="0"/>
              <a:t>, mature </a:t>
            </a:r>
            <a:r>
              <a:rPr lang="en-US" sz="4200" dirty="0" err="1" smtClean="0"/>
              <a:t>teratomas</a:t>
            </a:r>
            <a:r>
              <a:rPr lang="en-US" sz="4200" dirty="0" smtClean="0"/>
              <a:t> are benign</a:t>
            </a:r>
            <a:r>
              <a:rPr lang="en-US" sz="4200" dirty="0"/>
              <a:t> </a:t>
            </a:r>
            <a:r>
              <a:rPr lang="en-US" sz="4200" dirty="0" smtClean="0"/>
              <a:t>and </a:t>
            </a:r>
            <a:r>
              <a:rPr lang="en-US" sz="4200" dirty="0"/>
              <a:t>immature </a:t>
            </a:r>
            <a:r>
              <a:rPr lang="en-US" sz="4200" dirty="0" err="1"/>
              <a:t>teratoma</a:t>
            </a:r>
            <a:r>
              <a:rPr lang="en-US" sz="4200" dirty="0"/>
              <a:t> is considered </a:t>
            </a:r>
            <a:r>
              <a:rPr lang="en-US" sz="4200" dirty="0" smtClean="0"/>
              <a:t>malignant.</a:t>
            </a:r>
            <a:endParaRPr lang="en-US" sz="4200" dirty="0"/>
          </a:p>
          <a:p>
            <a:pPr lvl="1"/>
            <a:r>
              <a:rPr lang="en-US" sz="4200" dirty="0" smtClean="0"/>
              <a:t>In </a:t>
            </a:r>
            <a:r>
              <a:rPr lang="en-US" sz="4200" dirty="0"/>
              <a:t>post pubertal male, all </a:t>
            </a:r>
            <a:r>
              <a:rPr lang="en-US" sz="4200" dirty="0" err="1"/>
              <a:t>teratomas</a:t>
            </a:r>
            <a:r>
              <a:rPr lang="en-US" sz="4200" dirty="0"/>
              <a:t> are regarded as malignant, and capable of metastasis, regardless of whether the elements are mature or not.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11" y="0"/>
            <a:ext cx="8638778" cy="64845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32040" y="6466781"/>
            <a:ext cx="5796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www.auanet.org/education/modules/pathology/testis-germ/teratoma.cfm</a:t>
            </a:r>
          </a:p>
        </p:txBody>
      </p:sp>
    </p:spTree>
    <p:extLst>
      <p:ext uri="{BB962C8B-B14F-4D97-AF65-F5344CB8AC3E}">
        <p14:creationId xmlns:p14="http://schemas.microsoft.com/office/powerpoint/2010/main" val="176739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GCTs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481328"/>
            <a:ext cx="807524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Mixed Germ Cell Tumors are quite common. </a:t>
            </a:r>
          </a:p>
          <a:p>
            <a:r>
              <a:rPr lang="en-US" sz="2400" dirty="0" smtClean="0"/>
              <a:t>About half of testicular tumors are composed of a mixture of GCTs.</a:t>
            </a:r>
          </a:p>
          <a:p>
            <a:r>
              <a:rPr lang="en-US" sz="2400" dirty="0" smtClean="0"/>
              <a:t>The common combinations/mixtures are:</a:t>
            </a:r>
          </a:p>
          <a:p>
            <a:pPr lvl="1"/>
            <a:r>
              <a:rPr lang="en-US" sz="2400" dirty="0" err="1" smtClean="0"/>
              <a:t>Teratoma</a:t>
            </a:r>
            <a:r>
              <a:rPr lang="en-US" sz="2400" dirty="0" smtClean="0"/>
              <a:t> + </a:t>
            </a:r>
            <a:r>
              <a:rPr lang="en-US" sz="2400" dirty="0" err="1" smtClean="0"/>
              <a:t>embryonal</a:t>
            </a:r>
            <a:r>
              <a:rPr lang="en-US" sz="2400" dirty="0" smtClean="0"/>
              <a:t> carcinoma +/- yolk sac tumor</a:t>
            </a:r>
          </a:p>
          <a:p>
            <a:pPr lvl="1"/>
            <a:r>
              <a:rPr lang="en-US" sz="2400" dirty="0" smtClean="0"/>
              <a:t>Seminoma + </a:t>
            </a:r>
            <a:r>
              <a:rPr lang="en-US" sz="2400" dirty="0" err="1" smtClean="0"/>
              <a:t>embyronal</a:t>
            </a:r>
            <a:r>
              <a:rPr lang="en-US" sz="2400" dirty="0" smtClean="0"/>
              <a:t> carcinoma</a:t>
            </a:r>
          </a:p>
        </p:txBody>
      </p:sp>
    </p:spTree>
    <p:extLst>
      <p:ext uri="{BB962C8B-B14F-4D97-AF65-F5344CB8AC3E}">
        <p14:creationId xmlns:p14="http://schemas.microsoft.com/office/powerpoint/2010/main" val="58271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dirty="0" smtClean="0">
                <a:solidFill>
                  <a:schemeClr val="tx2">
                    <a:satMod val="130000"/>
                  </a:schemeClr>
                </a:solidFill>
              </a:rPr>
              <a:t>Clinical features of GCTs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268760"/>
            <a:ext cx="8280920" cy="504056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endParaRPr lang="en-US" sz="2600" dirty="0" smtClean="0"/>
          </a:p>
          <a:p>
            <a:pPr eaLnBrk="1" hangingPunct="1"/>
            <a:r>
              <a:rPr lang="en-US" sz="2300" dirty="0" smtClean="0"/>
              <a:t>Present as a painless enlarging mass in the testis. Generally any solid testicular mass should be considered neoplastic.</a:t>
            </a:r>
          </a:p>
          <a:p>
            <a:r>
              <a:rPr lang="en-US" sz="2300" dirty="0" smtClean="0"/>
              <a:t>Germ </a:t>
            </a:r>
            <a:r>
              <a:rPr lang="en-US" sz="2300" dirty="0"/>
              <a:t>cell tumors secrete hormones and enzymes that can be detected in blood (HCG, AFP, and lactate dehydrogenase) </a:t>
            </a:r>
            <a:endParaRPr lang="ar-SA" sz="2300" dirty="0"/>
          </a:p>
          <a:p>
            <a:pPr eaLnBrk="1" hangingPunct="1"/>
            <a:r>
              <a:rPr lang="en-US" sz="2300" dirty="0" smtClean="0"/>
              <a:t>Biopsy of a testicular tumor is  associated with a risk of tumor spillage therefore it is not recommended.</a:t>
            </a:r>
          </a:p>
          <a:p>
            <a:pPr eaLnBrk="1" hangingPunct="1"/>
            <a:r>
              <a:rPr lang="en-US" sz="2300" dirty="0" smtClean="0"/>
              <a:t>The standard management of solid testicular tumors is radical orchiectomy</a:t>
            </a:r>
          </a:p>
          <a:p>
            <a:pPr eaLnBrk="1" hangingPunct="1"/>
            <a:r>
              <a:rPr lang="en-US" dirty="0" smtClean="0"/>
              <a:t>GCTs can spread </a:t>
            </a:r>
            <a:r>
              <a:rPr lang="en-US" dirty="0"/>
              <a:t>by direct extension to the epididymis, spermatic cord, or scrotal sac</a:t>
            </a:r>
          </a:p>
          <a:p>
            <a:pPr eaLnBrk="1" hangingPunct="1"/>
            <a:r>
              <a:rPr lang="en-US" sz="2300" dirty="0" smtClean="0"/>
              <a:t>Lymphatic spread is common. Retroperitoneal and para-aortic nodes are first to be involved</a:t>
            </a:r>
          </a:p>
          <a:p>
            <a:pPr eaLnBrk="1" hangingPunct="1"/>
            <a:r>
              <a:rPr lang="en-US" sz="2300" dirty="0" err="1" smtClean="0"/>
              <a:t>Hematogenous</a:t>
            </a:r>
            <a:r>
              <a:rPr lang="en-US" sz="2300" dirty="0" smtClean="0"/>
              <a:t> spread to Lung, liver, Brain, and bones.</a:t>
            </a:r>
          </a:p>
          <a:p>
            <a:pPr eaLnBrk="1" hangingPunct="1"/>
            <a:r>
              <a:rPr lang="en-US" sz="2300" dirty="0" err="1" smtClean="0"/>
              <a:t>Seminomatous</a:t>
            </a:r>
            <a:r>
              <a:rPr lang="en-US" sz="2300" dirty="0" smtClean="0"/>
              <a:t> tumors are radiosensitive.</a:t>
            </a:r>
          </a:p>
          <a:p>
            <a:pPr eaLnBrk="1" hangingPunct="1"/>
            <a:r>
              <a:rPr lang="en-US" sz="2300" dirty="0" smtClean="0"/>
              <a:t>Non-</a:t>
            </a:r>
            <a:r>
              <a:rPr lang="en-US" sz="2300" dirty="0" err="1" smtClean="0"/>
              <a:t>seminomatous</a:t>
            </a:r>
            <a:r>
              <a:rPr lang="en-US" sz="2300" dirty="0" smtClean="0"/>
              <a:t> tumors are </a:t>
            </a:r>
            <a:r>
              <a:rPr lang="en-US" sz="2300" dirty="0" err="1" smtClean="0"/>
              <a:t>chemosensitive</a:t>
            </a:r>
            <a:r>
              <a:rPr lang="en-US" sz="2300" dirty="0" smtClean="0"/>
              <a:t> and respond very well to chemotherapy.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prognosis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82880" indent="-182880">
              <a:defRPr/>
            </a:pPr>
            <a:r>
              <a:rPr lang="en-US" sz="2800" dirty="0">
                <a:cs typeface="Arial" pitchFamily="34" charset="0"/>
              </a:rPr>
              <a:t>More than 95% of patients with </a:t>
            </a:r>
            <a:r>
              <a:rPr lang="en-US" sz="2800" dirty="0" smtClean="0">
                <a:cs typeface="Arial" pitchFamily="34" charset="0"/>
              </a:rPr>
              <a:t>seminoma </a:t>
            </a:r>
            <a:r>
              <a:rPr lang="en-US" sz="2800" dirty="0">
                <a:cs typeface="Arial" pitchFamily="34" charset="0"/>
              </a:rPr>
              <a:t>can be cured</a:t>
            </a:r>
          </a:p>
          <a:p>
            <a:pPr marL="182880" indent="-182880">
              <a:defRPr/>
            </a:pPr>
            <a:endParaRPr lang="en-US" sz="2800" dirty="0">
              <a:cs typeface="Arial" pitchFamily="34" charset="0"/>
            </a:endParaRPr>
          </a:p>
          <a:p>
            <a:pPr marL="182880" indent="-182880">
              <a:defRPr/>
            </a:pPr>
            <a:r>
              <a:rPr lang="en-US" sz="2800" dirty="0">
                <a:cs typeface="Arial" pitchFamily="34" charset="0"/>
              </a:rPr>
              <a:t>90% of patients with </a:t>
            </a:r>
            <a:r>
              <a:rPr lang="en-US" sz="2800" dirty="0" smtClean="0"/>
              <a:t>non-</a:t>
            </a:r>
            <a:r>
              <a:rPr lang="en-US" sz="2800" dirty="0" err="1" smtClean="0"/>
              <a:t>seminomatous</a:t>
            </a:r>
            <a:r>
              <a:rPr lang="en-US" sz="2800" dirty="0" smtClean="0"/>
              <a:t> </a:t>
            </a:r>
            <a:r>
              <a:rPr lang="en-US" sz="2800" dirty="0"/>
              <a:t>tumors</a:t>
            </a:r>
            <a:r>
              <a:rPr lang="en-US" sz="2800" dirty="0" smtClean="0">
                <a:cs typeface="Arial" pitchFamily="34" charset="0"/>
              </a:rPr>
              <a:t> </a:t>
            </a:r>
            <a:r>
              <a:rPr lang="en-US" sz="2800" dirty="0">
                <a:cs typeface="Arial" pitchFamily="34" charset="0"/>
              </a:rPr>
              <a:t>can achieve complete remission with aggressive chemotherapy, and most can be cured</a:t>
            </a:r>
          </a:p>
          <a:p>
            <a:pPr marL="182880" indent="-182880">
              <a:defRPr/>
            </a:pPr>
            <a:endParaRPr lang="en-US" sz="2800" dirty="0">
              <a:cs typeface="Arial" pitchFamily="34" charset="0"/>
            </a:endParaRPr>
          </a:p>
          <a:p>
            <a:pPr marL="182880" indent="-182880">
              <a:defRPr/>
            </a:pPr>
            <a:r>
              <a:rPr lang="en-US" sz="2800" dirty="0"/>
              <a:t>The rare pure </a:t>
            </a:r>
            <a:r>
              <a:rPr lang="en-US" sz="2800" dirty="0" err="1"/>
              <a:t>choriocarcinoma</a:t>
            </a:r>
            <a:r>
              <a:rPr lang="en-US" sz="2800" dirty="0"/>
              <a:t> is the most aggressive </a:t>
            </a:r>
            <a:r>
              <a:rPr lang="en-US" sz="2800" dirty="0" smtClean="0"/>
              <a:t>non-</a:t>
            </a:r>
            <a:r>
              <a:rPr lang="en-US" sz="2800" dirty="0" err="1" smtClean="0"/>
              <a:t>seminomatous</a:t>
            </a:r>
            <a:r>
              <a:rPr lang="en-US" sz="2800" dirty="0" smtClean="0"/>
              <a:t> tumor. </a:t>
            </a:r>
            <a:r>
              <a:rPr lang="en-US" sz="2800" dirty="0">
                <a:cs typeface="Arial" pitchFamily="34" charset="0"/>
              </a:rPr>
              <a:t>Pure </a:t>
            </a:r>
            <a:r>
              <a:rPr lang="en-US" sz="2800" dirty="0" err="1">
                <a:cs typeface="Arial" pitchFamily="34" charset="0"/>
              </a:rPr>
              <a:t>choriocarcinoma</a:t>
            </a:r>
            <a:r>
              <a:rPr lang="en-US" sz="2800" dirty="0">
                <a:cs typeface="Arial" pitchFamily="34" charset="0"/>
              </a:rPr>
              <a:t> has a poor prognosis</a:t>
            </a:r>
            <a:endParaRPr lang="ar-SA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46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755576" y="692696"/>
            <a:ext cx="8229600" cy="9652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b="1" dirty="0" smtClean="0">
                <a:cs typeface="Arial" panose="020B0604020202020204" pitchFamily="34" charset="0"/>
              </a:rPr>
              <a:t>Difference between seminoma and non-</a:t>
            </a:r>
            <a:r>
              <a:rPr lang="en-US" altLang="en-US" b="1" dirty="0" err="1" smtClean="0">
                <a:cs typeface="Arial" panose="020B0604020202020204" pitchFamily="34" charset="0"/>
              </a:rPr>
              <a:t>seminomatous</a:t>
            </a:r>
            <a:r>
              <a:rPr lang="en-US" altLang="en-US" b="1" dirty="0" smtClean="0">
                <a:cs typeface="Arial" panose="020B0604020202020204" pitchFamily="34" charset="0"/>
              </a:rPr>
              <a:t> germ cell tumors </a:t>
            </a:r>
            <a:endParaRPr lang="ar-SA" altLang="en-US" b="1" dirty="0" smtClean="0"/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420888"/>
            <a:ext cx="9170987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47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57" y="476672"/>
            <a:ext cx="4188315" cy="61087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692696"/>
            <a:ext cx="4230991" cy="5291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4100" y="6160189"/>
            <a:ext cx="4572396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8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49601"/>
          <a:stretch/>
        </p:blipFill>
        <p:spPr>
          <a:xfrm>
            <a:off x="1259632" y="476672"/>
            <a:ext cx="6501516" cy="453650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27584" y="5169556"/>
            <a:ext cx="7481776" cy="457200"/>
          </a:xfrm>
        </p:spPr>
        <p:txBody>
          <a:bodyPr/>
          <a:lstStyle/>
          <a:p>
            <a:r>
              <a:rPr lang="en-US" sz="1000" dirty="0" smtClean="0"/>
              <a:t>Taken from Robin and </a:t>
            </a:r>
            <a:r>
              <a:rPr lang="en-US" sz="1000" dirty="0" err="1" smtClean="0"/>
              <a:t>Cotran</a:t>
            </a:r>
            <a:r>
              <a:rPr lang="en-US" sz="1000" dirty="0" smtClean="0"/>
              <a:t> pathological basis of disease 2010 </a:t>
            </a:r>
            <a:r>
              <a:rPr lang="en-US" sz="1000" dirty="0"/>
              <a:t>by Saunders,</a:t>
            </a:r>
          </a:p>
        </p:txBody>
      </p:sp>
    </p:spTree>
    <p:extLst>
      <p:ext uri="{BB962C8B-B14F-4D97-AF65-F5344CB8AC3E}">
        <p14:creationId xmlns:p14="http://schemas.microsoft.com/office/powerpoint/2010/main" val="204942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Testicular diseases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00063" y="1000125"/>
            <a:ext cx="8229600" cy="52451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endParaRPr lang="en-US" b="1" u="sng" dirty="0" smtClean="0"/>
          </a:p>
          <a:p>
            <a:pPr eaLnBrk="1" hangingPunct="1">
              <a:buFont typeface="Wingdings" pitchFamily="2" charset="2"/>
              <a:buNone/>
            </a:pPr>
            <a:endParaRPr lang="en-US" sz="2400" b="1" u="sng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 smtClean="0"/>
              <a:t>Epididymitis and </a:t>
            </a:r>
            <a:r>
              <a:rPr lang="en-US" sz="2400" b="1" dirty="0" err="1" smtClean="0"/>
              <a:t>orchitis</a:t>
            </a:r>
            <a:r>
              <a:rPr lang="en-US" sz="2400" b="1" dirty="0" smtClean="0"/>
              <a:t>:</a:t>
            </a:r>
          </a:p>
          <a:p>
            <a:pPr eaLnBrk="1" hangingPunct="1">
              <a:buFont typeface="Wingdings" pitchFamily="2" charset="2"/>
              <a:buNone/>
            </a:pPr>
            <a:endParaRPr lang="en-US" sz="2400" b="1" dirty="0" smtClean="0"/>
          </a:p>
          <a:p>
            <a:r>
              <a:rPr lang="en-US" sz="2400" dirty="0" smtClean="0"/>
              <a:t>Epididymitis: inflammation of epididymis</a:t>
            </a:r>
          </a:p>
          <a:p>
            <a:r>
              <a:rPr lang="en-US" sz="2400" dirty="0" err="1" smtClean="0"/>
              <a:t>Orchitis</a:t>
            </a:r>
            <a:r>
              <a:rPr lang="en-US" sz="2400" dirty="0" smtClean="0"/>
              <a:t>: inflammation of testis</a:t>
            </a:r>
            <a:endParaRPr lang="en-US" sz="2400" dirty="0"/>
          </a:p>
          <a:p>
            <a:r>
              <a:rPr lang="en-US" sz="2400" dirty="0" smtClean="0"/>
              <a:t>Inflammatory conditions are generally more common in the epididymis than in the testis.</a:t>
            </a:r>
          </a:p>
          <a:p>
            <a:r>
              <a:rPr lang="en-US" sz="2400" dirty="0" smtClean="0"/>
              <a:t>However, some infections, notably syphilis, may begin in the testis with secondary involvement of the epididymis</a:t>
            </a:r>
          </a:p>
          <a:p>
            <a:pPr eaLnBrk="1" hangingPunct="1">
              <a:buFont typeface="Wingdings" pitchFamily="2" charset="2"/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68344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755575" y="404813"/>
            <a:ext cx="7942337" cy="5905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5B6973">
                    <a:satMod val="130000"/>
                  </a:srgbClr>
                </a:solidFill>
              </a:rPr>
              <a:t>Inflammation: epididymitis and </a:t>
            </a:r>
            <a:r>
              <a:rPr lang="en-US" sz="3200" b="1" dirty="0" err="1">
                <a:solidFill>
                  <a:srgbClr val="5B6973">
                    <a:satMod val="130000"/>
                  </a:srgbClr>
                </a:solidFill>
              </a:rPr>
              <a:t>orchitis</a:t>
            </a:r>
            <a:endParaRPr lang="en-US" sz="3200" b="1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507288" cy="5424487"/>
          </a:xfrm>
        </p:spPr>
        <p:txBody>
          <a:bodyPr rtlCol="0">
            <a:normAutofit fontScale="92500" lnSpcReduction="20000"/>
          </a:bodyPr>
          <a:lstStyle/>
          <a:p>
            <a:pPr marL="365125" indent="-282575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200" b="1" dirty="0" smtClean="0"/>
              <a:t>1.Non specific epididymitis and </a:t>
            </a:r>
            <a:r>
              <a:rPr lang="en-US" sz="2200" b="1" dirty="0" err="1"/>
              <a:t>o</a:t>
            </a:r>
            <a:r>
              <a:rPr lang="en-US" sz="2200" b="1" dirty="0" err="1" smtClean="0"/>
              <a:t>rchitis</a:t>
            </a:r>
            <a:r>
              <a:rPr lang="en-US" sz="2200" b="1" dirty="0" smtClean="0"/>
              <a:t>: </a:t>
            </a:r>
          </a:p>
          <a:p>
            <a:pPr marL="425450" indent="-342900" eaLnBrk="1" fontAlgn="auto" hangingPunct="1">
              <a:spcAft>
                <a:spcPts val="0"/>
              </a:spcAft>
              <a:defRPr/>
            </a:pPr>
            <a:r>
              <a:rPr lang="en-US" sz="2200" dirty="0" smtClean="0"/>
              <a:t>are commonly related to infections in the urinary tract  (cystitis, urethritis and </a:t>
            </a:r>
            <a:r>
              <a:rPr lang="en-US" sz="2200" dirty="0" err="1" smtClean="0"/>
              <a:t>genitoprostatitis</a:t>
            </a:r>
            <a:r>
              <a:rPr lang="en-US" sz="2200" dirty="0" smtClean="0"/>
              <a:t>). </a:t>
            </a:r>
          </a:p>
          <a:p>
            <a:pPr marL="425450" indent="-342900" eaLnBrk="1" fontAlgn="auto" hangingPunct="1">
              <a:spcAft>
                <a:spcPts val="0"/>
              </a:spcAft>
              <a:defRPr/>
            </a:pPr>
            <a:r>
              <a:rPr lang="en-US" sz="2200" dirty="0" smtClean="0"/>
              <a:t>infections reach the epididymis/testis through the vas deference or the </a:t>
            </a:r>
            <a:r>
              <a:rPr lang="en-US" sz="2200" dirty="0" err="1" smtClean="0"/>
              <a:t>lymphatics</a:t>
            </a:r>
            <a:r>
              <a:rPr lang="en-US" sz="2200" dirty="0" smtClean="0"/>
              <a:t> of the spermatic cord.</a:t>
            </a:r>
          </a:p>
          <a:p>
            <a:pPr marL="425450" indent="-342900" eaLnBrk="1" fontAlgn="auto" hangingPunct="1">
              <a:spcAft>
                <a:spcPts val="0"/>
              </a:spcAft>
              <a:defRPr/>
            </a:pPr>
            <a:r>
              <a:rPr lang="en-US" sz="2200" dirty="0" smtClean="0"/>
              <a:t>Causative organisms vary </a:t>
            </a:r>
            <a:r>
              <a:rPr lang="en-US" sz="2200" dirty="0"/>
              <a:t>with age;</a:t>
            </a:r>
          </a:p>
          <a:p>
            <a:pPr marL="699770" lvl="1" indent="-3429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/>
              <a:t>Children: </a:t>
            </a:r>
            <a:r>
              <a:rPr lang="en-US" sz="2200" dirty="0" smtClean="0"/>
              <a:t>it is uncommon. Usually </a:t>
            </a:r>
            <a:r>
              <a:rPr lang="en-US" sz="2200" dirty="0"/>
              <a:t>associated with a congenital genitourinary abnormality and infection with Gram –</a:t>
            </a:r>
            <a:r>
              <a:rPr lang="en-US" sz="2200" dirty="0" err="1"/>
              <a:t>ve</a:t>
            </a:r>
            <a:r>
              <a:rPr lang="en-US" sz="2200" dirty="0"/>
              <a:t> rods.</a:t>
            </a:r>
          </a:p>
          <a:p>
            <a:pPr marL="699770" lvl="1" indent="-3429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/>
              <a:t>In </a:t>
            </a:r>
            <a:r>
              <a:rPr lang="en-US" sz="2200" dirty="0" smtClean="0"/>
              <a:t>men </a:t>
            </a:r>
            <a:r>
              <a:rPr lang="en-US" sz="2200" dirty="0"/>
              <a:t>younger than  age 35 </a:t>
            </a:r>
            <a:r>
              <a:rPr lang="en-US" sz="2200" dirty="0" smtClean="0"/>
              <a:t>years: Chlamydia </a:t>
            </a:r>
            <a:r>
              <a:rPr lang="en-US" sz="2200" dirty="0"/>
              <a:t>trachomatis and </a:t>
            </a:r>
            <a:r>
              <a:rPr lang="en-US" sz="2200" dirty="0" smtClean="0"/>
              <a:t>Neisseria are common causative organisms.</a:t>
            </a:r>
            <a:endParaRPr lang="en-US" sz="2200" dirty="0"/>
          </a:p>
          <a:p>
            <a:pPr marL="699770" lvl="1" indent="-3429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 smtClean="0"/>
              <a:t>In men older </a:t>
            </a:r>
            <a:r>
              <a:rPr lang="en-US" sz="2200" dirty="0"/>
              <a:t>than 35 </a:t>
            </a:r>
            <a:r>
              <a:rPr lang="en-US" sz="2200" dirty="0" smtClean="0"/>
              <a:t>Y: </a:t>
            </a:r>
            <a:r>
              <a:rPr lang="en-US" sz="2200" dirty="0" err="1" smtClean="0"/>
              <a:t>E.Coli</a:t>
            </a:r>
            <a:r>
              <a:rPr lang="en-US" sz="2200" dirty="0" smtClean="0"/>
              <a:t> </a:t>
            </a:r>
            <a:r>
              <a:rPr lang="en-US" sz="2200" dirty="0"/>
              <a:t>and </a:t>
            </a:r>
            <a:r>
              <a:rPr lang="en-US" sz="2200" dirty="0" smtClean="0"/>
              <a:t>Pseudomonas.</a:t>
            </a:r>
          </a:p>
          <a:p>
            <a:pPr marL="365125" indent="-282575" eaLnBrk="1" fontAlgn="auto" hangingPunct="1">
              <a:spcAft>
                <a:spcPts val="0"/>
              </a:spcAft>
              <a:defRPr/>
            </a:pPr>
            <a:r>
              <a:rPr lang="en-US" sz="2200" dirty="0"/>
              <a:t>Microscopic findings:</a:t>
            </a:r>
          </a:p>
          <a:p>
            <a:pPr marL="699770" lvl="1" indent="-3429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/>
              <a:t>congestion, edema and infiltration by neutrophils, macrophages and lymphocytes. </a:t>
            </a:r>
          </a:p>
          <a:p>
            <a:pPr marL="699770" lvl="1" indent="-3429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/>
              <a:t>initially involves the </a:t>
            </a:r>
            <a:r>
              <a:rPr lang="en-US" sz="2200" dirty="0" err="1"/>
              <a:t>interstitium</a:t>
            </a:r>
            <a:r>
              <a:rPr lang="en-US" sz="2200" dirty="0"/>
              <a:t> but later </a:t>
            </a:r>
            <a:r>
              <a:rPr lang="en-US" sz="2200" dirty="0" smtClean="0"/>
              <a:t>involves seminiferous </a:t>
            </a:r>
            <a:r>
              <a:rPr lang="en-US" sz="2200" dirty="0"/>
              <a:t>tubules</a:t>
            </a:r>
          </a:p>
          <a:p>
            <a:pPr marL="699770" lvl="1" indent="-3429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/>
              <a:t>may progress to frank abscess.</a:t>
            </a:r>
          </a:p>
          <a:p>
            <a:pPr marL="699770" lvl="1" indent="-3429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 smtClean="0"/>
              <a:t>Heals by </a:t>
            </a:r>
            <a:r>
              <a:rPr lang="en-US" sz="2200" dirty="0"/>
              <a:t>fibrous scarring.</a:t>
            </a:r>
          </a:p>
          <a:p>
            <a:pPr marL="699770" lvl="1" indent="-3429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 err="1"/>
              <a:t>Leydig</a:t>
            </a:r>
            <a:r>
              <a:rPr lang="en-US" sz="2200" dirty="0"/>
              <a:t> cells are not usually destroyed.</a:t>
            </a:r>
          </a:p>
          <a:p>
            <a:pPr marL="425450" indent="-342900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425450" indent="-342900"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038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136904" cy="14859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5B6973">
                    <a:satMod val="130000"/>
                  </a:srgbClr>
                </a:solidFill>
              </a:rPr>
              <a:t>Inflammation: epididymitis and </a:t>
            </a:r>
            <a:r>
              <a:rPr lang="en-US" sz="3200" b="1" dirty="0" err="1">
                <a:solidFill>
                  <a:srgbClr val="5B6973">
                    <a:satMod val="130000"/>
                  </a:srgbClr>
                </a:solidFill>
              </a:rPr>
              <a:t>orchitis</a:t>
            </a:r>
            <a:endParaRPr lang="en-US" sz="3200" b="1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755576" y="1268760"/>
            <a:ext cx="8406680" cy="5257800"/>
          </a:xfrm>
        </p:spPr>
        <p:txBody>
          <a:bodyPr rtlCol="0">
            <a:normAutofit/>
          </a:bodyPr>
          <a:lstStyle/>
          <a:p>
            <a:pPr marL="8255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700" b="1" dirty="0" smtClean="0"/>
              <a:t>2.Granulomatous (autoimmune) epididymitis &amp; </a:t>
            </a:r>
            <a:r>
              <a:rPr lang="en-US" sz="1700" b="1" dirty="0" err="1" smtClean="0"/>
              <a:t>orchitis</a:t>
            </a:r>
            <a:r>
              <a:rPr lang="en-US" sz="1700" b="1" dirty="0" smtClean="0"/>
              <a:t>: </a:t>
            </a:r>
          </a:p>
          <a:p>
            <a:pPr marL="425450" indent="-342900" eaLnBrk="1" fontAlgn="auto" hangingPunct="1">
              <a:spcAft>
                <a:spcPts val="0"/>
              </a:spcAft>
              <a:defRPr/>
            </a:pPr>
            <a:r>
              <a:rPr lang="en-US" sz="1700" dirty="0" smtClean="0"/>
              <a:t>middle–aged </a:t>
            </a:r>
            <a:r>
              <a:rPr lang="en-US" sz="1700" dirty="0"/>
              <a:t>men present with unilateral testicular mass. </a:t>
            </a:r>
          </a:p>
          <a:p>
            <a:pPr marL="365125" indent="-282575" eaLnBrk="1" fontAlgn="auto" hangingPunct="1">
              <a:spcAft>
                <a:spcPts val="0"/>
              </a:spcAft>
              <a:defRPr/>
            </a:pPr>
            <a:r>
              <a:rPr lang="en-US" sz="1700" dirty="0" smtClean="0"/>
              <a:t>mimic testicular </a:t>
            </a:r>
            <a:r>
              <a:rPr lang="en-US" sz="1700" dirty="0"/>
              <a:t>tumor.</a:t>
            </a:r>
          </a:p>
          <a:p>
            <a:pPr marL="365125" indent="-282575" eaLnBrk="1" fontAlgn="auto" hangingPunct="1">
              <a:spcAft>
                <a:spcPts val="0"/>
              </a:spcAft>
              <a:defRPr/>
            </a:pPr>
            <a:r>
              <a:rPr lang="en-US" sz="1700" dirty="0" smtClean="0"/>
              <a:t>microscopy: granulomatous inflammation with plasma cells and lymphocytes.</a:t>
            </a:r>
          </a:p>
          <a:p>
            <a:pPr marL="365125" indent="-282575" eaLnBrk="1" fontAlgn="auto" hangingPunct="1">
              <a:spcAft>
                <a:spcPts val="0"/>
              </a:spcAft>
              <a:defRPr/>
            </a:pPr>
            <a:r>
              <a:rPr lang="en-US" sz="1700" dirty="0" smtClean="0"/>
              <a:t>autoimmune </a:t>
            </a:r>
            <a:r>
              <a:rPr lang="en-US" sz="1700" dirty="0"/>
              <a:t>basis is </a:t>
            </a:r>
            <a:r>
              <a:rPr lang="en-US" sz="1700" dirty="0" smtClean="0"/>
              <a:t>suspected.</a:t>
            </a:r>
          </a:p>
          <a:p>
            <a:pPr marL="365125" indent="-282575" eaLnBrk="1" fontAlgn="auto" hangingPunct="1">
              <a:spcAft>
                <a:spcPts val="0"/>
              </a:spcAft>
              <a:defRPr/>
            </a:pPr>
            <a:r>
              <a:rPr lang="en-US" sz="1700" dirty="0" smtClean="0"/>
              <a:t>May </a:t>
            </a:r>
            <a:r>
              <a:rPr lang="en-US" sz="1700" dirty="0"/>
              <a:t>be </a:t>
            </a:r>
            <a:r>
              <a:rPr lang="en-US" sz="1700" dirty="0" smtClean="0"/>
              <a:t>in </a:t>
            </a:r>
            <a:r>
              <a:rPr lang="en-US" sz="1700" dirty="0"/>
              <a:t>response </a:t>
            </a:r>
            <a:r>
              <a:rPr lang="en-US" sz="1700" dirty="0" smtClean="0"/>
              <a:t>to </a:t>
            </a:r>
            <a:r>
              <a:rPr lang="en-US" sz="1700" dirty="0"/>
              <a:t>disintegrated sperm, </a:t>
            </a:r>
            <a:r>
              <a:rPr lang="en-US" sz="1700" dirty="0" smtClean="0"/>
              <a:t>post-infectious, due </a:t>
            </a:r>
            <a:r>
              <a:rPr lang="en-US" sz="1700" dirty="0"/>
              <a:t>to trauma or </a:t>
            </a:r>
            <a:r>
              <a:rPr lang="en-US" sz="1700" dirty="0" smtClean="0"/>
              <a:t>sarcoidosis.</a:t>
            </a:r>
            <a:endParaRPr lang="en-US" sz="1700" dirty="0"/>
          </a:p>
          <a:p>
            <a:pPr marL="8255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700" b="1" dirty="0" smtClean="0"/>
              <a:t>3.Gonorrhea: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sz="1700" dirty="0" err="1"/>
              <a:t>G</a:t>
            </a:r>
            <a:r>
              <a:rPr lang="en-US" sz="1700" dirty="0" err="1" smtClean="0"/>
              <a:t>onoccocal</a:t>
            </a:r>
            <a:r>
              <a:rPr lang="en-US" sz="1700" dirty="0" smtClean="0"/>
              <a:t>  infection can spread from urethra </a:t>
            </a:r>
            <a:r>
              <a:rPr lang="en-US" sz="1700" dirty="0"/>
              <a:t>to </a:t>
            </a:r>
            <a:r>
              <a:rPr lang="en-US" sz="1700" dirty="0" smtClean="0"/>
              <a:t>prostate, seminal </a:t>
            </a:r>
            <a:r>
              <a:rPr lang="en-US" sz="1700" dirty="0"/>
              <a:t>vesicles and then to </a:t>
            </a:r>
            <a:r>
              <a:rPr lang="en-US" sz="1700" dirty="0" smtClean="0"/>
              <a:t>epididymis and testis leading to </a:t>
            </a:r>
            <a:r>
              <a:rPr lang="en-US" sz="1700" dirty="0" err="1" smtClean="0"/>
              <a:t>suppurative</a:t>
            </a:r>
            <a:r>
              <a:rPr lang="en-US" sz="1700" dirty="0" smtClean="0"/>
              <a:t> </a:t>
            </a:r>
            <a:r>
              <a:rPr lang="en-US" sz="1700" dirty="0" err="1" smtClean="0"/>
              <a:t>orchitis</a:t>
            </a:r>
            <a:r>
              <a:rPr lang="en-US" sz="1700" dirty="0" smtClean="0"/>
              <a:t> and even abscess.</a:t>
            </a:r>
          </a:p>
          <a:p>
            <a:pPr marL="82550" indent="0" eaLnBrk="1" fontAlgn="auto" hangingPunct="1">
              <a:spcAft>
                <a:spcPts val="0"/>
              </a:spcAft>
              <a:buClr>
                <a:srgbClr val="98C723"/>
              </a:buClr>
              <a:buFont typeface="Arial" panose="020B0604020202020204" pitchFamily="34" charset="0"/>
              <a:buNone/>
              <a:defRPr/>
            </a:pPr>
            <a:r>
              <a:rPr lang="en-US" sz="1700" b="1" dirty="0">
                <a:solidFill>
                  <a:prstClr val="black"/>
                </a:solidFill>
              </a:rPr>
              <a:t>4.Tuberculosis: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sz="1700" dirty="0"/>
              <a:t>Begins in the epididymis and spreads to the testis.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sz="1700" dirty="0"/>
              <a:t>There is associated tuberculous </a:t>
            </a:r>
            <a:r>
              <a:rPr lang="en-US" sz="1700" dirty="0" smtClean="0"/>
              <a:t>prostatitis and seminal </a:t>
            </a:r>
            <a:r>
              <a:rPr lang="en-US" sz="1700" dirty="0" err="1" smtClean="0"/>
              <a:t>vesiculitis</a:t>
            </a:r>
            <a:r>
              <a:rPr lang="en-US" sz="1700" dirty="0" smtClean="0"/>
              <a:t> </a:t>
            </a:r>
            <a:endParaRPr lang="en-US" sz="1700" dirty="0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sz="1700" dirty="0"/>
              <a:t>Microscopy: </a:t>
            </a:r>
            <a:r>
              <a:rPr lang="en-US" sz="1700" dirty="0" err="1"/>
              <a:t>Caseating</a:t>
            </a:r>
            <a:r>
              <a:rPr lang="en-US" sz="1700" dirty="0"/>
              <a:t> </a:t>
            </a:r>
            <a:r>
              <a:rPr lang="en-US" sz="1700" dirty="0" smtClean="0"/>
              <a:t>Granulomas </a:t>
            </a:r>
            <a:endParaRPr lang="en-US" sz="1700" dirty="0"/>
          </a:p>
          <a:p>
            <a:pPr marL="425450" indent="-342900" eaLnBrk="1" fontAlgn="auto" hangingPunct="1">
              <a:spcAft>
                <a:spcPts val="0"/>
              </a:spcAft>
              <a:defRPr/>
            </a:pPr>
            <a:endParaRPr lang="en-US" sz="2200" b="1" dirty="0" smtClean="0"/>
          </a:p>
          <a:p>
            <a:pPr marL="425450" indent="-342900" eaLnBrk="1" fontAlgn="auto" hangingPunct="1">
              <a:spcAft>
                <a:spcPts val="0"/>
              </a:spcAft>
              <a:defRPr/>
            </a:pPr>
            <a:endParaRPr lang="en-US" sz="2200" dirty="0"/>
          </a:p>
          <a:p>
            <a:pPr marL="365125" indent="-282575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8255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/>
          </a:p>
          <a:p>
            <a:pPr marL="8255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marL="365125" indent="-282575"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000" dirty="0" smtClean="0">
                <a:solidFill>
                  <a:schemeClr val="tx2">
                    <a:satMod val="130000"/>
                  </a:schemeClr>
                </a:solidFill>
              </a:rPr>
              <a:t>         Testicular Tumors</a:t>
            </a:r>
            <a:br>
              <a:rPr lang="en-US" sz="5000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en-US" sz="5000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125760"/>
            <a:ext cx="8229600" cy="854968"/>
          </a:xfrm>
        </p:spPr>
        <p:txBody>
          <a:bodyPr/>
          <a:lstStyle/>
          <a:p>
            <a:r>
              <a:rPr lang="en-US" sz="4000" dirty="0">
                <a:solidFill>
                  <a:schemeClr val="tx2">
                    <a:satMod val="130000"/>
                  </a:schemeClr>
                </a:solidFill>
              </a:rPr>
              <a:t>Testicular Tumors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755576" y="1268760"/>
            <a:ext cx="4464497" cy="5818960"/>
          </a:xfrm>
        </p:spPr>
        <p:txBody>
          <a:bodyPr>
            <a:normAutofit/>
          </a:bodyPr>
          <a:lstStyle/>
          <a:p>
            <a:endParaRPr lang="en-US" sz="2300" dirty="0" smtClean="0"/>
          </a:p>
          <a:p>
            <a:r>
              <a:rPr lang="en-US" sz="2300" dirty="0" smtClean="0"/>
              <a:t>Testicular </a:t>
            </a:r>
            <a:r>
              <a:rPr lang="en-US" sz="2300" dirty="0"/>
              <a:t>tumors are the most important cause of firm, painless enlargement of testis. </a:t>
            </a:r>
          </a:p>
          <a:p>
            <a:r>
              <a:rPr lang="en-US" sz="2300" dirty="0" smtClean="0"/>
              <a:t>Peak </a:t>
            </a:r>
            <a:r>
              <a:rPr lang="en-US" sz="2300" dirty="0"/>
              <a:t>incidence between the ages of 20 and 34 years. </a:t>
            </a:r>
            <a:endParaRPr lang="en-US" sz="23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355" y="1700808"/>
            <a:ext cx="2994645" cy="360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275" y="6453336"/>
            <a:ext cx="1822862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2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1073</TotalTime>
  <Words>1748</Words>
  <Application>Microsoft Office PowerPoint</Application>
  <PresentationFormat>On-screen Show (4:3)</PresentationFormat>
  <Paragraphs>232</Paragraphs>
  <Slides>25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Crop</vt:lpstr>
      <vt:lpstr>Testicular Pathology</vt:lpstr>
      <vt:lpstr>Lecture outline</vt:lpstr>
      <vt:lpstr>PowerPoint Presentation</vt:lpstr>
      <vt:lpstr>Taken from Robin and Cotran pathological basis of disease 2010 by Saunders,</vt:lpstr>
      <vt:lpstr>Testicular diseases</vt:lpstr>
      <vt:lpstr>Inflammation: epididymitis and orchitis</vt:lpstr>
      <vt:lpstr>Inflammation: epididymitis and orchitis</vt:lpstr>
      <vt:lpstr>         Testicular Tumors </vt:lpstr>
      <vt:lpstr>Testicular Tumors</vt:lpstr>
      <vt:lpstr>Classification of testicular tumors</vt:lpstr>
      <vt:lpstr>GERM CELL TUMORS (GCT)</vt:lpstr>
      <vt:lpstr>GERM CELL TUMORS (GCT)</vt:lpstr>
      <vt:lpstr>Seminoma</vt:lpstr>
      <vt:lpstr>Seminoma</vt:lpstr>
      <vt:lpstr>Spermatocytic Seminoma</vt:lpstr>
      <vt:lpstr>Embryonal Carcinoma</vt:lpstr>
      <vt:lpstr>Yolk Sac Tumor</vt:lpstr>
      <vt:lpstr>Choriocarcinoma</vt:lpstr>
      <vt:lpstr>Teratoma</vt:lpstr>
      <vt:lpstr>Teratoma</vt:lpstr>
      <vt:lpstr>PowerPoint Presentation</vt:lpstr>
      <vt:lpstr>Mixed GCTs</vt:lpstr>
      <vt:lpstr>Clinical features of GCTs</vt:lpstr>
      <vt:lpstr>prognosis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Testicular Tumors Emad Raddaoui, MD, FCAP, FASC</dc:title>
  <dc:creator>Sufia</dc:creator>
  <cp:lastModifiedBy>GCUSER</cp:lastModifiedBy>
  <cp:revision>109</cp:revision>
  <dcterms:created xsi:type="dcterms:W3CDTF">2005-03-09T09:49:13Z</dcterms:created>
  <dcterms:modified xsi:type="dcterms:W3CDTF">2016-03-23T05:13:32Z</dcterms:modified>
</cp:coreProperties>
</file>