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9"/>
  </p:notesMasterIdLst>
  <p:sldIdLst>
    <p:sldId id="256" r:id="rId2"/>
    <p:sldId id="421" r:id="rId3"/>
    <p:sldId id="261" r:id="rId4"/>
    <p:sldId id="262" r:id="rId5"/>
    <p:sldId id="265" r:id="rId6"/>
    <p:sldId id="279" r:id="rId7"/>
    <p:sldId id="345" r:id="rId8"/>
    <p:sldId id="414" r:id="rId9"/>
    <p:sldId id="415" r:id="rId10"/>
    <p:sldId id="416" r:id="rId11"/>
    <p:sldId id="411" r:id="rId12"/>
    <p:sldId id="410" r:id="rId13"/>
    <p:sldId id="401" r:id="rId14"/>
    <p:sldId id="389" r:id="rId15"/>
    <p:sldId id="351" r:id="rId16"/>
    <p:sldId id="298" r:id="rId17"/>
    <p:sldId id="397" r:id="rId18"/>
    <p:sldId id="396" r:id="rId19"/>
    <p:sldId id="354" r:id="rId20"/>
    <p:sldId id="358" r:id="rId21"/>
    <p:sldId id="390" r:id="rId22"/>
    <p:sldId id="418" r:id="rId23"/>
    <p:sldId id="352" r:id="rId24"/>
    <p:sldId id="403" r:id="rId25"/>
    <p:sldId id="321" r:id="rId26"/>
    <p:sldId id="419" r:id="rId27"/>
    <p:sldId id="353" r:id="rId28"/>
    <p:sldId id="330" r:id="rId29"/>
    <p:sldId id="404" r:id="rId30"/>
    <p:sldId id="409" r:id="rId31"/>
    <p:sldId id="420" r:id="rId32"/>
    <p:sldId id="383" r:id="rId33"/>
    <p:sldId id="417" r:id="rId34"/>
    <p:sldId id="398" r:id="rId35"/>
    <p:sldId id="399" r:id="rId36"/>
    <p:sldId id="340" r:id="rId37"/>
    <p:sldId id="394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3" autoAdjust="0"/>
    <p:restoredTop sz="89564" autoAdjust="0"/>
  </p:normalViewPr>
  <p:slideViewPr>
    <p:cSldViewPr>
      <p:cViewPr varScale="1">
        <p:scale>
          <a:sx n="88" d="100"/>
          <a:sy n="88" d="100"/>
        </p:scale>
        <p:origin x="121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65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CC27D2-1F0F-478B-8A88-4661DDBB0AEB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B772259-7541-46AA-8901-01BAC28CC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6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ED177A-430B-4399-8329-F6FC1A30820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4363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772259-7541-46AA-8901-01BAC28CC01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33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AF8EC0-AF6B-496E-A7EA-080CBA02B50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7978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BA7A58-2FA8-463C-8F6B-ACA026CDB9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4355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39D104-555E-492F-A867-E10F416089C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54085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928DD4-AD7C-41F1-B890-D8A025BE53C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79967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CBF8A4-D1C6-4D54-8EDE-A1CCCA5F571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7734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DFBD52-C52F-41D5-B8B6-B19099F68A8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24576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8FDED5-BC3F-4CA8-82BC-97F0385D14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w="9525">
            <a:noFill/>
          </a:ln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426896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317793-B456-449E-AAA0-8CFC4B2FDFA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1080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6A973-A385-4482-B541-2ABF7B1E6B4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4958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AF1102-4F51-4F8F-B83E-A8ECB9324BE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305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772259-7541-46AA-8901-01BAC28CC01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90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116F7F-AE31-4DFE-B157-0705C3D9666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68670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D2E480-C971-4872-94E5-8190574767D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81775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772259-7541-46AA-8901-01BAC28CC01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6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5AF0F6-272B-4CCF-B056-BD350FDD2DA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86083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AF3CB7-D5BF-4815-B99E-CF3FDEE23BC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4940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772259-7541-46AA-8901-01BAC28CC01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" y="0"/>
            <a:ext cx="9141714" cy="6858000"/>
            <a:chOff x="3048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74798" y="3537161"/>
              <a:ext cx="9144001" cy="196717"/>
              <a:chOff x="1523999" y="4379129"/>
              <a:chExt cx="9144001" cy="196717"/>
            </a:xfrm>
          </p:grpSpPr>
          <p:sp>
            <p:nvSpPr>
              <p:cNvPr id="19" name="Rectangle 18" descr="Gold bar"/>
              <p:cNvSpPr>
                <a:spLocks noChangeArrowheads="1"/>
              </p:cNvSpPr>
              <p:nvPr/>
            </p:nvSpPr>
            <p:spPr bwMode="auto">
              <a:xfrm rot="16200000" flipH="1">
                <a:off x="2949872" y="2953256"/>
                <a:ext cx="196717" cy="30484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 descr="Orange bar"/>
              <p:cNvSpPr>
                <a:spLocks noChangeArrowheads="1"/>
              </p:cNvSpPr>
              <p:nvPr/>
            </p:nvSpPr>
            <p:spPr bwMode="auto">
              <a:xfrm rot="16200000" flipH="1">
                <a:off x="5998335" y="2953256"/>
                <a:ext cx="196717" cy="3048463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Rectangle 20" descr="Slate bar"/>
              <p:cNvSpPr>
                <a:spLocks noChangeArrowheads="1"/>
              </p:cNvSpPr>
              <p:nvPr/>
            </p:nvSpPr>
            <p:spPr bwMode="auto">
              <a:xfrm rot="16200000" flipH="1">
                <a:off x="9045410" y="2953256"/>
                <a:ext cx="196717" cy="3048463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18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56115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12610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B2781CAA-0906-43AE-9838-F7D7BC107EA2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732293CF-5915-4876-9657-944CA82D76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71BEE07A-F709-444B-9BC5-DB67B4CE6958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C4799DA6-174C-4862-A24C-D8977C2A13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9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AC3CF6AA-E453-4AA8-88CE-E1EFA0A388FC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5FA49E07-D452-4884-A7F1-1845F62C9B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C425D9EA-8A6E-41FE-B45A-01808CDAA044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7866C280-24D0-462E-879A-D6356837DD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62262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945D475C-D1D6-4775-827A-9C7C1D5AE978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247BDBC8-E354-454E-9418-ACAAC80FA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1E95095E-EDE5-4F3F-A994-12FE0C655A93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1FDDA83C-ECE2-487B-91FF-E851BB2240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8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248" y="2193926"/>
            <a:ext cx="3868340" cy="397827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2248" y="1489075"/>
            <a:ext cx="386834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6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74638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0A5570F2-41FD-49F6-A115-8CA63F39B26D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B82168A2-E8DC-4F57-AE08-55516EFFC3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C3FAEF03-F0DE-41CD-B451-DDA99030980B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C6AE4058-0D73-4FC9-A244-44E490E5FB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5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5948D988-6C0C-4E83-85D3-01438264ED70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311A13FF-E165-431E-82B7-51681AB470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01850"/>
            <a:ext cx="2949178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1F3E2E37-182D-47B3-9EAF-94321FA84C7B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A120BB63-FA61-42D8-9AEE-2B8B1529E5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8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01850"/>
            <a:ext cx="2949178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B292107C-D038-4234-AE86-9A7FA257283D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04CFE9C2-5969-42BF-8E1B-5EB75D32CB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6"/>
            <a:ext cx="9141714" cy="6858006"/>
            <a:chOff x="-2728" y="-5"/>
            <a:chExt cx="12188952" cy="6858006"/>
          </a:xfrm>
        </p:grpSpPr>
        <p:sp>
          <p:nvSpPr>
            <p:cNvPr id="26" name="Rectangle 25"/>
            <p:cNvSpPr/>
            <p:nvPr/>
          </p:nvSpPr>
          <p:spPr>
            <a:xfrm>
              <a:off x="-2728" y="1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-2727" y="-5"/>
              <a:ext cx="716424" cy="6858000"/>
              <a:chOff x="-2727" y="-5"/>
              <a:chExt cx="716424" cy="68580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-2727" y="-5"/>
                <a:ext cx="571473" cy="6858000"/>
                <a:chOff x="6048440" y="-936481"/>
                <a:chExt cx="196717" cy="9144001"/>
              </a:xfrm>
            </p:grpSpPr>
            <p:sp>
              <p:nvSpPr>
                <p:cNvPr id="46" name="Rectangle 45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solidFill>
                  <a:schemeClr val="accent6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7" name="Rectangle 46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" name="Rectangle 47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66005" y="-5"/>
                <a:ext cx="147692" cy="6858000"/>
                <a:chOff x="6048440" y="-936481"/>
                <a:chExt cx="196717" cy="9144001"/>
              </a:xfrm>
            </p:grpSpPr>
            <p:sp>
              <p:nvSpPr>
                <p:cNvPr id="43" name="Rectangle 42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lvl="0" algn="ctr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4" name="Rectangle 43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5" name="Rectangle 44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646782" y="-5"/>
                <a:ext cx="45719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07915710-8485-443F-9C84-D8162CBCD8BB}" type="datetimeFigureOut">
              <a:rPr lang="en-US" smtClean="0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3CEABC8B-872F-4C47-A0C6-04DB53B60A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20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google.com/url?sa=i&amp;rct=j&amp;q=&amp;esrc=s&amp;source=images&amp;cd=&amp;cad=rja&amp;uact=8&amp;ved=0CAYQjB0&amp;url=http://imgbuddy.com/serous-cystadenoma-gross.asp&amp;ei=E4INVdrII4XaPe3ogYAH&amp;bvm=bv.88528373,d.bGQ&amp;psig=AFQjCNHlyjuTrqpSNEFMjNxxMXyM01JUWg&amp;ust=142703499537595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3803/EnM.2012.27.1.72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47800" y="4953000"/>
            <a:ext cx="5917679" cy="1600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Sufia Husain.</a:t>
            </a:r>
          </a:p>
          <a:p>
            <a:pPr marR="0"/>
            <a:r>
              <a:rPr lang="en-US" b="1" dirty="0"/>
              <a:t>Pathology Department</a:t>
            </a:r>
          </a:p>
          <a:p>
            <a:pPr marR="0"/>
            <a:r>
              <a:rPr lang="en-US" b="1" dirty="0"/>
              <a:t>KSU, Riyadh</a:t>
            </a:r>
          </a:p>
          <a:p>
            <a:pPr marR="0"/>
            <a:r>
              <a:rPr lang="en-US" b="1" dirty="0" smtClean="0"/>
              <a:t>March 2016</a:t>
            </a:r>
            <a:endParaRPr lang="en-US" b="1" dirty="0"/>
          </a:p>
          <a:p>
            <a:pPr marR="0"/>
            <a:r>
              <a:rPr lang="en-US" b="1" dirty="0"/>
              <a:t>Reference: Robbins &amp; </a:t>
            </a:r>
            <a:r>
              <a:rPr lang="en-US" b="1" dirty="0" err="1"/>
              <a:t>Cotran</a:t>
            </a:r>
            <a:r>
              <a:rPr lang="en-US" b="1" dirty="0"/>
              <a:t> Pathology and Rubin’s Pathology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63615" y="1295400"/>
            <a:ext cx="5917679" cy="1812097"/>
          </a:xfrm>
        </p:spPr>
        <p:txBody>
          <a:bodyPr/>
          <a:lstStyle/>
          <a:p>
            <a:r>
              <a:rPr lang="en-US" sz="3600" dirty="0" smtClean="0"/>
              <a:t>Reproductive System, Ovarian Cysts and Tumors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7744160" cy="1050097"/>
          </a:xfrm>
        </p:spPr>
        <p:txBody>
          <a:bodyPr/>
          <a:lstStyle/>
          <a:p>
            <a:r>
              <a:rPr lang="en-US" sz="3600" dirty="0"/>
              <a:t>Surface Epithelial Ovarian Tumors</a:t>
            </a:r>
          </a:p>
        </p:txBody>
      </p:sp>
    </p:spTree>
    <p:extLst>
      <p:ext uri="{BB962C8B-B14F-4D97-AF65-F5344CB8AC3E}">
        <p14:creationId xmlns:p14="http://schemas.microsoft.com/office/powerpoint/2010/main" val="20630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743200"/>
            <a:ext cx="8382000" cy="464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Neoplasms of surface epithelium account for majority of all primary ovarian tumors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Are 65 – 70 % of overall tumors</a:t>
            </a:r>
          </a:p>
          <a:p>
            <a:pPr eaLnBrk="1" hangingPunct="1"/>
            <a:r>
              <a:rPr lang="en-US" sz="2400" dirty="0" smtClean="0"/>
              <a:t>They account for 90 % of malignant tumors in the ovary</a:t>
            </a:r>
          </a:p>
          <a:p>
            <a:pPr eaLnBrk="1" hangingPunct="1"/>
            <a:r>
              <a:rPr lang="en-US" sz="2400" dirty="0" smtClean="0"/>
              <a:t>Age 20+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Surface Epithelial Ovarian Tumors</a:t>
            </a:r>
            <a:endParaRPr lang="en-US" sz="2800" dirty="0" smtClean="0"/>
          </a:p>
        </p:txBody>
      </p:sp>
      <p:sp>
        <p:nvSpPr>
          <p:cNvPr id="33794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64AD4C4-689C-4B2F-85CF-90683D7AEC3E}" type="slidenum">
              <a:rPr lang="en-US">
                <a:latin typeface="Tahoma" pitchFamily="34" charset="0"/>
              </a:rPr>
              <a:pPr>
                <a:defRPr/>
              </a:pPr>
              <a:t>11</a:t>
            </a:fld>
            <a:endParaRPr 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5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/>
          <p:cNvSpPr>
            <a:spLocks noGrp="1" noChangeArrowheads="1"/>
          </p:cNvSpPr>
          <p:nvPr>
            <p:ph idx="1"/>
          </p:nvPr>
        </p:nvSpPr>
        <p:spPr>
          <a:xfrm>
            <a:off x="533399" y="1690689"/>
            <a:ext cx="8626033" cy="503078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600" dirty="0" smtClean="0"/>
              <a:t>The subtypes of the surface epithelial tumors are:</a:t>
            </a:r>
          </a:p>
          <a:p>
            <a:pPr lvl="1">
              <a:lnSpc>
                <a:spcPct val="80000"/>
              </a:lnSpc>
            </a:pPr>
            <a:r>
              <a:rPr lang="en-US" b="1" dirty="0" smtClean="0"/>
              <a:t>Serous Tumors </a:t>
            </a:r>
          </a:p>
          <a:p>
            <a:pPr lvl="1">
              <a:lnSpc>
                <a:spcPct val="80000"/>
              </a:lnSpc>
            </a:pPr>
            <a:r>
              <a:rPr lang="en-US" b="1" dirty="0" smtClean="0"/>
              <a:t>Mucinous Tumors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b="1" dirty="0" err="1" smtClean="0"/>
              <a:t>Endometrioid</a:t>
            </a:r>
            <a:r>
              <a:rPr lang="en-US" b="1" dirty="0" smtClean="0"/>
              <a:t> Tumors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b="1" dirty="0" smtClean="0"/>
              <a:t>Clear cell Tumors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b="1" dirty="0" smtClean="0"/>
              <a:t>Transitional/Brenner cell Tumors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b="1" dirty="0" smtClean="0"/>
              <a:t>Others</a:t>
            </a:r>
          </a:p>
          <a:p>
            <a:pPr marL="0" indent="0">
              <a:buNone/>
            </a:pPr>
            <a:r>
              <a:rPr lang="en-US" sz="1600" dirty="0" smtClean="0"/>
              <a:t>All surface </a:t>
            </a:r>
            <a:r>
              <a:rPr lang="en-US" sz="1600" dirty="0"/>
              <a:t>epithelial tumors are </a:t>
            </a:r>
            <a:r>
              <a:rPr lang="en-US" sz="1600" dirty="0" smtClean="0"/>
              <a:t>further divided into: </a:t>
            </a:r>
            <a:endParaRPr lang="en-US" sz="1600" dirty="0"/>
          </a:p>
          <a:p>
            <a:pPr marL="802386" lvl="1" indent="-400050">
              <a:buFont typeface="+mj-lt"/>
              <a:buAutoNum type="romanLcPeriod"/>
            </a:pPr>
            <a:r>
              <a:rPr lang="en-US" b="1" dirty="0"/>
              <a:t>Benign: </a:t>
            </a:r>
            <a:r>
              <a:rPr lang="en-US" dirty="0"/>
              <a:t>They do not spread and invade other tissues. </a:t>
            </a:r>
          </a:p>
          <a:p>
            <a:pPr marL="802386" lvl="1" indent="-400050">
              <a:buFont typeface="+mj-lt"/>
              <a:buAutoNum type="romanLcPeriod"/>
            </a:pPr>
            <a:r>
              <a:rPr lang="en-US" b="1" dirty="0"/>
              <a:t>Malignant: </a:t>
            </a:r>
            <a:r>
              <a:rPr lang="en-US" dirty="0"/>
              <a:t>are carcinomas and have </a:t>
            </a:r>
            <a:r>
              <a:rPr lang="en-US" dirty="0" smtClean="0"/>
              <a:t>potential </a:t>
            </a:r>
            <a:r>
              <a:rPr lang="en-US" dirty="0"/>
              <a:t>to metastasize beyond the ovary. </a:t>
            </a:r>
          </a:p>
          <a:p>
            <a:pPr marL="802386" lvl="1" indent="-400050">
              <a:buFont typeface="+mj-lt"/>
              <a:buAutoNum type="romanLcPeriod"/>
            </a:pPr>
            <a:r>
              <a:rPr lang="en-US" b="1" dirty="0"/>
              <a:t>Borderline/ intermediate/  tumors of low malignant potential</a:t>
            </a:r>
            <a:r>
              <a:rPr lang="en-US" dirty="0"/>
              <a:t>: this is a gray zone. They are ‘semi-malignant’. </a:t>
            </a:r>
            <a:r>
              <a:rPr lang="en-US" dirty="0" smtClean="0"/>
              <a:t>These </a:t>
            </a:r>
            <a:r>
              <a:rPr lang="en-US" dirty="0"/>
              <a:t>appear to be low grade cancers with limited invasive potential. They have better prognosis than malignant. These tumors may seed or implant into the peritoneum.</a:t>
            </a:r>
          </a:p>
          <a:p>
            <a:pPr>
              <a:lnSpc>
                <a:spcPct val="80000"/>
              </a:lnSpc>
            </a:pPr>
            <a:endParaRPr lang="en-US" sz="2000" b="1" dirty="0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Surface Epithelial Ovarian Tumors </a:t>
            </a:r>
          </a:p>
        </p:txBody>
      </p:sp>
      <p:sp>
        <p:nvSpPr>
          <p:cNvPr id="28674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4E02BA-6687-41E6-8413-12A06D7AE4EC}" type="slidenum">
              <a:rPr lang="en-US">
                <a:latin typeface="Tahoma" pitchFamily="34" charset="0"/>
              </a:rPr>
              <a:pPr>
                <a:defRPr/>
              </a:pPr>
              <a:t>12</a:t>
            </a:fld>
            <a:endParaRPr 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32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2057400"/>
            <a:ext cx="425659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400" b="1" i="0" u="sng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SURFACE EPITHELIAL TUMORS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400" b="1" i="0" u="sng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Serous tumors: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Benign (cystadenoma)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Borderline tumors (serous borderline tumor)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Malignant (serous adenocarcinoma)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</a:pP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Mucinous tumors,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endocervical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-like and intestinal type: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Benign (cystadenoma)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Borderline tumors (mucinous borderline tumor)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Malignant (mucinous adenocarcinoma</a:t>
            </a:r>
          </a:p>
          <a:p>
            <a:pPr marL="402336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4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</a:pP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Endometrioid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tumors: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Benign (cystadenoma)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Borderline tumors (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endometrioid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borderline tumor)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Malignant (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endometrioid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adenocarcinoma)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872476"/>
            <a:ext cx="7334272" cy="7098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Simplified classification of primary ovarian tumors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61390" y="2667000"/>
            <a:ext cx="48112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buFont typeface="+mj-lt"/>
              <a:buAutoNum type="alphaUcPeriod" startAt="4"/>
            </a:pPr>
            <a:r>
              <a:rPr lang="en-US" alt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  <a:t>Clear cell tumors: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Benign 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Borderline tumors 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Malignant (clear cell </a:t>
            </a: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adenocarcinoma)</a:t>
            </a:r>
          </a:p>
          <a:p>
            <a:pPr lvl="1" eaLnBrk="0" hangingPunct="0"/>
            <a:endParaRPr lang="en-US" altLang="en-US" sz="14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lvl="0" indent="-342900" eaLnBrk="0" hangingPunct="0">
              <a:buFont typeface="+mj-lt"/>
              <a:buAutoNum type="alphaUcPeriod" startAt="4"/>
            </a:pPr>
            <a:r>
              <a:rPr lang="en-US" altLang="en-US" sz="14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Transitional </a:t>
            </a:r>
            <a:r>
              <a:rPr lang="en-US" alt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  <a:t>cell tumors: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Brenner tumor 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Brenner tumor of borderline malignancy 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Malignant Brenner tumor 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Transitional cell carcinoma (non-Brenner type</a:t>
            </a: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  <a:p>
            <a:pPr marL="342900" lvl="0" indent="-342900" eaLnBrk="0" hangingPunct="0">
              <a:buFont typeface="+mj-lt"/>
              <a:buAutoNum type="alphaUcPeriod" startAt="4"/>
            </a:pPr>
            <a:endParaRPr lang="en-US" alt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lvl="0" indent="-342900" eaLnBrk="0" hangingPunct="0">
              <a:buFont typeface="+mj-lt"/>
              <a:buAutoNum type="alphaUcPeriod" startAt="4"/>
            </a:pPr>
            <a:r>
              <a:rPr lang="en-US" altLang="en-US" sz="14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Others</a:t>
            </a:r>
            <a:endParaRPr lang="en-US" altLang="en-US" sz="1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9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unny Monkey Pi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685800"/>
            <a:ext cx="5486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51535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Serous ovarian tumors are the most common type ovarian tumors. They are also the most common group of epithelial tumors. </a:t>
            </a:r>
            <a:r>
              <a:rPr lang="en-US" sz="2000" dirty="0">
                <a:latin typeface="Calibri" panose="020F0502020204030204" pitchFamily="34" charset="0"/>
              </a:rPr>
              <a:t>T</a:t>
            </a:r>
            <a:r>
              <a:rPr lang="en-US" sz="2000" dirty="0" smtClean="0">
                <a:latin typeface="Calibri" panose="020F0502020204030204" pitchFamily="34" charset="0"/>
              </a:rPr>
              <a:t>he </a:t>
            </a:r>
            <a:r>
              <a:rPr lang="en-US" sz="2000" dirty="0">
                <a:latin typeface="Calibri" panose="020F0502020204030204" pitchFamily="34" charset="0"/>
              </a:rPr>
              <a:t>tumor </a:t>
            </a:r>
            <a:r>
              <a:rPr lang="en-US" sz="2000" dirty="0" smtClean="0">
                <a:latin typeface="Calibri" panose="020F0502020204030204" pitchFamily="34" charset="0"/>
              </a:rPr>
              <a:t>cells are of serous nature.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Age is 30 -40</a:t>
            </a:r>
          </a:p>
          <a:p>
            <a:pPr eaLnBrk="1" hangingPunct="1"/>
            <a:r>
              <a:rPr lang="en-US" sz="2000" dirty="0" smtClean="0">
                <a:latin typeface="Calibri" panose="020F0502020204030204" pitchFamily="34" charset="0"/>
              </a:rPr>
              <a:t>Usually cystic filled with clear serous fluid </a:t>
            </a:r>
          </a:p>
          <a:p>
            <a:pPr eaLnBrk="1" hangingPunct="1"/>
            <a:r>
              <a:rPr lang="en-US" sz="2000" dirty="0" smtClean="0">
                <a:latin typeface="Calibri" panose="020F0502020204030204" pitchFamily="34" charset="0"/>
              </a:rPr>
              <a:t>Serous tumors are </a:t>
            </a:r>
            <a:r>
              <a:rPr lang="en-US" sz="2000" b="1" dirty="0" smtClean="0">
                <a:latin typeface="Calibri" panose="020F0502020204030204" pitchFamily="34" charset="0"/>
              </a:rPr>
              <a:t>often bilateral.</a:t>
            </a:r>
          </a:p>
          <a:p>
            <a:pPr eaLnBrk="1" hangingPunct="1"/>
            <a:r>
              <a:rPr lang="en-US" sz="2000" dirty="0" err="1" smtClean="0">
                <a:latin typeface="Calibri" panose="020F0502020204030204" pitchFamily="34" charset="0"/>
              </a:rPr>
              <a:t>Psammoma</a:t>
            </a:r>
            <a:r>
              <a:rPr lang="en-US" sz="2000" dirty="0" smtClean="0">
                <a:latin typeface="Calibri" panose="020F0502020204030204" pitchFamily="34" charset="0"/>
              </a:rPr>
              <a:t> bodies are commonly seen</a:t>
            </a:r>
          </a:p>
          <a:p>
            <a:r>
              <a:rPr lang="en-US" sz="2000" dirty="0">
                <a:latin typeface="Calibri" panose="020F0502020204030204" pitchFamily="34" charset="0"/>
              </a:rPr>
              <a:t>The tumors are subdivided into </a:t>
            </a:r>
            <a:r>
              <a:rPr lang="en-US" sz="2000" b="1" dirty="0">
                <a:latin typeface="Calibri" panose="020F0502020204030204" pitchFamily="34" charset="0"/>
              </a:rPr>
              <a:t>benign</a:t>
            </a:r>
            <a:r>
              <a:rPr lang="en-US" sz="2000" dirty="0">
                <a:latin typeface="Calibri" panose="020F0502020204030204" pitchFamily="34" charset="0"/>
              </a:rPr>
              <a:t> (60%), </a:t>
            </a:r>
            <a:r>
              <a:rPr lang="en-US" sz="2000" b="1" dirty="0">
                <a:latin typeface="Calibri" panose="020F0502020204030204" pitchFamily="34" charset="0"/>
              </a:rPr>
              <a:t>borderline</a:t>
            </a:r>
            <a:r>
              <a:rPr lang="en-US" sz="2000" dirty="0">
                <a:latin typeface="Calibri" panose="020F0502020204030204" pitchFamily="34" charset="0"/>
              </a:rPr>
              <a:t> (15%) and </a:t>
            </a:r>
            <a:r>
              <a:rPr lang="en-US" sz="2000" b="1" dirty="0">
                <a:latin typeface="Calibri" panose="020F0502020204030204" pitchFamily="34" charset="0"/>
              </a:rPr>
              <a:t>malignant</a:t>
            </a:r>
            <a:r>
              <a:rPr lang="en-US" sz="2000" dirty="0">
                <a:latin typeface="Calibri" panose="020F0502020204030204" pitchFamily="34" charset="0"/>
              </a:rPr>
              <a:t> (25%). </a:t>
            </a:r>
          </a:p>
          <a:p>
            <a:pPr lvl="1"/>
            <a:r>
              <a:rPr lang="en-US" sz="2000" b="1" dirty="0" smtClean="0">
                <a:latin typeface="Calibri" panose="020F0502020204030204" pitchFamily="34" charset="0"/>
              </a:rPr>
              <a:t>Benign </a:t>
            </a:r>
            <a:r>
              <a:rPr lang="en-US" sz="2000" b="1" dirty="0">
                <a:latin typeface="Calibri" panose="020F0502020204030204" pitchFamily="34" charset="0"/>
              </a:rPr>
              <a:t>serous </a:t>
            </a:r>
            <a:r>
              <a:rPr lang="en-US" sz="2000" b="1" dirty="0" smtClean="0">
                <a:latin typeface="Calibri" panose="020F0502020204030204" pitchFamily="34" charset="0"/>
              </a:rPr>
              <a:t>tumors</a:t>
            </a:r>
            <a:r>
              <a:rPr lang="en-US" sz="2000" b="1" dirty="0">
                <a:latin typeface="Calibri" panose="020F0502020204030204" pitchFamily="34" charset="0"/>
              </a:rPr>
              <a:t> (</a:t>
            </a:r>
            <a:r>
              <a:rPr lang="en-US" sz="2000" b="1" dirty="0" smtClean="0">
                <a:latin typeface="Calibri" panose="020F0502020204030204" pitchFamily="34" charset="0"/>
              </a:rPr>
              <a:t>serous </a:t>
            </a:r>
            <a:r>
              <a:rPr lang="en-US" sz="2000" b="1" dirty="0" err="1" smtClean="0">
                <a:latin typeface="Calibri" panose="020F0502020204030204" pitchFamily="34" charset="0"/>
              </a:rPr>
              <a:t>cystadenomas</a:t>
            </a:r>
            <a:r>
              <a:rPr lang="en-US" sz="2000" b="1" dirty="0" smtClean="0">
                <a:latin typeface="Calibri" panose="020F0502020204030204" pitchFamily="34" charset="0"/>
              </a:rPr>
              <a:t>), </a:t>
            </a:r>
            <a:r>
              <a:rPr lang="en-US" sz="2000" dirty="0">
                <a:latin typeface="Calibri" panose="020F0502020204030204" pitchFamily="34" charset="0"/>
              </a:rPr>
              <a:t>are </a:t>
            </a:r>
            <a:r>
              <a:rPr lang="en-US" sz="2000" dirty="0" smtClean="0">
                <a:latin typeface="Calibri" panose="020F0502020204030204" pitchFamily="34" charset="0"/>
              </a:rPr>
              <a:t>commonly large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en-US" sz="2000" dirty="0" smtClean="0">
                <a:latin typeface="Calibri" panose="020F0502020204030204" pitchFamily="34" charset="0"/>
              </a:rPr>
              <a:t>cystic </a:t>
            </a:r>
            <a:r>
              <a:rPr lang="en-US" sz="2000" dirty="0">
                <a:latin typeface="Calibri" panose="020F0502020204030204" pitchFamily="34" charset="0"/>
              </a:rPr>
              <a:t>and thin-walled, and </a:t>
            </a:r>
            <a:r>
              <a:rPr lang="en-US" sz="2000" dirty="0" err="1" smtClean="0">
                <a:latin typeface="Calibri" panose="020F0502020204030204" pitchFamily="34" charset="0"/>
              </a:rPr>
              <a:t>unilocular</a:t>
            </a:r>
            <a:r>
              <a:rPr lang="en-US" sz="2000" dirty="0">
                <a:latin typeface="Calibri" panose="020F0502020204030204" pitchFamily="34" charset="0"/>
              </a:rPr>
              <a:t>. They are lined </a:t>
            </a:r>
            <a:r>
              <a:rPr lang="en-US" sz="2000" dirty="0" smtClean="0">
                <a:latin typeface="Calibri" panose="020F0502020204030204" pitchFamily="34" charset="0"/>
              </a:rPr>
              <a:t>by serous cells </a:t>
            </a:r>
            <a:r>
              <a:rPr lang="en-US" sz="2000" dirty="0">
                <a:latin typeface="Calibri" panose="020F0502020204030204" pitchFamily="34" charset="0"/>
              </a:rPr>
              <a:t>and contain thin, clear yellow fluid.</a:t>
            </a:r>
          </a:p>
          <a:p>
            <a:pPr lvl="1"/>
            <a:r>
              <a:rPr lang="en-US" sz="2000" b="1" dirty="0">
                <a:latin typeface="Calibri" panose="020F0502020204030204" pitchFamily="34" charset="0"/>
              </a:rPr>
              <a:t>Borderline serous tumors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cystic with thin wall and smooth surface, but often have multiple papillary </a:t>
            </a:r>
            <a:r>
              <a:rPr lang="en-US" sz="2000" dirty="0" err="1">
                <a:latin typeface="Calibri" panose="020F0502020204030204" pitchFamily="34" charset="0"/>
              </a:rPr>
              <a:t>excresences</a:t>
            </a:r>
            <a:r>
              <a:rPr lang="en-US" sz="2000" dirty="0">
                <a:latin typeface="Calibri" panose="020F0502020204030204" pitchFamily="34" charset="0"/>
              </a:rPr>
              <a:t> (grape-like clusters), protruding into the lumen in places. 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lvl="1"/>
            <a:r>
              <a:rPr lang="en-US" sz="2000" b="1" dirty="0">
                <a:latin typeface="Calibri" panose="020F0502020204030204" pitchFamily="34" charset="0"/>
              </a:rPr>
              <a:t>Malignant serous tumors (serous </a:t>
            </a:r>
            <a:r>
              <a:rPr lang="en-US" sz="2000" b="1" dirty="0" err="1">
                <a:latin typeface="Calibri" panose="020F0502020204030204" pitchFamily="34" charset="0"/>
              </a:rPr>
              <a:t>cystadenocarcinoma</a:t>
            </a:r>
            <a:r>
              <a:rPr lang="en-US" sz="2000" b="1" dirty="0">
                <a:latin typeface="Calibri" panose="020F0502020204030204" pitchFamily="34" charset="0"/>
              </a:rPr>
              <a:t>) </a:t>
            </a:r>
            <a:r>
              <a:rPr lang="en-US" sz="2000" dirty="0">
                <a:latin typeface="Calibri" panose="020F0502020204030204" pitchFamily="34" charset="0"/>
              </a:rPr>
              <a:t>is the commonest malignant ovarian tumor, forming about a third of all cancers of the ovary. </a:t>
            </a:r>
            <a:r>
              <a:rPr lang="en-US" sz="2000" dirty="0" smtClean="0">
                <a:latin typeface="Calibri" panose="020F0502020204030204" pitchFamily="34" charset="0"/>
              </a:rPr>
              <a:t>The </a:t>
            </a:r>
            <a:r>
              <a:rPr lang="en-US" sz="2000" dirty="0">
                <a:latin typeface="Calibri" panose="020F0502020204030204" pitchFamily="34" charset="0"/>
              </a:rPr>
              <a:t>tumors are partly cystic and partly solid </a:t>
            </a:r>
            <a:r>
              <a:rPr lang="en-US" sz="2000" dirty="0" smtClean="0">
                <a:latin typeface="Calibri" panose="020F0502020204030204" pitchFamily="34" charset="0"/>
              </a:rPr>
              <a:t>with prominent </a:t>
            </a:r>
            <a:r>
              <a:rPr lang="en-US" sz="2000" dirty="0">
                <a:latin typeface="Calibri" panose="020F0502020204030204" pitchFamily="34" charset="0"/>
              </a:rPr>
              <a:t>excrescences, often with necrosis and hemorrhage. </a:t>
            </a:r>
            <a:r>
              <a:rPr lang="en-US" sz="2000" dirty="0" smtClean="0">
                <a:latin typeface="Calibri" panose="020F0502020204030204" pitchFamily="34" charset="0"/>
              </a:rPr>
              <a:t> These </a:t>
            </a:r>
            <a:r>
              <a:rPr lang="en-US" sz="2000" dirty="0">
                <a:latin typeface="Calibri" panose="020F0502020204030204" pitchFamily="34" charset="0"/>
              </a:rPr>
              <a:t>tumors usually present with </a:t>
            </a:r>
            <a:r>
              <a:rPr lang="en-US" sz="2000" dirty="0" smtClean="0">
                <a:latin typeface="Calibri" panose="020F0502020204030204" pitchFamily="34" charset="0"/>
              </a:rPr>
              <a:t>ascites </a:t>
            </a:r>
            <a:r>
              <a:rPr lang="en-US" sz="2000" dirty="0">
                <a:latin typeface="Calibri" panose="020F0502020204030204" pitchFamily="34" charset="0"/>
              </a:rPr>
              <a:t>due to abdominal </a:t>
            </a:r>
            <a:r>
              <a:rPr lang="en-US" sz="2000" dirty="0" smtClean="0">
                <a:latin typeface="Calibri" panose="020F0502020204030204" pitchFamily="34" charset="0"/>
              </a:rPr>
              <a:t>metastases. Treatment: surgery, chemotherapy and radiotherapy. Prognosis; poor.</a:t>
            </a:r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Serous Tumors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Serous cystadenoma</a:t>
            </a:r>
            <a:endParaRPr lang="en-US" dirty="0"/>
          </a:p>
        </p:txBody>
      </p:sp>
      <p:sp>
        <p:nvSpPr>
          <p:cNvPr id="45058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428A2A6-BDB2-4E8C-A3BD-8401FE59F270}" type="slidenum">
              <a:rPr lang="en-US">
                <a:latin typeface="Tahoma" pitchFamily="34" charset="0"/>
              </a:rPr>
              <a:pPr>
                <a:defRPr/>
              </a:pPr>
              <a:t>16</a:t>
            </a:fld>
            <a:endParaRPr lang="en-US">
              <a:latin typeface="Tahoma" pitchFamily="34" charset="0"/>
            </a:endParaRPr>
          </a:p>
        </p:txBody>
      </p:sp>
      <p:pic>
        <p:nvPicPr>
          <p:cNvPr id="31747" name="Picture 4" descr="FEM0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6002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114562"/>
            <a:ext cx="3657917" cy="2743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373" y="4431582"/>
            <a:ext cx="3639627" cy="2426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10400" y="6611779"/>
            <a:ext cx="15568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commons.wikimedia.org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6345260" cy="709865"/>
          </a:xfrm>
        </p:spPr>
        <p:txBody>
          <a:bodyPr/>
          <a:lstStyle/>
          <a:p>
            <a:r>
              <a:rPr lang="en-US" dirty="0" smtClean="0"/>
              <a:t>Borderline serous tumor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0" y="1473248"/>
            <a:ext cx="8048625" cy="48672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6350169"/>
            <a:ext cx="856672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"Ovarian Cancer - A Clinical and Translational Update", book edited by </a:t>
            </a:r>
            <a:r>
              <a:rPr lang="en-US" sz="900" dirty="0" err="1" smtClean="0"/>
              <a:t>Iván</a:t>
            </a:r>
            <a:r>
              <a:rPr lang="en-US" sz="900" dirty="0" smtClean="0"/>
              <a:t> </a:t>
            </a:r>
            <a:r>
              <a:rPr lang="en-US" sz="900" dirty="0" err="1" smtClean="0"/>
              <a:t>Díaz-Padilla</a:t>
            </a:r>
            <a:r>
              <a:rPr lang="en-US" sz="900" dirty="0" smtClean="0"/>
              <a:t>, ISBN 978-953-51-1030-9, Published: February 27, 2013 under CC BY 3.0 license. © The Author(s). </a:t>
            </a:r>
            <a:r>
              <a:rPr lang="en-US" sz="900" b="1" dirty="0" smtClean="0"/>
              <a:t>Borderline Epithelial Tumors </a:t>
            </a:r>
            <a:r>
              <a:rPr lang="en-US" sz="900" b="1" dirty="0"/>
              <a:t>of the </a:t>
            </a:r>
            <a:r>
              <a:rPr lang="en-US" sz="900" b="1" dirty="0" smtClean="0"/>
              <a:t>Ovary </a:t>
            </a:r>
            <a:r>
              <a:rPr lang="en-US" sz="900" dirty="0" smtClean="0"/>
              <a:t>By </a:t>
            </a:r>
            <a:r>
              <a:rPr lang="en-US" sz="900" dirty="0" err="1"/>
              <a:t>Gennaro</a:t>
            </a:r>
            <a:r>
              <a:rPr lang="en-US" sz="900" dirty="0"/>
              <a:t> </a:t>
            </a:r>
            <a:r>
              <a:rPr lang="en-US" sz="900" dirty="0" err="1"/>
              <a:t>Cormio</a:t>
            </a:r>
            <a:r>
              <a:rPr lang="en-US" sz="900" dirty="0"/>
              <a:t>, Vera </a:t>
            </a:r>
            <a:r>
              <a:rPr lang="en-US" sz="900" dirty="0" err="1"/>
              <a:t>Loizzi</a:t>
            </a:r>
            <a:r>
              <a:rPr lang="en-US" sz="900" dirty="0"/>
              <a:t>, </a:t>
            </a:r>
            <a:r>
              <a:rPr lang="en-US" sz="900" dirty="0" err="1"/>
              <a:t>Maddalena</a:t>
            </a:r>
            <a:r>
              <a:rPr lang="en-US" sz="900" dirty="0"/>
              <a:t> </a:t>
            </a:r>
            <a:r>
              <a:rPr lang="en-US" sz="900" dirty="0" err="1"/>
              <a:t>Falagario</a:t>
            </a:r>
            <a:r>
              <a:rPr lang="en-US" sz="900" dirty="0"/>
              <a:t>, </a:t>
            </a:r>
            <a:r>
              <a:rPr lang="en-US" sz="900" dirty="0" err="1"/>
              <a:t>Doriana</a:t>
            </a:r>
            <a:r>
              <a:rPr lang="en-US" sz="900" dirty="0"/>
              <a:t> </a:t>
            </a:r>
            <a:r>
              <a:rPr lang="en-US" sz="900" dirty="0" err="1"/>
              <a:t>Scardigno</a:t>
            </a:r>
            <a:r>
              <a:rPr lang="en-US" sz="900" dirty="0"/>
              <a:t>, Donatella </a:t>
            </a:r>
            <a:r>
              <a:rPr lang="en-US" sz="900" dirty="0" err="1"/>
              <a:t>Latorre</a:t>
            </a:r>
            <a:r>
              <a:rPr lang="en-US" sz="900" dirty="0"/>
              <a:t> and Luigi E. </a:t>
            </a:r>
            <a:r>
              <a:rPr lang="en-US" sz="900" dirty="0" err="1"/>
              <a:t>Selvaggi</a:t>
            </a:r>
            <a:r>
              <a:rPr lang="en-US" sz="900" dirty="0"/>
              <a:t> </a:t>
            </a:r>
            <a:r>
              <a:rPr lang="en-US" sz="900" dirty="0" smtClean="0"/>
              <a:t> </a:t>
            </a:r>
            <a:r>
              <a:rPr lang="en-US" sz="900" dirty="0" err="1" smtClean="0"/>
              <a:t>DOI:</a:t>
            </a:r>
            <a:r>
              <a:rPr lang="en-US" sz="900" dirty="0" err="1"/>
              <a:t>http</a:t>
            </a:r>
            <a:r>
              <a:rPr lang="en-US" sz="900" dirty="0"/>
              <a:t>://dx.doi.org/10.5772/54828</a:t>
            </a:r>
          </a:p>
        </p:txBody>
      </p:sp>
    </p:spTree>
    <p:extLst>
      <p:ext uri="{BB962C8B-B14F-4D97-AF65-F5344CB8AC3E}">
        <p14:creationId xmlns:p14="http://schemas.microsoft.com/office/powerpoint/2010/main" val="229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57800" y="3048000"/>
            <a:ext cx="3886200" cy="302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Serous </a:t>
            </a:r>
            <a:r>
              <a:rPr lang="en-US" dirty="0" err="1" smtClean="0"/>
              <a:t>cystadenocarcinoma</a:t>
            </a:r>
            <a:r>
              <a:rPr lang="en-US" dirty="0" smtClean="0"/>
              <a:t>, ovary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45" y="1524000"/>
            <a:ext cx="5238750" cy="4857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9805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Ed </a:t>
            </a:r>
            <a:r>
              <a:rPr lang="en-US" sz="900" dirty="0" err="1"/>
              <a:t>Uthman</a:t>
            </a:r>
            <a:r>
              <a:rPr lang="en-US" sz="900" dirty="0"/>
              <a:t>, </a:t>
            </a:r>
            <a:r>
              <a:rPr lang="en-US" sz="900" dirty="0" smtClean="0"/>
              <a:t>MD. http</a:t>
            </a:r>
            <a:r>
              <a:rPr lang="en-US" sz="900" dirty="0"/>
              <a:t>://web2.airmail.net/uthman/specimens/images/ovary_serous_ca.html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4400" y="653348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hlinkClick r:id="rId4"/>
              </a:rPr>
              <a:t>imgbuddy.com</a:t>
            </a:r>
            <a:r>
              <a:rPr lang="en-US" sz="800" dirty="0" smtClean="0"/>
              <a:t> http</a:t>
            </a:r>
            <a:r>
              <a:rPr lang="en-US" sz="800" dirty="0"/>
              <a:t>://missinglink.ucsf.edu/lm/IDS_107_ovary_uterus_kidney/assets/Slide340OACAhp_small.jpg</a:t>
            </a:r>
          </a:p>
        </p:txBody>
      </p:sp>
    </p:spTree>
    <p:extLst>
      <p:ext uri="{BB962C8B-B14F-4D97-AF65-F5344CB8AC3E}">
        <p14:creationId xmlns:p14="http://schemas.microsoft.com/office/powerpoint/2010/main" val="6618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76400" y="3013154"/>
            <a:ext cx="5592383" cy="3330835"/>
          </a:xfrm>
          <a:prstGeom prst="rect">
            <a:avLst/>
          </a:prstGeom>
        </p:spPr>
      </p:pic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604951"/>
            <a:ext cx="8253045" cy="1376249"/>
          </a:xfrm>
        </p:spPr>
        <p:txBody>
          <a:bodyPr>
            <a:noAutofit/>
          </a:bodyPr>
          <a:lstStyle/>
          <a:p>
            <a:r>
              <a:rPr lang="en-US" sz="1400" dirty="0" smtClean="0"/>
              <a:t>Mucinous tumors form about 25% of all ovarian neoplasms</a:t>
            </a:r>
            <a:r>
              <a:rPr lang="en-US" sz="1400" dirty="0"/>
              <a:t>. </a:t>
            </a:r>
            <a:r>
              <a:rPr lang="en-US" sz="1400" dirty="0" smtClean="0"/>
              <a:t>The tumor cells are </a:t>
            </a:r>
            <a:r>
              <a:rPr lang="en-US" sz="1400" dirty="0" err="1"/>
              <a:t>mucin</a:t>
            </a:r>
            <a:r>
              <a:rPr lang="en-US" sz="1400" dirty="0"/>
              <a:t>-producing </a:t>
            </a:r>
            <a:r>
              <a:rPr lang="en-US" sz="1400" dirty="0" smtClean="0"/>
              <a:t>cells (which are either </a:t>
            </a:r>
            <a:r>
              <a:rPr lang="en-US" altLang="en-US" sz="1400" dirty="0" err="1" smtClean="0"/>
              <a:t>endocervical</a:t>
            </a:r>
            <a:r>
              <a:rPr lang="en-US" altLang="en-US" sz="1400" dirty="0" smtClean="0"/>
              <a:t> type or </a:t>
            </a:r>
            <a:r>
              <a:rPr lang="en-US" altLang="en-US" sz="1400" dirty="0"/>
              <a:t>intestinal </a:t>
            </a:r>
            <a:r>
              <a:rPr lang="en-US" altLang="en-US" sz="1400" dirty="0" smtClean="0"/>
              <a:t>type cells).</a:t>
            </a:r>
            <a:endParaRPr lang="en-US" sz="1400" dirty="0"/>
          </a:p>
          <a:p>
            <a:pPr eaLnBrk="1" hangingPunct="1"/>
            <a:r>
              <a:rPr lang="en-US" sz="1400" dirty="0" smtClean="0"/>
              <a:t>Less likely to be malignant</a:t>
            </a:r>
          </a:p>
          <a:p>
            <a:pPr eaLnBrk="1" hangingPunct="1"/>
            <a:r>
              <a:rPr lang="en-US" sz="1400" dirty="0" smtClean="0"/>
              <a:t>80% are benign</a:t>
            </a:r>
          </a:p>
          <a:p>
            <a:pPr eaLnBrk="1" hangingPunct="1"/>
            <a:r>
              <a:rPr lang="en-US" sz="1400" dirty="0" smtClean="0"/>
              <a:t>10% are borderline</a:t>
            </a:r>
          </a:p>
          <a:p>
            <a:pPr eaLnBrk="1" hangingPunct="1"/>
            <a:r>
              <a:rPr lang="en-US" sz="1400" dirty="0" smtClean="0"/>
              <a:t>10% malignant </a:t>
            </a:r>
          </a:p>
          <a:p>
            <a:pPr eaLnBrk="1" hangingPunct="1"/>
            <a:r>
              <a:rPr lang="en-US" sz="1400" dirty="0" err="1" smtClean="0"/>
              <a:t>Bilaterality</a:t>
            </a:r>
            <a:r>
              <a:rPr lang="en-US" sz="1400" dirty="0" smtClean="0"/>
              <a:t> is uncommon.</a:t>
            </a:r>
          </a:p>
          <a:p>
            <a:pPr eaLnBrk="1" hangingPunct="1"/>
            <a:r>
              <a:rPr lang="en-US" sz="1400" dirty="0" err="1" smtClean="0"/>
              <a:t>Mucinous</a:t>
            </a:r>
            <a:r>
              <a:rPr lang="en-US" sz="1400" dirty="0" smtClean="0"/>
              <a:t> tumors can be very large. </a:t>
            </a:r>
          </a:p>
          <a:p>
            <a:pPr eaLnBrk="1" hangingPunct="1"/>
            <a:r>
              <a:rPr lang="en-US" sz="1400" dirty="0" smtClean="0"/>
              <a:t>They are typically cystic and </a:t>
            </a:r>
            <a:r>
              <a:rPr lang="en-US" sz="1400" dirty="0" err="1" smtClean="0"/>
              <a:t>multilocular</a:t>
            </a:r>
            <a:r>
              <a:rPr lang="en-US" sz="1400" dirty="0" smtClean="0"/>
              <a:t> and filled with thick sticky, viscous mucoid fluid. </a:t>
            </a:r>
          </a:p>
        </p:txBody>
      </p:sp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569858" y="131876"/>
            <a:ext cx="7886700" cy="47307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/>
              <a:t>Mucinous</a:t>
            </a:r>
            <a:r>
              <a:rPr lang="en-US" dirty="0" smtClean="0"/>
              <a:t> Tumors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907" y="6115880"/>
            <a:ext cx="4462659" cy="2072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8210" y="6417049"/>
            <a:ext cx="5889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Mucinous </a:t>
            </a:r>
            <a:r>
              <a:rPr lang="en-US" sz="1100" dirty="0" err="1"/>
              <a:t>cystadenoma</a:t>
            </a:r>
            <a:r>
              <a:rPr lang="en-US" sz="1100" dirty="0"/>
              <a:t> with </a:t>
            </a:r>
            <a:r>
              <a:rPr lang="en-US" sz="1100" dirty="0" err="1"/>
              <a:t>multicystic</a:t>
            </a:r>
            <a:r>
              <a:rPr lang="en-US" sz="1100" dirty="0"/>
              <a:t> cut section and glistening </a:t>
            </a:r>
            <a:r>
              <a:rPr lang="en-US" sz="1100" dirty="0" err="1"/>
              <a:t>mucoid</a:t>
            </a:r>
            <a:r>
              <a:rPr lang="en-US" sz="1100" dirty="0"/>
              <a:t> material; in it. B. the cyst is lined by columnar epithelium (</a:t>
            </a:r>
            <a:r>
              <a:rPr lang="en-US" sz="1100" dirty="0" err="1"/>
              <a:t>mucin</a:t>
            </a:r>
            <a:r>
              <a:rPr lang="en-US" sz="1100" dirty="0"/>
              <a:t> producing)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pathology of the major types of ovarian cysts (follicular and luteal).</a:t>
            </a:r>
          </a:p>
          <a:p>
            <a:r>
              <a:rPr lang="en-US" dirty="0" smtClean="0"/>
              <a:t>The </a:t>
            </a:r>
            <a:r>
              <a:rPr lang="en-US" dirty="0"/>
              <a:t>classification and pathology of common ovarian </a:t>
            </a:r>
            <a:r>
              <a:rPr lang="en-US" dirty="0" smtClean="0"/>
              <a:t>tumors </a:t>
            </a:r>
            <a:r>
              <a:rPr lang="en-US" dirty="0"/>
              <a:t>including surface epithelial, germ cell, stromal and metastatic neoplasms.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outlines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800600" y="3352800"/>
            <a:ext cx="3636980" cy="2438402"/>
          </a:xfrm>
        </p:spPr>
        <p:txBody>
          <a:bodyPr/>
          <a:lstStyle/>
          <a:p>
            <a:r>
              <a:rPr lang="en-US" altLang="en-US" dirty="0"/>
              <a:t>Tumor  cell are transitional cell type</a:t>
            </a:r>
          </a:p>
          <a:p>
            <a:r>
              <a:rPr lang="en-US" altLang="en-US" dirty="0"/>
              <a:t>Most are benign 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700910" y="2230864"/>
            <a:ext cx="5021579" cy="756635"/>
          </a:xfrm>
        </p:spPr>
        <p:txBody>
          <a:bodyPr/>
          <a:lstStyle/>
          <a:p>
            <a:r>
              <a:rPr lang="en-US" sz="1800" b="1" dirty="0" smtClean="0"/>
              <a:t>TRANSITIONAL CELL/ BRENNER TUMOR</a:t>
            </a:r>
            <a:endParaRPr lang="en-US" sz="1800" b="1" dirty="0"/>
          </a:p>
        </p:txBody>
      </p:sp>
      <p:sp>
        <p:nvSpPr>
          <p:cNvPr id="44035" name="Content Placeholder 2"/>
          <p:cNvSpPr>
            <a:spLocks noGrp="1"/>
          </p:cNvSpPr>
          <p:nvPr>
            <p:ph sz="half" idx="2"/>
          </p:nvPr>
        </p:nvSpPr>
        <p:spPr>
          <a:xfrm>
            <a:off x="530038" y="2990258"/>
            <a:ext cx="4191000" cy="3609510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They have tubular gland that resemble the endometrium  so the name </a:t>
            </a:r>
            <a:r>
              <a:rPr lang="en-US" dirty="0" err="1" smtClean="0"/>
              <a:t>endometrioid</a:t>
            </a:r>
            <a:r>
              <a:rPr lang="en-US" dirty="0" smtClean="0"/>
              <a:t> (endometrium-like) . </a:t>
            </a:r>
          </a:p>
          <a:p>
            <a:pPr eaLnBrk="1" hangingPunct="1"/>
            <a:r>
              <a:rPr lang="en-US" dirty="0" err="1" smtClean="0"/>
              <a:t>Endometrioid</a:t>
            </a:r>
            <a:r>
              <a:rPr lang="en-US" dirty="0" smtClean="0"/>
              <a:t> tumors form 10 to 20% of all ovarian tumors. </a:t>
            </a:r>
          </a:p>
          <a:p>
            <a:pPr eaLnBrk="1" hangingPunct="1"/>
            <a:r>
              <a:rPr lang="en-US" dirty="0"/>
              <a:t>M</a:t>
            </a:r>
            <a:r>
              <a:rPr lang="en-US" dirty="0" smtClean="0"/>
              <a:t>ost of the </a:t>
            </a:r>
            <a:r>
              <a:rPr lang="en-US" dirty="0" err="1" smtClean="0"/>
              <a:t>endometrioid</a:t>
            </a:r>
            <a:r>
              <a:rPr lang="en-US" dirty="0" smtClean="0"/>
              <a:t> tumors are malignant (carcinomas).</a:t>
            </a:r>
          </a:p>
          <a:p>
            <a:r>
              <a:rPr lang="en-US" dirty="0" smtClean="0"/>
              <a:t>Some </a:t>
            </a:r>
            <a:r>
              <a:rPr lang="en-US" dirty="0" err="1"/>
              <a:t>endometrioid</a:t>
            </a:r>
            <a:r>
              <a:rPr lang="en-US" dirty="0"/>
              <a:t> tumors </a:t>
            </a:r>
            <a:r>
              <a:rPr lang="en-US" dirty="0" smtClean="0"/>
              <a:t>are accompanied by an endometrial carcinoma in the uterus and / or endometriosis in the ovaries </a:t>
            </a:r>
          </a:p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0038" y="2285216"/>
            <a:ext cx="3864015" cy="759290"/>
          </a:xfrm>
        </p:spPr>
        <p:txBody>
          <a:bodyPr/>
          <a:lstStyle/>
          <a:p>
            <a:r>
              <a:rPr lang="en-US" sz="1800" b="1" dirty="0" smtClean="0"/>
              <a:t>ENDOMETRIOID TUMORS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Other surface epithelial tumors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unny Bizarre Photogra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219200"/>
            <a:ext cx="5638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26503"/>
            <a:ext cx="7010400" cy="1050097"/>
          </a:xfrm>
        </p:spPr>
        <p:txBody>
          <a:bodyPr/>
          <a:lstStyle/>
          <a:p>
            <a:r>
              <a:rPr lang="en-US" sz="3600" dirty="0"/>
              <a:t>Sex Cord-Stromal tumors </a:t>
            </a:r>
          </a:p>
        </p:txBody>
      </p:sp>
    </p:spTree>
    <p:extLst>
      <p:ext uri="{BB962C8B-B14F-4D97-AF65-F5344CB8AC3E}">
        <p14:creationId xmlns:p14="http://schemas.microsoft.com/office/powerpoint/2010/main" val="129493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buFontTx/>
              <a:buChar char="-"/>
            </a:pPr>
            <a:endParaRPr lang="en-US" sz="3600" dirty="0" smtClean="0"/>
          </a:p>
          <a:p>
            <a:pPr marL="0" indent="0" eaLnBrk="1" hangingPunct="1">
              <a:buNone/>
            </a:pPr>
            <a:r>
              <a:rPr lang="en-US" sz="3600" b="1" dirty="0" smtClean="0"/>
              <a:t>Almost always Benign</a:t>
            </a:r>
          </a:p>
          <a:p>
            <a:pPr>
              <a:buFontTx/>
              <a:buChar char="-"/>
            </a:pPr>
            <a:r>
              <a:rPr lang="en-US" sz="3600" dirty="0" err="1" smtClean="0"/>
              <a:t>Thecoma</a:t>
            </a:r>
            <a:r>
              <a:rPr lang="en-US" sz="3600" dirty="0" smtClean="0"/>
              <a:t>, Fibroma and </a:t>
            </a:r>
            <a:r>
              <a:rPr lang="en-US" sz="3600" dirty="0" err="1" smtClean="0"/>
              <a:t>Fibrothecoma</a:t>
            </a:r>
            <a:endParaRPr lang="en-US" sz="3600" dirty="0"/>
          </a:p>
          <a:p>
            <a:pPr eaLnBrk="1" hangingPunct="1">
              <a:buFontTx/>
              <a:buChar char="-"/>
            </a:pPr>
            <a:endParaRPr lang="en-US" sz="3600" dirty="0" smtClean="0"/>
          </a:p>
          <a:p>
            <a:pPr marL="0" indent="0" eaLnBrk="1" hangingPunct="1">
              <a:buNone/>
            </a:pPr>
            <a:r>
              <a:rPr lang="en-US" sz="3600" b="1" dirty="0" smtClean="0"/>
              <a:t>With Malignant Potential</a:t>
            </a:r>
          </a:p>
          <a:p>
            <a:pPr eaLnBrk="1" hangingPunct="1">
              <a:buFontTx/>
              <a:buChar char="-"/>
            </a:pPr>
            <a:r>
              <a:rPr lang="en-US" sz="3600" dirty="0" err="1" smtClean="0"/>
              <a:t>Granulosa</a:t>
            </a:r>
            <a:r>
              <a:rPr lang="en-US" sz="3600" dirty="0" smtClean="0"/>
              <a:t> Cell tumor</a:t>
            </a:r>
          </a:p>
          <a:p>
            <a:pPr eaLnBrk="1" hangingPunct="1">
              <a:buFontTx/>
              <a:buChar char="-"/>
            </a:pPr>
            <a:r>
              <a:rPr lang="en-US" sz="3600" dirty="0" err="1" smtClean="0"/>
              <a:t>Sertoli-Leydig</a:t>
            </a:r>
            <a:r>
              <a:rPr lang="en-US" sz="3600" dirty="0" smtClean="0"/>
              <a:t> cell tumor</a:t>
            </a:r>
          </a:p>
          <a:p>
            <a:pPr marL="0" indent="0" eaLnBrk="1" hangingPunct="1">
              <a:buNone/>
            </a:pPr>
            <a:endParaRPr lang="en-US" sz="3600" dirty="0" smtClean="0"/>
          </a:p>
          <a:p>
            <a:pPr marL="0" indent="0" eaLnBrk="1" hangingPunct="1">
              <a:buNone/>
            </a:pPr>
            <a:r>
              <a:rPr lang="en-US" sz="3600" b="1" dirty="0" smtClean="0"/>
              <a:t>Others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Sex Cord-Stromal </a:t>
            </a:r>
            <a:r>
              <a:rPr lang="en-US" sz="3200" dirty="0" smtClean="0"/>
              <a:t>tumors:  </a:t>
            </a:r>
            <a:endParaRPr lang="en-US" sz="3200" dirty="0" smtClean="0"/>
          </a:p>
        </p:txBody>
      </p:sp>
      <p:sp>
        <p:nvSpPr>
          <p:cNvPr id="29698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8081B9-F864-4E0D-B95E-6F0C50F511B0}" type="slidenum">
              <a:rPr lang="en-US">
                <a:latin typeface="Tahoma" pitchFamily="34" charset="0"/>
              </a:rPr>
              <a:pPr>
                <a:defRPr/>
              </a:pPr>
              <a:t>23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0200" y="168463"/>
            <a:ext cx="3636962" cy="3257678"/>
          </a:xfrm>
          <a:prstGeom prst="rect">
            <a:avLst/>
          </a:prstGeom>
        </p:spPr>
      </p:pic>
      <p:sp>
        <p:nvSpPr>
          <p:cNvPr id="5120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11834" y="1204059"/>
            <a:ext cx="4745966" cy="515229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b="1" dirty="0" smtClean="0"/>
              <a:t>Any age</a:t>
            </a:r>
          </a:p>
          <a:p>
            <a:pPr eaLnBrk="1" hangingPunct="1"/>
            <a:r>
              <a:rPr lang="en-US" dirty="0" smtClean="0"/>
              <a:t>Unilateral</a:t>
            </a:r>
          </a:p>
          <a:p>
            <a:r>
              <a:rPr lang="en-US" dirty="0"/>
              <a:t>Almost always benign. Very rarely malignant.</a:t>
            </a:r>
          </a:p>
          <a:p>
            <a:pPr eaLnBrk="1" hangingPunct="1"/>
            <a:r>
              <a:rPr lang="en-US" dirty="0" smtClean="0"/>
              <a:t>They can be either pure </a:t>
            </a:r>
            <a:r>
              <a:rPr lang="en-US" dirty="0" err="1" smtClean="0"/>
              <a:t>thecomas</a:t>
            </a:r>
            <a:r>
              <a:rPr lang="en-US" dirty="0" smtClean="0"/>
              <a:t>, pure fibromas or </a:t>
            </a:r>
            <a:r>
              <a:rPr lang="en-US" dirty="0" err="1" smtClean="0"/>
              <a:t>fibrothecomas</a:t>
            </a:r>
            <a:r>
              <a:rPr lang="en-US" dirty="0" smtClean="0"/>
              <a:t> (mixture of both).</a:t>
            </a:r>
          </a:p>
          <a:p>
            <a:r>
              <a:rPr lang="en-US" dirty="0">
                <a:solidFill>
                  <a:schemeClr val="tx1"/>
                </a:solidFill>
              </a:rPr>
              <a:t>Pure theca cell tumors produce estrogen </a:t>
            </a:r>
          </a:p>
          <a:p>
            <a:r>
              <a:rPr lang="en-US" dirty="0">
                <a:solidFill>
                  <a:schemeClr val="tx1"/>
                </a:solidFill>
              </a:rPr>
              <a:t>Fibromas do not produce estrogen except when mixed with </a:t>
            </a:r>
            <a:r>
              <a:rPr lang="en-US" dirty="0" err="1">
                <a:solidFill>
                  <a:schemeClr val="tx1"/>
                </a:solidFill>
              </a:rPr>
              <a:t>thecomas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They are solid </a:t>
            </a:r>
            <a:r>
              <a:rPr lang="en-US" dirty="0">
                <a:solidFill>
                  <a:schemeClr val="tx1"/>
                </a:solidFill>
              </a:rPr>
              <a:t>tumors, vary in color from white to  yellow. Fibromas are whiter, harder  with whorled cut surface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About 40% cases are associated with ascites and hydrothorax </a:t>
            </a: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alled as </a:t>
            </a:r>
            <a:r>
              <a:rPr lang="en-US" dirty="0" err="1" smtClean="0">
                <a:solidFill>
                  <a:schemeClr val="tx1"/>
                </a:solidFill>
              </a:rPr>
              <a:t>Meig’s</a:t>
            </a:r>
            <a:r>
              <a:rPr lang="en-US" dirty="0" smtClean="0">
                <a:solidFill>
                  <a:schemeClr val="tx1"/>
                </a:solidFill>
              </a:rPr>
              <a:t> Syndrome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/>
            <a:endParaRPr lang="en-US" dirty="0" smtClean="0"/>
          </a:p>
          <a:p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0649"/>
            <a:ext cx="5034451" cy="70986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Sex Cord Tumors: </a:t>
            </a:r>
            <a:r>
              <a:rPr lang="en-US" sz="2000" b="1" dirty="0" err="1" smtClean="0"/>
              <a:t>Thecoma</a:t>
            </a:r>
            <a:r>
              <a:rPr lang="en-US" sz="2000" b="1" dirty="0" smtClean="0"/>
              <a:t>-Fibroma</a:t>
            </a:r>
          </a:p>
        </p:txBody>
      </p:sp>
      <p:sp>
        <p:nvSpPr>
          <p:cNvPr id="70658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E86520-8A46-4F73-97DE-6DE46486126B}" type="slidenum">
              <a:rPr lang="en-US">
                <a:latin typeface="Tahoma" pitchFamily="34" charset="0"/>
              </a:rPr>
              <a:pPr>
                <a:defRPr/>
              </a:pPr>
              <a:t>24</a:t>
            </a:fld>
            <a:endParaRPr lang="en-US"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40924" y="3493348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FIBROMA http</a:t>
            </a:r>
            <a:r>
              <a:rPr lang="en-US" sz="900" dirty="0"/>
              <a:t>://www.med.cmu.ac.th/student/patho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851" y="3868673"/>
            <a:ext cx="3608687" cy="28003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65085" y="6469746"/>
            <a:ext cx="166744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http</a:t>
            </a:r>
            <a:r>
              <a:rPr lang="en-US" sz="1050" dirty="0"/>
              <a:t>://www.humpath.com</a:t>
            </a:r>
          </a:p>
        </p:txBody>
      </p:sp>
    </p:spTree>
    <p:extLst>
      <p:ext uri="{BB962C8B-B14F-4D97-AF65-F5344CB8AC3E}">
        <p14:creationId xmlns:p14="http://schemas.microsoft.com/office/powerpoint/2010/main" val="32239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998001" y="2286000"/>
            <a:ext cx="3636980" cy="277396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Rare tumors of low malignant potential  </a:t>
            </a:r>
          </a:p>
          <a:p>
            <a:r>
              <a:rPr lang="en-US" b="1" dirty="0">
                <a:solidFill>
                  <a:schemeClr val="tx1"/>
                </a:solidFill>
              </a:rPr>
              <a:t>All ages</a:t>
            </a:r>
          </a:p>
          <a:p>
            <a:r>
              <a:rPr lang="en-US" dirty="0">
                <a:solidFill>
                  <a:schemeClr val="tx1"/>
                </a:solidFill>
              </a:rPr>
              <a:t>Unilateral yellowish solid tumor.</a:t>
            </a:r>
          </a:p>
          <a:p>
            <a:r>
              <a:rPr lang="en-US" b="1" dirty="0">
                <a:solidFill>
                  <a:schemeClr val="tx1"/>
                </a:solidFill>
              </a:rPr>
              <a:t>Produces androgens </a:t>
            </a:r>
            <a:r>
              <a:rPr lang="en-US" dirty="0">
                <a:solidFill>
                  <a:schemeClr val="tx1"/>
                </a:solidFill>
              </a:rPr>
              <a:t>and present with </a:t>
            </a:r>
            <a:r>
              <a:rPr lang="en-US" dirty="0" err="1">
                <a:solidFill>
                  <a:schemeClr val="tx1"/>
                </a:solidFill>
              </a:rPr>
              <a:t>virilization</a:t>
            </a:r>
            <a:r>
              <a:rPr lang="en-US" dirty="0">
                <a:solidFill>
                  <a:schemeClr val="tx1"/>
                </a:solidFill>
              </a:rPr>
              <a:t> in 1/3 of cases (</a:t>
            </a:r>
            <a:r>
              <a:rPr lang="en-US" dirty="0" err="1">
                <a:solidFill>
                  <a:schemeClr val="tx1"/>
                </a:solidFill>
              </a:rPr>
              <a:t>oligomenorrhea</a:t>
            </a:r>
            <a:r>
              <a:rPr lang="en-US" dirty="0">
                <a:solidFill>
                  <a:schemeClr val="tx1"/>
                </a:solidFill>
              </a:rPr>
              <a:t>, amenorrhea, loss of female secondary sex characteristics with </a:t>
            </a:r>
            <a:r>
              <a:rPr lang="en-US" dirty="0" err="1">
                <a:solidFill>
                  <a:schemeClr val="tx1"/>
                </a:solidFill>
              </a:rPr>
              <a:t>hirsutism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clitoromegaly</a:t>
            </a:r>
            <a:r>
              <a:rPr lang="en-US" dirty="0">
                <a:solidFill>
                  <a:schemeClr val="tx1"/>
                </a:solidFill>
              </a:rPr>
              <a:t>, deepening of voice) 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998001" y="1417638"/>
            <a:ext cx="4503419" cy="756635"/>
          </a:xfrm>
        </p:spPr>
        <p:txBody>
          <a:bodyPr/>
          <a:lstStyle/>
          <a:p>
            <a:r>
              <a:rPr lang="en-US" b="1" dirty="0" err="1"/>
              <a:t>Sertoli</a:t>
            </a:r>
            <a:r>
              <a:rPr lang="en-US" b="1" dirty="0"/>
              <a:t> </a:t>
            </a:r>
            <a:r>
              <a:rPr lang="en-US" b="1" dirty="0" smtClean="0"/>
              <a:t>– </a:t>
            </a:r>
            <a:r>
              <a:rPr lang="en-US" b="1" dirty="0" err="1" smtClean="0"/>
              <a:t>Leydig</a:t>
            </a:r>
            <a:r>
              <a:rPr lang="en-US" b="1" dirty="0" smtClean="0"/>
              <a:t> cell tumor</a:t>
            </a:r>
            <a:endParaRPr lang="en-US" b="1" dirty="0"/>
          </a:p>
        </p:txBody>
      </p:sp>
      <p:sp>
        <p:nvSpPr>
          <p:cNvPr id="48132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1905000"/>
            <a:ext cx="4503420" cy="3761910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endParaRPr lang="en-US" sz="1700" dirty="0" smtClean="0"/>
          </a:p>
          <a:p>
            <a:pPr eaLnBrk="1" hangingPunct="1"/>
            <a:r>
              <a:rPr lang="en-US" sz="1700" dirty="0" smtClean="0">
                <a:solidFill>
                  <a:schemeClr val="tx1"/>
                </a:solidFill>
              </a:rPr>
              <a:t>Unilateral, solid and cystic </a:t>
            </a:r>
          </a:p>
          <a:p>
            <a:pPr eaLnBrk="1" hangingPunct="1"/>
            <a:r>
              <a:rPr lang="en-US" sz="1700" dirty="0" smtClean="0">
                <a:solidFill>
                  <a:schemeClr val="tx1"/>
                </a:solidFill>
              </a:rPr>
              <a:t>Produce estrogen</a:t>
            </a:r>
          </a:p>
          <a:p>
            <a:pPr eaLnBrk="1" hangingPunct="1"/>
            <a:r>
              <a:rPr lang="en-US" sz="1700" dirty="0" smtClean="0">
                <a:solidFill>
                  <a:schemeClr val="tx1"/>
                </a:solidFill>
              </a:rPr>
              <a:t>2 forms: adult and juvenile.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700" dirty="0" smtClean="0">
                <a:solidFill>
                  <a:schemeClr val="tx1"/>
                </a:solidFill>
              </a:rPr>
              <a:t>Adult form  is more common in </a:t>
            </a:r>
            <a:r>
              <a:rPr lang="en-US" sz="1700" b="1" dirty="0" smtClean="0">
                <a:solidFill>
                  <a:schemeClr val="tx1"/>
                </a:solidFill>
              </a:rPr>
              <a:t>postmenopausal women</a:t>
            </a:r>
            <a:r>
              <a:rPr lang="en-US" sz="1700" dirty="0" smtClean="0">
                <a:solidFill>
                  <a:schemeClr val="tx1"/>
                </a:solidFill>
              </a:rPr>
              <a:t>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700" dirty="0" smtClean="0">
                <a:solidFill>
                  <a:schemeClr val="tx1"/>
                </a:solidFill>
              </a:rPr>
              <a:t>The juvenile form is seen the </a:t>
            </a:r>
            <a:r>
              <a:rPr lang="en-US" sz="1700" b="1" dirty="0" smtClean="0">
                <a:solidFill>
                  <a:schemeClr val="tx1"/>
                </a:solidFill>
              </a:rPr>
              <a:t>first three decades,</a:t>
            </a:r>
            <a:r>
              <a:rPr lang="en-US" sz="1700" dirty="0" smtClean="0">
                <a:solidFill>
                  <a:schemeClr val="tx1"/>
                </a:solidFill>
              </a:rPr>
              <a:t> can present with </a:t>
            </a:r>
            <a:r>
              <a:rPr lang="en-US" sz="1700" dirty="0" err="1" smtClean="0">
                <a:solidFill>
                  <a:schemeClr val="tx1"/>
                </a:solidFill>
              </a:rPr>
              <a:t>isosexual</a:t>
            </a:r>
            <a:r>
              <a:rPr lang="en-US" sz="1700" dirty="0" smtClean="0">
                <a:solidFill>
                  <a:schemeClr val="tx1"/>
                </a:solidFill>
              </a:rPr>
              <a:t> precocity</a:t>
            </a:r>
          </a:p>
          <a:p>
            <a:r>
              <a:rPr lang="en-US" sz="1700" dirty="0">
                <a:solidFill>
                  <a:schemeClr val="tx1"/>
                </a:solidFill>
              </a:rPr>
              <a:t>can present with abnormal vaginal bleeding </a:t>
            </a:r>
          </a:p>
          <a:p>
            <a:r>
              <a:rPr lang="en-US" sz="1700" dirty="0">
                <a:solidFill>
                  <a:schemeClr val="tx1"/>
                </a:solidFill>
              </a:rPr>
              <a:t>can be associated with endometrial hyperplasia and carcinoma </a:t>
            </a:r>
          </a:p>
          <a:p>
            <a:r>
              <a:rPr lang="en-US" sz="1700" dirty="0" smtClean="0">
                <a:solidFill>
                  <a:schemeClr val="tx1"/>
                </a:solidFill>
              </a:rPr>
              <a:t>About 5 to 25% show malignant behavior</a:t>
            </a:r>
            <a:endParaRPr lang="en-US" sz="1700" dirty="0">
              <a:solidFill>
                <a:schemeClr val="tx1"/>
              </a:solidFill>
            </a:endParaRPr>
          </a:p>
          <a:p>
            <a:pPr eaLnBrk="1" hangingPunct="1"/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23888" y="1302555"/>
            <a:ext cx="3633502" cy="759290"/>
          </a:xfrm>
        </p:spPr>
        <p:txBody>
          <a:bodyPr/>
          <a:lstStyle/>
          <a:p>
            <a:r>
              <a:rPr lang="en-US" b="1" dirty="0" err="1"/>
              <a:t>Granulosa</a:t>
            </a:r>
            <a:r>
              <a:rPr lang="en-US" b="1" dirty="0"/>
              <a:t> Cell Tumor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Sex Cord Tumors:</a:t>
            </a:r>
            <a:br>
              <a:rPr lang="en-US" sz="2400" dirty="0" smtClean="0"/>
            </a:br>
            <a:r>
              <a:rPr lang="en-US" sz="2400" dirty="0" smtClean="0"/>
              <a:t> </a:t>
            </a:r>
          </a:p>
        </p:txBody>
      </p:sp>
      <p:sp>
        <p:nvSpPr>
          <p:cNvPr id="686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20545" y="6332829"/>
            <a:ext cx="2457450" cy="365125"/>
          </a:xfrm>
        </p:spPr>
        <p:txBody>
          <a:bodyPr/>
          <a:lstStyle/>
          <a:p>
            <a:pPr>
              <a:defRPr/>
            </a:pPr>
            <a:fld id="{16625DB1-FC33-4D32-AB8F-A0532461A70D}" type="slidenum">
              <a:rPr lang="en-US">
                <a:latin typeface="Tahoma" pitchFamily="34" charset="0"/>
              </a:rPr>
              <a:pPr>
                <a:defRPr/>
              </a:pPr>
              <a:t>25</a:t>
            </a:fld>
            <a:endParaRPr lang="en-US" dirty="0">
              <a:latin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209800"/>
            <a:ext cx="6096000" cy="1050097"/>
          </a:xfrm>
        </p:spPr>
        <p:txBody>
          <a:bodyPr/>
          <a:lstStyle/>
          <a:p>
            <a:r>
              <a:rPr lang="en-US" sz="3600" dirty="0"/>
              <a:t>Germ Cell Tumors</a:t>
            </a:r>
          </a:p>
        </p:txBody>
      </p:sp>
    </p:spTree>
    <p:extLst>
      <p:ext uri="{BB962C8B-B14F-4D97-AF65-F5344CB8AC3E}">
        <p14:creationId xmlns:p14="http://schemas.microsoft.com/office/powerpoint/2010/main" val="3584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865970" y="927098"/>
            <a:ext cx="7135030" cy="70986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Classification of Ovarian Germ Cell Tumors (GCT) </a:t>
            </a:r>
          </a:p>
        </p:txBody>
      </p:sp>
      <p:sp>
        <p:nvSpPr>
          <p:cNvPr id="30722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70077C8-3697-4621-9B8A-46B23A6F2F3D}" type="slidenum">
              <a:rPr lang="en-US">
                <a:latin typeface="Tahoma" pitchFamily="34" charset="0"/>
              </a:rPr>
              <a:pPr>
                <a:defRPr/>
              </a:pPr>
              <a:t>27</a:t>
            </a:fld>
            <a:endParaRPr lang="en-US">
              <a:latin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4581" y="2002286"/>
            <a:ext cx="8686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accent1"/>
                </a:solidFill>
              </a:rPr>
              <a:t>GERM CELL </a:t>
            </a:r>
            <a:r>
              <a:rPr lang="en-US" sz="1600" b="1" u="sng" dirty="0" smtClean="0">
                <a:solidFill>
                  <a:schemeClr val="accent1"/>
                </a:solidFill>
              </a:rPr>
              <a:t>TUMORS</a:t>
            </a:r>
          </a:p>
          <a:p>
            <a:endParaRPr lang="en-US" sz="1600" b="1" u="sng" dirty="0">
              <a:solidFill>
                <a:schemeClr val="accent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Teratoma</a:t>
            </a:r>
            <a:r>
              <a:rPr lang="en-US" sz="1600" b="1" dirty="0"/>
              <a:t>: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Immature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Mature (benign) 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Solid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Cystic (</a:t>
            </a:r>
            <a:r>
              <a:rPr lang="en-US" sz="1600" dirty="0" err="1"/>
              <a:t>dermoid</a:t>
            </a:r>
            <a:r>
              <a:rPr lang="en-US" sz="1600" dirty="0"/>
              <a:t> cyst)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Monodermal</a:t>
            </a:r>
            <a:r>
              <a:rPr lang="en-US" sz="1600" dirty="0"/>
              <a:t> (e.g., </a:t>
            </a:r>
            <a:r>
              <a:rPr lang="en-US" sz="1600" dirty="0" err="1"/>
              <a:t>struma</a:t>
            </a:r>
            <a:r>
              <a:rPr lang="en-US" sz="1600" dirty="0"/>
              <a:t> </a:t>
            </a:r>
            <a:r>
              <a:rPr lang="en-US" sz="1600" dirty="0" err="1"/>
              <a:t>ovarii</a:t>
            </a:r>
            <a:r>
              <a:rPr lang="en-US" sz="1600" dirty="0"/>
              <a:t>, carcinoid)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Dysgerminoma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Yolk sac tumor (endodermal sinus tumor)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err="1"/>
              <a:t>Choriocarcinoma</a:t>
            </a:r>
            <a:endParaRPr lang="en-US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Embryonal carcinoma </a:t>
            </a:r>
            <a:endParaRPr lang="en-US" sz="1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smtClean="0"/>
              <a:t>Mixed </a:t>
            </a:r>
            <a:r>
              <a:rPr lang="en-US" sz="1600" b="1" dirty="0"/>
              <a:t>germ cell </a:t>
            </a:r>
            <a:r>
              <a:rPr lang="en-US" sz="1600" b="1" dirty="0" smtClean="0"/>
              <a:t>tumors: mixture</a:t>
            </a:r>
            <a:r>
              <a:rPr lang="en-US" sz="1600" dirty="0" smtClean="0"/>
              <a:t> </a:t>
            </a:r>
            <a:r>
              <a:rPr lang="en-US" sz="1600" dirty="0"/>
              <a:t>of germ cell tumors </a:t>
            </a:r>
            <a:r>
              <a:rPr lang="en-US" sz="1600" dirty="0" smtClean="0"/>
              <a:t>occurring together in one tumor mass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r>
              <a:rPr lang="en-US" sz="1600" b="1" dirty="0" smtClean="0"/>
              <a:t>NOTE: all ovarian GCTs are considered malignant except </a:t>
            </a:r>
            <a:r>
              <a:rPr lang="en-US" sz="1600" b="1" dirty="0"/>
              <a:t>m</a:t>
            </a:r>
            <a:r>
              <a:rPr lang="en-US" sz="1600" b="1" dirty="0" smtClean="0"/>
              <a:t>ature </a:t>
            </a:r>
            <a:r>
              <a:rPr lang="en-US" sz="1600" b="1" dirty="0" err="1" smtClean="0"/>
              <a:t>teratoma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3"/>
          <p:cNvSpPr>
            <a:spLocks noGrp="1" noChangeArrowheads="1"/>
          </p:cNvSpPr>
          <p:nvPr>
            <p:ph idx="1"/>
          </p:nvPr>
        </p:nvSpPr>
        <p:spPr>
          <a:xfrm>
            <a:off x="437072" y="1433513"/>
            <a:ext cx="8686800" cy="5105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900" dirty="0" smtClean="0">
                <a:solidFill>
                  <a:schemeClr val="tx1"/>
                </a:solidFill>
              </a:rPr>
              <a:t>Are 15-20 % of </a:t>
            </a:r>
            <a:r>
              <a:rPr lang="en-US" sz="1900" dirty="0">
                <a:solidFill>
                  <a:schemeClr val="tx1"/>
                </a:solidFill>
              </a:rPr>
              <a:t>o</a:t>
            </a:r>
            <a:r>
              <a:rPr lang="en-US" sz="1900" dirty="0" smtClean="0">
                <a:solidFill>
                  <a:schemeClr val="tx1"/>
                </a:solidFill>
              </a:rPr>
              <a:t>varian tumors. Majority in the first 2 decades</a:t>
            </a:r>
          </a:p>
          <a:p>
            <a:pPr eaLnBrk="1" hangingPunct="1">
              <a:lnSpc>
                <a:spcPct val="90000"/>
              </a:lnSpc>
            </a:pPr>
            <a:r>
              <a:rPr lang="en-US" sz="1900" dirty="0" smtClean="0">
                <a:solidFill>
                  <a:schemeClr val="tx1"/>
                </a:solidFill>
              </a:rPr>
              <a:t>The tumors are subdivided into mature, immature and </a:t>
            </a:r>
            <a:r>
              <a:rPr lang="en-US" sz="1900" dirty="0" err="1" smtClean="0">
                <a:solidFill>
                  <a:schemeClr val="tx1"/>
                </a:solidFill>
              </a:rPr>
              <a:t>monodermal</a:t>
            </a:r>
            <a:r>
              <a:rPr lang="en-US" sz="1900" dirty="0" smtClean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Mature cystic </a:t>
            </a:r>
            <a:r>
              <a:rPr lang="en-US" sz="1900" dirty="0" err="1">
                <a:solidFill>
                  <a:schemeClr val="tx1"/>
                </a:solidFill>
              </a:rPr>
              <a:t>teratoma</a:t>
            </a:r>
            <a:r>
              <a:rPr lang="en-US" sz="1900" dirty="0">
                <a:solidFill>
                  <a:schemeClr val="tx1"/>
                </a:solidFill>
              </a:rPr>
              <a:t> are the most </a:t>
            </a:r>
            <a:r>
              <a:rPr lang="en-US" sz="1900" dirty="0" smtClean="0">
                <a:solidFill>
                  <a:schemeClr val="tx1"/>
                </a:solidFill>
              </a:rPr>
              <a:t>common. </a:t>
            </a:r>
            <a:r>
              <a:rPr lang="en-US" sz="1900" dirty="0">
                <a:solidFill>
                  <a:schemeClr val="tx1"/>
                </a:solidFill>
              </a:rPr>
              <a:t>They are </a:t>
            </a:r>
            <a:r>
              <a:rPr lang="en-US" sz="1900" dirty="0" smtClean="0">
                <a:solidFill>
                  <a:schemeClr val="tx1"/>
                </a:solidFill>
              </a:rPr>
              <a:t>benign.</a:t>
            </a:r>
            <a:endParaRPr lang="en-US" sz="19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900" dirty="0" smtClean="0">
                <a:solidFill>
                  <a:schemeClr val="tx1"/>
                </a:solidFill>
              </a:rPr>
              <a:t>Immature </a:t>
            </a:r>
            <a:r>
              <a:rPr lang="en-US" sz="1900" dirty="0" err="1" smtClean="0">
                <a:solidFill>
                  <a:schemeClr val="tx1"/>
                </a:solidFill>
              </a:rPr>
              <a:t>teratomas</a:t>
            </a:r>
            <a:r>
              <a:rPr lang="en-US" sz="1900" dirty="0" smtClean="0">
                <a:solidFill>
                  <a:schemeClr val="tx1"/>
                </a:solidFill>
              </a:rPr>
              <a:t> are malignant and rare.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The younger </a:t>
            </a:r>
            <a:r>
              <a:rPr lang="en-US" sz="1900" dirty="0" smtClean="0">
                <a:solidFill>
                  <a:schemeClr val="tx1"/>
                </a:solidFill>
              </a:rPr>
              <a:t>the patient, the </a:t>
            </a:r>
            <a:r>
              <a:rPr lang="en-US" sz="1900" dirty="0">
                <a:solidFill>
                  <a:schemeClr val="tx1"/>
                </a:solidFill>
              </a:rPr>
              <a:t>greater the likelihood of malignant behavior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900" b="1" dirty="0" smtClean="0">
                <a:solidFill>
                  <a:schemeClr val="tx1"/>
                </a:solidFill>
              </a:rPr>
              <a:t>Mature </a:t>
            </a:r>
            <a:r>
              <a:rPr lang="en-US" sz="1900" b="1" dirty="0">
                <a:solidFill>
                  <a:schemeClr val="tx1"/>
                </a:solidFill>
              </a:rPr>
              <a:t>cystic </a:t>
            </a:r>
            <a:r>
              <a:rPr lang="en-US" sz="1900" b="1" dirty="0" err="1">
                <a:solidFill>
                  <a:schemeClr val="tx1"/>
                </a:solidFill>
              </a:rPr>
              <a:t>teratoma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Is the most </a:t>
            </a:r>
            <a:r>
              <a:rPr lang="en-US" sz="1900" dirty="0">
                <a:solidFill>
                  <a:schemeClr val="tx1"/>
                </a:solidFill>
              </a:rPr>
              <a:t>common </a:t>
            </a:r>
            <a:r>
              <a:rPr lang="en-US" sz="1900" dirty="0" smtClean="0">
                <a:solidFill>
                  <a:schemeClr val="tx1"/>
                </a:solidFill>
              </a:rPr>
              <a:t>ovarian </a:t>
            </a:r>
            <a:r>
              <a:rPr lang="en-US" sz="1900" dirty="0">
                <a:solidFill>
                  <a:schemeClr val="tx1"/>
                </a:solidFill>
              </a:rPr>
              <a:t>germ cell tumor and the </a:t>
            </a:r>
            <a:r>
              <a:rPr lang="en-US" sz="1900" dirty="0" smtClean="0">
                <a:solidFill>
                  <a:schemeClr val="tx1"/>
                </a:solidFill>
              </a:rPr>
              <a:t>most common type of ovarian </a:t>
            </a:r>
            <a:r>
              <a:rPr lang="en-US" sz="1900" dirty="0" err="1">
                <a:solidFill>
                  <a:schemeClr val="tx1"/>
                </a:solidFill>
              </a:rPr>
              <a:t>teratoma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benign neoplasm that typically occurs during reproductive years </a:t>
            </a:r>
            <a:r>
              <a:rPr lang="en-US" sz="1900" dirty="0" smtClean="0">
                <a:solidFill>
                  <a:schemeClr val="tx1"/>
                </a:solidFill>
              </a:rPr>
              <a:t>composed of mature elements of the ectoderm, endoderm and mesoderm</a:t>
            </a:r>
            <a:endParaRPr lang="en-US" sz="1900" dirty="0">
              <a:solidFill>
                <a:schemeClr val="tx1"/>
              </a:solidFill>
            </a:endParaRP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cystic </a:t>
            </a:r>
            <a:r>
              <a:rPr lang="en-US" sz="1900" dirty="0" smtClean="0">
                <a:solidFill>
                  <a:schemeClr val="tx1"/>
                </a:solidFill>
              </a:rPr>
              <a:t>tumor, </a:t>
            </a:r>
            <a:r>
              <a:rPr lang="en-US" sz="1900" dirty="0">
                <a:solidFill>
                  <a:schemeClr val="tx1"/>
                </a:solidFill>
              </a:rPr>
              <a:t>filled with sebaceous material and hair </a:t>
            </a:r>
            <a:r>
              <a:rPr lang="en-US" sz="1900" dirty="0" smtClean="0">
                <a:solidFill>
                  <a:schemeClr val="tx1"/>
                </a:solidFill>
              </a:rPr>
              <a:t>and occasionally teeth. 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Histology: </a:t>
            </a:r>
            <a:r>
              <a:rPr lang="en-US" sz="1900" dirty="0">
                <a:solidFill>
                  <a:schemeClr val="tx1"/>
                </a:solidFill>
              </a:rPr>
              <a:t>skin, hair, sebaceous glands, and mature neural tissue predominate; cartilage, bone, respiratory and intestinal epithelium are </a:t>
            </a:r>
            <a:r>
              <a:rPr lang="en-US" sz="1900" dirty="0" smtClean="0">
                <a:solidFill>
                  <a:schemeClr val="tx1"/>
                </a:solidFill>
              </a:rPr>
              <a:t>common.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complications </a:t>
            </a:r>
            <a:r>
              <a:rPr lang="en-US" sz="1900" dirty="0">
                <a:solidFill>
                  <a:schemeClr val="tx1"/>
                </a:solidFill>
              </a:rPr>
              <a:t>include torsion, rupture, infection etc.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Germ Cell Tumors: </a:t>
            </a:r>
            <a:r>
              <a:rPr lang="en-US" dirty="0" err="1" smtClean="0"/>
              <a:t>Teratoma</a:t>
            </a:r>
            <a:endParaRPr lang="en-US" dirty="0" smtClean="0"/>
          </a:p>
        </p:txBody>
      </p:sp>
      <p:sp>
        <p:nvSpPr>
          <p:cNvPr id="7782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F6B9CD7-234B-43EA-8C4A-4E3594C76E80}" type="slidenum">
              <a:rPr lang="en-US">
                <a:latin typeface="Tahoma" pitchFamily="34" charset="0"/>
              </a:rPr>
              <a:pPr>
                <a:defRPr/>
              </a:pPr>
              <a:t>28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5238750" cy="4514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4597308"/>
            <a:ext cx="4495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"Mature cystic </a:t>
            </a:r>
            <a:r>
              <a:rPr lang="en-US" sz="1000" dirty="0" err="1"/>
              <a:t>teratoma</a:t>
            </a:r>
            <a:r>
              <a:rPr lang="en-US" sz="1000" dirty="0"/>
              <a:t> of ovary" by Photograph by Ed </a:t>
            </a:r>
            <a:r>
              <a:rPr lang="en-US" sz="1000" dirty="0" err="1"/>
              <a:t>Uthman</a:t>
            </a:r>
            <a:r>
              <a:rPr lang="en-US" sz="1000" dirty="0"/>
              <a:t>, MD. - http://web2.airmail.net/uthman/specimens/index.html. Licensed under Public Domain via Wikimedia Commons - </a:t>
            </a:r>
            <a:r>
              <a:rPr lang="en-US" sz="1000" dirty="0" smtClean="0"/>
              <a:t>http</a:t>
            </a:r>
            <a:r>
              <a:rPr lang="en-US" sz="1000" dirty="0"/>
              <a:t>://commons.wikimedia.org/wiki/File:Mature_cystic_teratoma_of_ovary.jpg#/media/File:Mature_cystic_teratoma_of_ovary.jpg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432808"/>
            <a:ext cx="4675208" cy="3120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00937" y="648867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http://commons.wikimedia.org/wiki/File:Mature_Cystic_Teratoma_of_the_Ovary_%285560431170%29.jpg</a:t>
            </a:r>
          </a:p>
        </p:txBody>
      </p:sp>
    </p:spTree>
    <p:extLst>
      <p:ext uri="{BB962C8B-B14F-4D97-AF65-F5344CB8AC3E}">
        <p14:creationId xmlns:p14="http://schemas.microsoft.com/office/powerpoint/2010/main" val="88478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555172"/>
            <a:ext cx="8538712" cy="353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Non neoplastic cysts are common but they are not serious problems.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Inflammation of ovaries is rare. It is </a:t>
            </a:r>
            <a:r>
              <a:rPr lang="en-US" sz="1800" dirty="0" err="1" smtClean="0"/>
              <a:t>ususally</a:t>
            </a:r>
            <a:r>
              <a:rPr lang="en-US" sz="1800" dirty="0" smtClean="0"/>
              <a:t> associated with </a:t>
            </a:r>
            <a:r>
              <a:rPr lang="en-US" sz="1800" dirty="0" err="1" smtClean="0"/>
              <a:t>salpingitis</a:t>
            </a:r>
            <a:r>
              <a:rPr lang="en-US" sz="1800" dirty="0" smtClean="0"/>
              <a:t> of fallopian tubes (</a:t>
            </a:r>
            <a:r>
              <a:rPr lang="en-US" sz="1800" dirty="0" err="1" smtClean="0"/>
              <a:t>salpingo-oophoritis</a:t>
            </a:r>
            <a:r>
              <a:rPr lang="en-US" sz="18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Frequently, the ovaries are affected by endometriosis.</a:t>
            </a:r>
          </a:p>
          <a:p>
            <a:r>
              <a:rPr lang="en-US" sz="1800" dirty="0"/>
              <a:t>The most important medical problems in ovaries are the neoplasms</a:t>
            </a:r>
          </a:p>
          <a:p>
            <a:r>
              <a:rPr lang="en-US" sz="1800" dirty="0"/>
              <a:t>Death from ovarian cancers is more </a:t>
            </a:r>
            <a:r>
              <a:rPr lang="en-US" sz="1800" dirty="0" smtClean="0"/>
              <a:t>common than </a:t>
            </a:r>
            <a:r>
              <a:rPr lang="en-US" sz="1800" dirty="0"/>
              <a:t>that of cervix and uterus </a:t>
            </a:r>
            <a:r>
              <a:rPr lang="en-US" sz="1800" dirty="0" smtClean="0"/>
              <a:t>together because ovarian </a:t>
            </a:r>
            <a:r>
              <a:rPr lang="en-US" sz="1800" dirty="0"/>
              <a:t>tumors grow </a:t>
            </a:r>
            <a:r>
              <a:rPr lang="en-US" sz="1800" dirty="0" smtClean="0"/>
              <a:t>silently and are usually diagnosed late, which </a:t>
            </a:r>
            <a:r>
              <a:rPr lang="en-US" sz="1800" dirty="0"/>
              <a:t>make them so </a:t>
            </a:r>
            <a:r>
              <a:rPr lang="en-US" sz="1800" dirty="0" smtClean="0"/>
              <a:t>dangerous.</a:t>
            </a:r>
            <a:endParaRPr lang="en-US" sz="1800" dirty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5361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Ovarian Cysts and Tumors</a:t>
            </a:r>
          </a:p>
        </p:txBody>
      </p:sp>
      <p:sp>
        <p:nvSpPr>
          <p:cNvPr id="7170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0D88B39-3C88-4712-A503-150EA9E6F3EF}" type="slidenum">
              <a:rPr lang="en-US">
                <a:latin typeface="Tahoma" pitchFamily="34" charset="0"/>
              </a:rPr>
              <a:pPr>
                <a:defRPr/>
              </a:pPr>
              <a:t>3</a:t>
            </a:fld>
            <a:endParaRPr lang="en-US">
              <a:latin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408" y="0"/>
            <a:ext cx="3151905" cy="2359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B9847AF-BEF0-4915-A6A4-DDC1DB95A6F4}" type="slidenum">
              <a:rPr lang="en-US">
                <a:latin typeface="Tahoma" pitchFamily="34" charset="0"/>
              </a:rPr>
              <a:pPr>
                <a:defRPr/>
              </a:pPr>
              <a:t>30</a:t>
            </a:fld>
            <a:endParaRPr lang="en-US">
              <a:latin typeface="Tahoma" pitchFamily="34" charset="0"/>
            </a:endParaRPr>
          </a:p>
        </p:txBody>
      </p:sp>
      <p:pic>
        <p:nvPicPr>
          <p:cNvPr id="67587" name="Picture 2" descr="S01871-022-f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43450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-1966414" y="4796259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800" dirty="0" smtClean="0"/>
              <a:t>Opened </a:t>
            </a:r>
            <a:r>
              <a:rPr lang="en-US" sz="800" dirty="0"/>
              <a:t>mature cystic </a:t>
            </a:r>
            <a:r>
              <a:rPr lang="en-US" sz="800" dirty="0" err="1"/>
              <a:t>teratoma</a:t>
            </a:r>
            <a:r>
              <a:rPr lang="en-US" sz="800" dirty="0"/>
              <a:t> (</a:t>
            </a:r>
            <a:r>
              <a:rPr lang="en-US" sz="800" dirty="0" err="1"/>
              <a:t>dermoid</a:t>
            </a:r>
            <a:r>
              <a:rPr lang="en-US" sz="800" dirty="0"/>
              <a:t> cyst) of the ovary. </a:t>
            </a:r>
            <a:r>
              <a:rPr lang="en-US" sz="800" dirty="0" smtClean="0"/>
              <a:t>Hair ball is present</a:t>
            </a:r>
            <a:r>
              <a:rPr lang="en-US" sz="800" dirty="0"/>
              <a:t>.</a:t>
            </a:r>
          </a:p>
        </p:txBody>
      </p:sp>
      <p:sp>
        <p:nvSpPr>
          <p:cNvPr id="67589" name="Text Box 4"/>
          <p:cNvSpPr txBox="1">
            <a:spLocks noChangeArrowheads="1"/>
          </p:cNvSpPr>
          <p:nvPr/>
        </p:nvSpPr>
        <p:spPr bwMode="auto">
          <a:xfrm>
            <a:off x="-838200" y="5045918"/>
            <a:ext cx="4464050" cy="198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700" i="1" dirty="0" smtClean="0"/>
              <a:t>Robbins </a:t>
            </a:r>
            <a:r>
              <a:rPr lang="en-US" sz="700" i="1" dirty="0"/>
              <a:t>&amp; </a:t>
            </a:r>
            <a:r>
              <a:rPr lang="en-US" sz="700" i="1" dirty="0" err="1"/>
              <a:t>Cotran</a:t>
            </a:r>
            <a:r>
              <a:rPr lang="en-US" sz="700" i="1" dirty="0"/>
              <a:t> Pathologic Basis of </a:t>
            </a:r>
            <a:r>
              <a:rPr lang="en-US" sz="700" i="1" dirty="0" smtClean="0"/>
              <a:t>Disease</a:t>
            </a:r>
            <a:endParaRPr lang="en-US" sz="7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771" y="3384856"/>
            <a:ext cx="5228229" cy="3473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6477000"/>
            <a:ext cx="2371550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838575" y="192088"/>
            <a:ext cx="5305425" cy="371316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257800" y="4002088"/>
            <a:ext cx="3886200" cy="27241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3446" y="6477000"/>
            <a:ext cx="9296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https://secure.health.utas.edu.au/intranet/cds/pathprac/Files/Cases/Female/Case60/Case60.htm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9915"/>
            <a:ext cx="3819934" cy="45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57800" y="3334346"/>
            <a:ext cx="3886200" cy="2592065"/>
          </a:xfrm>
          <a:prstGeom prst="rect">
            <a:avLst/>
          </a:prstGeom>
        </p:spPr>
      </p:pic>
      <p:sp>
        <p:nvSpPr>
          <p:cNvPr id="6553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04364"/>
            <a:ext cx="45720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Immature </a:t>
            </a:r>
            <a:r>
              <a:rPr lang="en-US" sz="2000" b="1" dirty="0" err="1" smtClean="0"/>
              <a:t>teratoma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err="1" smtClean="0"/>
              <a:t>Mailgnant</a:t>
            </a:r>
            <a:r>
              <a:rPr lang="en-US" sz="2000" dirty="0" smtClean="0"/>
              <a:t> neoplasms, occurs in children and young adults </a:t>
            </a:r>
          </a:p>
          <a:p>
            <a:pPr lvl="1"/>
            <a:r>
              <a:rPr lang="en-US" sz="2000" dirty="0" smtClean="0"/>
              <a:t>Usually </a:t>
            </a:r>
            <a:r>
              <a:rPr lang="en-US" sz="2000" dirty="0" smtClean="0"/>
              <a:t>a unilateral, solid tumor 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imilar </a:t>
            </a:r>
            <a:r>
              <a:rPr lang="en-US" sz="2000" dirty="0" smtClean="0"/>
              <a:t>to mature </a:t>
            </a:r>
            <a:r>
              <a:rPr lang="en-US" sz="2000" dirty="0" err="1" smtClean="0"/>
              <a:t>teratoma</a:t>
            </a:r>
            <a:r>
              <a:rPr lang="en-US" sz="2000" dirty="0" smtClean="0"/>
              <a:t> but in addition they contain immature or </a:t>
            </a:r>
            <a:r>
              <a:rPr lang="en-US" sz="2000" dirty="0" err="1" smtClean="0"/>
              <a:t>embryonal</a:t>
            </a:r>
            <a:r>
              <a:rPr lang="en-US" sz="2000" dirty="0" smtClean="0"/>
              <a:t> tissues especially immature </a:t>
            </a:r>
            <a:r>
              <a:rPr lang="en-US" sz="2000" dirty="0" err="1" smtClean="0"/>
              <a:t>neuroepithelium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They are graded based on the amount of immature tissue </a:t>
            </a:r>
          </a:p>
          <a:p>
            <a:pPr marL="402336" lvl="1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 Cell Tumors: </a:t>
            </a:r>
            <a:r>
              <a:rPr lang="en-US" dirty="0" err="1" smtClean="0"/>
              <a:t>Teratoma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105400" y="6129399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"Immature </a:t>
            </a:r>
            <a:r>
              <a:rPr lang="en-US" sz="900" dirty="0" err="1"/>
              <a:t>teratoma</a:t>
            </a:r>
            <a:r>
              <a:rPr lang="en-US" sz="900" dirty="0"/>
              <a:t> high mag" by Nephron - Own work. Licensed under CC BY-SA 3.0 via Wikimedia Commons - http://commons.wikimedia.org/wiki/File:Immature_teratoma_high_mag.jpg#/media/File:Immature_teratoma_high_mag.jpg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92533" y="2667000"/>
            <a:ext cx="5451467" cy="358332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3200400" cy="35306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 err="1"/>
              <a:t>Monodermal</a:t>
            </a:r>
            <a:r>
              <a:rPr lang="en-US" sz="2000" b="1" dirty="0"/>
              <a:t> </a:t>
            </a:r>
            <a:r>
              <a:rPr lang="en-US" sz="2000" b="1" dirty="0" err="1"/>
              <a:t>teratoma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a </a:t>
            </a:r>
            <a:r>
              <a:rPr lang="en-US" sz="2000" dirty="0" err="1"/>
              <a:t>teratoma</a:t>
            </a:r>
            <a:r>
              <a:rPr lang="en-US" sz="2000" dirty="0"/>
              <a:t> composed predominantly of one tissue element </a:t>
            </a:r>
          </a:p>
          <a:p>
            <a:pPr lvl="1"/>
            <a:r>
              <a:rPr lang="en-US" sz="2000" dirty="0"/>
              <a:t>most common type is "</a:t>
            </a:r>
            <a:r>
              <a:rPr lang="en-US" sz="2000" dirty="0" err="1"/>
              <a:t>struma</a:t>
            </a:r>
            <a:r>
              <a:rPr lang="en-US" sz="2000" dirty="0"/>
              <a:t> </a:t>
            </a:r>
            <a:r>
              <a:rPr lang="en-US" sz="2000" dirty="0" err="1"/>
              <a:t>ovarii</a:t>
            </a:r>
            <a:r>
              <a:rPr lang="en-US" sz="2000" dirty="0"/>
              <a:t>", which is mature thyroid tissue.</a:t>
            </a:r>
          </a:p>
          <a:p>
            <a:pPr lvl="1"/>
            <a:r>
              <a:rPr lang="en-US" sz="2000" dirty="0"/>
              <a:t>The thyroid tissue can sometimes become malignant.</a:t>
            </a:r>
          </a:p>
          <a:p>
            <a:pPr lvl="1"/>
            <a:r>
              <a:rPr lang="en-US" sz="2000" dirty="0"/>
              <a:t>Sometimes a carcinoid tumor can </a:t>
            </a:r>
            <a:r>
              <a:rPr lang="en-US" sz="2000" dirty="0" smtClean="0"/>
              <a:t>arise from it.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 Cell Tumors: </a:t>
            </a:r>
            <a:r>
              <a:rPr lang="en-US" dirty="0" err="1"/>
              <a:t>Teratoma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19600" y="63246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A Case of Bilateral Struma </a:t>
            </a:r>
            <a:r>
              <a:rPr lang="en-US" sz="800" dirty="0" err="1"/>
              <a:t>Ovarii</a:t>
            </a:r>
            <a:r>
              <a:rPr lang="en-US" sz="800" dirty="0"/>
              <a:t> Combined with Subclinical </a:t>
            </a:r>
            <a:r>
              <a:rPr lang="en-US" sz="800" dirty="0" smtClean="0"/>
              <a:t>Hyperthyroidism</a:t>
            </a:r>
          </a:p>
          <a:p>
            <a:r>
              <a:rPr lang="en-US" sz="800" dirty="0" err="1"/>
              <a:t>Endocrinol</a:t>
            </a:r>
            <a:r>
              <a:rPr lang="en-US" sz="800" dirty="0"/>
              <a:t> </a:t>
            </a:r>
            <a:r>
              <a:rPr lang="en-US" sz="800" dirty="0" err="1"/>
              <a:t>Metab</a:t>
            </a:r>
            <a:r>
              <a:rPr lang="en-US" sz="800" dirty="0"/>
              <a:t>. 2012 Mar;27(1):72-76. Korean</a:t>
            </a:r>
            <a:r>
              <a:rPr lang="en-US" sz="800" dirty="0" smtClean="0"/>
              <a:t>.</a:t>
            </a:r>
            <a:r>
              <a:rPr lang="en-US" sz="800" dirty="0"/>
              <a:t>  </a:t>
            </a:r>
            <a:r>
              <a:rPr lang="en-US" sz="800" dirty="0">
                <a:hlinkClick r:id="rId3"/>
              </a:rPr>
              <a:t>http://dx.doi.org/10.3803/EnM.2012.27.1.72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892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514493" y="2815045"/>
            <a:ext cx="4800599" cy="3612165"/>
          </a:xfrm>
        </p:spPr>
        <p:txBody>
          <a:bodyPr>
            <a:normAutofit/>
          </a:bodyPr>
          <a:lstStyle/>
          <a:p>
            <a:r>
              <a:rPr lang="en-US" dirty="0" smtClean="0"/>
              <a:t>Also known as yolk sac tumor</a:t>
            </a:r>
          </a:p>
          <a:p>
            <a:r>
              <a:rPr lang="en-US" dirty="0" smtClean="0"/>
              <a:t>Under </a:t>
            </a:r>
            <a:r>
              <a:rPr lang="en-US" dirty="0"/>
              <a:t>30 years of age </a:t>
            </a:r>
          </a:p>
          <a:p>
            <a:r>
              <a:rPr lang="en-US" dirty="0"/>
              <a:t>can be pure or a component of a mixed germ cell tumor </a:t>
            </a:r>
          </a:p>
          <a:p>
            <a:r>
              <a:rPr lang="en-US" dirty="0" smtClean="0"/>
              <a:t>is </a:t>
            </a:r>
            <a:r>
              <a:rPr lang="en-US" dirty="0" err="1"/>
              <a:t>radioresistant</a:t>
            </a:r>
            <a:r>
              <a:rPr lang="en-US" dirty="0"/>
              <a:t> but responds to combination chemotherapy</a:t>
            </a:r>
          </a:p>
          <a:p>
            <a:pPr>
              <a:lnSpc>
                <a:spcPct val="80000"/>
              </a:lnSpc>
            </a:pPr>
            <a:r>
              <a:rPr lang="en-US" dirty="0"/>
              <a:t>the tumor is associated with elevated serum </a:t>
            </a:r>
            <a:r>
              <a:rPr lang="en-US" dirty="0" smtClean="0"/>
              <a:t>α</a:t>
            </a:r>
            <a:r>
              <a:rPr lang="en-US" dirty="0" err="1" smtClean="0"/>
              <a:t>lpha</a:t>
            </a:r>
            <a:r>
              <a:rPr lang="en-US" dirty="0" smtClean="0"/>
              <a:t>-fetoprotein </a:t>
            </a:r>
            <a:r>
              <a:rPr lang="en-US" dirty="0"/>
              <a:t>and </a:t>
            </a:r>
            <a:r>
              <a:rPr lang="en-US" dirty="0" smtClean="0"/>
              <a:t>αlpha-1-antitrypsin</a:t>
            </a:r>
            <a:r>
              <a:rPr lang="en-US" dirty="0"/>
              <a:t>.</a:t>
            </a:r>
          </a:p>
          <a:p>
            <a:pPr>
              <a:lnSpc>
                <a:spcPct val="80000"/>
              </a:lnSpc>
            </a:pPr>
            <a:r>
              <a:rPr lang="en-US" dirty="0"/>
              <a:t>Its characteristic histologic feature : Schiller-Duval bodies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Positive for </a:t>
            </a:r>
            <a:r>
              <a:rPr lang="en-US" dirty="0" err="1" smtClean="0"/>
              <a:t>immunostain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α</a:t>
            </a:r>
            <a:r>
              <a:rPr lang="en-US" dirty="0" err="1" smtClean="0"/>
              <a:t>lpha</a:t>
            </a:r>
            <a:r>
              <a:rPr lang="en-US" dirty="0" smtClean="0"/>
              <a:t>-fetoprotein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514492" y="1738024"/>
            <a:ext cx="4800600" cy="756635"/>
          </a:xfrm>
        </p:spPr>
        <p:txBody>
          <a:bodyPr/>
          <a:lstStyle/>
          <a:p>
            <a:r>
              <a:rPr lang="en-US" b="1" dirty="0" smtClean="0"/>
              <a:t>ENDODERMAL SINUS TUMOR </a:t>
            </a:r>
            <a:endParaRPr lang="en-US" b="1" dirty="0"/>
          </a:p>
        </p:txBody>
      </p:sp>
      <p:sp>
        <p:nvSpPr>
          <p:cNvPr id="59396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95675" y="2494659"/>
            <a:ext cx="3810000" cy="395511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Uncommon </a:t>
            </a:r>
          </a:p>
          <a:p>
            <a:pPr eaLnBrk="1" hangingPunct="1"/>
            <a:r>
              <a:rPr lang="en-US" dirty="0" smtClean="0"/>
              <a:t>Between 10 to 30yrs of age</a:t>
            </a:r>
          </a:p>
          <a:p>
            <a:pPr eaLnBrk="1" hangingPunct="1"/>
            <a:r>
              <a:rPr lang="en-US" dirty="0" smtClean="0"/>
              <a:t>Unilateral and solid mass</a:t>
            </a:r>
            <a:endParaRPr lang="en-US" dirty="0"/>
          </a:p>
          <a:p>
            <a:pPr eaLnBrk="1" hangingPunct="1"/>
            <a:r>
              <a:rPr lang="en-US" dirty="0" smtClean="0"/>
              <a:t>Microscopically look exactly like its counterpart in testis (Seminoma) and brain (</a:t>
            </a:r>
            <a:r>
              <a:rPr lang="en-US" dirty="0" err="1" smtClean="0"/>
              <a:t>germinoma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All malignant</a:t>
            </a:r>
          </a:p>
          <a:p>
            <a:pPr eaLnBrk="1" hangingPunct="1"/>
            <a:r>
              <a:rPr lang="en-US" dirty="0" smtClean="0"/>
              <a:t>PLAP positive</a:t>
            </a:r>
          </a:p>
          <a:p>
            <a:r>
              <a:rPr lang="en-US" dirty="0"/>
              <a:t>H</a:t>
            </a:r>
            <a:r>
              <a:rPr lang="en-US" dirty="0" smtClean="0"/>
              <a:t>ighly </a:t>
            </a:r>
            <a:r>
              <a:rPr lang="en-US" dirty="0"/>
              <a:t>sensitive to radiation </a:t>
            </a:r>
            <a:r>
              <a:rPr lang="en-US" dirty="0" smtClean="0"/>
              <a:t>therapy</a:t>
            </a:r>
            <a:endParaRPr lang="en-US" dirty="0"/>
          </a:p>
          <a:p>
            <a:pPr eaLnBrk="1" hangingPunct="1"/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675" y="1703650"/>
            <a:ext cx="3633502" cy="759290"/>
          </a:xfrm>
        </p:spPr>
        <p:txBody>
          <a:bodyPr/>
          <a:lstStyle/>
          <a:p>
            <a:r>
              <a:rPr lang="en-US" b="1" dirty="0" smtClean="0"/>
              <a:t>DYSGERMINOMA</a:t>
            </a:r>
            <a:endParaRPr lang="en-US" b="1" dirty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Other Germ Cell Tumors:</a:t>
            </a:r>
          </a:p>
        </p:txBody>
      </p:sp>
      <p:sp>
        <p:nvSpPr>
          <p:cNvPr id="747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E6C010-94B1-4081-AC4B-2DA5D15AE479}" type="slidenum">
              <a:rPr lang="en-US">
                <a:latin typeface="Tahoma" pitchFamily="34" charset="0"/>
              </a:rPr>
              <a:pPr>
                <a:defRPr/>
              </a:pPr>
              <a:t>34</a:t>
            </a:fld>
            <a:endParaRPr 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51363" y="2465837"/>
            <a:ext cx="4503420" cy="3886201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Rare aggressive, highly malignant, metastasizes widely through the bloodstream to the lungs, liver, bone </a:t>
            </a:r>
            <a:r>
              <a:rPr lang="en-US" sz="1900" dirty="0" err="1"/>
              <a:t>etc</a:t>
            </a:r>
            <a:endParaRPr lang="en-US" sz="1900" dirty="0"/>
          </a:p>
          <a:p>
            <a:r>
              <a:rPr lang="en-US" sz="1900" dirty="0" err="1"/>
              <a:t>Radioresistant</a:t>
            </a:r>
            <a:r>
              <a:rPr lang="en-US" sz="1900" dirty="0"/>
              <a:t> </a:t>
            </a:r>
            <a:r>
              <a:rPr lang="en-US" sz="1900" dirty="0" smtClean="0"/>
              <a:t>AND </a:t>
            </a:r>
            <a:r>
              <a:rPr lang="en-US" sz="1900" dirty="0" err="1" smtClean="0"/>
              <a:t>chemoresistant</a:t>
            </a:r>
            <a:endParaRPr lang="en-US" sz="1900" dirty="0"/>
          </a:p>
          <a:p>
            <a:r>
              <a:rPr lang="en-US" sz="1900" dirty="0"/>
              <a:t>Similar to its that in testis, usually occurs in combination with other GCTs (mixed GCT) </a:t>
            </a:r>
          </a:p>
          <a:p>
            <a:r>
              <a:rPr lang="en-US" sz="1900" dirty="0" smtClean="0"/>
              <a:t>elevated </a:t>
            </a:r>
            <a:r>
              <a:rPr lang="en-US" sz="1900" dirty="0"/>
              <a:t>serum </a:t>
            </a:r>
            <a:r>
              <a:rPr lang="en-US" sz="1900" dirty="0" err="1"/>
              <a:t>hCG</a:t>
            </a:r>
            <a:r>
              <a:rPr lang="en-US" sz="1900" dirty="0"/>
              <a:t> levels </a:t>
            </a:r>
          </a:p>
          <a:p>
            <a:r>
              <a:rPr lang="en-US" sz="1900" dirty="0"/>
              <a:t>unilateral, solid, hemorrhagic tumor, composed of malignant </a:t>
            </a:r>
            <a:r>
              <a:rPr lang="en-US" sz="1900" dirty="0" err="1"/>
              <a:t>cytotrophoblast</a:t>
            </a:r>
            <a:r>
              <a:rPr lang="en-US" sz="1900" dirty="0"/>
              <a:t> and </a:t>
            </a:r>
            <a:r>
              <a:rPr lang="en-US" sz="1900" dirty="0" err="1"/>
              <a:t>syncytiotrophoblast</a:t>
            </a:r>
            <a:r>
              <a:rPr lang="en-US" sz="1900" dirty="0"/>
              <a:t> </a:t>
            </a:r>
            <a:endParaRPr lang="en-US" sz="1900" dirty="0" smtClean="0"/>
          </a:p>
          <a:p>
            <a:r>
              <a:rPr lang="en-US" sz="1900" dirty="0" smtClean="0"/>
              <a:t>HCG </a:t>
            </a:r>
            <a:r>
              <a:rPr lang="en-US" sz="1900" dirty="0" err="1" smtClean="0"/>
              <a:t>immunostain</a:t>
            </a:r>
            <a:r>
              <a:rPr lang="en-US" sz="1900" dirty="0" smtClean="0"/>
              <a:t> positive</a:t>
            </a:r>
            <a:endParaRPr lang="en-US" sz="1900" dirty="0" smtClean="0"/>
          </a:p>
          <a:p>
            <a:endParaRPr lang="en-US" sz="19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724400" y="1438083"/>
            <a:ext cx="3636979" cy="756635"/>
          </a:xfrm>
        </p:spPr>
        <p:txBody>
          <a:bodyPr/>
          <a:lstStyle/>
          <a:p>
            <a:r>
              <a:rPr lang="en-US" b="1" dirty="0" smtClean="0"/>
              <a:t>CHORIOCARCINOMA</a:t>
            </a:r>
            <a:endParaRPr lang="en-US" dirty="0"/>
          </a:p>
        </p:txBody>
      </p:sp>
      <p:sp>
        <p:nvSpPr>
          <p:cNvPr id="62468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2510405"/>
            <a:ext cx="4046220" cy="2971800"/>
          </a:xfrm>
        </p:spPr>
        <p:txBody>
          <a:bodyPr>
            <a:noAutofit/>
          </a:bodyPr>
          <a:lstStyle/>
          <a:p>
            <a:r>
              <a:rPr lang="en-US" sz="1600" dirty="0" smtClean="0"/>
              <a:t>Rare, aggressive</a:t>
            </a:r>
            <a:r>
              <a:rPr lang="en-US" sz="1600" dirty="0"/>
              <a:t>, highly </a:t>
            </a:r>
            <a:r>
              <a:rPr lang="en-US" sz="1600" dirty="0" smtClean="0"/>
              <a:t>malignant, </a:t>
            </a:r>
            <a:r>
              <a:rPr lang="en-US" sz="1600" dirty="0" err="1"/>
              <a:t>radioresistant</a:t>
            </a:r>
            <a:r>
              <a:rPr lang="en-US" sz="1600" dirty="0"/>
              <a:t> but responds to </a:t>
            </a:r>
            <a:r>
              <a:rPr lang="en-US" sz="1600" dirty="0" smtClean="0"/>
              <a:t>chemotherapy</a:t>
            </a:r>
            <a:r>
              <a:rPr lang="en-US" sz="1600" dirty="0"/>
              <a:t>.</a:t>
            </a:r>
          </a:p>
          <a:p>
            <a:r>
              <a:rPr lang="en-US" sz="1600" dirty="0" smtClean="0"/>
              <a:t>Similar to its that in testis, usually occurs in combination with other GCTs (mixed GCT) </a:t>
            </a:r>
          </a:p>
          <a:p>
            <a:pPr eaLnBrk="1" hangingPunct="1"/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and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decade (children and young adults) </a:t>
            </a:r>
          </a:p>
          <a:p>
            <a:pPr eaLnBrk="1" hangingPunct="1"/>
            <a:r>
              <a:rPr lang="en-US" sz="1600" dirty="0" smtClean="0"/>
              <a:t>Unilateral, solid tumor with hemorrhage and necrosis </a:t>
            </a:r>
          </a:p>
          <a:p>
            <a:pPr eaLnBrk="1" hangingPunct="1"/>
            <a:r>
              <a:rPr lang="en-US" sz="1600" dirty="0" smtClean="0"/>
              <a:t>CD 30 </a:t>
            </a:r>
            <a:r>
              <a:rPr lang="en-US" sz="1600" dirty="0" err="1" smtClean="0"/>
              <a:t>immunostain</a:t>
            </a:r>
            <a:r>
              <a:rPr lang="en-US" sz="1600" dirty="0" smtClean="0"/>
              <a:t> positive</a:t>
            </a:r>
            <a:r>
              <a:rPr lang="en-US" sz="1600" dirty="0" smtClean="0"/>
              <a:t>. </a:t>
            </a:r>
          </a:p>
          <a:p>
            <a:endParaRPr lang="en-US" sz="1600" dirty="0" smtClean="0"/>
          </a:p>
          <a:p>
            <a:pPr eaLnBrk="1" hangingPunct="1"/>
            <a:endParaRPr lang="en-US" sz="1600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84423" y="1582220"/>
            <a:ext cx="3970020" cy="759290"/>
          </a:xfrm>
        </p:spPr>
        <p:txBody>
          <a:bodyPr/>
          <a:lstStyle/>
          <a:p>
            <a:r>
              <a:rPr lang="en-US" b="1" dirty="0"/>
              <a:t>EMBRYONAL </a:t>
            </a:r>
            <a:r>
              <a:rPr lang="en-US" b="1" dirty="0" smtClean="0"/>
              <a:t>CARCINOMA</a:t>
            </a:r>
            <a:endParaRPr lang="en-US" dirty="0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Germ Cell Tumors:</a:t>
            </a:r>
            <a:endParaRPr lang="en-US" dirty="0" smtClean="0"/>
          </a:p>
        </p:txBody>
      </p:sp>
      <p:sp>
        <p:nvSpPr>
          <p:cNvPr id="768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77365-0324-4015-89F8-F835FDF8CDBE}" type="slidenum">
              <a:rPr lang="en-US">
                <a:latin typeface="Tahoma" pitchFamily="34" charset="0"/>
              </a:rPr>
              <a:pPr>
                <a:defRPr/>
              </a:pPr>
              <a:t>35</a:t>
            </a:fld>
            <a:endParaRPr 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09800"/>
            <a:ext cx="8518403" cy="4648200"/>
          </a:xfrm>
        </p:spPr>
        <p:txBody>
          <a:bodyPr>
            <a:normAutofit/>
          </a:bodyPr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Accounts for approximately 5% of ovarian tumors</a:t>
            </a:r>
          </a:p>
          <a:p>
            <a:pPr eaLnBrk="1" hangingPunct="1"/>
            <a:r>
              <a:rPr lang="en-US" dirty="0" smtClean="0"/>
              <a:t>Older ages, Mostly Bilateral and sometimes very large</a:t>
            </a:r>
          </a:p>
          <a:p>
            <a:r>
              <a:rPr lang="en-US" dirty="0" smtClean="0"/>
              <a:t>Primary tumor </a:t>
            </a:r>
            <a:r>
              <a:rPr lang="en-US" dirty="0" smtClean="0"/>
              <a:t>can be from</a:t>
            </a:r>
            <a:r>
              <a:rPr lang="en-US" dirty="0" smtClean="0"/>
              <a:t> </a:t>
            </a:r>
            <a:r>
              <a:rPr lang="en-US" dirty="0" smtClean="0"/>
              <a:t>Gastro-intestinal tract (most common), Breast and lung.</a:t>
            </a:r>
            <a:endParaRPr lang="en-US" dirty="0"/>
          </a:p>
          <a:p>
            <a:r>
              <a:rPr lang="en-US" dirty="0" smtClean="0"/>
              <a:t>One </a:t>
            </a:r>
            <a:r>
              <a:rPr lang="en-US" dirty="0"/>
              <a:t>of the most classic forms of metastatic carcinoma involving the ovaries is the </a:t>
            </a:r>
            <a:r>
              <a:rPr lang="en-US" b="1" u="sng" dirty="0" err="1">
                <a:solidFill>
                  <a:schemeClr val="accent5">
                    <a:lumMod val="75000"/>
                  </a:schemeClr>
                </a:solidFill>
              </a:rPr>
              <a:t>Krukenberg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 tumor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n-US" dirty="0"/>
              <a:t>This tumor is a metastatic carcinoma composed of signet ring cells </a:t>
            </a:r>
            <a:r>
              <a:rPr lang="en-US" dirty="0" smtClean="0"/>
              <a:t>in </a:t>
            </a:r>
            <a:r>
              <a:rPr lang="en-US" dirty="0"/>
              <a:t>a </a:t>
            </a:r>
            <a:r>
              <a:rPr lang="en-US" dirty="0" smtClean="0"/>
              <a:t>fibrous background. </a:t>
            </a:r>
            <a:r>
              <a:rPr lang="en-US" dirty="0"/>
              <a:t>The most common sites of </a:t>
            </a:r>
            <a:r>
              <a:rPr lang="en-US" dirty="0" smtClean="0"/>
              <a:t>origin is the GIT (stomach</a:t>
            </a:r>
            <a:r>
              <a:rPr lang="en-US" dirty="0"/>
              <a:t>, colon and </a:t>
            </a:r>
            <a:r>
              <a:rPr lang="en-US" dirty="0" smtClean="0"/>
              <a:t>appendix).</a:t>
            </a:r>
            <a:endParaRPr lang="en-US" dirty="0"/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Metastatic </a:t>
            </a:r>
            <a:r>
              <a:rPr lang="en-US" dirty="0"/>
              <a:t>c</a:t>
            </a:r>
            <a:r>
              <a:rPr lang="en-US" dirty="0" smtClean="0"/>
              <a:t>arcinoma in ovary</a:t>
            </a:r>
          </a:p>
        </p:txBody>
      </p:sp>
      <p:sp>
        <p:nvSpPr>
          <p:cNvPr id="8806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3BEA600-07FF-4DA4-A1B3-71B0B1D75EA0}" type="slidenum">
              <a:rPr lang="en-US">
                <a:latin typeface="Tahoma" pitchFamily="34" charset="0"/>
              </a:rPr>
              <a:pPr>
                <a:defRPr/>
              </a:pPr>
              <a:t>36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lephant with 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63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28650" y="1690690"/>
            <a:ext cx="8362949" cy="5167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Non Neoplastic Cyst are more common than the neoplastic ones. They usually cause no problems. Rarely a non neoplastic cyst </a:t>
            </a:r>
            <a:r>
              <a:rPr lang="en-US" sz="1800" dirty="0"/>
              <a:t>can rupture and </a:t>
            </a:r>
            <a:r>
              <a:rPr lang="en-US" sz="1800" dirty="0" smtClean="0"/>
              <a:t>cause acute pain and  </a:t>
            </a:r>
            <a:r>
              <a:rPr lang="en-US" sz="1800" dirty="0" err="1"/>
              <a:t>intrabdominal</a:t>
            </a:r>
            <a:r>
              <a:rPr lang="en-US" sz="1800" dirty="0"/>
              <a:t> </a:t>
            </a:r>
            <a:r>
              <a:rPr lang="en-US" sz="1800" dirty="0" smtClean="0"/>
              <a:t>hemorrhage. Common </a:t>
            </a:r>
          </a:p>
          <a:p>
            <a:pPr marL="0" indent="0">
              <a:buNone/>
            </a:pPr>
            <a:r>
              <a:rPr lang="en-US" sz="1800" dirty="0" smtClean="0"/>
              <a:t>non-neoplastic cysts are as follows:</a:t>
            </a:r>
            <a:endParaRPr lang="en-US" sz="1800" dirty="0"/>
          </a:p>
          <a:p>
            <a:r>
              <a:rPr lang="en-US" sz="1800" b="1" dirty="0" err="1" smtClean="0"/>
              <a:t>Follicullar</a:t>
            </a:r>
            <a:r>
              <a:rPr lang="en-US" sz="1800" b="1" dirty="0" smtClean="0"/>
              <a:t> cyst</a:t>
            </a:r>
            <a:endParaRPr lang="en-US" sz="1800" b="1" dirty="0"/>
          </a:p>
          <a:p>
            <a:r>
              <a:rPr lang="en-US" sz="1800" b="1" dirty="0" smtClean="0"/>
              <a:t>Corpus </a:t>
            </a:r>
            <a:r>
              <a:rPr lang="en-US" sz="1800" b="1" dirty="0" err="1"/>
              <a:t>luteum</a:t>
            </a:r>
            <a:r>
              <a:rPr lang="en-US" sz="1800" b="1" dirty="0"/>
              <a:t> </a:t>
            </a:r>
            <a:r>
              <a:rPr lang="en-US" sz="1800" b="1" dirty="0" smtClean="0"/>
              <a:t>cyst</a:t>
            </a:r>
          </a:p>
          <a:p>
            <a:r>
              <a:rPr lang="en-US" sz="1800" b="1" dirty="0"/>
              <a:t>Theca lutein cyst/ </a:t>
            </a:r>
            <a:r>
              <a:rPr lang="en-US" sz="1800" b="1" dirty="0" err="1"/>
              <a:t>hyperreactio</a:t>
            </a:r>
            <a:r>
              <a:rPr lang="en-US" sz="1800" b="1" dirty="0"/>
              <a:t> </a:t>
            </a:r>
            <a:r>
              <a:rPr lang="en-US" sz="1800" b="1" dirty="0" err="1" smtClean="0"/>
              <a:t>luteinalis</a:t>
            </a:r>
            <a:endParaRPr lang="en-US" sz="1800" b="1" dirty="0" smtClean="0"/>
          </a:p>
          <a:p>
            <a:r>
              <a:rPr lang="en-US" sz="1800" b="1" dirty="0"/>
              <a:t>Chocolate cyst /</a:t>
            </a:r>
            <a:r>
              <a:rPr lang="en-US" sz="1800" b="1" dirty="0" err="1"/>
              <a:t>Endometriotic</a:t>
            </a:r>
            <a:r>
              <a:rPr lang="en-US" sz="1800" b="1" dirty="0"/>
              <a:t> cyst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endParaRPr lang="en-US" sz="2800" dirty="0"/>
          </a:p>
          <a:p>
            <a:pPr eaLnBrk="1" hangingPunct="1"/>
            <a:endParaRPr lang="en-US" sz="2800" dirty="0" smtClean="0"/>
          </a:p>
          <a:p>
            <a:pPr eaLnBrk="1" hangingPunct="1">
              <a:buFont typeface="Wingdings" pitchFamily="2" charset="2"/>
              <a:buNone/>
            </a:pPr>
            <a:endParaRPr lang="en-US" sz="2800" dirty="0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Non-Neoplastic Cysts of ovary</a:t>
            </a:r>
          </a:p>
        </p:txBody>
      </p:sp>
      <p:sp>
        <p:nvSpPr>
          <p:cNvPr id="8194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12E497-CC36-4DFC-9085-C804495E9021}" type="slidenum">
              <a:rPr lang="en-US">
                <a:latin typeface="Tahoma" pitchFamily="34" charset="0"/>
              </a:rPr>
              <a:pPr>
                <a:defRPr/>
              </a:pPr>
              <a:t>4</a:t>
            </a:fld>
            <a:endParaRPr lang="en-US"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99" y="3868330"/>
            <a:ext cx="3581401" cy="26562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83924" y="659126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smtClean="0"/>
              <a:t>o.quizlet.com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17183"/>
          <a:stretch/>
        </p:blipFill>
        <p:spPr>
          <a:xfrm>
            <a:off x="5838645" y="3721674"/>
            <a:ext cx="3305355" cy="2436647"/>
          </a:xfrm>
          <a:prstGeom prst="rect">
            <a:avLst/>
          </a:prstGeom>
        </p:spPr>
      </p:pic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5450850" cy="579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 err="1"/>
              <a:t>Follicullar</a:t>
            </a:r>
            <a:r>
              <a:rPr lang="en-US" sz="2000" b="1" dirty="0"/>
              <a:t> cyst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rise </a:t>
            </a:r>
            <a:r>
              <a:rPr lang="en-US" sz="2000" dirty="0"/>
              <a:t>from the ovarian follicles and are due to distension of </a:t>
            </a:r>
            <a:r>
              <a:rPr lang="en-US" sz="2000" dirty="0" smtClean="0"/>
              <a:t>un-ruptured </a:t>
            </a:r>
            <a:r>
              <a:rPr lang="en-US" sz="2000" dirty="0" err="1" smtClean="0"/>
              <a:t>Graafian</a:t>
            </a:r>
            <a:r>
              <a:rPr lang="en-US" sz="2000" dirty="0" smtClean="0"/>
              <a:t> </a:t>
            </a:r>
            <a:r>
              <a:rPr lang="en-US" sz="2000" dirty="0"/>
              <a:t>follicle.</a:t>
            </a:r>
          </a:p>
          <a:p>
            <a:pPr marL="0" indent="0">
              <a:buNone/>
            </a:pPr>
            <a:r>
              <a:rPr lang="en-US" sz="2000" b="1" dirty="0" smtClean="0"/>
              <a:t>Corpus </a:t>
            </a:r>
            <a:r>
              <a:rPr lang="en-US" sz="2000" b="1" dirty="0" err="1"/>
              <a:t>luteum</a:t>
            </a:r>
            <a:r>
              <a:rPr lang="en-US" sz="2000" b="1" dirty="0"/>
              <a:t> cyst</a:t>
            </a:r>
          </a:p>
          <a:p>
            <a:r>
              <a:rPr lang="en-US" sz="2000" dirty="0" smtClean="0"/>
              <a:t>Results </a:t>
            </a:r>
            <a:r>
              <a:rPr lang="en-US" sz="2000" dirty="0"/>
              <a:t>from hemorrhage into a persistent mature </a:t>
            </a:r>
            <a:r>
              <a:rPr lang="en-US" sz="2000" dirty="0" smtClean="0"/>
              <a:t>corpus </a:t>
            </a:r>
            <a:r>
              <a:rPr lang="en-US" sz="2000" dirty="0" err="1"/>
              <a:t>luteum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2000" b="1" dirty="0" smtClean="0"/>
              <a:t>Theca </a:t>
            </a:r>
            <a:r>
              <a:rPr lang="en-US" sz="2000" b="1" dirty="0"/>
              <a:t>lutein cyst/ </a:t>
            </a:r>
            <a:r>
              <a:rPr lang="en-US" sz="2000" b="1" dirty="0" err="1"/>
              <a:t>hyperreactio</a:t>
            </a:r>
            <a:r>
              <a:rPr lang="en-US" sz="2000" b="1" dirty="0"/>
              <a:t> </a:t>
            </a:r>
            <a:r>
              <a:rPr lang="en-US" sz="2000" b="1" dirty="0" err="1"/>
              <a:t>luteinalis</a:t>
            </a:r>
            <a:endParaRPr lang="en-US" sz="2000" b="1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Are thin walled </a:t>
            </a:r>
            <a:r>
              <a:rPr lang="en-US" sz="2000" dirty="0" smtClean="0"/>
              <a:t>cysts </a:t>
            </a:r>
            <a:r>
              <a:rPr lang="en-US" sz="2000" dirty="0"/>
              <a:t>lined by luteinized theca </a:t>
            </a:r>
            <a:r>
              <a:rPr lang="en-US" sz="2000" dirty="0" smtClean="0"/>
              <a:t>cells. They are </a:t>
            </a:r>
            <a:r>
              <a:rPr lang="en-US" sz="2000" dirty="0"/>
              <a:t>associated with high levels of circulating gonadotropins </a:t>
            </a:r>
            <a:r>
              <a:rPr lang="en-US" sz="2000" dirty="0" smtClean="0"/>
              <a:t>(e.g. pregnancy</a:t>
            </a:r>
            <a:r>
              <a:rPr lang="en-US" sz="2000" dirty="0"/>
              <a:t>, </a:t>
            </a:r>
            <a:r>
              <a:rPr lang="en-US" sz="2000" dirty="0" err="1"/>
              <a:t>hydatidiform</a:t>
            </a:r>
            <a:r>
              <a:rPr lang="en-US" sz="2000" dirty="0"/>
              <a:t> mole, </a:t>
            </a:r>
            <a:r>
              <a:rPr lang="en-US" sz="2000" dirty="0" err="1"/>
              <a:t>etc</a:t>
            </a:r>
            <a:r>
              <a:rPr lang="en-US" sz="2000" dirty="0" smtClean="0"/>
              <a:t>).</a:t>
            </a:r>
          </a:p>
          <a:p>
            <a:pPr marL="0" indent="0">
              <a:buNone/>
              <a:defRPr/>
            </a:pPr>
            <a:r>
              <a:rPr lang="en-US" sz="2000" b="1" dirty="0" smtClean="0"/>
              <a:t>Chocolate cyst /</a:t>
            </a:r>
            <a:r>
              <a:rPr lang="en-US" sz="2000" b="1" dirty="0" err="1" smtClean="0"/>
              <a:t>Endometriotic</a:t>
            </a:r>
            <a:r>
              <a:rPr lang="en-US" sz="2000" b="1" dirty="0" smtClean="0"/>
              <a:t> cyst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The ovary is the most frequent site of endometriosis. </a:t>
            </a:r>
            <a:r>
              <a:rPr lang="en-US" sz="2000" dirty="0" smtClean="0"/>
              <a:t>And c</a:t>
            </a:r>
            <a:r>
              <a:rPr lang="en-US" sz="2000" dirty="0" smtClean="0"/>
              <a:t>hocolate </a:t>
            </a:r>
            <a:r>
              <a:rPr lang="en-US" sz="2000" dirty="0"/>
              <a:t>cyst is a blood </a:t>
            </a:r>
            <a:r>
              <a:rPr lang="en-US" sz="2000" dirty="0" smtClean="0"/>
              <a:t>filled cyst of the ovary. It is due to </a:t>
            </a:r>
            <a:r>
              <a:rPr lang="en-US" sz="2000" dirty="0" smtClean="0"/>
              <a:t>endometriosis in the ovary </a:t>
            </a:r>
            <a:r>
              <a:rPr lang="en-US" sz="2000" dirty="0"/>
              <a:t>with hemorrhage. 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914400" y="118915"/>
            <a:ext cx="7886700" cy="871686"/>
          </a:xfrm>
        </p:spPr>
        <p:txBody>
          <a:bodyPr/>
          <a:lstStyle/>
          <a:p>
            <a:r>
              <a:rPr lang="en-US" dirty="0"/>
              <a:t>Non-Neoplastic Cysts of ovary</a:t>
            </a:r>
            <a:endParaRPr 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7DF1102-BF0A-4E09-9103-B0EEEC16E979}" type="slidenum">
              <a:rPr lang="en-US">
                <a:latin typeface="Tahoma" pitchFamily="34" charset="0"/>
              </a:rPr>
              <a:pPr>
                <a:defRPr/>
              </a:pPr>
              <a:t>5</a:t>
            </a:fld>
            <a:endParaRPr lang="en-US">
              <a:latin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8173" y="6193125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entury Gothic" panose="020B0502020202020204"/>
              </a:rPr>
              <a:t>Endometriotic</a:t>
            </a:r>
            <a:r>
              <a:rPr lang="en-US" dirty="0">
                <a:latin typeface="Century Gothic" panose="020B0502020202020204"/>
              </a:rPr>
              <a:t> </a:t>
            </a:r>
            <a:r>
              <a:rPr lang="en-US" dirty="0" smtClean="0">
                <a:latin typeface="Century Gothic" panose="020B0502020202020204"/>
              </a:rPr>
              <a:t>cyst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38800" y="661434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http://www.humpath.com/IMG/jpg_ovarian_endometriotic_cyst_07_2a.jpg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8077200" cy="4368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One of the leading cause of cancer death in women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Ovarian cancers grow silently and go undetected in the early stage when it is still curable. Most of the patients already have metastasis at the time of diagnosis.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The WHO Histological Classification </a:t>
            </a:r>
            <a:r>
              <a:rPr lang="en-US" dirty="0"/>
              <a:t>for ovarian tumors </a:t>
            </a:r>
            <a:r>
              <a:rPr lang="en-US" dirty="0" smtClean="0"/>
              <a:t>divides </a:t>
            </a:r>
            <a:r>
              <a:rPr lang="en-US" dirty="0"/>
              <a:t>ovarian neoplasms </a:t>
            </a:r>
            <a:r>
              <a:rPr lang="en-US" dirty="0" smtClean="0"/>
              <a:t>into </a:t>
            </a:r>
            <a:r>
              <a:rPr lang="en-US" b="1" dirty="0" smtClean="0"/>
              <a:t>primary and metastatic (secondary).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Ovarian Tumors</a:t>
            </a:r>
          </a:p>
        </p:txBody>
      </p:sp>
      <p:sp>
        <p:nvSpPr>
          <p:cNvPr id="25602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332166B-E27D-4106-BDE8-530F85022883}" type="slidenum">
              <a:rPr lang="en-US">
                <a:latin typeface="Tahoma" pitchFamily="34" charset="0"/>
              </a:rPr>
              <a:pPr>
                <a:defRPr/>
              </a:pPr>
              <a:t>6</a:t>
            </a:fld>
            <a:endParaRPr lang="en-US" dirty="0">
              <a:latin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610600" cy="4495800"/>
          </a:xfrm>
        </p:spPr>
        <p:txBody>
          <a:bodyPr>
            <a:normAutofit fontScale="77500" lnSpcReduction="20000"/>
          </a:bodyPr>
          <a:lstStyle/>
          <a:p>
            <a:pPr>
              <a:buNone/>
              <a:defRPr/>
            </a:pP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</a:rPr>
              <a:t>A. PRIMARY TUMORS: </a:t>
            </a:r>
            <a:r>
              <a:rPr lang="en-US" sz="2600" dirty="0"/>
              <a:t>There are </a:t>
            </a:r>
            <a:r>
              <a:rPr lang="en-US" sz="2600" b="1" dirty="0"/>
              <a:t>three main primary types </a:t>
            </a:r>
            <a:r>
              <a:rPr lang="en-US" sz="2600" dirty="0"/>
              <a:t>of ovarian tumors based on the origin of the tumor cell. They are: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600" b="1" dirty="0" smtClean="0">
                <a:solidFill>
                  <a:schemeClr val="tx1"/>
                </a:solidFill>
              </a:rPr>
              <a:t>Surface epithelial ovarian tumors (65%):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/>
              <a:t>derived from the cells on the surface of the ovary. This is the most common form of primary ovarian cancer and occurs in adults. 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600" b="1" dirty="0" smtClean="0">
                <a:solidFill>
                  <a:schemeClr val="tx1"/>
                </a:solidFill>
              </a:rPr>
              <a:t>Germ cell tumors (15%):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/>
              <a:t>derived from the egg producing cells of the ovary, i.e. from the ovarian follicles. This occurs mainly in children, teens and  young women. </a:t>
            </a:r>
            <a:r>
              <a:rPr lang="en-US" sz="2600" dirty="0" smtClean="0"/>
              <a:t>They are less common as  compared </a:t>
            </a:r>
            <a:r>
              <a:rPr lang="en-US" sz="2600" dirty="0" smtClean="0"/>
              <a:t>to epithelial ovarian tumors.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600" b="1" dirty="0" smtClean="0">
                <a:solidFill>
                  <a:schemeClr val="tx1"/>
                </a:solidFill>
              </a:rPr>
              <a:t>Sex cord stromal tumors (10%): </a:t>
            </a:r>
            <a:r>
              <a:rPr lang="en-US" sz="2600" dirty="0" smtClean="0"/>
              <a:t>derived from the ovarian stroma. </a:t>
            </a:r>
            <a:r>
              <a:rPr lang="en-US" sz="2600" dirty="0" smtClean="0"/>
              <a:t>Uncommon and </a:t>
            </a:r>
            <a:r>
              <a:rPr lang="en-US" sz="2600" dirty="0" smtClean="0"/>
              <a:t>this class of tumors often produces steroid hormones. </a:t>
            </a:r>
          </a:p>
          <a:p>
            <a:pPr marL="0" indent="0">
              <a:buNone/>
              <a:defRPr/>
            </a:pPr>
            <a:r>
              <a:rPr lang="en-US" sz="2600" dirty="0"/>
              <a:t>These 3 main types are further divided into many </a:t>
            </a:r>
            <a:r>
              <a:rPr lang="en-US" sz="2600" dirty="0" smtClean="0"/>
              <a:t>subtypes (see later).</a:t>
            </a:r>
            <a:endParaRPr lang="en-US" sz="2600" dirty="0"/>
          </a:p>
          <a:p>
            <a:pPr marL="514350" indent="-514350" eaLnBrk="1" hangingPunct="1">
              <a:buFont typeface="Arial" charset="0"/>
              <a:buNone/>
              <a:defRPr/>
            </a:pPr>
            <a:endParaRPr lang="en-US" sz="2600" b="1" dirty="0" smtClean="0">
              <a:solidFill>
                <a:schemeClr val="tx1"/>
              </a:solidFill>
            </a:endParaRPr>
          </a:p>
          <a:p>
            <a:pPr marL="514350" indent="-514350" eaLnBrk="1" hangingPunct="1">
              <a:buFont typeface="Arial" charset="0"/>
              <a:buNone/>
              <a:defRPr/>
            </a:pP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</a:rPr>
              <a:t>B. METASTATIC/ SECONDARY TUMORS (5%): </a:t>
            </a:r>
            <a:r>
              <a:rPr lang="en-US" sz="2600" dirty="0" smtClean="0"/>
              <a:t>Cancers from other organs can also spread to the ovaries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Ovarian Tumors classification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EF67078-D148-4286-99AD-A597806CC741}" type="slidenum">
              <a:rPr lang="en-US">
                <a:latin typeface="Tahoma" pitchFamily="34" charset="0"/>
              </a:rPr>
              <a:pPr>
                <a:defRPr/>
              </a:pPr>
              <a:t>8</a:t>
            </a:fld>
            <a:endParaRPr lang="en-US">
              <a:latin typeface="Tahoma" pitchFamily="34" charset="0"/>
            </a:endParaRPr>
          </a:p>
        </p:txBody>
      </p:sp>
      <p:pic>
        <p:nvPicPr>
          <p:cNvPr id="22531" name="Picture 2" descr="S01871-022-f0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95" y="0"/>
            <a:ext cx="9126105" cy="6648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-609600" y="6642100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800" dirty="0" smtClean="0"/>
              <a:t>Various </a:t>
            </a:r>
            <a:r>
              <a:rPr lang="en-US" sz="800" dirty="0"/>
              <a:t>ovarian neoplasms and </a:t>
            </a:r>
            <a:r>
              <a:rPr lang="en-US" sz="800" dirty="0" smtClean="0"/>
              <a:t> </a:t>
            </a:r>
            <a:r>
              <a:rPr lang="en-US" sz="800" dirty="0"/>
              <a:t>their frequency and age distribution.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4641672" y="6675294"/>
            <a:ext cx="4464050" cy="198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700" i="1" dirty="0"/>
              <a:t>Downloaded from: Robbins &amp; </a:t>
            </a:r>
            <a:r>
              <a:rPr lang="en-US" sz="700" i="1" dirty="0" err="1"/>
              <a:t>Cotran</a:t>
            </a:r>
            <a:r>
              <a:rPr lang="en-US" sz="700" i="1" dirty="0"/>
              <a:t> Pathologic Basis of Disease </a:t>
            </a:r>
          </a:p>
        </p:txBody>
      </p:sp>
      <p:pic>
        <p:nvPicPr>
          <p:cNvPr id="22535" name="Picture 6" descr="admintit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71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59921" y="1788233"/>
            <a:ext cx="3465784" cy="510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050" b="1" i="0" u="sng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SURFACE EPITHELIAL TUMORS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050" b="1" i="0" u="sng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Serous tumors: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Benign (cystadenoma)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Borderline tumors (serous borderline tumor)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Malignant (serous adenocarcinoma)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Mucinous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tumors: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Benign (cystadenoma)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Borderline tumors (mucinous borderline tumor)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Malignant (mucinous adenocarcinoma)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05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Endometrioid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tumors: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Benign (cystadenoma)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Borderline tumors (</a:t>
            </a:r>
            <a:r>
              <a:rPr kumimoji="0" lang="en-US" alt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endometrioid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borderline tumor)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Malignant (</a:t>
            </a:r>
            <a:r>
              <a:rPr kumimoji="0" lang="en-US" alt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endometrioid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adenocarcinoma)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Clear cell tumors: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Benign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Borderline tumors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Malignant (clear cell adenocarcinoma)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Transitional cell tumors: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Brenner tumor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Brenner tumor of borderline malignancy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Malignant Brenner tumor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Transitional cell carcinoma (non-Brenner type)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050" b="1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sz="105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Others</a:t>
            </a:r>
            <a:endParaRPr kumimoji="0" lang="en-US" altLang="en-US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872476"/>
            <a:ext cx="7334272" cy="7098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Simplified classification of primary ovarian tumors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0" y="1865043"/>
            <a:ext cx="4572000" cy="18697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b="1" u="sng" dirty="0" smtClean="0">
                <a:solidFill>
                  <a:schemeClr val="accent1"/>
                </a:solidFill>
              </a:rPr>
              <a:t>SEX CORD STROMAL TUMORS</a:t>
            </a:r>
          </a:p>
          <a:p>
            <a:endParaRPr lang="en-US" sz="1050" b="1" u="sng" dirty="0" smtClean="0">
              <a:solidFill>
                <a:schemeClr val="accent1"/>
              </a:solidFill>
            </a:endParaRPr>
          </a:p>
          <a:p>
            <a:r>
              <a:rPr lang="en-US" sz="1050" b="1" dirty="0" smtClean="0"/>
              <a:t>Almost always Benign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/>
              <a:t>Fibromas/ </a:t>
            </a:r>
            <a:r>
              <a:rPr lang="en-US" sz="1050" b="1" dirty="0" err="1"/>
              <a:t>Fibrothecomas</a:t>
            </a:r>
            <a:r>
              <a:rPr lang="en-US" sz="1050" b="1" dirty="0"/>
              <a:t> /</a:t>
            </a:r>
            <a:r>
              <a:rPr lang="en-US" sz="1050" b="1" dirty="0" err="1"/>
              <a:t>Thecomas</a:t>
            </a:r>
            <a:endParaRPr lang="en-US" sz="1050" b="1" dirty="0" smtClean="0"/>
          </a:p>
          <a:p>
            <a:endParaRPr lang="en-US" sz="1050" b="1" dirty="0"/>
          </a:p>
          <a:p>
            <a:r>
              <a:rPr lang="en-US" sz="1050" b="1" dirty="0" smtClean="0"/>
              <a:t>With Malignant Potential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 err="1" smtClean="0"/>
              <a:t>Granulosa</a:t>
            </a:r>
            <a:r>
              <a:rPr lang="en-US" sz="1050" b="1" dirty="0" smtClean="0"/>
              <a:t> cell tumors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 err="1" smtClean="0"/>
              <a:t>Sertoli-Leydig</a:t>
            </a:r>
            <a:r>
              <a:rPr lang="en-US" sz="1050" b="1" dirty="0" smtClean="0"/>
              <a:t> </a:t>
            </a:r>
            <a:r>
              <a:rPr lang="en-US" sz="1050" b="1" dirty="0"/>
              <a:t>cell tumors</a:t>
            </a:r>
          </a:p>
          <a:p>
            <a:endParaRPr lang="en-US" sz="1050" b="1" dirty="0" smtClean="0"/>
          </a:p>
          <a:p>
            <a:r>
              <a:rPr lang="en-US" sz="1050" b="1" dirty="0" smtClean="0"/>
              <a:t>Others</a:t>
            </a:r>
            <a:r>
              <a:rPr lang="en-US" sz="1050" b="1" dirty="0"/>
              <a:t/>
            </a:r>
            <a:br>
              <a:rPr lang="en-US" sz="1050" b="1" dirty="0"/>
            </a:br>
            <a:endParaRPr lang="en-US" sz="1050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4619" y="3792749"/>
            <a:ext cx="457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b="1" u="sng" dirty="0" smtClean="0">
                <a:solidFill>
                  <a:schemeClr val="accent1"/>
                </a:solidFill>
              </a:rPr>
              <a:t>GERM CELL TUMORS</a:t>
            </a:r>
          </a:p>
          <a:p>
            <a:endParaRPr lang="en-US" sz="1050" b="1" u="sng" dirty="0" smtClean="0">
              <a:solidFill>
                <a:schemeClr val="accent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050" b="1" dirty="0" err="1" smtClean="0"/>
              <a:t>Teratoma</a:t>
            </a:r>
            <a:r>
              <a:rPr lang="en-US" sz="1050" b="1" dirty="0"/>
              <a:t>:</a:t>
            </a:r>
            <a:r>
              <a:rPr lang="en-US" sz="105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 dirty="0"/>
              <a:t>Immature </a:t>
            </a:r>
            <a:r>
              <a:rPr lang="en-US" sz="1050" dirty="0" smtClean="0"/>
              <a:t>(malignant)</a:t>
            </a:r>
            <a:endParaRPr lang="en-US" sz="10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 dirty="0"/>
              <a:t>Mature </a:t>
            </a:r>
            <a:r>
              <a:rPr lang="en-US" sz="1050" dirty="0" smtClean="0"/>
              <a:t>(benign)</a:t>
            </a:r>
            <a:endParaRPr lang="en-US" sz="105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050" dirty="0"/>
              <a:t>Solid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050" dirty="0"/>
              <a:t>Cystic (</a:t>
            </a:r>
            <a:r>
              <a:rPr lang="en-US" sz="1050" dirty="0" err="1"/>
              <a:t>dermoid</a:t>
            </a:r>
            <a:r>
              <a:rPr lang="en-US" sz="1050" dirty="0"/>
              <a:t> cyst)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 dirty="0" err="1"/>
              <a:t>Monodermal</a:t>
            </a:r>
            <a:r>
              <a:rPr lang="en-US" sz="1050" dirty="0"/>
              <a:t> (e.g., </a:t>
            </a:r>
            <a:r>
              <a:rPr lang="en-US" sz="1050" dirty="0" err="1"/>
              <a:t>struma</a:t>
            </a:r>
            <a:r>
              <a:rPr lang="en-US" sz="1050" dirty="0"/>
              <a:t> </a:t>
            </a:r>
            <a:r>
              <a:rPr lang="en-US" sz="1050" dirty="0" err="1"/>
              <a:t>ovarii</a:t>
            </a:r>
            <a:r>
              <a:rPr lang="en-US" sz="1050" dirty="0"/>
              <a:t>, carcinoid)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5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050" b="1" dirty="0"/>
              <a:t>Dysgerminoma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b="1" dirty="0"/>
              <a:t>Yolk sac tumor (endodermal sinus tumor)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b="1" dirty="0" err="1" smtClean="0"/>
              <a:t>Choriocarcinoma</a:t>
            </a:r>
            <a:endParaRPr lang="en-US" sz="105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050" b="1" dirty="0" smtClean="0"/>
              <a:t>Embryonal carcinoma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b="1" dirty="0"/>
              <a:t>Mixed germ cell </a:t>
            </a:r>
            <a:r>
              <a:rPr lang="en-US" sz="1050" b="1" dirty="0" smtClean="0"/>
              <a:t>tumors</a:t>
            </a:r>
          </a:p>
          <a:p>
            <a:endParaRPr lang="en-US" sz="1050" b="1" dirty="0" smtClean="0"/>
          </a:p>
          <a:p>
            <a:r>
              <a:rPr lang="en-US" sz="1050" b="1" dirty="0" smtClean="0"/>
              <a:t>NOTE: all ovarian GCTs are considered as malignant except mature </a:t>
            </a:r>
            <a:r>
              <a:rPr lang="en-US" sz="1050" b="1" dirty="0" err="1" smtClean="0"/>
              <a:t>teratoma</a:t>
            </a:r>
            <a:endParaRPr lang="en-US" sz="1050" b="1" dirty="0"/>
          </a:p>
          <a:p>
            <a:pPr>
              <a:buFont typeface="Arial" panose="020B0604020202020204" pitchFamily="34" charset="0"/>
              <a:buChar char="•"/>
            </a:pPr>
            <a:endParaRPr lang="en-US" sz="105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306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e4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4" id="{E0D504BE-3645-4B3C-A3C4-302D32863EAA}" vid="{7FA72A32-04C9-47AD-B5CA-2EAE527E31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</Template>
  <TotalTime>2478</TotalTime>
  <Words>2401</Words>
  <Application>Microsoft Office PowerPoint</Application>
  <PresentationFormat>On-screen Show (4:3)</PresentationFormat>
  <Paragraphs>354</Paragraphs>
  <Slides>37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Century Gothic</vt:lpstr>
      <vt:lpstr>Tahoma</vt:lpstr>
      <vt:lpstr>Times New Roman</vt:lpstr>
      <vt:lpstr>Wingdings</vt:lpstr>
      <vt:lpstr>Theme4</vt:lpstr>
      <vt:lpstr>Reproductive System, Ovarian Cysts and Tumors</vt:lpstr>
      <vt:lpstr>Lecture outlines</vt:lpstr>
      <vt:lpstr>Ovarian Cysts and Tumors</vt:lpstr>
      <vt:lpstr>Non-Neoplastic Cysts of ovary</vt:lpstr>
      <vt:lpstr>Non-Neoplastic Cysts of ovary</vt:lpstr>
      <vt:lpstr>Ovarian Tumors</vt:lpstr>
      <vt:lpstr>Ovarian Tumors classification</vt:lpstr>
      <vt:lpstr>PowerPoint Presentation</vt:lpstr>
      <vt:lpstr>Simplified classification of primary ovarian tumors</vt:lpstr>
      <vt:lpstr>Surface Epithelial Ovarian Tumors</vt:lpstr>
      <vt:lpstr>Surface Epithelial Ovarian Tumors</vt:lpstr>
      <vt:lpstr> Surface Epithelial Ovarian Tumors </vt:lpstr>
      <vt:lpstr>Simplified classification of primary ovarian tumors</vt:lpstr>
      <vt:lpstr>PowerPoint Presentation</vt:lpstr>
      <vt:lpstr>Serous Tumors</vt:lpstr>
      <vt:lpstr>Serous cystadenoma</vt:lpstr>
      <vt:lpstr>Borderline serous tumor</vt:lpstr>
      <vt:lpstr>Serous cystadenocarcinoma, ovary</vt:lpstr>
      <vt:lpstr>Mucinous Tumors</vt:lpstr>
      <vt:lpstr>Other surface epithelial tumors</vt:lpstr>
      <vt:lpstr>PowerPoint Presentation</vt:lpstr>
      <vt:lpstr>Sex Cord-Stromal tumors </vt:lpstr>
      <vt:lpstr>Sex Cord-Stromal tumors:  </vt:lpstr>
      <vt:lpstr>Sex Cord Tumors: Thecoma-Fibroma</vt:lpstr>
      <vt:lpstr>Sex Cord Tumors:  </vt:lpstr>
      <vt:lpstr>Germ Cell Tumors</vt:lpstr>
      <vt:lpstr>Classification of Ovarian Germ Cell Tumors (GCT) </vt:lpstr>
      <vt:lpstr>Germ Cell Tumors: Teratoma</vt:lpstr>
      <vt:lpstr>PowerPoint Presentation</vt:lpstr>
      <vt:lpstr>PowerPoint Presentation</vt:lpstr>
      <vt:lpstr>PowerPoint Presentation</vt:lpstr>
      <vt:lpstr>Germ Cell Tumors: Teratoma</vt:lpstr>
      <vt:lpstr>Germ Cell Tumors: Teratoma</vt:lpstr>
      <vt:lpstr>Other Germ Cell Tumors:</vt:lpstr>
      <vt:lpstr>Other Germ Cell Tumors:</vt:lpstr>
      <vt:lpstr> Metastatic carcinoma in ovary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Dr.Sufia</dc:creator>
  <cp:lastModifiedBy>Sufia Husain</cp:lastModifiedBy>
  <cp:revision>149</cp:revision>
  <dcterms:created xsi:type="dcterms:W3CDTF">2011-02-02T08:45:44Z</dcterms:created>
  <dcterms:modified xsi:type="dcterms:W3CDTF">2016-03-27T07:23:21Z</dcterms:modified>
</cp:coreProperties>
</file>