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2"/>
  </p:sldMasterIdLst>
  <p:sldIdLst>
    <p:sldId id="257" r:id="rId3"/>
    <p:sldId id="258" r:id="rId4"/>
    <p:sldId id="282" r:id="rId5"/>
    <p:sldId id="259" r:id="rId6"/>
    <p:sldId id="260" r:id="rId7"/>
    <p:sldId id="261" r:id="rId8"/>
    <p:sldId id="262" r:id="rId9"/>
    <p:sldId id="263" r:id="rId10"/>
    <p:sldId id="283" r:id="rId11"/>
    <p:sldId id="264" r:id="rId12"/>
    <p:sldId id="265" r:id="rId13"/>
    <p:sldId id="266" r:id="rId14"/>
    <p:sldId id="267" r:id="rId15"/>
    <p:sldId id="268" r:id="rId16"/>
    <p:sldId id="285" r:id="rId17"/>
    <p:sldId id="270" r:id="rId18"/>
    <p:sldId id="284" r:id="rId19"/>
    <p:sldId id="286" r:id="rId20"/>
    <p:sldId id="293" r:id="rId21"/>
    <p:sldId id="271" r:id="rId22"/>
    <p:sldId id="272" r:id="rId23"/>
    <p:sldId id="273" r:id="rId24"/>
    <p:sldId id="274" r:id="rId25"/>
    <p:sldId id="297" r:id="rId26"/>
    <p:sldId id="287" r:id="rId27"/>
    <p:sldId id="275" r:id="rId28"/>
    <p:sldId id="276" r:id="rId29"/>
    <p:sldId id="296" r:id="rId30"/>
    <p:sldId id="277" r:id="rId31"/>
    <p:sldId id="289" r:id="rId32"/>
    <p:sldId id="278" r:id="rId33"/>
    <p:sldId id="279" r:id="rId34"/>
    <p:sldId id="280" r:id="rId35"/>
    <p:sldId id="298"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p:cViewPr varScale="1">
        <p:scale>
          <a:sx n="116" d="100"/>
          <a:sy n="116" d="100"/>
        </p:scale>
        <p:origin x="1386" y="114"/>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ctrTitle"/>
          </p:nvPr>
        </p:nvSpPr>
        <p:spPr>
          <a:xfrm>
            <a:off x="1432560" y="1179705"/>
            <a:ext cx="7406640" cy="1472184"/>
          </a:xfrm>
          <a:prstGeom prst="rect">
            <a:avLst/>
          </a:prstGeom>
        </p:spPr>
        <p:txBody>
          <a:bodyPr anchor="b"/>
          <a:lstStyle>
            <a:lvl1pPr algn="ctr">
              <a:defRPr/>
            </a:lvl1pPr>
            <a:extLst/>
          </a:lstStyle>
          <a:p>
            <a:r>
              <a:rPr kumimoji="0" lang="en-US" smtClean="0"/>
              <a:t>Click to edit Master title style</a:t>
            </a:r>
            <a:endParaRPr kumimoji="0" lang="en-US" dirty="0"/>
          </a:p>
        </p:txBody>
      </p:sp>
      <p:sp>
        <p:nvSpPr>
          <p:cNvPr id="22" name="Subtitle 21"/>
          <p:cNvSpPr>
            <a:spLocks noGrp="1"/>
          </p:cNvSpPr>
          <p:nvPr>
            <p:ph type="subTitle" idx="1"/>
          </p:nvPr>
        </p:nvSpPr>
        <p:spPr>
          <a:xfrm>
            <a:off x="1432560" y="2669871"/>
            <a:ext cx="7406640" cy="1752600"/>
          </a:xfrm>
          <a:prstGeom prst="rect">
            <a:avLst/>
          </a:prstGeom>
        </p:spPr>
        <p:txBody>
          <a:bodyPr tIns="0"/>
          <a:lstStyle>
            <a:lvl1pPr marL="20574" indent="0" algn="ctr">
              <a:buNone/>
              <a:defRPr sz="1950" b="1">
                <a:solidFill>
                  <a:schemeClr val="accent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smtClean="0"/>
              <a:t>Click to edit Master subtitle style</a:t>
            </a:r>
            <a:endParaRPr kumimoji="0" lang="en-US" dirty="0"/>
          </a:p>
        </p:txBody>
      </p:sp>
      <p:sp>
        <p:nvSpPr>
          <p:cNvPr id="7" name="Date Placeholder 6"/>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20" name="Footer Placeholder 19"/>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10" name="Slide Number Placeholder 9"/>
          <p:cNvSpPr>
            <a:spLocks noGrp="1"/>
          </p:cNvSpPr>
          <p:nvPr>
            <p:ph type="sldNum" sz="quarter" idx="12"/>
          </p:nvPr>
        </p:nvSpPr>
        <p:spPr>
          <a:xfrm>
            <a:off x="8613648" y="6305550"/>
            <a:ext cx="457200" cy="476250"/>
          </a:xfrm>
          <a:prstGeom prst="rect">
            <a:avLst/>
          </a:prstGeom>
        </p:spPr>
        <p:txBody>
          <a:bodyPr/>
          <a:lstStyle>
            <a:extLst/>
          </a:lstStyle>
          <a:p>
            <a:fld id="{ABAD2830-F273-4060-86D4-4212F8838728}" type="slidenum">
              <a:rPr lang="en-US" smtClean="0"/>
              <a:pPr/>
              <a:t>‹#›</a:t>
            </a:fld>
            <a:endParaRPr lang="en-US"/>
          </a:p>
        </p:txBody>
      </p:sp>
    </p:spTree>
    <p:extLst>
      <p:ext uri="{BB962C8B-B14F-4D97-AF65-F5344CB8AC3E}">
        <p14:creationId xmlns:p14="http://schemas.microsoft.com/office/powerpoint/2010/main" val="127935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43000"/>
          </a:xfrm>
          <a:prstGeom prst="rect">
            <a:avLst/>
          </a:prstGeo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435608" y="1447800"/>
            <a:ext cx="7498080" cy="4800600"/>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48186030-5CC8-4862-BD32-64EE76B21CF8}" type="slidenum">
              <a:rPr lang="en-US" smtClean="0"/>
              <a:pPr/>
              <a:t>‹#›</a:t>
            </a:fld>
            <a:endParaRPr lang="en-US"/>
          </a:p>
        </p:txBody>
      </p:sp>
    </p:spTree>
    <p:extLst>
      <p:ext uri="{BB962C8B-B14F-4D97-AF65-F5344CB8AC3E}">
        <p14:creationId xmlns:p14="http://schemas.microsoft.com/office/powerpoint/2010/main" val="13856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a:prstGeom prst="rect">
            <a:avLst/>
          </a:prstGeo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2"/>
            <a:ext cx="5562600" cy="5851525"/>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A8DE86A5-5193-4F6E-B814-5140BB00CB2F}" type="slidenum">
              <a:rPr lang="en-US" smtClean="0"/>
              <a:pPr/>
              <a:t>‹#›</a:t>
            </a:fld>
            <a:endParaRPr lang="en-US"/>
          </a:p>
        </p:txBody>
      </p:sp>
    </p:spTree>
    <p:extLst>
      <p:ext uri="{BB962C8B-B14F-4D97-AF65-F5344CB8AC3E}">
        <p14:creationId xmlns:p14="http://schemas.microsoft.com/office/powerpoint/2010/main" val="288857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43000"/>
          </a:xfrm>
          <a:prstGeom prst="rect">
            <a:avLst/>
          </a:prstGeo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1435608" y="1447800"/>
            <a:ext cx="7498080" cy="4800600"/>
          </a:xfrm>
          <a:prstGeom prst="rect">
            <a:avLst/>
          </a:prstGeo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49AED484-F614-4F83-9E0A-076B4E5CA0E7}" type="slidenum">
              <a:rPr lang="en-US" smtClean="0"/>
              <a:pPr/>
              <a:t>‹#›</a:t>
            </a:fld>
            <a:endParaRPr lang="en-US"/>
          </a:p>
        </p:txBody>
      </p:sp>
    </p:spTree>
    <p:extLst>
      <p:ext uri="{BB962C8B-B14F-4D97-AF65-F5344CB8AC3E}">
        <p14:creationId xmlns:p14="http://schemas.microsoft.com/office/powerpoint/2010/main" val="142709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2600325"/>
            <a:ext cx="6400800" cy="2286000"/>
          </a:xfrm>
          <a:prstGeom prst="rect">
            <a:avLst/>
          </a:prstGeom>
        </p:spPr>
        <p:txBody>
          <a:bodyPr anchor="t"/>
          <a:lstStyle>
            <a:lvl1pPr algn="l">
              <a:lnSpc>
                <a:spcPts val="3375"/>
              </a:lnSpc>
              <a:buNone/>
              <a:defRPr sz="3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371600" y="1066800"/>
            <a:ext cx="6400800" cy="1509712"/>
          </a:xfrm>
          <a:prstGeom prst="rect">
            <a:avLst/>
          </a:prstGeom>
        </p:spPr>
        <p:txBody>
          <a:bodyPr anchor="b"/>
          <a:lstStyle>
            <a:lvl1pPr marL="13716" indent="0">
              <a:lnSpc>
                <a:spcPts val="1725"/>
              </a:lnSpc>
              <a:spcBef>
                <a:spcPts val="0"/>
              </a:spcBef>
              <a:buNone/>
              <a:defRPr sz="1500">
                <a:solidFill>
                  <a:schemeClr val="tx2">
                    <a:shade val="30000"/>
                    <a:satMod val="150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0AB13AC2-A539-44A5-A75A-C18879A01690}" type="slidenum">
              <a:rPr lang="en-US" smtClean="0"/>
              <a:pPr/>
              <a:t>‹#›</a:t>
            </a:fld>
            <a:endParaRPr lang="en-US"/>
          </a:p>
        </p:txBody>
      </p:sp>
    </p:spTree>
    <p:extLst>
      <p:ext uri="{BB962C8B-B14F-4D97-AF65-F5344CB8AC3E}">
        <p14:creationId xmlns:p14="http://schemas.microsoft.com/office/powerpoint/2010/main" val="290584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a:prstGeom prst="rect">
            <a:avLst/>
          </a:prstGeo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a:prstGeom prst="rect">
            <a:avLst/>
          </a:prstGeo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896CBDDE-ADDB-4969-B498-C64558BF0988}" type="slidenum">
              <a:rPr lang="en-US" smtClean="0"/>
              <a:pPr/>
              <a:t>‹#›</a:t>
            </a:fld>
            <a:endParaRPr lang="en-US"/>
          </a:p>
        </p:txBody>
      </p:sp>
    </p:spTree>
    <p:extLst>
      <p:ext uri="{BB962C8B-B14F-4D97-AF65-F5344CB8AC3E}">
        <p14:creationId xmlns:p14="http://schemas.microsoft.com/office/powerpoint/2010/main" val="143447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a:prstGeom prst="rect">
            <a:avLst/>
          </a:prstGeom>
        </p:spPr>
        <p:txBody>
          <a:bodyPr anchor="ctr"/>
          <a:lstStyle>
            <a:lvl1pPr algn="ctr">
              <a:defRPr sz="3375"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prstGeom prst="rect">
            <a:avLst/>
          </a:prstGeom>
          <a:noFill/>
          <a:ln w="10795">
            <a:solidFill>
              <a:schemeClr val="bg1"/>
            </a:solidFill>
            <a:miter lim="800000"/>
          </a:ln>
        </p:spPr>
        <p:txBody>
          <a:bodyPr anchor="ctr"/>
          <a:lstStyle>
            <a:lvl1pPr marL="48006" indent="0" algn="l">
              <a:lnSpc>
                <a:spcPct val="100000"/>
              </a:lnSpc>
              <a:spcBef>
                <a:spcPts val="75"/>
              </a:spcBef>
              <a:buNone/>
              <a:defRPr sz="1425" b="1">
                <a:solidFill>
                  <a:schemeClr val="accent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prstGeom prst="rect">
            <a:avLst/>
          </a:prstGeom>
          <a:noFill/>
          <a:ln w="10795">
            <a:solidFill>
              <a:schemeClr val="bg1"/>
            </a:solidFill>
            <a:miter lim="800000"/>
          </a:ln>
        </p:spPr>
        <p:txBody>
          <a:bodyPr anchor="ctr"/>
          <a:lstStyle>
            <a:lvl1pPr marL="48006" indent="0" algn="l">
              <a:lnSpc>
                <a:spcPct val="100000"/>
              </a:lnSpc>
              <a:spcBef>
                <a:spcPts val="75"/>
              </a:spcBef>
              <a:buNone/>
              <a:defRPr sz="1425" b="1">
                <a:solidFill>
                  <a:schemeClr val="accent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prstGeom prst="rect">
            <a:avLst/>
          </a:prstGeo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prstGeom prst="rect">
            <a:avLst/>
          </a:prstGeo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8" name="Footer Placeholder 7"/>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9" name="Slide Number Placeholder 8"/>
          <p:cNvSpPr>
            <a:spLocks noGrp="1"/>
          </p:cNvSpPr>
          <p:nvPr>
            <p:ph type="sldNum" sz="quarter" idx="12"/>
          </p:nvPr>
        </p:nvSpPr>
        <p:spPr>
          <a:xfrm>
            <a:off x="8613648" y="6305550"/>
            <a:ext cx="457200" cy="476250"/>
          </a:xfrm>
          <a:prstGeom prst="rect">
            <a:avLst/>
          </a:prstGeom>
        </p:spPr>
        <p:txBody>
          <a:bodyPr/>
          <a:lstStyle>
            <a:extLst/>
          </a:lstStyle>
          <a:p>
            <a:fld id="{F199A621-527F-4419-8114-66700E9D8B3C}" type="slidenum">
              <a:rPr lang="en-US" smtClean="0"/>
              <a:pPr/>
              <a:t>‹#›</a:t>
            </a:fld>
            <a:endParaRPr lang="en-US"/>
          </a:p>
        </p:txBody>
      </p:sp>
    </p:spTree>
    <p:extLst>
      <p:ext uri="{BB962C8B-B14F-4D97-AF65-F5344CB8AC3E}">
        <p14:creationId xmlns:p14="http://schemas.microsoft.com/office/powerpoint/2010/main" val="8879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4" name="Footer Placeholder 3"/>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5" name="Slide Number Placeholder 4"/>
          <p:cNvSpPr>
            <a:spLocks noGrp="1"/>
          </p:cNvSpPr>
          <p:nvPr>
            <p:ph type="sldNum" sz="quarter" idx="12"/>
          </p:nvPr>
        </p:nvSpPr>
        <p:spPr>
          <a:xfrm>
            <a:off x="8613648" y="6305550"/>
            <a:ext cx="457200" cy="476250"/>
          </a:xfrm>
          <a:prstGeom prst="rect">
            <a:avLst/>
          </a:prstGeom>
        </p:spPr>
        <p:txBody>
          <a:bodyPr/>
          <a:lstStyle>
            <a:extLst/>
          </a:lstStyle>
          <a:p>
            <a:fld id="{05DA4931-8AD3-4F39-AFC6-75B298129106}" type="slidenum">
              <a:rPr lang="en-US" smtClean="0"/>
              <a:pPr/>
              <a:t>‹#›</a:t>
            </a:fld>
            <a:endParaRPr lang="en-US"/>
          </a:p>
        </p:txBody>
      </p:sp>
    </p:spTree>
    <p:extLst>
      <p:ext uri="{BB962C8B-B14F-4D97-AF65-F5344CB8AC3E}">
        <p14:creationId xmlns:p14="http://schemas.microsoft.com/office/powerpoint/2010/main" val="406709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3" name="Footer Placeholder 2"/>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4" name="Slide Number Placeholder 3"/>
          <p:cNvSpPr>
            <a:spLocks noGrp="1"/>
          </p:cNvSpPr>
          <p:nvPr>
            <p:ph type="sldNum" sz="quarter" idx="12"/>
          </p:nvPr>
        </p:nvSpPr>
        <p:spPr>
          <a:xfrm>
            <a:off x="8613648" y="6305550"/>
            <a:ext cx="457200" cy="476250"/>
          </a:xfrm>
          <a:prstGeom prst="rect">
            <a:avLst/>
          </a:prstGeom>
        </p:spPr>
        <p:txBody>
          <a:bodyPr/>
          <a:lstStyle>
            <a:extLst/>
          </a:lstStyle>
          <a:p>
            <a:fld id="{E9BF9D10-0EE8-4FE1-A679-2758A24CF54E}" type="slidenum">
              <a:rPr lang="en-US" smtClean="0"/>
              <a:pPr/>
              <a:t>‹#›</a:t>
            </a:fld>
            <a:endParaRPr lang="en-US"/>
          </a:p>
        </p:txBody>
      </p:sp>
    </p:spTree>
    <p:extLst>
      <p:ext uri="{BB962C8B-B14F-4D97-AF65-F5344CB8AC3E}">
        <p14:creationId xmlns:p14="http://schemas.microsoft.com/office/powerpoint/2010/main" val="34769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prstGeom prst="rect">
            <a:avLst/>
          </a:prstGeom>
          <a:ln>
            <a:noFill/>
          </a:ln>
        </p:spPr>
        <p:txBody>
          <a:bodyPr anchor="b"/>
          <a:lstStyle>
            <a:lvl1pPr algn="l">
              <a:lnSpc>
                <a:spcPts val="1500"/>
              </a:lnSpc>
              <a:buNone/>
              <a:defRPr sz="165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a:prstGeom prst="rect">
            <a:avLst/>
          </a:prstGeom>
        </p:spPr>
        <p:txBody>
          <a:bodyPr/>
          <a:lstStyle>
            <a:lvl1pPr marL="34290" indent="0">
              <a:lnSpc>
                <a:spcPct val="100000"/>
              </a:lnSpc>
              <a:spcBef>
                <a:spcPts val="0"/>
              </a:spcBef>
              <a:buNone/>
              <a:defRPr sz="1050"/>
            </a:lvl1pPr>
            <a:lvl2pPr>
              <a:buNone/>
              <a:defRPr sz="900"/>
            </a:lvl2pPr>
            <a:lvl3pPr>
              <a:buNone/>
              <a:defRPr sz="750"/>
            </a:lvl3pPr>
            <a:lvl4pPr>
              <a:buNone/>
              <a:defRPr sz="675"/>
            </a:lvl4pPr>
            <a:lvl5pPr>
              <a:buNone/>
              <a:defRPr sz="675"/>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2"/>
            <a:ext cx="8153400" cy="3992563"/>
          </a:xfrm>
          <a:prstGeom prst="rect">
            <a:avLst/>
          </a:prstGeo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dirty="0"/>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dirty="0"/>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99F1CA9D-7821-47AD-A6E4-8DB98AEA0B3D}" type="slidenum">
              <a:rPr lang="en-US" smtClean="0"/>
              <a:pPr/>
              <a:t>‹#›</a:t>
            </a:fld>
            <a:endParaRPr lang="en-US"/>
          </a:p>
        </p:txBody>
      </p:sp>
    </p:spTree>
    <p:extLst>
      <p:ext uri="{BB962C8B-B14F-4D97-AF65-F5344CB8AC3E}">
        <p14:creationId xmlns:p14="http://schemas.microsoft.com/office/powerpoint/2010/main" val="222165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a:prstGeom prst="rect">
            <a:avLst/>
          </a:prstGeom>
        </p:spPr>
        <p:txBody>
          <a:bodyPr anchor="b">
            <a:noAutofit/>
          </a:bodyPr>
          <a:lstStyle>
            <a:lvl1pPr algn="l">
              <a:buNone/>
              <a:defRPr sz="1575"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F6DDDB1C-7DF6-4C06-BC2C-8CA3CB84B2E6}"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68580" tIns="205740" rtlCol="0" anchor="t">
            <a:normAutofit/>
          </a:bodyPr>
          <a:lstStyle>
            <a:extLst/>
          </a:lstStyle>
          <a:p>
            <a:pPr marL="0" indent="-212598" algn="l" rtl="0" eaLnBrk="1" latinLnBrk="0" hangingPunct="1">
              <a:lnSpc>
                <a:spcPts val="2250"/>
              </a:lnSpc>
              <a:spcBef>
                <a:spcPts val="450"/>
              </a:spcBef>
              <a:buClr>
                <a:schemeClr val="accent1"/>
              </a:buClr>
              <a:buSzPct val="80000"/>
              <a:buFont typeface="Wingdings 2"/>
              <a:buNone/>
            </a:pPr>
            <a:endParaRPr kumimoji="0" lang="en-US" sz="24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24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dirty="0"/>
          </a:p>
        </p:txBody>
      </p:sp>
      <p:sp>
        <p:nvSpPr>
          <p:cNvPr id="4" name="Text Placeholder 3"/>
          <p:cNvSpPr>
            <a:spLocks noGrp="1"/>
          </p:cNvSpPr>
          <p:nvPr>
            <p:ph type="body" sz="half" idx="2"/>
          </p:nvPr>
        </p:nvSpPr>
        <p:spPr>
          <a:xfrm>
            <a:off x="838200" y="4800600"/>
            <a:ext cx="4419600" cy="762000"/>
          </a:xfrm>
          <a:prstGeom prst="rect">
            <a:avLst/>
          </a:prstGeom>
        </p:spPr>
        <p:txBody>
          <a:bodyPr anchor="ctr"/>
          <a:lstStyle>
            <a:lvl1pPr marL="0" indent="0" algn="l">
              <a:lnSpc>
                <a:spcPts val="1200"/>
              </a:lnSpc>
              <a:spcBef>
                <a:spcPts val="0"/>
              </a:spcBef>
              <a:buNone/>
              <a:defRPr sz="1050">
                <a:solidFill>
                  <a:srgbClr val="777777"/>
                </a:solidFill>
              </a:defRPr>
            </a:lvl1pPr>
            <a:lvl2pPr>
              <a:defRPr sz="900"/>
            </a:lvl2pPr>
            <a:lvl3pPr>
              <a:defRPr sz="750"/>
            </a:lvl3pPr>
            <a:lvl4pPr>
              <a:defRPr sz="675"/>
            </a:lvl4pPr>
            <a:lvl5pPr>
              <a:defRPr sz="675"/>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0502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grpSp>
        <p:nvGrpSpPr>
          <p:cNvPr id="6" name="Group 5"/>
          <p:cNvGrpSpPr/>
          <p:nvPr/>
        </p:nvGrpSpPr>
        <p:grpSpPr>
          <a:xfrm>
            <a:off x="5361" y="-54"/>
            <a:ext cx="9141714" cy="6858054"/>
            <a:chOff x="7148" y="-54"/>
            <a:chExt cx="12188952" cy="6858054"/>
          </a:xfrm>
        </p:grpSpPr>
        <p:sp>
          <p:nvSpPr>
            <p:cNvPr id="4" name="Rectangle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 y="0"/>
              <a:ext cx="1495425" cy="6858000"/>
            </a:xfrm>
            <a:prstGeom prst="rect">
              <a:avLst/>
            </a:prstGeom>
          </p:spPr>
        </p:pic>
      </p:grpSp>
      <p:sp>
        <p:nvSpPr>
          <p:cNvPr id="16"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dirty="0"/>
          </a:p>
        </p:txBody>
      </p:sp>
      <p:sp>
        <p:nvSpPr>
          <p:cNvPr id="17"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8"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900">
                <a:solidFill>
                  <a:schemeClr val="tx2"/>
                </a:solidFill>
              </a:defRPr>
            </a:lvl1pPr>
            <a:extLst/>
          </a:lstStyle>
          <a:p>
            <a:endParaRPr lang="en-US" dirty="0"/>
          </a:p>
        </p:txBody>
      </p:sp>
      <p:sp>
        <p:nvSpPr>
          <p:cNvPr id="19"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900">
                <a:solidFill>
                  <a:schemeClr val="tx2"/>
                </a:solidFill>
                <a:effectLst/>
              </a:defRPr>
            </a:lvl1pPr>
            <a:extLst/>
          </a:lstStyle>
          <a:p>
            <a:endParaRPr lang="en-US" dirty="0"/>
          </a:p>
        </p:txBody>
      </p:sp>
      <p:sp>
        <p:nvSpPr>
          <p:cNvPr id="20"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900">
                <a:solidFill>
                  <a:schemeClr val="tx2"/>
                </a:solidFill>
                <a:effectLst/>
              </a:defRPr>
            </a:lvl1pPr>
            <a:extLst/>
          </a:lstStyle>
          <a:p>
            <a:fld id="{99F1CA9D-7821-47AD-A6E4-8DB98AEA0B3D}" type="slidenum">
              <a:rPr lang="en-US" smtClean="0"/>
              <a:pPr/>
              <a:t>‹#›</a:t>
            </a:fld>
            <a:endParaRPr lang="en-US"/>
          </a:p>
        </p:txBody>
      </p:sp>
    </p:spTree>
    <p:extLst>
      <p:ext uri="{BB962C8B-B14F-4D97-AF65-F5344CB8AC3E}">
        <p14:creationId xmlns:p14="http://schemas.microsoft.com/office/powerpoint/2010/main" val="1582574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kumimoji="0" sz="3225" b="1" kern="1200">
          <a:solidFill>
            <a:schemeClr val="accent2"/>
          </a:solidFill>
          <a:effectLst/>
          <a:latin typeface="+mj-lt"/>
          <a:ea typeface="+mj-ea"/>
          <a:cs typeface="+mj-cs"/>
        </a:defRPr>
      </a:lvl1pPr>
      <a:extLst/>
    </p:titleStyle>
    <p:bodyStyle>
      <a:lvl1pPr marL="274320" indent="-212598" algn="l" rtl="0" eaLnBrk="1" latinLnBrk="0" hangingPunct="1">
        <a:lnSpc>
          <a:spcPct val="100000"/>
        </a:lnSpc>
        <a:spcBef>
          <a:spcPts val="450"/>
        </a:spcBef>
        <a:buClr>
          <a:schemeClr val="accent1"/>
        </a:buClr>
        <a:buSzPct val="80000"/>
        <a:buFont typeface="Wingdings 2"/>
        <a:buChar char=""/>
        <a:defRPr kumimoji="0" sz="2400" kern="1200">
          <a:solidFill>
            <a:schemeClr val="tx2"/>
          </a:solidFill>
          <a:latin typeface="+mn-lt"/>
          <a:ea typeface="+mn-ea"/>
          <a:cs typeface="+mn-cs"/>
        </a:defRPr>
      </a:lvl1pPr>
      <a:lvl2pPr marL="480060" indent="-178308" algn="l" rtl="0" eaLnBrk="1" latinLnBrk="0" hangingPunct="1">
        <a:lnSpc>
          <a:spcPct val="100000"/>
        </a:lnSpc>
        <a:spcBef>
          <a:spcPts val="413"/>
        </a:spcBef>
        <a:buClr>
          <a:schemeClr val="accent1"/>
        </a:buClr>
        <a:buFont typeface="Verdana"/>
        <a:buChar char="◦"/>
        <a:defRPr kumimoji="0" sz="2100" kern="1200">
          <a:solidFill>
            <a:schemeClr val="tx2"/>
          </a:solidFill>
          <a:latin typeface="+mn-lt"/>
          <a:ea typeface="+mn-ea"/>
          <a:cs typeface="+mn-cs"/>
        </a:defRPr>
      </a:lvl2pPr>
      <a:lvl3pPr marL="665226" indent="-171450" algn="l" rtl="0" eaLnBrk="1" latinLnBrk="0" hangingPunct="1">
        <a:lnSpc>
          <a:spcPct val="100000"/>
        </a:lnSpc>
        <a:spcBef>
          <a:spcPct val="20000"/>
        </a:spcBef>
        <a:buClr>
          <a:schemeClr val="accent2"/>
        </a:buClr>
        <a:buFont typeface="Wingdings 2"/>
        <a:buChar char=""/>
        <a:defRPr kumimoji="0" sz="1800" kern="1200">
          <a:solidFill>
            <a:schemeClr val="tx2"/>
          </a:solidFill>
          <a:latin typeface="+mn-lt"/>
          <a:ea typeface="+mn-ea"/>
          <a:cs typeface="+mn-cs"/>
        </a:defRPr>
      </a:lvl3pPr>
      <a:lvl4pPr marL="822960" indent="-130302" algn="l" rtl="0" eaLnBrk="1" latinLnBrk="0" hangingPunct="1">
        <a:lnSpc>
          <a:spcPct val="100000"/>
        </a:lnSpc>
        <a:spcBef>
          <a:spcPct val="20000"/>
        </a:spcBef>
        <a:buClr>
          <a:schemeClr val="accent3"/>
        </a:buClr>
        <a:buFont typeface="Wingdings 2"/>
        <a:buChar char=""/>
        <a:defRPr kumimoji="0" sz="1500" kern="1200">
          <a:solidFill>
            <a:schemeClr val="tx2"/>
          </a:solidFill>
          <a:latin typeface="+mn-lt"/>
          <a:ea typeface="+mn-ea"/>
          <a:cs typeface="+mn-cs"/>
        </a:defRPr>
      </a:lvl4pPr>
      <a:lvl5pPr marL="973836" indent="-137160" algn="l" rtl="0" eaLnBrk="1" latinLnBrk="0" hangingPunct="1">
        <a:lnSpc>
          <a:spcPct val="100000"/>
        </a:lnSpc>
        <a:spcBef>
          <a:spcPct val="20000"/>
        </a:spcBef>
        <a:buClr>
          <a:schemeClr val="accent4"/>
        </a:buClr>
        <a:buFont typeface="Wingdings 2"/>
        <a:buChar char=""/>
        <a:defRPr kumimoji="0" sz="1500" kern="1200">
          <a:solidFill>
            <a:schemeClr val="tx2"/>
          </a:solidFill>
          <a:latin typeface="+mn-lt"/>
          <a:ea typeface="+mn-ea"/>
          <a:cs typeface="+mn-cs"/>
        </a:defRPr>
      </a:lvl5pPr>
      <a:lvl6pPr marL="1131570" indent="-137160" algn="l" rtl="0" eaLnBrk="1" latinLnBrk="0" hangingPunct="1">
        <a:lnSpc>
          <a:spcPct val="100000"/>
        </a:lnSpc>
        <a:spcBef>
          <a:spcPct val="20000"/>
        </a:spcBef>
        <a:buClr>
          <a:schemeClr val="accent5"/>
        </a:buClr>
        <a:buFont typeface="Wingdings 2"/>
        <a:buChar char=""/>
        <a:defRPr kumimoji="0" sz="1500" kern="1200">
          <a:solidFill>
            <a:schemeClr val="tx1"/>
          </a:solidFill>
          <a:latin typeface="+mn-lt"/>
          <a:ea typeface="+mn-ea"/>
          <a:cs typeface="+mn-cs"/>
        </a:defRPr>
      </a:lvl6pPr>
      <a:lvl7pPr marL="128930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7pPr>
      <a:lvl8pPr marL="1440180"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8pPr>
      <a:lvl9pPr marL="159791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7512">
          <p15:clr>
            <a:srgbClr val="F26B43"/>
          </p15:clr>
        </p15:guide>
        <p15:guide id="4" pos="1176">
          <p15:clr>
            <a:srgbClr val="F26B43"/>
          </p15:clr>
        </p15:guide>
        <p15:guide id="5" orient="horz" pos="3936">
          <p15:clr>
            <a:srgbClr val="F26B43"/>
          </p15:clr>
        </p15:guide>
        <p15:guide id="6" orient="horz" pos="888">
          <p15:clr>
            <a:srgbClr val="F26B43"/>
          </p15:clr>
        </p15:guide>
        <p15:guide id="7" orient="horz" pos="1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838200"/>
            <a:ext cx="7406640" cy="1472184"/>
          </a:xfrm>
        </p:spPr>
        <p:txBody>
          <a:bodyPr rtlCol="0">
            <a:normAutofit fontScale="90000"/>
          </a:bodyPr>
          <a:lstStyle/>
          <a:p>
            <a:pPr fontAlgn="auto">
              <a:spcAft>
                <a:spcPts val="0"/>
              </a:spcAft>
              <a:defRPr/>
            </a:pPr>
            <a:r>
              <a:rPr lang="en-US" sz="3200" u="sng" dirty="0" smtClean="0"/>
              <a:t>DISORDERS OF PREGNANCY AND PLACENTA</a:t>
            </a:r>
            <a:r>
              <a:rPr lang="en-US" sz="3200" dirty="0" smtClean="0"/>
              <a:t/>
            </a:r>
            <a:br>
              <a:rPr lang="en-US" sz="3200" dirty="0" smtClean="0"/>
            </a:br>
            <a:r>
              <a:rPr lang="en-US" sz="3200" b="1" dirty="0" smtClean="0"/>
              <a:t>ECTOPIC PREGNANCY, SPONTANEOUS ABORTION AND GESTATIONAL TROPHOBLASTIC DISEASE</a:t>
            </a:r>
            <a:r>
              <a:rPr lang="en-US" sz="3600" b="1" dirty="0" smtClean="0"/>
              <a:t>.</a:t>
            </a:r>
            <a:endParaRPr lang="en-US" sz="3600" b="1" dirty="0"/>
          </a:p>
        </p:txBody>
      </p:sp>
      <p:sp>
        <p:nvSpPr>
          <p:cNvPr id="4" name="Subtitle 3"/>
          <p:cNvSpPr>
            <a:spLocks noGrp="1"/>
          </p:cNvSpPr>
          <p:nvPr>
            <p:ph type="subTitle" idx="1"/>
          </p:nvPr>
        </p:nvSpPr>
        <p:spPr>
          <a:xfrm>
            <a:off x="1143000" y="2590800"/>
            <a:ext cx="7406640" cy="1752600"/>
          </a:xfrm>
        </p:spPr>
        <p:txBody>
          <a:bodyPr>
            <a:normAutofit fontScale="92500" lnSpcReduction="20000"/>
          </a:bodyPr>
          <a:lstStyle/>
          <a:p>
            <a:endParaRPr lang="en-US" dirty="0" smtClean="0"/>
          </a:p>
          <a:p>
            <a:r>
              <a:rPr lang="en-US" dirty="0" smtClean="0"/>
              <a:t>SUFIA HUSAIN</a:t>
            </a:r>
          </a:p>
          <a:p>
            <a:r>
              <a:rPr lang="en-US" dirty="0" smtClean="0"/>
              <a:t>Pathology</a:t>
            </a:r>
          </a:p>
          <a:p>
            <a:r>
              <a:rPr lang="en-US" dirty="0" smtClean="0"/>
              <a:t>KSU, Riyadh</a:t>
            </a:r>
          </a:p>
          <a:p>
            <a:r>
              <a:rPr lang="en-US" dirty="0" smtClean="0"/>
              <a:t>April 2016</a:t>
            </a:r>
          </a:p>
          <a:p>
            <a:r>
              <a:rPr lang="en-US" dirty="0"/>
              <a:t>Reference: Robbins &amp; </a:t>
            </a:r>
            <a:r>
              <a:rPr lang="en-US" dirty="0" err="1"/>
              <a:t>Cotran</a:t>
            </a:r>
            <a:r>
              <a:rPr lang="en-US" dirty="0"/>
              <a:t> Pathology and Rubin’s Pathology</a:t>
            </a:r>
          </a:p>
          <a:p>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smtClean="0"/>
              <a:t>Spontaneous abortion (SAB)/ Miscarriage</a:t>
            </a:r>
          </a:p>
        </p:txBody>
      </p:sp>
      <p:sp>
        <p:nvSpPr>
          <p:cNvPr id="6147" name="Content Placeholder 1"/>
          <p:cNvSpPr>
            <a:spLocks noGrp="1"/>
          </p:cNvSpPr>
          <p:nvPr>
            <p:ph sz="half" idx="1"/>
          </p:nvPr>
        </p:nvSpPr>
        <p:spPr>
          <a:xfrm>
            <a:off x="1435608" y="1417320"/>
            <a:ext cx="7708392" cy="3611880"/>
          </a:xfrm>
        </p:spPr>
        <p:txBody>
          <a:bodyPr>
            <a:normAutofit fontScale="85000" lnSpcReduction="20000"/>
          </a:bodyPr>
          <a:lstStyle/>
          <a:p>
            <a:r>
              <a:rPr lang="en-US" sz="2800" b="1" dirty="0" smtClean="0"/>
              <a:t>Also known as miscarriage</a:t>
            </a:r>
          </a:p>
          <a:p>
            <a:r>
              <a:rPr lang="en-US" sz="2800" dirty="0" smtClean="0"/>
              <a:t>It</a:t>
            </a:r>
            <a:r>
              <a:rPr lang="en-US" sz="2800" b="1" dirty="0" smtClean="0"/>
              <a:t> </a:t>
            </a:r>
            <a:r>
              <a:rPr lang="en-US" sz="2800" dirty="0"/>
              <a:t>is the spontaneous end of a pregnancy at a stage where the embryo or fetus is incapable of </a:t>
            </a:r>
            <a:r>
              <a:rPr lang="en-US" sz="2800" dirty="0" smtClean="0"/>
              <a:t>surviving. </a:t>
            </a:r>
            <a:endParaRPr lang="en-US" sz="2800" dirty="0"/>
          </a:p>
          <a:p>
            <a:r>
              <a:rPr lang="en-US" sz="2800" dirty="0"/>
              <a:t>Miscarriages that occur before the sixth week of gestation are </a:t>
            </a:r>
            <a:r>
              <a:rPr lang="en-US" sz="2800" dirty="0" smtClean="0"/>
              <a:t>called </a:t>
            </a:r>
            <a:r>
              <a:rPr lang="en-US" sz="2800" i="1" dirty="0"/>
              <a:t>early pregnancy loss</a:t>
            </a:r>
            <a:r>
              <a:rPr lang="en-US" sz="2800" dirty="0"/>
              <a:t> or </a:t>
            </a:r>
            <a:r>
              <a:rPr lang="en-US" sz="2800" i="1" dirty="0"/>
              <a:t>chemical pregnancy</a:t>
            </a:r>
            <a:r>
              <a:rPr lang="en-US" sz="2800" dirty="0"/>
              <a:t>. </a:t>
            </a:r>
          </a:p>
          <a:p>
            <a:r>
              <a:rPr lang="en-US" sz="2800" dirty="0"/>
              <a:t>Miscarriages that occur after the sixth </a:t>
            </a:r>
            <a:r>
              <a:rPr lang="en-US" sz="2800" dirty="0" smtClean="0"/>
              <a:t>week of gestation </a:t>
            </a:r>
            <a:r>
              <a:rPr lang="en-US" sz="2800" dirty="0"/>
              <a:t>are </a:t>
            </a:r>
            <a:r>
              <a:rPr lang="en-US" sz="2800" dirty="0" smtClean="0"/>
              <a:t>called </a:t>
            </a:r>
            <a:r>
              <a:rPr lang="en-US" sz="2800" i="1" dirty="0"/>
              <a:t>clinical spontaneous abortion.</a:t>
            </a:r>
            <a:endParaRPr lang="en-US" sz="2800" dirty="0"/>
          </a:p>
          <a:p>
            <a:pPr fontAlgn="auto">
              <a:spcAft>
                <a:spcPts val="0"/>
              </a:spcAft>
              <a:buFont typeface="Arial" pitchFamily="34" charset="0"/>
              <a:buChar char="•"/>
              <a:defRPr/>
            </a:pPr>
            <a:r>
              <a:rPr lang="en-US" sz="2800" dirty="0" smtClean="0"/>
              <a:t>About 10-25</a:t>
            </a:r>
            <a:r>
              <a:rPr lang="en-US" sz="2800" dirty="0"/>
              <a:t>% of all </a:t>
            </a:r>
            <a:r>
              <a:rPr lang="en-US" sz="2800" dirty="0" smtClean="0"/>
              <a:t>pregnancies end </a:t>
            </a:r>
            <a:r>
              <a:rPr lang="en-US" sz="2800" dirty="0"/>
              <a:t>in miscarriage. </a:t>
            </a:r>
          </a:p>
          <a:p>
            <a:pPr fontAlgn="auto">
              <a:spcAft>
                <a:spcPts val="0"/>
              </a:spcAft>
              <a:buFont typeface="Arial" pitchFamily="34" charset="0"/>
              <a:buChar char="•"/>
              <a:defRPr/>
            </a:pPr>
            <a:r>
              <a:rPr lang="en-US" sz="2800" dirty="0"/>
              <a:t>Most miscarriages occur during the first 13 weeks of pregnancy.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391605" y="4547983"/>
            <a:ext cx="3542083" cy="2091109"/>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smtClean="0"/>
              <a:t>Causes of SAB/Miscarriage:</a:t>
            </a:r>
          </a:p>
        </p:txBody>
      </p:sp>
      <p:sp>
        <p:nvSpPr>
          <p:cNvPr id="7171" name="Content Placeholder 1"/>
          <p:cNvSpPr>
            <a:spLocks noGrp="1"/>
          </p:cNvSpPr>
          <p:nvPr>
            <p:ph idx="1"/>
          </p:nvPr>
        </p:nvSpPr>
        <p:spPr>
          <a:xfrm>
            <a:off x="1295400" y="1628775"/>
            <a:ext cx="7638288" cy="4525963"/>
          </a:xfrm>
        </p:spPr>
        <p:txBody>
          <a:bodyPr>
            <a:normAutofit fontScale="77500" lnSpcReduction="20000"/>
          </a:bodyPr>
          <a:lstStyle/>
          <a:p>
            <a:r>
              <a:rPr lang="en-US" dirty="0"/>
              <a:t>Most miscarriages occur during the first trimester.</a:t>
            </a:r>
          </a:p>
          <a:p>
            <a:r>
              <a:rPr lang="en-US" dirty="0" smtClean="0"/>
              <a:t>The cause of a miscarriage cannot always be determined. </a:t>
            </a:r>
          </a:p>
          <a:p>
            <a:r>
              <a:rPr lang="en-US" dirty="0" smtClean="0"/>
              <a:t>Miscarriages can occur for many </a:t>
            </a:r>
            <a:r>
              <a:rPr lang="en-US" dirty="0" smtClean="0"/>
              <a:t>reasons: </a:t>
            </a:r>
            <a:r>
              <a:rPr lang="en-US" dirty="0" smtClean="0"/>
              <a:t>genetic, </a:t>
            </a:r>
            <a:r>
              <a:rPr lang="en-US" dirty="0" smtClean="0"/>
              <a:t>uterine abnormalities, </a:t>
            </a:r>
            <a:r>
              <a:rPr lang="en-US" dirty="0" smtClean="0"/>
              <a:t>hormonal </a:t>
            </a:r>
            <a:r>
              <a:rPr lang="en-US" dirty="0" smtClean="0"/>
              <a:t>abnormalities, </a:t>
            </a:r>
            <a:r>
              <a:rPr lang="en-US" dirty="0" smtClean="0"/>
              <a:t>collagen vascular disease (e.g. SLE), reproductive tract infections, and congenital (present at birth) abnormalities of the uterus</a:t>
            </a:r>
            <a:endParaRPr lang="en-US" b="1" dirty="0" smtClean="0"/>
          </a:p>
          <a:p>
            <a:r>
              <a:rPr lang="en-US" dirty="0" smtClean="0"/>
              <a:t>Chromosomal abnormalities of the fetus are the most common cause of early miscarriages.</a:t>
            </a:r>
          </a:p>
          <a:p>
            <a:r>
              <a:rPr lang="en-US" dirty="0" smtClean="0"/>
              <a:t>The causes are as follows</a:t>
            </a:r>
          </a:p>
          <a:p>
            <a:pPr>
              <a:buFont typeface="Wingdings 3" pitchFamily="18" charset="2"/>
              <a:buNone/>
            </a:pPr>
            <a:r>
              <a:rPr lang="en-US" b="1" dirty="0" smtClean="0"/>
              <a:t>1. </a:t>
            </a:r>
            <a:r>
              <a:rPr lang="en-US" b="1" dirty="0"/>
              <a:t>Chromosomal abnormalities</a:t>
            </a:r>
            <a:r>
              <a:rPr lang="en-US" dirty="0"/>
              <a:t>:  </a:t>
            </a:r>
          </a:p>
          <a:p>
            <a:pPr lvl="1">
              <a:buFont typeface="Wingdings" panose="05000000000000000000" pitchFamily="2" charset="2"/>
              <a:buChar char="Ø"/>
            </a:pPr>
            <a:r>
              <a:rPr lang="en-US" sz="2400" dirty="0"/>
              <a:t>Half of the </a:t>
            </a:r>
            <a:r>
              <a:rPr lang="en-US" sz="2400" dirty="0" smtClean="0"/>
              <a:t>1st </a:t>
            </a:r>
            <a:r>
              <a:rPr lang="en-US" sz="2400" dirty="0"/>
              <a:t>trimester miscarriages </a:t>
            </a:r>
            <a:r>
              <a:rPr lang="en-US" sz="2400" dirty="0" smtClean="0"/>
              <a:t>have </a:t>
            </a:r>
            <a:r>
              <a:rPr lang="en-US" sz="2400" dirty="0"/>
              <a:t>abnormal chromosomes. </a:t>
            </a:r>
            <a:endParaRPr lang="en-US" sz="2400" dirty="0" smtClean="0"/>
          </a:p>
          <a:p>
            <a:pPr lvl="1">
              <a:buFont typeface="Wingdings" panose="05000000000000000000" pitchFamily="2" charset="2"/>
              <a:buChar char="Ø"/>
            </a:pPr>
            <a:r>
              <a:rPr lang="en-US" sz="24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2400" dirty="0" smtClean="0"/>
              <a:t>A </a:t>
            </a:r>
            <a:r>
              <a:rPr lang="en-US" sz="2400" dirty="0"/>
              <a:t>pregnancy with a genetic problem has a 95% probability of ending in miscarriage.   </a:t>
            </a:r>
          </a:p>
          <a:p>
            <a:endParaRPr lang="en-US" sz="24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smtClean="0"/>
              <a:t>Causes of SAB/miscarriage</a:t>
            </a:r>
          </a:p>
        </p:txBody>
      </p:sp>
      <p:sp>
        <p:nvSpPr>
          <p:cNvPr id="9219" name="Content Placeholder 1"/>
          <p:cNvSpPr>
            <a:spLocks noGrp="1"/>
          </p:cNvSpPr>
          <p:nvPr>
            <p:ph idx="1"/>
          </p:nvPr>
        </p:nvSpPr>
        <p:spPr>
          <a:xfrm>
            <a:off x="1295400" y="1481138"/>
            <a:ext cx="7741096" cy="5300662"/>
          </a:xfrm>
        </p:spPr>
        <p:txBody>
          <a:bodyPr>
            <a:normAutofit fontScale="92500" lnSpcReduction="2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Inadequate </a:t>
            </a:r>
            <a:r>
              <a:rPr lang="en-US" sz="1900" dirty="0" smtClean="0"/>
              <a:t>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a:t>
            </a:r>
            <a:r>
              <a:rPr lang="en-US" sz="1900" dirty="0" smtClean="0"/>
              <a:t>by </a:t>
            </a:r>
            <a:r>
              <a:rPr lang="en-US" sz="1900" dirty="0"/>
              <a:t>Listeria monocytogenes,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malnutrition, excessive caffeine and 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smtClean="0"/>
              <a:t>Causes of SAB/miscarriage</a:t>
            </a:r>
          </a:p>
        </p:txBody>
      </p:sp>
      <p:sp>
        <p:nvSpPr>
          <p:cNvPr id="11267" name="Content Placeholder 1"/>
          <p:cNvSpPr>
            <a:spLocks noGrp="1"/>
          </p:cNvSpPr>
          <p:nvPr>
            <p:ph sz="half" idx="1"/>
          </p:nvPr>
        </p:nvSpPr>
        <p:spPr>
          <a:xfrm>
            <a:off x="1143000" y="1371600"/>
            <a:ext cx="3322260" cy="5153744"/>
          </a:xfrm>
        </p:spPr>
        <p:txBody>
          <a:bodyPr>
            <a:normAutofit fontScale="92500" lnSpcReduction="20000"/>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465260" y="1505943"/>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smtClean="0"/>
              <a:t>Causes of SAB/miscarriage</a:t>
            </a:r>
          </a:p>
        </p:txBody>
      </p:sp>
      <p:sp>
        <p:nvSpPr>
          <p:cNvPr id="12291" name="Content Placeholder 1"/>
          <p:cNvSpPr>
            <a:spLocks noGrp="1"/>
          </p:cNvSpPr>
          <p:nvPr>
            <p:ph idx="1"/>
          </p:nvPr>
        </p:nvSpPr>
        <p:spPr/>
        <p:txBody>
          <a:bodyPr>
            <a:normAutofit/>
          </a:bodyPr>
          <a:lstStyle/>
          <a:p>
            <a:pPr>
              <a:buFont typeface="Wingdings 3" pitchFamily="18" charset="2"/>
              <a:buNone/>
            </a:pPr>
            <a:r>
              <a:rPr lang="en-US" b="1" dirty="0" smtClean="0"/>
              <a:t>Diagnosis</a:t>
            </a:r>
            <a:r>
              <a:rPr lang="en-US" b="1" dirty="0"/>
              <a:t>: </a:t>
            </a:r>
          </a:p>
          <a:p>
            <a:r>
              <a:rPr lang="en-US" dirty="0"/>
              <a:t>A miscarriage can be confirmed via ultrasound and by the examination of the passed tissue microscopically for the products of </a:t>
            </a:r>
            <a:r>
              <a:rPr lang="en-US" dirty="0" smtClean="0"/>
              <a:t>conception. The products of conception include chorionic </a:t>
            </a:r>
            <a:r>
              <a:rPr lang="en-US" dirty="0"/>
              <a:t>villi, </a:t>
            </a:r>
            <a:r>
              <a:rPr lang="en-US" dirty="0" err="1"/>
              <a:t>trophoblasts</a:t>
            </a:r>
            <a:r>
              <a:rPr lang="en-US" dirty="0"/>
              <a:t>, fetal parts, and background gestational changes in the endometrium. </a:t>
            </a:r>
          </a:p>
          <a:p>
            <a:r>
              <a:rPr lang="en-US" dirty="0"/>
              <a:t>Genetic tests may also be performed to look for </a:t>
            </a:r>
            <a:r>
              <a:rPr lang="en-US" dirty="0" smtClean="0"/>
              <a:t> chromosomal anomalies.</a:t>
            </a:r>
            <a:endParaRPr lang="en-US"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581400"/>
            <a:ext cx="4341888" cy="357522"/>
          </a:xfrm>
        </p:spPr>
        <p:txBody>
          <a:bodyPr>
            <a:no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a:p>
            <a:endParaRPr lang="en-US" sz="800" dirty="0"/>
          </a:p>
        </p:txBody>
      </p:sp>
      <p:sp>
        <p:nvSpPr>
          <p:cNvPr id="4" name="Text Placeholder 3"/>
          <p:cNvSpPr>
            <a:spLocks noGrp="1"/>
          </p:cNvSpPr>
          <p:nvPr>
            <p:ph type="body" sz="half" idx="3"/>
          </p:nvPr>
        </p:nvSpPr>
        <p:spPr>
          <a:xfrm>
            <a:off x="4664074" y="3547813"/>
            <a:ext cx="4632325" cy="640080"/>
          </a:xfrm>
        </p:spPr>
        <p:txBody>
          <a:bodyPr>
            <a:normAutofit fontScale="55000" lnSpcReduction="20000"/>
          </a:bodyPr>
          <a:lstStyle/>
          <a:p>
            <a:r>
              <a:rPr lang="en-US" sz="1600" dirty="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p>
          <a:p>
            <a:endParaRPr lang="en-US" dirty="0"/>
          </a:p>
        </p:txBody>
      </p:sp>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OF CONCEPTION</a:t>
            </a:r>
            <a:endParaRPr lang="en-US" dirty="0"/>
          </a:p>
        </p:txBody>
      </p:sp>
      <p:pic>
        <p:nvPicPr>
          <p:cNvPr id="6" name="Picture 5"/>
          <p:cNvPicPr>
            <a:picLocks noChangeAspect="1"/>
          </p:cNvPicPr>
          <p:nvPr/>
        </p:nvPicPr>
        <p:blipFill>
          <a:blip r:embed="rId2" cstate="print"/>
          <a:stretch>
            <a:fillRect/>
          </a:stretch>
        </p:blipFill>
        <p:spPr>
          <a:xfrm>
            <a:off x="4791079" y="1185769"/>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33793" y="1467590"/>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666488" cy="1143000"/>
          </a:xfrm>
        </p:spPr>
        <p:txBody>
          <a:bodyPr/>
          <a:lstStyle/>
          <a:p>
            <a:r>
              <a:rPr lang="en-US" dirty="0" smtClean="0"/>
              <a:t>Normal placenta</a:t>
            </a:r>
            <a:endParaRPr lang="en-US" dirty="0"/>
          </a:p>
        </p:txBody>
      </p:sp>
      <p:pic>
        <p:nvPicPr>
          <p:cNvPr id="4" name="Content Placeholder 3"/>
          <p:cNvPicPr>
            <a:picLocks noGrp="1" noChangeAspect="1"/>
          </p:cNvPicPr>
          <p:nvPr>
            <p:ph idx="1"/>
          </p:nvPr>
        </p:nvPicPr>
        <p:blipFill>
          <a:blip r:embed="rId2"/>
          <a:stretch>
            <a:fillRect/>
          </a:stretch>
        </p:blipFill>
        <p:spPr>
          <a:xfrm>
            <a:off x="0" y="76200"/>
            <a:ext cx="4191000" cy="4165854"/>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fertilizes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307712" y="28194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Gestational Trophoblastic Disease (GTD)</a:t>
            </a:r>
            <a:endParaRPr lang="en-US" dirty="0"/>
          </a:p>
        </p:txBody>
      </p:sp>
      <p:sp>
        <p:nvSpPr>
          <p:cNvPr id="14339" name="Content Placeholder 2"/>
          <p:cNvSpPr>
            <a:spLocks noGrp="1"/>
          </p:cNvSpPr>
          <p:nvPr>
            <p:ph idx="1"/>
          </p:nvPr>
        </p:nvSpPr>
        <p:spPr>
          <a:xfrm>
            <a:off x="1295400" y="1447800"/>
            <a:ext cx="7848600" cy="5562600"/>
          </a:xfrm>
        </p:spPr>
        <p:txBody>
          <a:bodyPr>
            <a:normAutofit fontScale="77500" lnSpcReduction="20000"/>
          </a:bodyPr>
          <a:lstStyle/>
          <a:p>
            <a:endParaRPr lang="en-US" sz="2100" dirty="0" smtClean="0">
              <a:solidFill>
                <a:schemeClr val="tx1"/>
              </a:solidFill>
            </a:endParaRPr>
          </a:p>
          <a:p>
            <a:r>
              <a:rPr lang="en-US" sz="2300" dirty="0" smtClean="0">
                <a:solidFill>
                  <a:schemeClr val="tx1"/>
                </a:solidFill>
              </a:rPr>
              <a:t>Gestational trophoblastic disease </a:t>
            </a:r>
            <a:r>
              <a:rPr lang="en-US" sz="2300" dirty="0" smtClean="0">
                <a:solidFill>
                  <a:schemeClr val="tx1"/>
                </a:solidFill>
              </a:rPr>
              <a:t>is a</a:t>
            </a:r>
            <a:r>
              <a:rPr lang="en-US" sz="2300" dirty="0" smtClean="0">
                <a:solidFill>
                  <a:schemeClr val="tx1"/>
                </a:solidFill>
              </a:rPr>
              <a:t> group of related disorders in which there is abnormal proliferation of placental trophoblasts. </a:t>
            </a:r>
          </a:p>
          <a:p>
            <a:r>
              <a:rPr lang="en-US" sz="2300" dirty="0" smtClean="0">
                <a:solidFill>
                  <a:schemeClr val="tx1"/>
                </a:solidFill>
              </a:rPr>
              <a:t>GTD are divided into</a:t>
            </a:r>
          </a:p>
          <a:p>
            <a:pPr lvl="1"/>
            <a:r>
              <a:rPr lang="en-US" sz="2300" dirty="0" smtClean="0">
                <a:solidFill>
                  <a:schemeClr val="tx1"/>
                </a:solidFill>
              </a:rPr>
              <a:t>benign non-neoplastic lesions</a:t>
            </a:r>
          </a:p>
          <a:p>
            <a:pPr lvl="1"/>
            <a:r>
              <a:rPr lang="en-US" sz="2300" dirty="0" err="1" smtClean="0">
                <a:solidFill>
                  <a:schemeClr val="tx1"/>
                </a:solidFill>
              </a:rPr>
              <a:t>hydatidiform</a:t>
            </a:r>
            <a:r>
              <a:rPr lang="en-US" sz="2300" dirty="0" smtClean="0">
                <a:solidFill>
                  <a:schemeClr val="tx1"/>
                </a:solidFill>
              </a:rPr>
              <a:t> moles </a:t>
            </a:r>
          </a:p>
          <a:p>
            <a:pPr lvl="1"/>
            <a:r>
              <a:rPr lang="en-US" sz="2300" dirty="0" smtClean="0">
                <a:solidFill>
                  <a:schemeClr val="tx1"/>
                </a:solidFill>
              </a:rPr>
              <a:t>neoplastic lesions </a:t>
            </a:r>
          </a:p>
          <a:p>
            <a:r>
              <a:rPr lang="en-US" sz="2300" dirty="0">
                <a:solidFill>
                  <a:schemeClr val="tx1"/>
                </a:solidFill>
              </a:rPr>
              <a:t>The maternal age above 40 years </a:t>
            </a:r>
            <a:r>
              <a:rPr lang="en-US" sz="2300" dirty="0" smtClean="0">
                <a:solidFill>
                  <a:schemeClr val="tx1"/>
                </a:solidFill>
              </a:rPr>
              <a:t>has </a:t>
            </a:r>
            <a:r>
              <a:rPr lang="en-US" sz="2300" dirty="0">
                <a:solidFill>
                  <a:schemeClr val="tx1"/>
                </a:solidFill>
              </a:rPr>
              <a:t>a 5 </a:t>
            </a:r>
            <a:r>
              <a:rPr lang="en-US" sz="2300" dirty="0" smtClean="0">
                <a:solidFill>
                  <a:schemeClr val="tx1"/>
                </a:solidFill>
              </a:rPr>
              <a:t>times more </a:t>
            </a:r>
            <a:r>
              <a:rPr lang="en-US" sz="2300" dirty="0">
                <a:solidFill>
                  <a:schemeClr val="tx1"/>
                </a:solidFill>
              </a:rPr>
              <a:t>risk of trophoblastic disease compared to the mothers below 35 years.</a:t>
            </a:r>
          </a:p>
          <a:p>
            <a:r>
              <a:rPr lang="en-US" sz="2300" dirty="0" smtClean="0">
                <a:solidFill>
                  <a:schemeClr val="tx1"/>
                </a:solidFill>
              </a:rPr>
              <a:t>Most women who have had gestational trophoblastic disease can have normal pregnancies later.</a:t>
            </a:r>
          </a:p>
          <a:p>
            <a:pPr marL="274320" lvl="1">
              <a:buClr>
                <a:schemeClr val="accent1"/>
              </a:buClr>
              <a:buSzPct val="85000"/>
              <a:buFont typeface="Wingdings 2"/>
              <a:buChar char=""/>
            </a:pPr>
            <a:r>
              <a:rPr lang="en-US" sz="2300" dirty="0" smtClean="0">
                <a:solidFill>
                  <a:schemeClr val="tx1"/>
                </a:solidFill>
              </a:rPr>
              <a:t>Most GTD produces the beta subunit of human chorionic gonadotropin (HCG). </a:t>
            </a:r>
          </a:p>
          <a:p>
            <a:pPr marL="96012" lvl="1" indent="0">
              <a:buClr>
                <a:schemeClr val="accent1"/>
              </a:buClr>
              <a:buSzPct val="85000"/>
              <a:buNone/>
            </a:pPr>
            <a:endParaRPr lang="en-US" sz="2300" dirty="0" smtClean="0">
              <a:solidFill>
                <a:schemeClr val="tx1"/>
              </a:solidFill>
            </a:endParaRPr>
          </a:p>
          <a:p>
            <a:pPr marL="96012" lvl="1" indent="0">
              <a:buClr>
                <a:schemeClr val="accent1"/>
              </a:buClr>
              <a:buSzPct val="85000"/>
              <a:buNone/>
            </a:pPr>
            <a:r>
              <a:rPr lang="en-US" sz="2300" dirty="0" smtClean="0">
                <a:solidFill>
                  <a:schemeClr val="tx1"/>
                </a:solidFill>
              </a:rPr>
              <a:t>NOTE: </a:t>
            </a:r>
          </a:p>
          <a:p>
            <a:pPr marL="630936" lvl="2" indent="-342900">
              <a:buClr>
                <a:schemeClr val="accent1"/>
              </a:buClr>
              <a:buSzPct val="85000"/>
              <a:buFont typeface="+mj-lt"/>
              <a:buAutoNum type="arabicPeriod"/>
            </a:pPr>
            <a:r>
              <a:rPr lang="en-US" sz="2300" dirty="0" smtClean="0">
                <a:solidFill>
                  <a:schemeClr val="tx1"/>
                </a:solidFill>
              </a:rPr>
              <a:t>Serum HCG is also elevated in  Pregnancy (normal and ectopic) but in GTD it is markedly elevated. </a:t>
            </a:r>
          </a:p>
          <a:p>
            <a:pPr marL="630936" lvl="2" indent="-342900">
              <a:buClr>
                <a:schemeClr val="accent1"/>
              </a:buClr>
              <a:buSzPct val="85000"/>
              <a:buFont typeface="+mj-lt"/>
              <a:buAutoNum type="arabicPeriod"/>
            </a:pPr>
            <a:r>
              <a:rPr lang="en-US" sz="2300" dirty="0" smtClean="0">
                <a:solidFill>
                  <a:schemeClr val="tx1"/>
                </a:solidFill>
              </a:rPr>
              <a:t>Also while in normal pregnancy the HCG levels drop after 14 weeks of gestation, in GTD the serum HCG levels continue to rise even after 14th weeks. </a:t>
            </a:r>
            <a:endParaRPr lang="en-US" sz="2300" dirty="0" smtClean="0">
              <a:solidFill>
                <a:schemeClr val="tx1"/>
              </a:solidFill>
            </a:endParaRPr>
          </a:p>
          <a:p>
            <a:pPr marL="0" indent="0">
              <a:buNone/>
            </a:pPr>
            <a:r>
              <a:rPr lang="en-US" sz="2300" dirty="0" smtClean="0">
                <a:solidFill>
                  <a:schemeClr val="tx1"/>
                </a:solidFill>
              </a:rPr>
              <a:t> </a:t>
            </a:r>
            <a:endParaRPr lang="en-US" sz="2300" dirty="0">
              <a:solidFill>
                <a:schemeClr val="tx1"/>
              </a:solidFill>
            </a:endParaRPr>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idx="1"/>
          </p:nvPr>
        </p:nvSpPr>
        <p:spPr>
          <a:xfrm>
            <a:off x="1143000" y="1219200"/>
            <a:ext cx="7924800" cy="5638800"/>
          </a:xfrm>
        </p:spPr>
        <p:txBody>
          <a:bodyPr>
            <a:noAutofit/>
          </a:bodyPr>
          <a:lstStyle/>
          <a:p>
            <a:pPr marL="0" indent="0">
              <a:buNone/>
            </a:pPr>
            <a:r>
              <a:rPr lang="en-US" sz="1600" dirty="0">
                <a:solidFill>
                  <a:schemeClr val="tx1"/>
                </a:solidFill>
              </a:rPr>
              <a:t> </a:t>
            </a:r>
            <a:r>
              <a:rPr lang="en-US" sz="1600" dirty="0" smtClean="0">
                <a:solidFill>
                  <a:schemeClr val="tx1"/>
                </a:solidFill>
              </a:rPr>
              <a:t>The GTD have been divided and classified as follows:</a:t>
            </a:r>
            <a:endParaRPr lang="en-US" sz="1600" dirty="0">
              <a:solidFill>
                <a:schemeClr val="tx1"/>
              </a:solidFill>
            </a:endParaRPr>
          </a:p>
          <a:p>
            <a:pPr marL="514350" indent="-514350">
              <a:buFont typeface="+mj-lt"/>
              <a:buAutoNum type="arabicPeriod"/>
            </a:pPr>
            <a:r>
              <a:rPr lang="en-US" sz="1600" b="1" dirty="0">
                <a:solidFill>
                  <a:schemeClr val="tx1"/>
                </a:solidFill>
              </a:rPr>
              <a:t>Benign </a:t>
            </a:r>
            <a:r>
              <a:rPr lang="en-US" sz="1600" b="1" dirty="0" smtClean="0">
                <a:solidFill>
                  <a:schemeClr val="tx1"/>
                </a:solidFill>
              </a:rPr>
              <a:t>non-neoplastic </a:t>
            </a:r>
            <a:r>
              <a:rPr lang="en-US" sz="1600" b="1" dirty="0">
                <a:solidFill>
                  <a:schemeClr val="tx1"/>
                </a:solidFill>
              </a:rPr>
              <a:t>trophoblastic lesions</a:t>
            </a:r>
            <a:r>
              <a:rPr lang="en-US" sz="1600" dirty="0">
                <a:solidFill>
                  <a:schemeClr val="tx1"/>
                </a:solidFill>
              </a:rPr>
              <a:t> — </a:t>
            </a:r>
            <a:r>
              <a:rPr lang="en-US" sz="1600" dirty="0" smtClean="0">
                <a:solidFill>
                  <a:schemeClr val="tx1"/>
                </a:solidFill>
              </a:rPr>
              <a:t>These are </a:t>
            </a:r>
            <a:r>
              <a:rPr lang="en-US" sz="1600" dirty="0">
                <a:solidFill>
                  <a:schemeClr val="tx1"/>
                </a:solidFill>
              </a:rPr>
              <a:t>diagnosed </a:t>
            </a:r>
            <a:r>
              <a:rPr lang="en-US" sz="1600" dirty="0" smtClean="0">
                <a:solidFill>
                  <a:schemeClr val="tx1"/>
                </a:solidFill>
              </a:rPr>
              <a:t>as </a:t>
            </a:r>
            <a:r>
              <a:rPr lang="en-US" sz="1600" dirty="0">
                <a:solidFill>
                  <a:schemeClr val="tx1"/>
                </a:solidFill>
              </a:rPr>
              <a:t>an incidental finding on an endometrial curettage or hysterectomy specimen</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solidFill>
                  <a:schemeClr val="tx1"/>
                </a:solidFill>
              </a:rPr>
              <a:t>Hydatidiform</a:t>
            </a:r>
            <a:r>
              <a:rPr lang="en-US" sz="1600" b="1" dirty="0">
                <a:solidFill>
                  <a:schemeClr val="tx1"/>
                </a:solidFill>
              </a:rPr>
              <a:t> mole</a:t>
            </a:r>
            <a:r>
              <a:rPr lang="en-US" sz="1600" dirty="0">
                <a:solidFill>
                  <a:schemeClr val="tx1"/>
                </a:solidFill>
              </a:rPr>
              <a:t> — </a:t>
            </a:r>
            <a:r>
              <a:rPr lang="en-US" sz="1600" dirty="0" smtClean="0">
                <a:solidFill>
                  <a:schemeClr val="tx1"/>
                </a:solidFill>
              </a:rPr>
              <a:t>result </a:t>
            </a:r>
            <a:r>
              <a:rPr lang="en-US" sz="1600" dirty="0">
                <a:solidFill>
                  <a:schemeClr val="tx1"/>
                </a:solidFill>
              </a:rPr>
              <a:t>from abnormalities in fertilization. They are essentially benign, but carry an increased risk of </a:t>
            </a:r>
            <a:r>
              <a:rPr lang="en-US" sz="1600" dirty="0" smtClean="0">
                <a:solidFill>
                  <a:schemeClr val="tx1"/>
                </a:solidFill>
              </a:rPr>
              <a:t>developing malignant </a:t>
            </a:r>
            <a:r>
              <a:rPr lang="en-US" sz="1600" dirty="0" err="1" smtClean="0">
                <a:solidFill>
                  <a:schemeClr val="tx1"/>
                </a:solidFill>
              </a:rPr>
              <a:t>choriocarcinoma</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solidFill>
                  <a:schemeClr val="tx1"/>
                </a:solidFill>
              </a:rPr>
              <a:t>Gestational trophoblastic neoplasia (GTN)</a:t>
            </a:r>
            <a:r>
              <a:rPr lang="en-US" sz="1600" dirty="0">
                <a:solidFill>
                  <a:schemeClr val="tx1"/>
                </a:solidFill>
              </a:rPr>
              <a:t> — </a:t>
            </a:r>
            <a:r>
              <a:rPr lang="en-US" sz="1600" dirty="0" smtClean="0">
                <a:solidFill>
                  <a:schemeClr val="tx1"/>
                </a:solidFill>
              </a:rPr>
              <a:t>are a group of tumors. They have </a:t>
            </a:r>
            <a:r>
              <a:rPr lang="en-US" sz="1600" dirty="0">
                <a:solidFill>
                  <a:schemeClr val="tx1"/>
                </a:solidFill>
              </a:rPr>
              <a:t>potential for local invasion and </a:t>
            </a:r>
            <a:r>
              <a:rPr lang="en-US" sz="1600" dirty="0" smtClean="0">
                <a:solidFill>
                  <a:schemeClr val="tx1"/>
                </a:solidFill>
              </a:rPr>
              <a:t>metastases</a:t>
            </a:r>
            <a:r>
              <a:rPr lang="en-US" sz="1600" dirty="0" smtClean="0">
                <a:solidFill>
                  <a:schemeClr val="tx1"/>
                </a:solidFill>
              </a:rPr>
              <a:t>. </a:t>
            </a:r>
            <a:r>
              <a:rPr lang="en-US" sz="1600" dirty="0" smtClean="0">
                <a:solidFill>
                  <a:schemeClr val="tx1"/>
                </a:solidFill>
              </a:rPr>
              <a:t>They are:</a:t>
            </a:r>
            <a:endParaRPr lang="en-US" sz="1600" dirty="0">
              <a:solidFill>
                <a:schemeClr val="tx1"/>
              </a:solidFill>
            </a:endParaRPr>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Hydatidiform</a:t>
            </a:r>
            <a:r>
              <a:rPr lang="en-US" dirty="0" smtClean="0"/>
              <a:t> Mole</a:t>
            </a:r>
          </a:p>
        </p:txBody>
      </p:sp>
      <p:sp>
        <p:nvSpPr>
          <p:cNvPr id="18435" name="Content Placeholder 2"/>
          <p:cNvSpPr>
            <a:spLocks noGrp="1"/>
          </p:cNvSpPr>
          <p:nvPr>
            <p:ph idx="1"/>
          </p:nvPr>
        </p:nvSpPr>
        <p:spPr>
          <a:xfrm>
            <a:off x="1143000" y="1295400"/>
            <a:ext cx="8001000" cy="5157936"/>
          </a:xfrm>
        </p:spPr>
        <p:txBody>
          <a:bodyPr>
            <a:normAutofit fontScale="77500" lnSpcReduction="20000"/>
          </a:bodyPr>
          <a:lstStyle/>
          <a:p>
            <a:r>
              <a:rPr lang="en-US" sz="2300" dirty="0" smtClean="0">
                <a:solidFill>
                  <a:schemeClr val="tx1"/>
                </a:solidFill>
              </a:rPr>
              <a:t>It is an abnormal </a:t>
            </a:r>
            <a:r>
              <a:rPr lang="en-US" sz="2300" dirty="0">
                <a:solidFill>
                  <a:schemeClr val="tx1"/>
                </a:solidFill>
              </a:rPr>
              <a:t>fertilization resulting in an abnormal placenta due to </a:t>
            </a:r>
            <a:r>
              <a:rPr lang="en-US" sz="2300" dirty="0" smtClean="0">
                <a:solidFill>
                  <a:schemeClr val="tx1"/>
                </a:solidFill>
              </a:rPr>
              <a:t>excess of paternal (from father) genes. It is caused </a:t>
            </a:r>
            <a:r>
              <a:rPr lang="en-US" sz="2300" dirty="0">
                <a:solidFill>
                  <a:schemeClr val="tx1"/>
                </a:solidFill>
              </a:rPr>
              <a:t>by abnormal gametogenesis and </a:t>
            </a:r>
            <a:r>
              <a:rPr lang="en-US" sz="2300" dirty="0" smtClean="0">
                <a:solidFill>
                  <a:schemeClr val="tx1"/>
                </a:solidFill>
              </a:rPr>
              <a:t>fertilization.</a:t>
            </a:r>
          </a:p>
          <a:p>
            <a:r>
              <a:rPr lang="en-US" sz="2300" dirty="0" smtClean="0">
                <a:solidFill>
                  <a:schemeClr val="tx1"/>
                </a:solidFill>
              </a:rPr>
              <a:t>It is the most </a:t>
            </a:r>
            <a:r>
              <a:rPr lang="en-US" sz="2300" dirty="0">
                <a:solidFill>
                  <a:schemeClr val="tx1"/>
                </a:solidFill>
              </a:rPr>
              <a:t>common form of gestational trophoblastic disease; occurs in </a:t>
            </a:r>
            <a:r>
              <a:rPr lang="en-US" sz="2300" dirty="0" smtClean="0">
                <a:solidFill>
                  <a:schemeClr val="tx1"/>
                </a:solidFill>
              </a:rPr>
              <a:t>1/1,000-2,000 </a:t>
            </a:r>
            <a:r>
              <a:rPr lang="en-US" sz="2300" dirty="0">
                <a:solidFill>
                  <a:schemeClr val="tx1"/>
                </a:solidFill>
              </a:rPr>
              <a:t>pregnancies </a:t>
            </a:r>
            <a:endParaRPr lang="en-US" sz="2300" dirty="0" smtClean="0">
              <a:solidFill>
                <a:schemeClr val="tx1"/>
              </a:solidFill>
            </a:endParaRPr>
          </a:p>
          <a:p>
            <a:r>
              <a:rPr lang="en-US" sz="2300" dirty="0" smtClean="0">
                <a:solidFill>
                  <a:schemeClr val="tx1"/>
                </a:solidFill>
              </a:rPr>
              <a:t>It results in the formation of enlarged and </a:t>
            </a:r>
            <a:r>
              <a:rPr lang="en-US" sz="2300" dirty="0" err="1" smtClean="0">
                <a:solidFill>
                  <a:schemeClr val="tx1"/>
                </a:solidFill>
              </a:rPr>
              <a:t>odematous</a:t>
            </a:r>
            <a:r>
              <a:rPr lang="en-US" sz="2300" dirty="0" smtClean="0">
                <a:solidFill>
                  <a:schemeClr val="tx1"/>
                </a:solidFill>
              </a:rPr>
              <a:t> placental villi, which fill the lumen of the uterus.</a:t>
            </a:r>
          </a:p>
          <a:p>
            <a:r>
              <a:rPr lang="en-US" sz="2300" dirty="0" smtClean="0">
                <a:solidFill>
                  <a:schemeClr val="tx1"/>
                </a:solidFill>
              </a:rPr>
              <a:t>Passage </a:t>
            </a:r>
            <a:r>
              <a:rPr lang="en-US" sz="2300" dirty="0">
                <a:solidFill>
                  <a:schemeClr val="tx1"/>
                </a:solidFill>
              </a:rPr>
              <a:t>of tissue fragments, which appear as small grapelike masses, is common. The serum </a:t>
            </a:r>
            <a:r>
              <a:rPr lang="en-US" sz="2300" dirty="0">
                <a:solidFill>
                  <a:schemeClr val="tx1"/>
                </a:solidFill>
              </a:rPr>
              <a:t>H</a:t>
            </a:r>
            <a:r>
              <a:rPr lang="en-US" sz="2300" dirty="0" smtClean="0">
                <a:solidFill>
                  <a:schemeClr val="tx1"/>
                </a:solidFill>
              </a:rPr>
              <a:t>CG </a:t>
            </a:r>
            <a:r>
              <a:rPr lang="en-US" sz="2300" dirty="0">
                <a:solidFill>
                  <a:schemeClr val="tx1"/>
                </a:solidFill>
              </a:rPr>
              <a:t>concentration is markedly elevated, and </a:t>
            </a:r>
            <a:r>
              <a:rPr lang="en-US" sz="2300" dirty="0" smtClean="0">
                <a:solidFill>
                  <a:schemeClr val="tx1"/>
                </a:solidFill>
              </a:rPr>
              <a:t>are </a:t>
            </a:r>
            <a:r>
              <a:rPr lang="en-US" sz="2300" dirty="0">
                <a:solidFill>
                  <a:schemeClr val="tx1"/>
                </a:solidFill>
              </a:rPr>
              <a:t>rapidly </a:t>
            </a:r>
            <a:r>
              <a:rPr lang="en-US" sz="2300" dirty="0" smtClean="0">
                <a:solidFill>
                  <a:schemeClr val="tx1"/>
                </a:solidFill>
              </a:rPr>
              <a:t>increasing.</a:t>
            </a:r>
          </a:p>
          <a:p>
            <a:r>
              <a:rPr lang="en-US" sz="2300" b="1" dirty="0" smtClean="0">
                <a:solidFill>
                  <a:schemeClr val="tx1"/>
                </a:solidFill>
              </a:rPr>
              <a:t>Risk factors:</a:t>
            </a:r>
          </a:p>
          <a:p>
            <a:pPr lvl="1"/>
            <a:r>
              <a:rPr lang="en-US" sz="2300" dirty="0" smtClean="0">
                <a:solidFill>
                  <a:schemeClr val="tx1"/>
                </a:solidFill>
              </a:rPr>
              <a:t>maternal 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300" dirty="0" smtClean="0">
                <a:solidFill>
                  <a:schemeClr val="tx1"/>
                </a:solidFill>
              </a:rPr>
              <a:t>There are 2 types of </a:t>
            </a:r>
            <a:r>
              <a:rPr lang="en-US" sz="2300" dirty="0" err="1" smtClean="0">
                <a:solidFill>
                  <a:schemeClr val="tx1"/>
                </a:solidFill>
              </a:rPr>
              <a:t>hydatidiform</a:t>
            </a:r>
            <a:r>
              <a:rPr lang="en-US" sz="2300" dirty="0" smtClean="0">
                <a:solidFill>
                  <a:schemeClr val="tx1"/>
                </a:solidFill>
              </a:rPr>
              <a:t> mole (HM).</a:t>
            </a:r>
          </a:p>
          <a:p>
            <a:pPr lvl="2">
              <a:buFont typeface="Arial" panose="020B0604020202020204" pitchFamily="34" charset="0"/>
              <a:buChar char="•"/>
            </a:pPr>
            <a:r>
              <a:rPr lang="en-US" sz="2300" b="1" dirty="0" smtClean="0">
                <a:solidFill>
                  <a:schemeClr val="tx1"/>
                </a:solidFill>
              </a:rPr>
              <a:t>Complete HM</a:t>
            </a:r>
          </a:p>
          <a:p>
            <a:pPr lvl="2">
              <a:buFont typeface="Arial" panose="020B0604020202020204" pitchFamily="34" charset="0"/>
              <a:buChar char="•"/>
            </a:pPr>
            <a:r>
              <a:rPr lang="en-US" sz="2300" b="1" dirty="0" smtClean="0">
                <a:solidFill>
                  <a:schemeClr val="tx1"/>
                </a:solidFill>
              </a:rPr>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Complete HM</a:t>
            </a:r>
          </a:p>
        </p:txBody>
      </p:sp>
      <p:sp>
        <p:nvSpPr>
          <p:cNvPr id="3" name="Content Placeholder 2"/>
          <p:cNvSpPr>
            <a:spLocks noGrp="1"/>
          </p:cNvSpPr>
          <p:nvPr>
            <p:ph sz="half" idx="1"/>
          </p:nvPr>
        </p:nvSpPr>
        <p:spPr>
          <a:xfrm>
            <a:off x="1111903" y="1072898"/>
            <a:ext cx="5365097" cy="5404102"/>
          </a:xfrm>
        </p:spPr>
        <p:txBody>
          <a:bodyPr rtlCol="0">
            <a:normAutofit fontScale="700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of an empty ovum that </a:t>
            </a:r>
            <a:r>
              <a:rPr lang="en-US" sz="2300" dirty="0" smtClean="0"/>
              <a:t>lacks </a:t>
            </a:r>
            <a:r>
              <a:rPr lang="en-US" sz="2300" dirty="0"/>
              <a:t>maternal DNA. Most commonly, a haploid (</a:t>
            </a:r>
            <a:r>
              <a:rPr lang="en-US" sz="2300" dirty="0" smtClean="0"/>
              <a:t>23X</a:t>
            </a:r>
            <a:r>
              <a:rPr lang="en-US" sz="2300" dirty="0"/>
              <a:t>) set of paternal chromosomes duplicates to </a:t>
            </a:r>
            <a:r>
              <a:rPr lang="en-US" sz="2300" dirty="0" smtClean="0"/>
              <a:t>46XX</a:t>
            </a:r>
            <a:r>
              <a:rPr lang="en-US" sz="2300" dirty="0"/>
              <a:t>. The characteristic feature is complete lack of maternal chromosomes.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It is a genetically abnormal placenta with hyperplastic </a:t>
            </a:r>
            <a:r>
              <a:rPr lang="en-US" sz="2300" dirty="0" err="1" smtClean="0"/>
              <a:t>trophoblasts</a:t>
            </a:r>
            <a:r>
              <a:rPr lang="en-US" sz="2300" dirty="0" smtClean="0"/>
              <a:t>, without fetus or embryo</a:t>
            </a:r>
            <a:r>
              <a:rPr lang="en-US" sz="2300" dirty="0"/>
              <a:t>.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a:t>
            </a:r>
            <a:r>
              <a:rPr lang="en-US" sz="2300" dirty="0"/>
              <a:t>HCG levels </a:t>
            </a:r>
            <a:r>
              <a:rPr lang="en-US" sz="2300" dirty="0" smtClean="0"/>
              <a:t>are elevated</a:t>
            </a:r>
            <a:r>
              <a:rPr lang="en-US" sz="2300" dirty="0"/>
              <a:t>.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Uterus is distended and filled with swollen/large villi with prominent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a:p>
            <a:pPr marL="365760" indent="-256032" fontAlgn="auto">
              <a:spcAft>
                <a:spcPts val="0"/>
              </a:spcAft>
              <a:buFont typeface="Wingdings 3"/>
              <a:buChar char=""/>
              <a:defRPr/>
            </a:pPr>
            <a:r>
              <a:rPr lang="en-US" sz="2300" dirty="0" smtClean="0"/>
              <a:t>Chromosomal analysis shows 46XX karyotype and all the chromosomes come from the male/paternal side i.e. it </a:t>
            </a:r>
            <a:r>
              <a:rPr lang="en-US" sz="2300" dirty="0"/>
              <a:t>is </a:t>
            </a:r>
            <a:r>
              <a:rPr lang="en-US" sz="2300" dirty="0" smtClean="0"/>
              <a:t>an </a:t>
            </a:r>
            <a:r>
              <a:rPr lang="en-US" sz="2300" dirty="0" err="1" smtClean="0"/>
              <a:t>androgenetic</a:t>
            </a:r>
            <a:r>
              <a:rPr lang="en-US" sz="2300" dirty="0" smtClean="0"/>
              <a:t> pregnancy with </a:t>
            </a:r>
            <a:r>
              <a:rPr lang="en-US" sz="2300" dirty="0"/>
              <a:t>no maternal </a:t>
            </a:r>
            <a:r>
              <a:rPr lang="en-US" sz="2300" dirty="0" smtClean="0"/>
              <a:t>DNA.</a:t>
            </a:r>
          </a:p>
        </p:txBody>
      </p:sp>
      <p:pic>
        <p:nvPicPr>
          <p:cNvPr id="8" name="Picture 7"/>
          <p:cNvPicPr>
            <a:picLocks noChangeAspect="1"/>
          </p:cNvPicPr>
          <p:nvPr/>
        </p:nvPicPr>
        <p:blipFill>
          <a:blip r:embed="rId2"/>
          <a:stretch>
            <a:fillRect/>
          </a:stretch>
        </p:blipFill>
        <p:spPr>
          <a:xfrm>
            <a:off x="6477000" y="1219200"/>
            <a:ext cx="2606194" cy="3082673"/>
          </a:xfrm>
          <a:prstGeom prst="rect">
            <a:avLst/>
          </a:prstGeom>
        </p:spPr>
      </p:pic>
      <p:sp>
        <p:nvSpPr>
          <p:cNvPr id="11" name="Rectangle 10"/>
          <p:cNvSpPr/>
          <p:nvPr/>
        </p:nvSpPr>
        <p:spPr>
          <a:xfrm>
            <a:off x="6550306" y="4333912"/>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Complete mole fertilization</a:t>
            </a:r>
            <a:r>
              <a:rPr lang="en-US" sz="2000" dirty="0">
                <a:solidFill>
                  <a:srgbClr val="9F2936"/>
                </a:solidFill>
              </a:rPr>
              <a:t>: </a:t>
            </a:r>
            <a:r>
              <a:rPr lang="en-US" sz="2000" dirty="0" smtClean="0">
                <a:solidFill>
                  <a:srgbClr val="9F2936"/>
                </a:solidFill>
              </a:rPr>
              <a:t>90% of the time, a </a:t>
            </a:r>
            <a:r>
              <a:rPr lang="en-US" sz="2000" dirty="0">
                <a:solidFill>
                  <a:srgbClr val="9F2936"/>
                </a:solidFill>
              </a:rPr>
              <a:t>single sperm of 23 chromosomes fertilizes a egg that has lost its </a:t>
            </a:r>
            <a:r>
              <a:rPr lang="en-US" sz="2000" dirty="0" smtClean="0">
                <a:solidFill>
                  <a:srgbClr val="9F2936"/>
                </a:solidFill>
              </a:rPr>
              <a:t>chromosomes.  </a:t>
            </a:r>
            <a:r>
              <a:rPr lang="en-US" sz="2000" dirty="0" smtClean="0">
                <a:solidFill>
                  <a:srgbClr val="9F2936"/>
                </a:solidFill>
              </a:rPr>
              <a:t>It </a:t>
            </a:r>
            <a:r>
              <a:rPr lang="en-US" sz="2000" dirty="0" smtClean="0">
                <a:solidFill>
                  <a:srgbClr val="9F2936"/>
                </a:solidFill>
              </a:rPr>
              <a:t>then duplicates </a:t>
            </a:r>
            <a:r>
              <a:rPr lang="en-US" sz="2000" dirty="0">
                <a:solidFill>
                  <a:srgbClr val="9F2936"/>
                </a:solidFill>
              </a:rPr>
              <a:t>resulting in </a:t>
            </a:r>
            <a:r>
              <a:rPr lang="en-US" sz="2000" dirty="0" smtClean="0">
                <a:solidFill>
                  <a:srgbClr val="9F2936"/>
                </a:solidFill>
              </a:rPr>
              <a:t>46XX (all paternal)</a:t>
            </a:r>
            <a:endParaRPr lang="en-US" dirty="0"/>
          </a:p>
        </p:txBody>
      </p:sp>
      <p:pic>
        <p:nvPicPr>
          <p:cNvPr id="8" name="Picture 7"/>
          <p:cNvPicPr>
            <a:picLocks noChangeAspect="1"/>
          </p:cNvPicPr>
          <p:nvPr/>
        </p:nvPicPr>
        <p:blipFill>
          <a:blip r:embed="rId2"/>
          <a:stretch>
            <a:fillRect/>
          </a:stretch>
        </p:blipFill>
        <p:spPr>
          <a:xfrm>
            <a:off x="1295400" y="2590800"/>
            <a:ext cx="7577985" cy="2231329"/>
          </a:xfrm>
          <a:prstGeom prst="rect">
            <a:avLst/>
          </a:prstGeom>
        </p:spPr>
      </p:pic>
    </p:spTree>
    <p:extLst>
      <p:ext uri="{BB962C8B-B14F-4D97-AF65-F5344CB8AC3E}">
        <p14:creationId xmlns:p14="http://schemas.microsoft.com/office/powerpoint/2010/main" val="28379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636712" y="2924556"/>
            <a:ext cx="5530325" cy="3933444"/>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p:txBody>
          <a:bodyPr>
            <a:normAutofit/>
          </a:bodyPr>
          <a:lstStyle/>
          <a:p>
            <a:r>
              <a:rPr lang="en-US" sz="3600" dirty="0"/>
              <a:t>Complete </a:t>
            </a:r>
            <a:r>
              <a:rPr lang="en-US" sz="3600" dirty="0" smtClean="0"/>
              <a:t>HM</a:t>
            </a:r>
            <a:r>
              <a:rPr lang="en-US" sz="3600" dirty="0"/>
              <a:t>. </a:t>
            </a:r>
          </a:p>
        </p:txBody>
      </p:sp>
      <p:sp>
        <p:nvSpPr>
          <p:cNvPr id="8" name="Content Placeholder 7"/>
          <p:cNvSpPr>
            <a:spLocks noGrp="1"/>
          </p:cNvSpPr>
          <p:nvPr>
            <p:ph sz="half" idx="1"/>
          </p:nvPr>
        </p:nvSpPr>
        <p:spPr>
          <a:xfrm>
            <a:off x="1295400" y="1371600"/>
            <a:ext cx="3568798" cy="4681728"/>
          </a:xfrm>
        </p:spPr>
        <p:txBody>
          <a:bodyPr>
            <a:normAutofit fontScale="850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p>
          <a:p>
            <a:pPr marL="365760" indent="-256032" fontAlgn="auto">
              <a:spcAft>
                <a:spcPts val="0"/>
              </a:spcAft>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Partial Mole (PM)</a:t>
            </a:r>
          </a:p>
        </p:txBody>
      </p:sp>
      <p:sp>
        <p:nvSpPr>
          <p:cNvPr id="23555" name="Content Placeholder 2"/>
          <p:cNvSpPr>
            <a:spLocks noGrp="1"/>
          </p:cNvSpPr>
          <p:nvPr>
            <p:ph idx="1"/>
          </p:nvPr>
        </p:nvSpPr>
        <p:spPr>
          <a:xfrm>
            <a:off x="1143000" y="1340768"/>
            <a:ext cx="8001000" cy="5517232"/>
          </a:xfrm>
        </p:spPr>
        <p:txBody>
          <a:bodyPr>
            <a:normAutofit fontScale="70000" lnSpcReduction="20000"/>
          </a:bodyPr>
          <a:lstStyle/>
          <a:p>
            <a:endParaRPr lang="en-US" dirty="0" smtClean="0"/>
          </a:p>
          <a:p>
            <a:r>
              <a:rPr lang="en-US" sz="2600" dirty="0" smtClean="0"/>
              <a:t>Partial </a:t>
            </a:r>
            <a:r>
              <a:rPr lang="en-US" sz="2600" dirty="0" err="1"/>
              <a:t>hydatidiform</a:t>
            </a:r>
            <a:r>
              <a:rPr lang="en-US" sz="2600" dirty="0"/>
              <a:t> moles have 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(23,X+23X=46X) sets are </a:t>
            </a:r>
            <a:r>
              <a:rPr lang="en-US" sz="2600" dirty="0"/>
              <a:t>paternal in origin. </a:t>
            </a:r>
            <a:endParaRPr lang="en-US" sz="2600" dirty="0" smtClean="0"/>
          </a:p>
          <a:p>
            <a:endParaRPr lang="en-US" sz="2600" dirty="0" smtClean="0"/>
          </a:p>
          <a:p>
            <a:r>
              <a:rPr lang="en-US" sz="2600" dirty="0" smtClean="0"/>
              <a:t>This results </a:t>
            </a:r>
            <a:r>
              <a:rPr lang="en-US" sz="2600" dirty="0"/>
              <a:t>from fertilization of a </a:t>
            </a:r>
            <a:r>
              <a:rPr lang="en-US" sz="2600" dirty="0" smtClean="0"/>
              <a:t>normal single ovum/egg </a:t>
            </a:r>
            <a:r>
              <a:rPr lang="en-US" sz="2600" dirty="0"/>
              <a:t>(23,X) by two normal spermatozoa, each carrying 23 chromosomes, or </a:t>
            </a:r>
            <a:r>
              <a:rPr lang="en-US" sz="2600" dirty="0" smtClean="0"/>
              <a:t>by a </a:t>
            </a:r>
            <a:r>
              <a:rPr lang="en-US" sz="2600" dirty="0"/>
              <a:t>single spermatozoon that has not undergone meiotic reduction and bears 46 </a:t>
            </a:r>
            <a:r>
              <a:rPr lang="en-US" sz="2600" dirty="0" smtClean="0"/>
              <a:t>chromosomes</a:t>
            </a:r>
            <a:r>
              <a:rPr lang="en-US" sz="2600" dirty="0"/>
              <a:t> </a:t>
            </a:r>
            <a:r>
              <a:rPr lang="en-US" sz="2600" dirty="0" smtClean="0"/>
              <a:t>(the pregnancy has too much paternal DNA). </a:t>
            </a:r>
          </a:p>
          <a:p>
            <a:endParaRPr lang="en-US" sz="2600" dirty="0" smtClean="0"/>
          </a:p>
          <a:p>
            <a:r>
              <a:rPr lang="en-US" sz="2600" dirty="0" smtClean="0"/>
              <a:t>It is a genetically abnormal placenta with a resultant mixture of large and small villi with slight hyperplasia of the </a:t>
            </a:r>
            <a:r>
              <a:rPr lang="en-US" sz="2600" dirty="0" err="1" smtClean="0"/>
              <a:t>trophoblasts</a:t>
            </a:r>
            <a:r>
              <a:rPr lang="en-US" sz="2600" dirty="0" smtClean="0"/>
              <a:t>, filling the uterus. In </a:t>
            </a:r>
            <a:r>
              <a:rPr lang="en-US" sz="2600" dirty="0"/>
              <a:t>contrast to a complete mole, </a:t>
            </a:r>
            <a:r>
              <a:rPr lang="en-US" sz="2600" dirty="0" smtClean="0"/>
              <a:t>embryo/fetal </a:t>
            </a:r>
            <a:r>
              <a:rPr lang="en-US" sz="2600" dirty="0"/>
              <a:t>parts may be present. The fetus associated with a partial mole usually dies after 10 weeks' gestation, and the mole is aborted shortly thereafter. </a:t>
            </a:r>
          </a:p>
          <a:p>
            <a:endParaRPr lang="en-US" sz="2600" dirty="0" smtClean="0"/>
          </a:p>
          <a:p>
            <a:r>
              <a:rPr lang="en-US" sz="2600" dirty="0" smtClean="0"/>
              <a:t>It </a:t>
            </a:r>
            <a:r>
              <a:rPr lang="en-US" sz="2600" dirty="0"/>
              <a:t>almost never evolves into </a:t>
            </a:r>
            <a:r>
              <a:rPr lang="en-US" sz="2600" dirty="0" err="1"/>
              <a:t>choriocarcinoma</a:t>
            </a:r>
            <a:r>
              <a:rPr lang="en-US" sz="2600" dirty="0"/>
              <a:t>. </a:t>
            </a:r>
          </a:p>
          <a:p>
            <a:endParaRPr lang="en-US" sz="2600" dirty="0" smtClean="0"/>
          </a:p>
          <a:p>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1800" dirty="0">
                <a:solidFill>
                  <a:srgbClr val="9F2936"/>
                </a:solidFill>
              </a:rPr>
              <a:t>Partial mole fertilization: it results from fertilization of a normal single ovum (23X) by two normal spermatozoa, each carrying 23 chromosomes, </a:t>
            </a:r>
            <a:r>
              <a:rPr lang="en-US" sz="1800" dirty="0" smtClean="0">
                <a:solidFill>
                  <a:srgbClr val="9F2936"/>
                </a:solidFill>
              </a:rPr>
              <a:t/>
            </a:r>
            <a:br>
              <a:rPr lang="en-US" sz="1800" dirty="0" smtClean="0">
                <a:solidFill>
                  <a:srgbClr val="9F2936"/>
                </a:solidFill>
              </a:rPr>
            </a:br>
            <a:r>
              <a:rPr lang="en-US" sz="1800" dirty="0" smtClean="0">
                <a:solidFill>
                  <a:srgbClr val="9F2936"/>
                </a:solidFill>
              </a:rPr>
              <a:t>OR </a:t>
            </a:r>
            <a:br>
              <a:rPr lang="en-US" sz="1800" dirty="0" smtClean="0">
                <a:solidFill>
                  <a:srgbClr val="9F2936"/>
                </a:solidFill>
              </a:rPr>
            </a:br>
            <a:r>
              <a:rPr lang="en-US" sz="1800" dirty="0" smtClean="0">
                <a:solidFill>
                  <a:srgbClr val="9F2936"/>
                </a:solidFill>
              </a:rPr>
              <a:t>by </a:t>
            </a:r>
            <a:r>
              <a:rPr lang="en-US" sz="1800" dirty="0">
                <a:solidFill>
                  <a:srgbClr val="9F2936"/>
                </a:solidFill>
              </a:rPr>
              <a:t>a single spermatozoon that has not undergone meiotic reduction and bears 46 chromosomes (the pregnancy has too much paternal DNA). </a:t>
            </a:r>
            <a:endParaRPr lang="en-US" dirty="0"/>
          </a:p>
        </p:txBody>
      </p:sp>
      <p:pic>
        <p:nvPicPr>
          <p:cNvPr id="3" name="Picture 2"/>
          <p:cNvPicPr>
            <a:picLocks noChangeAspect="1"/>
          </p:cNvPicPr>
          <p:nvPr/>
        </p:nvPicPr>
        <p:blipFill>
          <a:blip r:embed="rId2"/>
          <a:stretch>
            <a:fillRect/>
          </a:stretch>
        </p:blipFill>
        <p:spPr>
          <a:xfrm>
            <a:off x="1295400" y="1905000"/>
            <a:ext cx="7559695" cy="2267909"/>
          </a:xfrm>
          <a:prstGeom prst="rect">
            <a:avLst/>
          </a:prstGeom>
        </p:spPr>
      </p:pic>
      <p:pic>
        <p:nvPicPr>
          <p:cNvPr id="5" name="Picture 4"/>
          <p:cNvPicPr>
            <a:picLocks noChangeAspect="1"/>
          </p:cNvPicPr>
          <p:nvPr/>
        </p:nvPicPr>
        <p:blipFill>
          <a:blip r:embed="rId3"/>
          <a:stretch>
            <a:fillRect/>
          </a:stretch>
        </p:blipFill>
        <p:spPr>
          <a:xfrm>
            <a:off x="1337414" y="4419600"/>
            <a:ext cx="7596274" cy="2267909"/>
          </a:xfrm>
          <a:prstGeom prst="rect">
            <a:avLst/>
          </a:prstGeom>
        </p:spPr>
      </p:pic>
    </p:spTree>
    <p:extLst>
      <p:ext uri="{BB962C8B-B14F-4D97-AF65-F5344CB8AC3E}">
        <p14:creationId xmlns:p14="http://schemas.microsoft.com/office/powerpoint/2010/main" val="248479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Partial Mole (PM)</a:t>
            </a:r>
          </a:p>
        </p:txBody>
      </p:sp>
      <p:sp>
        <p:nvSpPr>
          <p:cNvPr id="24579" name="Content Placeholder 2"/>
          <p:cNvSpPr>
            <a:spLocks noGrp="1"/>
          </p:cNvSpPr>
          <p:nvPr>
            <p:ph idx="1"/>
          </p:nvPr>
        </p:nvSpPr>
        <p:spPr>
          <a:xfrm>
            <a:off x="1143000" y="1447800"/>
            <a:ext cx="8001000" cy="4800600"/>
          </a:xfrm>
        </p:spPr>
        <p:txBody>
          <a:bodyPr>
            <a:normAutofit/>
          </a:bodyPr>
          <a:lstStyle/>
          <a:p>
            <a:r>
              <a:rPr lang="en-US" dirty="0" smtClean="0"/>
              <a:t>It makes up 15–35% of all moles</a:t>
            </a:r>
          </a:p>
          <a:p>
            <a:r>
              <a:rPr lang="en-US" dirty="0" smtClean="0"/>
              <a:t>Uterine size usually small or appropriate for gestational age</a:t>
            </a:r>
          </a:p>
          <a:p>
            <a:r>
              <a:rPr lang="en-US" dirty="0" smtClean="0"/>
              <a:t>Serum </a:t>
            </a:r>
            <a:r>
              <a:rPr lang="en-US" dirty="0" smtClean="0"/>
              <a:t>HCG </a:t>
            </a:r>
            <a:r>
              <a:rPr lang="en-US" dirty="0" smtClean="0"/>
              <a:t>levels are </a:t>
            </a:r>
            <a:r>
              <a:rPr lang="en-US" dirty="0" smtClean="0"/>
              <a:t>high but </a:t>
            </a:r>
            <a:r>
              <a:rPr lang="en-US" dirty="0" smtClean="0"/>
              <a:t>not as high as complete mole.</a:t>
            </a:r>
          </a:p>
          <a:p>
            <a:r>
              <a:rPr lang="en-US" dirty="0" smtClean="0"/>
              <a:t>Chromosomal analysis of partial moles shows 69XXY (i.e. 3 haploid sets also called as </a:t>
            </a:r>
            <a:r>
              <a:rPr lang="en-US" dirty="0" err="1" smtClean="0"/>
              <a:t>triploidy</a:t>
            </a:r>
            <a:r>
              <a:rPr lang="en-US" dirty="0" smtClean="0"/>
              <a:t>). </a:t>
            </a:r>
          </a:p>
          <a:p>
            <a:r>
              <a:rPr lang="en-US" dirty="0"/>
              <a:t>Treatment : Evacuation of uterus by curettage and sometimes chemotherapy.</a:t>
            </a:r>
          </a:p>
          <a:p>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94306671"/>
              </p:ext>
            </p:extLst>
          </p:nvPr>
        </p:nvGraphicFramePr>
        <p:xfrm>
          <a:off x="1295401" y="1524000"/>
          <a:ext cx="7696199" cy="3774440"/>
        </p:xfrm>
        <a:graphic>
          <a:graphicData uri="http://schemas.openxmlformats.org/drawingml/2006/table">
            <a:tbl>
              <a:tblPr firstRow="1" bandRow="1">
                <a:tableStyleId>{073A0DAA-6AF3-43AB-8588-CEC1D06C72B9}</a:tableStyleId>
              </a:tblPr>
              <a:tblGrid>
                <a:gridCol w="1745529"/>
                <a:gridCol w="2856322"/>
                <a:gridCol w="3094348"/>
              </a:tblGrid>
              <a:tr h="370840">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370840">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370840">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370840">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370840">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370840">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370840">
                <a:tc>
                  <a:txBody>
                    <a:bodyPr/>
                    <a:lstStyle/>
                    <a:p>
                      <a:r>
                        <a:rPr lang="en-US" dirty="0" smtClean="0"/>
                        <a:t>Invasive mole</a:t>
                      </a:r>
                      <a:endParaRPr lang="en-US" dirty="0"/>
                    </a:p>
                  </a:txBody>
                  <a:tcPr/>
                </a:tc>
                <a:tc>
                  <a:txBody>
                    <a:bodyPr/>
                    <a:lstStyle/>
                    <a:p>
                      <a:r>
                        <a:rPr lang="en-US" dirty="0" smtClean="0"/>
                        <a:t>Occurs in about 15% of CMs</a:t>
                      </a:r>
                      <a:endParaRPr lang="en-US" dirty="0"/>
                    </a:p>
                  </a:txBody>
                  <a:tcPr/>
                </a:tc>
                <a:tc>
                  <a:txBody>
                    <a:bodyPr/>
                    <a:lstStyle/>
                    <a:p>
                      <a:r>
                        <a:rPr lang="en-US" dirty="0" smtClean="0"/>
                        <a:t>Very rare</a:t>
                      </a:r>
                      <a:endParaRPr lang="en-US" dirty="0" smtClean="0"/>
                    </a:p>
                  </a:txBody>
                  <a:tcPr/>
                </a:tc>
              </a:tr>
              <a:tr h="370840">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Very</a:t>
                      </a:r>
                      <a:r>
                        <a:rPr lang="en-US" baseline="0" dirty="0" smtClean="0"/>
                        <a:t> r</a:t>
                      </a:r>
                      <a:r>
                        <a:rPr lang="en-US" dirty="0" smtClean="0"/>
                        <a:t>arely progress to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2. Invasive Mole</a:t>
            </a:r>
          </a:p>
        </p:txBody>
      </p:sp>
      <p:sp>
        <p:nvSpPr>
          <p:cNvPr id="26627" name="Content Placeholder 2"/>
          <p:cNvSpPr>
            <a:spLocks noGrp="1"/>
          </p:cNvSpPr>
          <p:nvPr>
            <p:ph idx="1"/>
          </p:nvPr>
        </p:nvSpPr>
        <p:spPr/>
        <p:txBody>
          <a:bodyPr>
            <a:normAutofit/>
          </a:bodyPr>
          <a:lstStyle/>
          <a:p>
            <a:endParaRPr lang="en-US" dirty="0" smtClean="0"/>
          </a:p>
          <a:p>
            <a:r>
              <a:rPr lang="en-US" dirty="0" smtClean="0"/>
              <a:t>Invasive mole is when the 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r>
              <a:rPr lang="en-US" dirty="0" smtClean="0"/>
              <a:t>The </a:t>
            </a:r>
            <a:r>
              <a:rPr lang="en-US" dirty="0"/>
              <a:t>mole </a:t>
            </a:r>
            <a:r>
              <a:rPr lang="en-US" dirty="0" smtClean="0"/>
              <a:t>sometime </a:t>
            </a:r>
            <a:r>
              <a:rPr lang="en-US" dirty="0" smtClean="0"/>
              <a:t>enter into the </a:t>
            </a:r>
            <a:r>
              <a:rPr lang="en-US" dirty="0" smtClean="0"/>
              <a:t>veins </a:t>
            </a:r>
            <a:r>
              <a:rPr lang="en-US" dirty="0"/>
              <a:t>in the myometrium, and a </a:t>
            </a:r>
            <a:r>
              <a:rPr lang="en-US" dirty="0" smtClean="0"/>
              <a:t>times </a:t>
            </a:r>
            <a:r>
              <a:rPr lang="en-US" dirty="0" smtClean="0"/>
              <a:t>spread via the vascular channels </a:t>
            </a:r>
            <a:r>
              <a:rPr lang="en-US" dirty="0"/>
              <a:t>to distant sites, mostly the </a:t>
            </a:r>
            <a:r>
              <a:rPr lang="en-US" dirty="0" smtClean="0"/>
              <a:t>lungs</a:t>
            </a:r>
            <a:r>
              <a:rPr lang="en-US" dirty="0"/>
              <a:t> </a:t>
            </a:r>
            <a:r>
              <a:rPr lang="en-US" dirty="0" smtClean="0"/>
              <a:t>(note: death </a:t>
            </a:r>
            <a:r>
              <a:rPr lang="en-US" dirty="0"/>
              <a:t>from such spread is </a:t>
            </a:r>
            <a:r>
              <a:rPr lang="en-US" dirty="0" smtClean="0"/>
              <a:t>unusual). </a:t>
            </a:r>
          </a:p>
          <a:p>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3. </a:t>
            </a:r>
            <a:r>
              <a:rPr lang="en-US" dirty="0" err="1" smtClean="0"/>
              <a:t>Choriocarcinoma</a:t>
            </a:r>
            <a:endParaRPr lang="en-US" dirty="0" smtClean="0"/>
          </a:p>
        </p:txBody>
      </p:sp>
      <p:sp>
        <p:nvSpPr>
          <p:cNvPr id="27651" name="Content Placeholder 2"/>
          <p:cNvSpPr>
            <a:spLocks noGrp="1"/>
          </p:cNvSpPr>
          <p:nvPr>
            <p:ph idx="1"/>
          </p:nvPr>
        </p:nvSpPr>
        <p:spPr/>
        <p:txBody>
          <a:bodyPr>
            <a:normAutofit lnSpcReduction="10000"/>
          </a:bodyPr>
          <a:lstStyle/>
          <a:p>
            <a:r>
              <a:rPr lang="en-US" dirty="0" smtClean="0"/>
              <a:t>Definition: Malignant </a:t>
            </a:r>
            <a:r>
              <a:rPr lang="en-US" dirty="0" smtClean="0"/>
              <a:t>tumor </a:t>
            </a:r>
            <a:r>
              <a:rPr lang="en-US" dirty="0" smtClean="0"/>
              <a:t>of </a:t>
            </a:r>
            <a:r>
              <a:rPr lang="en-US" dirty="0" smtClean="0"/>
              <a:t>placental </a:t>
            </a:r>
            <a:r>
              <a:rPr lang="en-US" dirty="0" smtClean="0"/>
              <a:t>tissue, composed of a proliferation of malignant </a:t>
            </a:r>
            <a:r>
              <a:rPr lang="en-US" dirty="0" err="1" smtClean="0"/>
              <a:t>cytotrophoblast</a:t>
            </a:r>
            <a:r>
              <a:rPr lang="en-US" dirty="0" smtClean="0"/>
              <a:t> and </a:t>
            </a:r>
            <a:r>
              <a:rPr lang="en-US" dirty="0" err="1" smtClean="0"/>
              <a:t>syncytiotrophoblast</a:t>
            </a:r>
            <a:r>
              <a:rPr lang="en-US" dirty="0" smtClean="0"/>
              <a:t>, without villi formation.</a:t>
            </a:r>
          </a:p>
          <a:p>
            <a:r>
              <a:rPr lang="en-US" dirty="0" smtClean="0"/>
              <a:t>It is an aggressive malignant neoplasm.</a:t>
            </a:r>
          </a:p>
          <a:p>
            <a:r>
              <a:rPr lang="en-US" dirty="0" smtClean="0"/>
              <a:t>It is characterized by </a:t>
            </a:r>
            <a:r>
              <a:rPr lang="en-US" dirty="0" smtClean="0"/>
              <a:t>very high levels of serum HCG</a:t>
            </a:r>
            <a:r>
              <a:rPr lang="en-US" dirty="0" smtClean="0"/>
              <a:t>.</a:t>
            </a:r>
          </a:p>
          <a:p>
            <a:r>
              <a:rPr lang="en-US" dirty="0" err="1" smtClean="0"/>
              <a:t>Choriocarcinomas</a:t>
            </a:r>
            <a:r>
              <a:rPr lang="en-US" dirty="0" smtClean="0"/>
              <a:t> are </a:t>
            </a:r>
            <a:r>
              <a:rPr lang="en-US" dirty="0" err="1" smtClean="0"/>
              <a:t>aneuploidic</a:t>
            </a:r>
            <a:r>
              <a:rPr lang="en-US" dirty="0" smtClean="0"/>
              <a:t>.</a:t>
            </a:r>
          </a:p>
          <a:p>
            <a:r>
              <a:rPr lang="en-US" dirty="0"/>
              <a:t>It spreads early via blood to the lungs and other organs. </a:t>
            </a:r>
          </a:p>
          <a:p>
            <a:r>
              <a:rPr lang="en-US" dirty="0"/>
              <a:t>Responds well to chemotherapy </a:t>
            </a:r>
          </a:p>
          <a:p>
            <a:r>
              <a:rPr lang="en-US" dirty="0"/>
              <a:t>About half the </a:t>
            </a:r>
            <a:r>
              <a:rPr lang="en-US" dirty="0" err="1"/>
              <a:t>choriocarcinoma</a:t>
            </a:r>
            <a:r>
              <a:rPr lang="en-US" dirty="0"/>
              <a:t> are preceded by complete </a:t>
            </a:r>
            <a:r>
              <a:rPr lang="en-US" dirty="0" err="1"/>
              <a:t>hydatidiform</a:t>
            </a:r>
            <a:r>
              <a:rPr lang="en-US" dirty="0"/>
              <a:t> mole . Others are 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1066800" y="24245"/>
            <a:ext cx="7848600" cy="725470"/>
          </a:xfrm>
        </p:spPr>
        <p:txBody>
          <a:bodyPr>
            <a:normAutofit/>
          </a:bodyPr>
          <a:lstStyle/>
          <a:p>
            <a:r>
              <a:rPr lang="en-US" sz="2000" dirty="0" smtClean="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151585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smtClean="0"/>
              <a:t>Ectopic Pregnancy</a:t>
            </a:r>
          </a:p>
        </p:txBody>
      </p:sp>
      <p:sp>
        <p:nvSpPr>
          <p:cNvPr id="10242" name="Content Placeholder 1"/>
          <p:cNvSpPr>
            <a:spLocks noGrp="1"/>
          </p:cNvSpPr>
          <p:nvPr>
            <p:ph sz="half" idx="1"/>
          </p:nvPr>
        </p:nvSpPr>
        <p:spPr>
          <a:xfrm>
            <a:off x="1435608" y="1524000"/>
            <a:ext cx="3288792" cy="4663440"/>
          </a:xfrm>
        </p:spPr>
        <p:txBody>
          <a:bodyPr rtlCol="0">
            <a:normAutofit fontScale="85000" lnSpcReduction="20000"/>
          </a:bodyPr>
          <a:lstStyle/>
          <a:p>
            <a:pPr fontAlgn="auto">
              <a:spcAft>
                <a:spcPts val="0"/>
              </a:spcAft>
              <a:buFont typeface="Arial" pitchFamily="34" charset="0"/>
              <a:buChar char="•"/>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smtClean="0"/>
              <a:t>Sites: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half"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idx="1"/>
          </p:nvPr>
        </p:nvSpPr>
        <p:spPr/>
        <p:txBody>
          <a:bodyPr rtlCol="0">
            <a:normAutofit lnSpcReduction="10000"/>
          </a:bodyPr>
          <a:lstStyle/>
          <a:p>
            <a:pPr fontAlgn="auto">
              <a:spcAft>
                <a:spcPts val="0"/>
              </a:spcAft>
              <a:buNone/>
              <a:defRPr/>
            </a:pPr>
            <a:endParaRPr lang="en-US" dirty="0" smtClean="0"/>
          </a:p>
          <a:p>
            <a:pPr fontAlgn="auto">
              <a:spcAft>
                <a:spcPts val="0"/>
              </a:spcAft>
              <a:buNone/>
              <a:defRPr/>
            </a:pPr>
            <a:r>
              <a:rPr lang="en-US" b="1" dirty="0" smtClean="0"/>
              <a:t>Clinical features</a:t>
            </a:r>
            <a:endParaRPr lang="en-US" dirty="0" smtClean="0"/>
          </a:p>
          <a:p>
            <a:pPr fontAlgn="auto">
              <a:spcAft>
                <a:spcPts val="0"/>
              </a:spcAft>
              <a:buFont typeface="Arial" pitchFamily="34" charset="0"/>
              <a:buChar char="•"/>
              <a:defRPr/>
            </a:pPr>
            <a:r>
              <a:rPr lang="en-US" dirty="0" smtClean="0"/>
              <a:t>A woman with an ectopic tubal pregnancy may present with pelvic pain or abnormal bleeding following a period of </a:t>
            </a:r>
            <a:r>
              <a:rPr lang="en-US" dirty="0" err="1" smtClean="0"/>
              <a:t>amenorrhoea</a:t>
            </a:r>
            <a:r>
              <a:rPr lang="en-US" dirty="0" smtClean="0"/>
              <a:t>.</a:t>
            </a:r>
          </a:p>
          <a:p>
            <a:pPr fontAlgn="auto">
              <a:spcAft>
                <a:spcPts val="0"/>
              </a:spcAft>
              <a:buFont typeface="Arial" pitchFamily="34" charset="0"/>
              <a:buChar char="•"/>
              <a:defRPr/>
            </a:pPr>
            <a:r>
              <a:rPr lang="en-US" dirty="0" smtClean="0"/>
              <a:t>The majority will present as an emergency with tubal rupture and hemorrhagic shock.</a:t>
            </a:r>
          </a:p>
          <a:p>
            <a:pPr>
              <a:buNone/>
            </a:pPr>
            <a:r>
              <a:rPr lang="en-US" b="1" dirty="0" smtClean="0"/>
              <a:t>Diagnosis</a:t>
            </a:r>
            <a:br>
              <a:rPr lang="en-US" b="1" dirty="0" smtClean="0"/>
            </a:br>
            <a:endParaRPr lang="en-US" b="1" dirty="0" smtClean="0"/>
          </a:p>
          <a:p>
            <a:r>
              <a:rPr lang="en-US" dirty="0" smtClean="0"/>
              <a:t>Clinical: abdominal/pelvic ultrasound shows mass (gestational sac) within fallopian tube, plus positive </a:t>
            </a:r>
            <a:r>
              <a:rPr lang="en-US" dirty="0" err="1" smtClean="0"/>
              <a:t>hCG</a:t>
            </a:r>
            <a:r>
              <a:rPr lang="en-US" dirty="0" smtClean="0"/>
              <a:t> levels </a:t>
            </a:r>
          </a:p>
          <a:p>
            <a:r>
              <a:rPr lang="en-US"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ectopic pregnancy </a:t>
            </a:r>
            <a:endParaRPr lang="en-US" dirty="0"/>
          </a:p>
        </p:txBody>
      </p:sp>
      <p:sp>
        <p:nvSpPr>
          <p:cNvPr id="3" name="Content Placeholder 2"/>
          <p:cNvSpPr>
            <a:spLocks noGrp="1"/>
          </p:cNvSpPr>
          <p:nvPr>
            <p:ph idx="1"/>
          </p:nvPr>
        </p:nvSpPr>
        <p:spPr>
          <a:xfrm>
            <a:off x="1295400" y="1219200"/>
            <a:ext cx="7498080" cy="5486400"/>
          </a:xfrm>
        </p:spPr>
        <p:txBody>
          <a:bodyPr>
            <a:noAutofit/>
          </a:bodyPr>
          <a:lstStyle/>
          <a:p>
            <a:pPr>
              <a:buNone/>
            </a:pPr>
            <a:r>
              <a:rPr lang="en-US" sz="1600" b="1" dirty="0" smtClean="0"/>
              <a:t>Tubal ectopic pregnancy: </a:t>
            </a:r>
            <a:r>
              <a:rPr lang="en-US" sz="1600" dirty="0" smtClean="0"/>
              <a:t>fallopian tubes are the most common location for ectopic</a:t>
            </a:r>
          </a:p>
          <a:p>
            <a:pPr>
              <a:buNone/>
            </a:pPr>
            <a:r>
              <a:rPr lang="en-US" sz="1600" dirty="0" smtClean="0"/>
              <a:t>pregnancies and any factor that retards passage of the ovum through the tubes</a:t>
            </a:r>
          </a:p>
          <a:p>
            <a:pPr>
              <a:buNone/>
            </a:pPr>
            <a:r>
              <a:rPr lang="en-US" sz="1600" dirty="0"/>
              <a:t>p</a:t>
            </a:r>
            <a:r>
              <a:rPr lang="en-US" sz="1600" dirty="0" smtClean="0"/>
              <a:t>redisposes to tubal ectopic pregnancy. In about half of the cases, it is due to chronic</a:t>
            </a:r>
          </a:p>
          <a:p>
            <a:pPr>
              <a:buNone/>
            </a:pPr>
            <a:r>
              <a:rPr lang="en-US" sz="1600" dirty="0" smtClean="0"/>
              <a:t>inflammation and scarring in the oviduct. 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one of the most common cause. The inflammation may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a:solidFill>
                  <a:schemeClr val="tx1"/>
                </a:solidFill>
              </a:rPr>
              <a:t>Organisms </a:t>
            </a:r>
            <a:r>
              <a:rPr lang="en-US" sz="1600" dirty="0" smtClean="0">
                <a:solidFill>
                  <a:schemeClr val="tx1"/>
                </a:solidFill>
              </a:rPr>
              <a:t>like </a:t>
            </a:r>
            <a:r>
              <a:rPr lang="en-US" sz="1600" dirty="0" err="1">
                <a:solidFill>
                  <a:schemeClr val="tx1"/>
                </a:solidFill>
              </a:rPr>
              <a:t>Neisseriae</a:t>
            </a:r>
            <a:r>
              <a:rPr lang="en-US" sz="1600" dirty="0">
                <a:solidFill>
                  <a:schemeClr val="tx1"/>
                </a:solidFill>
              </a:rPr>
              <a:t> gonorrhea and chlamydia infect the reproductive organs</a:t>
            </a:r>
            <a:endParaRPr lang="en-US" sz="1600" dirty="0" smtClean="0">
              <a:solidFill>
                <a:schemeClr val="tx1"/>
              </a:solidFill>
            </a:endParaRP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may contribute to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a:t>
            </a:r>
            <a:r>
              <a:rPr lang="en-US" sz="1600" dirty="0" err="1" smtClean="0">
                <a:solidFill>
                  <a:schemeClr val="tx1"/>
                </a:solidFill>
              </a:rPr>
              <a:t>utero</a:t>
            </a:r>
            <a:r>
              <a:rPr lang="en-US" sz="1600" dirty="0" smtClean="0">
                <a:solidFill>
                  <a:schemeClr val="tx1"/>
                </a:solidFill>
              </a:rPr>
              <a:t>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ectopic pregnancy </a:t>
            </a:r>
            <a:endParaRPr lang="en-US" dirty="0"/>
          </a:p>
        </p:txBody>
      </p:sp>
      <p:sp>
        <p:nvSpPr>
          <p:cNvPr id="3" name="Content Placeholder 2"/>
          <p:cNvSpPr>
            <a:spLocks noGrp="1"/>
          </p:cNvSpPr>
          <p:nvPr>
            <p:ph idx="1"/>
          </p:nvPr>
        </p:nvSpPr>
        <p:spPr>
          <a:xfrm>
            <a:off x="990600" y="1527048"/>
            <a:ext cx="7973888" cy="5330952"/>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has an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a:t>
            </a:r>
            <a:r>
              <a:rPr lang="en-US" sz="1600" dirty="0" smtClean="0">
                <a:solidFill>
                  <a:schemeClr val="tx1"/>
                </a:solidFill>
              </a:rPr>
              <a:t>please note that in</a:t>
            </a:r>
            <a:r>
              <a:rPr lang="en-US" sz="1600" dirty="0" smtClean="0">
                <a:solidFill>
                  <a:schemeClr val="tx1"/>
                </a:solidFill>
              </a:rPr>
              <a:t> many </a:t>
            </a:r>
            <a:r>
              <a:rPr lang="en-US" sz="1600" dirty="0" smtClean="0">
                <a:solidFill>
                  <a:schemeClr val="tx1"/>
                </a:solidFill>
              </a:rPr>
              <a:t>tubal pregnancies, no anatomic cause is evident.</a:t>
            </a:r>
          </a:p>
          <a:p>
            <a:pPr>
              <a:buNone/>
            </a:pPr>
            <a:r>
              <a:rPr lang="en-US" sz="1600" b="1" dirty="0" smtClean="0"/>
              <a:t>     </a:t>
            </a:r>
          </a:p>
          <a:p>
            <a:pPr>
              <a:buNone/>
            </a:pPr>
            <a:r>
              <a:rPr lang="en-US" sz="1600" b="1" dirty="0" smtClean="0"/>
              <a:t>     Ovarian pregnancies </a:t>
            </a:r>
            <a:r>
              <a:rPr lang="en-US" sz="1600" dirty="0" smtClean="0"/>
              <a:t>probably result from rare instances in which the ovum is fertilized just as the follicle ruptures. </a:t>
            </a:r>
          </a:p>
          <a:p>
            <a:pPr>
              <a:buNone/>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Theme2" id="{F254F9D3-A4EE-4A60-8463-ADBC891787B0}" vid="{33410CBA-1BD2-4651-97EF-186EB5E2992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359</TotalTime>
  <Words>2220</Words>
  <Application>Microsoft Office PowerPoint</Application>
  <PresentationFormat>On-screen Show (4:3)</PresentationFormat>
  <Paragraphs>226</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Times New Roman</vt:lpstr>
      <vt:lpstr>Verdana</vt:lpstr>
      <vt:lpstr>Wingdings</vt:lpstr>
      <vt:lpstr>Wingdings 2</vt:lpstr>
      <vt:lpstr>Wingdings 3</vt:lpstr>
      <vt:lpstr>Theme2</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Causes of 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Complete HM</vt:lpstr>
      <vt:lpstr>Complete mole fertilization: 90% of the time, a single sperm of 23 chromosomes fertilizes a egg that has lost its chromosomes.  It then duplicates resulting in 46XX (all paternal)</vt:lpstr>
      <vt:lpstr>PowerPoint Presentation</vt:lpstr>
      <vt:lpstr>Complete HM. </vt:lpstr>
      <vt:lpstr>Partial Mole (PM)</vt:lpstr>
      <vt:lpstr>Partial mole fertilization: it results from fertilization of a normal single ovum (23X) by two normal spermatozoa, each carrying 23 chromosomes,  OR  by a single spermatozoon that has not undergone meiotic reduction and bears 46 chromosomes (the pregnancy has too much paternal DNA). </vt:lpstr>
      <vt:lpstr>Partial Mole (PM)</vt:lpstr>
      <vt:lpstr>PowerPoint Presentation</vt:lpstr>
      <vt:lpstr>2. Invasive Mole</vt:lpstr>
      <vt:lpstr> 3. Choriocarcinoma</vt:lpstr>
      <vt:lpstr>CHORIOCARCINOMA</vt:lpstr>
      <vt:lpstr>Objectives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keywords/>
  <cp:lastModifiedBy>sufia husain</cp:lastModifiedBy>
  <cp:revision>44</cp:revision>
  <cp:lastPrinted>1601-01-01T00:00:00Z</cp:lastPrinted>
  <dcterms:created xsi:type="dcterms:W3CDTF">2015-04-06T07:38:19Z</dcterms:created>
  <dcterms:modified xsi:type="dcterms:W3CDTF">2016-04-01T13:25:03Z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