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4"/>
  </p:notesMasterIdLst>
  <p:handoutMasterIdLst>
    <p:handoutMasterId r:id="rId65"/>
  </p:handoutMasterIdLst>
  <p:sldIdLst>
    <p:sldId id="279" r:id="rId3"/>
    <p:sldId id="280" r:id="rId4"/>
    <p:sldId id="281" r:id="rId5"/>
    <p:sldId id="283" r:id="rId6"/>
    <p:sldId id="284"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52" r:id="rId26"/>
    <p:sldId id="353" r:id="rId27"/>
    <p:sldId id="306" r:id="rId28"/>
    <p:sldId id="308" r:id="rId29"/>
    <p:sldId id="310" r:id="rId30"/>
    <p:sldId id="311" r:id="rId31"/>
    <p:sldId id="312" r:id="rId32"/>
    <p:sldId id="315" r:id="rId33"/>
    <p:sldId id="316" r:id="rId34"/>
    <p:sldId id="317" r:id="rId35"/>
    <p:sldId id="318" r:id="rId36"/>
    <p:sldId id="319" r:id="rId37"/>
    <p:sldId id="320" r:id="rId38"/>
    <p:sldId id="322" r:id="rId39"/>
    <p:sldId id="323" r:id="rId40"/>
    <p:sldId id="324" r:id="rId41"/>
    <p:sldId id="326" r:id="rId42"/>
    <p:sldId id="327" r:id="rId43"/>
    <p:sldId id="329" r:id="rId44"/>
    <p:sldId id="330" r:id="rId45"/>
    <p:sldId id="331" r:id="rId46"/>
    <p:sldId id="332" r:id="rId47"/>
    <p:sldId id="333" r:id="rId48"/>
    <p:sldId id="334" r:id="rId49"/>
    <p:sldId id="335" r:id="rId50"/>
    <p:sldId id="337" r:id="rId51"/>
    <p:sldId id="338" r:id="rId52"/>
    <p:sldId id="339" r:id="rId53"/>
    <p:sldId id="340" r:id="rId54"/>
    <p:sldId id="341" r:id="rId55"/>
    <p:sldId id="342" r:id="rId56"/>
    <p:sldId id="343" r:id="rId57"/>
    <p:sldId id="345" r:id="rId58"/>
    <p:sldId id="346" r:id="rId59"/>
    <p:sldId id="347" r:id="rId60"/>
    <p:sldId id="348" r:id="rId61"/>
    <p:sldId id="350" r:id="rId62"/>
    <p:sldId id="351" r:id="rId6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013" autoAdjust="0"/>
  </p:normalViewPr>
  <p:slideViewPr>
    <p:cSldViewPr>
      <p:cViewPr varScale="1">
        <p:scale>
          <a:sx n="116" d="100"/>
          <a:sy n="116" d="100"/>
        </p:scale>
        <p:origin x="276" y="10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4/9/2016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4/9/2016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4027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1471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27</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593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12</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15</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t>4/9/2016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t>4/9/2016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t>4/9/2016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t>4/9/2016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t>4/9/2016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t>4/9/2016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t>4/9/2016</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fontScale="92500" lnSpcReduction="20000"/>
          </a:bodyPr>
          <a:lstStyle/>
          <a:p>
            <a:pPr marL="63500"/>
            <a:r>
              <a:rPr lang="en-US" dirty="0" smtClean="0"/>
              <a:t>SUFIA HUSAIN</a:t>
            </a:r>
          </a:p>
          <a:p>
            <a:pPr marL="63500"/>
            <a:r>
              <a:rPr lang="en-US" dirty="0" smtClean="0"/>
              <a:t>Pathology </a:t>
            </a:r>
          </a:p>
          <a:p>
            <a:pPr marL="63500"/>
            <a:r>
              <a:rPr lang="en-US" dirty="0" smtClean="0"/>
              <a:t>KSU, Riyadh</a:t>
            </a:r>
          </a:p>
          <a:p>
            <a:pPr marL="63500"/>
            <a:r>
              <a:rPr lang="en-US" dirty="0" smtClean="0"/>
              <a:t>April </a:t>
            </a:r>
            <a:r>
              <a:rPr lang="en-US" dirty="0" smtClean="0"/>
              <a:t>2016</a:t>
            </a:r>
            <a:endParaRPr lang="en-US" dirty="0" smtClean="0"/>
          </a:p>
        </p:txBody>
      </p:sp>
      <p:sp>
        <p:nvSpPr>
          <p:cNvPr id="6146" name="Rectangle 2"/>
          <p:cNvSpPr>
            <a:spLocks noGrp="1" noChangeArrowheads="1"/>
          </p:cNvSpPr>
          <p:nvPr>
            <p:ph type="ctrTitle"/>
          </p:nvPr>
        </p:nvSpPr>
        <p:spPr/>
        <p:txBody>
          <a:bodyPr/>
          <a:lstStyle/>
          <a:p>
            <a:pPr eaLnBrk="1" hangingPunct="1"/>
            <a:r>
              <a:rPr lang="en-US" sz="3700" i="1"/>
              <a:t>Breast Pathology</a:t>
            </a:r>
            <a:br>
              <a:rPr lang="en-US" sz="3700" i="1"/>
            </a:br>
            <a:endParaRPr lang="en-US" sz="3700" i="1"/>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012" y="2362200"/>
            <a:ext cx="9726611" cy="4324350"/>
          </a:xfrm>
        </p:spPr>
        <p:txBody>
          <a:bodyPr>
            <a:normAutofit/>
          </a:bodyPr>
          <a:lstStyle/>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16386" name="Title 1"/>
          <p:cNvSpPr>
            <a:spLocks noGrp="1"/>
          </p:cNvSpPr>
          <p:nvPr>
            <p:ph type="title"/>
          </p:nvPr>
        </p:nvSpPr>
        <p:spPr>
          <a:xfrm>
            <a:off x="1598612" y="381000"/>
            <a:ext cx="9601200" cy="1066800"/>
          </a:xfrm>
        </p:spPr>
        <p:txBody>
          <a:bodyPr>
            <a:normAutofit/>
          </a:bodyPr>
          <a:lstStyle/>
          <a:p>
            <a:pPr eaLnBrk="1" hangingPunct="1"/>
            <a:r>
              <a:rPr lang="en-US" sz="2800" b="1" dirty="0"/>
              <a:t>Benign epithelial lesions of breast are divided into 3 basic types</a:t>
            </a:r>
            <a:r>
              <a:rPr lang="en-US" dirty="0" smtClean="0"/>
              <a:t/>
            </a:r>
            <a:br>
              <a:rPr lang="en-US" dirty="0" smtClean="0"/>
            </a:br>
            <a:endParaRPr lang="en-US" dirty="0" smtClean="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217612" y="1103870"/>
            <a:ext cx="9982200" cy="5754130"/>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Most </a:t>
            </a:r>
            <a:r>
              <a:rPr lang="en-US" sz="9600" dirty="0">
                <a:cs typeface="Times New Roman" pitchFamily="18" charset="0"/>
              </a:rPr>
              <a:t>common disorder of the </a:t>
            </a:r>
            <a:r>
              <a:rPr lang="en-US" sz="9600" dirty="0" smtClean="0">
                <a:cs typeface="Times New Roman" pitchFamily="18" charset="0"/>
              </a:rPr>
              <a:t>breast. Age: </a:t>
            </a:r>
            <a:r>
              <a:rPr lang="en-US" sz="9600" dirty="0">
                <a:cs typeface="Times New Roman" pitchFamily="18" charset="0"/>
              </a:rPr>
              <a:t>20-55yrs, decreases progressively after menopause.</a:t>
            </a:r>
          </a:p>
          <a:p>
            <a:pPr marL="365760" indent="-256032">
              <a:buClr>
                <a:schemeClr val="accent3"/>
              </a:buClr>
              <a:buFont typeface="Georgia"/>
              <a:buChar char="•"/>
              <a:defRPr/>
            </a:pPr>
            <a:r>
              <a:rPr lang="en-US" sz="9600" dirty="0" smtClean="0">
                <a:solidFill>
                  <a:prstClr val="black"/>
                </a:solidFill>
                <a:cs typeface="Times New Roman" pitchFamily="18" charset="0"/>
              </a:rPr>
              <a:t>The </a:t>
            </a:r>
            <a:r>
              <a:rPr lang="en-US" sz="9600" dirty="0">
                <a:solidFill>
                  <a:prstClr val="black"/>
                </a:solidFill>
                <a:cs typeface="Times New Roman" pitchFamily="18" charset="0"/>
              </a:rPr>
              <a:t>cause </a:t>
            </a:r>
            <a:r>
              <a:rPr lang="en-US" sz="9600" dirty="0" smtClean="0">
                <a:solidFill>
                  <a:prstClr val="black"/>
                </a:solidFill>
                <a:cs typeface="Times New Roman" pitchFamily="18" charset="0"/>
              </a:rPr>
              <a:t>is </a:t>
            </a:r>
            <a:r>
              <a:rPr lang="en-US" sz="9600" dirty="0">
                <a:solidFill>
                  <a:prstClr val="black"/>
                </a:solidFill>
                <a:cs typeface="Times New Roman" pitchFamily="18" charset="0"/>
              </a:rPr>
              <a:t>not known. </a:t>
            </a:r>
            <a:r>
              <a:rPr lang="en-US" sz="9600" dirty="0" smtClean="0">
                <a:cs typeface="Times New Roman" pitchFamily="18" charset="0"/>
              </a:rPr>
              <a:t>Thought </a:t>
            </a:r>
            <a:r>
              <a:rPr lang="en-US" sz="9600" dirty="0">
                <a:cs typeface="Times New Roman" pitchFamily="18" charset="0"/>
              </a:rPr>
              <a:t>to be caused by hormonal </a:t>
            </a:r>
            <a:r>
              <a:rPr lang="en-US" sz="9600" dirty="0" smtClean="0">
                <a:cs typeface="Times New Roman" pitchFamily="18" charset="0"/>
              </a:rPr>
              <a:t>imbalances.</a:t>
            </a:r>
            <a:endParaRPr lang="en-US" sz="9600"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Can </a:t>
            </a:r>
            <a:r>
              <a:rPr lang="en-US" sz="9600" dirty="0">
                <a:cs typeface="Times New Roman" pitchFamily="18" charset="0"/>
              </a:rPr>
              <a:t>produce palpable breast mass, mammographic densities, </a:t>
            </a:r>
            <a:r>
              <a:rPr lang="en-US" sz="9600" dirty="0" smtClean="0">
                <a:cs typeface="Times New Roman" pitchFamily="18" charset="0"/>
              </a:rPr>
              <a:t>calcifications, or </a:t>
            </a:r>
            <a:r>
              <a:rPr lang="en-US" sz="9600" dirty="0">
                <a:cs typeface="Times New Roman" pitchFamily="18" charset="0"/>
              </a:rPr>
              <a:t>nipple </a:t>
            </a:r>
            <a:r>
              <a:rPr lang="en-US" sz="9600" dirty="0" smtClean="0">
                <a:cs typeface="Times New Roman" pitchFamily="18" charset="0"/>
              </a:rPr>
              <a:t>discharge. M</a:t>
            </a:r>
            <a:r>
              <a:rPr lang="en-US" sz="9600" dirty="0" smtClean="0">
                <a:solidFill>
                  <a:prstClr val="black"/>
                </a:solidFill>
                <a:cs typeface="Times New Roman" pitchFamily="18" charset="0"/>
              </a:rPr>
              <a:t>ay </a:t>
            </a:r>
            <a:r>
              <a:rPr lang="en-US" sz="9600" dirty="0">
                <a:solidFill>
                  <a:prstClr val="black"/>
                </a:solidFill>
                <a:cs typeface="Times New Roman" pitchFamily="18" charset="0"/>
              </a:rPr>
              <a:t>also present with </a:t>
            </a:r>
            <a:r>
              <a:rPr lang="en-US" sz="9600" dirty="0" smtClean="0">
                <a:solidFill>
                  <a:prstClr val="black"/>
                </a:solidFill>
                <a:cs typeface="Times New Roman" pitchFamily="18" charset="0"/>
              </a:rPr>
              <a:t>cyclical pain.</a:t>
            </a:r>
            <a:endParaRPr lang="en-US" sz="9600" dirty="0">
              <a:solidFill>
                <a:prstClr val="black"/>
              </a:solidFill>
              <a:cs typeface="Times New Roman" pitchFamily="18" charset="0"/>
            </a:endParaRPr>
          </a:p>
          <a:p>
            <a:pPr marL="365760" indent="-256032">
              <a:buFont typeface="Arial" pitchFamily="34" charset="0"/>
              <a:buChar char="•"/>
              <a:defRPr/>
            </a:pPr>
            <a:r>
              <a:rPr lang="en-US" sz="9600" dirty="0" smtClean="0">
                <a:solidFill>
                  <a:prstClr val="black"/>
                </a:solidFill>
                <a:cs typeface="Times New Roman" pitchFamily="18" charset="0"/>
              </a:rPr>
              <a:t>No </a:t>
            </a:r>
            <a:r>
              <a:rPr lang="en-US" sz="9600" dirty="0">
                <a:solidFill>
                  <a:prstClr val="black"/>
                </a:solidFill>
                <a:cs typeface="Times New Roman" pitchFamily="18" charset="0"/>
              </a:rPr>
              <a:t>increased risk for cancer</a:t>
            </a:r>
          </a:p>
          <a:p>
            <a:pPr marL="365760" indent="-256032">
              <a:buFont typeface="Georgia"/>
              <a:buChar char="•"/>
              <a:defRPr/>
            </a:pPr>
            <a:r>
              <a:rPr lang="en-US" sz="9600" dirty="0" smtClean="0">
                <a:solidFill>
                  <a:prstClr val="black"/>
                </a:solidFill>
                <a:cs typeface="Times New Roman" pitchFamily="18" charset="0"/>
              </a:rPr>
              <a:t>Histology: Three patterns seen </a:t>
            </a:r>
            <a:r>
              <a:rPr lang="en-US" sz="9600" dirty="0">
                <a:solidFill>
                  <a:prstClr val="black"/>
                </a:solidFill>
                <a:cs typeface="Times New Roman" pitchFamily="18" charset="0"/>
              </a:rPr>
              <a:t>:</a:t>
            </a:r>
          </a:p>
          <a:p>
            <a:pPr marL="925830" lvl="1" indent="-514350">
              <a:buClr>
                <a:srgbClr val="E40059"/>
              </a:buClr>
              <a:buFont typeface="+mj-lt"/>
              <a:buAutoNum type="arabicPeriod"/>
              <a:defRPr/>
            </a:pPr>
            <a:r>
              <a:rPr lang="en-US" sz="9600" b="1" dirty="0">
                <a:solidFill>
                  <a:prstClr val="black"/>
                </a:solidFill>
                <a:cs typeface="Times New Roman" pitchFamily="18" charset="0"/>
              </a:rPr>
              <a:t>Cysts formation </a:t>
            </a:r>
            <a:r>
              <a:rPr lang="en-US" sz="9600" b="1" dirty="0" smtClean="0">
                <a:solidFill>
                  <a:prstClr val="black"/>
                </a:solidFill>
                <a:cs typeface="Times New Roman" pitchFamily="18" charset="0"/>
              </a:rPr>
              <a:t>with </a:t>
            </a:r>
            <a:r>
              <a:rPr lang="en-US" sz="9600" b="1" dirty="0">
                <a:solidFill>
                  <a:prstClr val="black"/>
                </a:solidFill>
                <a:cs typeface="Times New Roman" pitchFamily="18" charset="0"/>
              </a:rPr>
              <a:t>apocrine metaplasia: </a:t>
            </a:r>
            <a:r>
              <a:rPr lang="en-US" sz="9600" dirty="0" smtClean="0">
                <a:solidFill>
                  <a:prstClr val="black"/>
                </a:solidFill>
                <a:cs typeface="Times New Roman" pitchFamily="18" charset="0"/>
              </a:rPr>
              <a:t>cysts are </a:t>
            </a:r>
            <a:r>
              <a:rPr lang="en-US" sz="9600" dirty="0">
                <a:solidFill>
                  <a:prstClr val="black"/>
                </a:solidFill>
                <a:cs typeface="Times New Roman" pitchFamily="18" charset="0"/>
              </a:rPr>
              <a:t>lined by benign  flattened  to columnar epithelium </a:t>
            </a:r>
            <a:r>
              <a:rPr lang="en-US" sz="9600" dirty="0" smtClean="0">
                <a:solidFill>
                  <a:prstClr val="black"/>
                </a:solidFill>
                <a:cs typeface="Times New Roman" pitchFamily="18" charset="0"/>
              </a:rPr>
              <a:t>with focal </a:t>
            </a:r>
            <a:r>
              <a:rPr lang="en-US" sz="9600" dirty="0">
                <a:solidFill>
                  <a:prstClr val="black"/>
                </a:solidFill>
                <a:cs typeface="Times New Roman" pitchFamily="18" charset="0"/>
              </a:rPr>
              <a:t>apocrine </a:t>
            </a:r>
            <a:r>
              <a:rPr lang="en-US" sz="9600" dirty="0" smtClean="0">
                <a:solidFill>
                  <a:prstClr val="black"/>
                </a:solidFill>
                <a:cs typeface="Times New Roman" pitchFamily="18" charset="0"/>
              </a:rPr>
              <a:t>metaplasia. </a:t>
            </a:r>
            <a:r>
              <a:rPr lang="en-US" sz="9600" dirty="0">
                <a:solidFill>
                  <a:prstClr val="black"/>
                </a:solidFill>
                <a:cs typeface="Times New Roman" pitchFamily="18" charset="0"/>
              </a:rPr>
              <a:t>In apocrine metaplasia </a:t>
            </a:r>
            <a:r>
              <a:rPr lang="en-US" sz="9600" dirty="0" smtClean="0">
                <a:solidFill>
                  <a:prstClr val="black"/>
                </a:solidFill>
                <a:cs typeface="Times New Roman" pitchFamily="18" charset="0"/>
              </a:rPr>
              <a:t>the </a:t>
            </a:r>
            <a:r>
              <a:rPr lang="en-US" sz="9600" dirty="0" smtClean="0">
                <a:solidFill>
                  <a:prstClr val="black"/>
                </a:solidFill>
                <a:cs typeface="Times New Roman" pitchFamily="18" charset="0"/>
              </a:rPr>
              <a:t>cells become large and have </a:t>
            </a:r>
            <a:r>
              <a:rPr lang="en-US" sz="9600" dirty="0" smtClean="0">
                <a:solidFill>
                  <a:prstClr val="black"/>
                </a:solidFill>
                <a:cs typeface="Times New Roman" pitchFamily="18" charset="0"/>
              </a:rPr>
              <a:t>abundant eosinophilic </a:t>
            </a:r>
            <a:r>
              <a:rPr lang="en-US" sz="9600" dirty="0" smtClean="0">
                <a:solidFill>
                  <a:prstClr val="black"/>
                </a:solidFill>
                <a:cs typeface="Times New Roman" pitchFamily="18" charset="0"/>
              </a:rPr>
              <a:t>cytoplasm. </a:t>
            </a:r>
            <a:r>
              <a:rPr lang="en-US" sz="9600" dirty="0">
                <a:solidFill>
                  <a:prstClr val="black"/>
                </a:solidFill>
                <a:cs typeface="Times New Roman" pitchFamily="18" charset="0"/>
              </a:rPr>
              <a:t>The cysts can rupture and cause inflammation</a:t>
            </a:r>
          </a:p>
          <a:p>
            <a:pPr marL="925830" lvl="1" indent="-514350">
              <a:buClr>
                <a:srgbClr val="E40059"/>
              </a:buClr>
              <a:buFont typeface="+mj-lt"/>
              <a:buAutoNum type="arabicPeriod"/>
              <a:defRPr/>
            </a:pPr>
            <a:r>
              <a:rPr lang="en-US" sz="9600" b="1" dirty="0" smtClean="0">
                <a:solidFill>
                  <a:prstClr val="black"/>
                </a:solidFill>
                <a:cs typeface="Times New Roman" pitchFamily="18" charset="0"/>
              </a:rPr>
              <a:t>Fibrosis: </a:t>
            </a:r>
            <a:r>
              <a:rPr lang="en-US" sz="9600" dirty="0">
                <a:solidFill>
                  <a:prstClr val="black"/>
                </a:solidFill>
                <a:cs typeface="Times New Roman" pitchFamily="18" charset="0"/>
              </a:rPr>
              <a:t>contribute to the palpable firmness of the breast</a:t>
            </a:r>
          </a:p>
          <a:p>
            <a:pPr marL="925830" lvl="1" indent="-514350">
              <a:buClr>
                <a:srgbClr val="E40059"/>
              </a:buClr>
              <a:buFont typeface="+mj-lt"/>
              <a:buAutoNum type="arabicPeriod"/>
              <a:defRPr/>
            </a:pPr>
            <a:r>
              <a:rPr lang="en-US" sz="9600" b="1" dirty="0" err="1" smtClean="0">
                <a:solidFill>
                  <a:prstClr val="black"/>
                </a:solidFill>
                <a:cs typeface="Times New Roman" pitchFamily="18" charset="0"/>
              </a:rPr>
              <a:t>Adenosis</a:t>
            </a:r>
            <a:r>
              <a:rPr lang="en-US" sz="9600" b="1" dirty="0" smtClean="0">
                <a:solidFill>
                  <a:prstClr val="black"/>
                </a:solidFill>
                <a:cs typeface="Times New Roman" pitchFamily="18" charset="0"/>
              </a:rPr>
              <a:t>: </a:t>
            </a:r>
            <a:r>
              <a:rPr lang="en-US" sz="9600" dirty="0">
                <a:solidFill>
                  <a:prstClr val="black"/>
                </a:solidFill>
                <a:cs typeface="Times New Roman" pitchFamily="18" charset="0"/>
              </a:rPr>
              <a:t>Increase in the number of acini per lobule </a:t>
            </a:r>
            <a:r>
              <a:rPr lang="en-US" sz="9600" dirty="0" smtClean="0">
                <a:solidFill>
                  <a:prstClr val="black"/>
                </a:solidFill>
                <a:cs typeface="Times New Roman" pitchFamily="18" charset="0"/>
              </a:rPr>
              <a:t>(</a:t>
            </a:r>
            <a:r>
              <a:rPr lang="en-US" sz="9600" dirty="0" err="1" smtClean="0">
                <a:solidFill>
                  <a:prstClr val="black"/>
                </a:solidFill>
                <a:cs typeface="Times New Roman" pitchFamily="18" charset="0"/>
              </a:rPr>
              <a:t>adenosis</a:t>
            </a:r>
            <a:r>
              <a:rPr lang="en-US" sz="9600" dirty="0" smtClean="0">
                <a:solidFill>
                  <a:prstClr val="black"/>
                </a:solidFill>
                <a:cs typeface="Times New Roman" pitchFamily="18" charset="0"/>
              </a:rPr>
              <a:t> can also </a:t>
            </a:r>
            <a:r>
              <a:rPr lang="en-US" sz="9600" dirty="0">
                <a:solidFill>
                  <a:prstClr val="black"/>
                </a:solidFill>
                <a:cs typeface="Times New Roman" pitchFamily="18" charset="0"/>
              </a:rPr>
              <a:t>be seen in </a:t>
            </a:r>
            <a:r>
              <a:rPr lang="en-US" sz="9600" dirty="0" smtClean="0">
                <a:solidFill>
                  <a:prstClr val="black"/>
                </a:solidFill>
                <a:cs typeface="Times New Roman" pitchFamily="18" charset="0"/>
              </a:rPr>
              <a:t>pregnancy).</a:t>
            </a:r>
            <a:endParaRPr lang="en-US" sz="9600" dirty="0">
              <a:solidFill>
                <a:prstClr val="black"/>
              </a:solidFill>
              <a:cs typeface="Times New Roman" pitchFamily="18" charset="0"/>
            </a:endParaRPr>
          </a:p>
        </p:txBody>
      </p:sp>
      <p:sp>
        <p:nvSpPr>
          <p:cNvPr id="17410" name="Rectangle 2"/>
          <p:cNvSpPr>
            <a:spLocks noGrp="1" noChangeArrowheads="1"/>
          </p:cNvSpPr>
          <p:nvPr>
            <p:ph type="title"/>
          </p:nvPr>
        </p:nvSpPr>
        <p:spPr>
          <a:xfrm>
            <a:off x="1751012" y="37070"/>
            <a:ext cx="8675688" cy="1066800"/>
          </a:xfrm>
        </p:spPr>
        <p:txBody>
          <a:bodyPr/>
          <a:lstStyle/>
          <a:p>
            <a:pPr eaLnBrk="1" hangingPunct="1"/>
            <a:r>
              <a:rPr lang="en-US" sz="2400" b="1" dirty="0"/>
              <a:t>1- Non proliferative Breast Changes (Fibrocystic </a:t>
            </a:r>
            <a:r>
              <a:rPr lang="en-US" sz="2400" b="1" dirty="0" smtClean="0"/>
              <a:t>Change/disease)</a:t>
            </a:r>
            <a:endParaRPr lang="en-US" sz="2400" b="1" dirty="0"/>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a:t>
            </a:r>
            <a:r>
              <a:rPr lang="en-US" dirty="0" smtClean="0"/>
              <a:t>small mammographic </a:t>
            </a:r>
            <a:r>
              <a:rPr lang="en-US" dirty="0" smtClean="0"/>
              <a:t>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sz="2400" dirty="0" smtClean="0">
                <a:solidFill>
                  <a:schemeClr val="tx1"/>
                </a:solidFill>
              </a:rPr>
              <a:t>Epithelial hyperplasia</a:t>
            </a:r>
          </a:p>
          <a:p>
            <a:pPr marL="925830" lvl="1" indent="-514350">
              <a:buFont typeface="+mj-lt"/>
              <a:buAutoNum type="alphaLcParenR"/>
              <a:defRPr/>
            </a:pPr>
            <a:r>
              <a:rPr lang="en-US" sz="2400" dirty="0" err="1" smtClean="0">
                <a:solidFill>
                  <a:schemeClr val="tx1"/>
                </a:solidFill>
              </a:rPr>
              <a:t>Sclerosing</a:t>
            </a:r>
            <a:r>
              <a:rPr lang="en-US" sz="2400" dirty="0" smtClean="0">
                <a:solidFill>
                  <a:schemeClr val="tx1"/>
                </a:solidFill>
              </a:rPr>
              <a:t> </a:t>
            </a:r>
            <a:r>
              <a:rPr lang="en-US" sz="2400" dirty="0" err="1" smtClean="0">
                <a:solidFill>
                  <a:schemeClr val="tx1"/>
                </a:solidFill>
              </a:rPr>
              <a:t>adenosis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Complex </a:t>
            </a:r>
            <a:r>
              <a:rPr lang="en-US" sz="2400" dirty="0" err="1" smtClean="0">
                <a:solidFill>
                  <a:schemeClr val="tx1"/>
                </a:solidFill>
              </a:rPr>
              <a:t>sclerosing</a:t>
            </a:r>
            <a:r>
              <a:rPr lang="en-US" sz="2400" dirty="0" smtClean="0">
                <a:solidFill>
                  <a:schemeClr val="tx1"/>
                </a:solidFill>
              </a:rPr>
              <a:t> lesions/radial scar</a:t>
            </a:r>
          </a:p>
          <a:p>
            <a:pPr marL="925830" lvl="1" indent="-514350">
              <a:buFont typeface="+mj-lt"/>
              <a:buAutoNum type="alphaLcParenR"/>
              <a:defRPr/>
            </a:pPr>
            <a:r>
              <a:rPr lang="en-US" sz="2400" dirty="0" err="1" smtClean="0">
                <a:solidFill>
                  <a:schemeClr val="tx1"/>
                </a:solidFill>
              </a:rPr>
              <a:t>Papillomas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9812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a:t>
            </a:r>
            <a:r>
              <a:rPr lang="en-US" sz="2600" dirty="0" smtClean="0"/>
              <a:t>can range </a:t>
            </a:r>
            <a:r>
              <a:rPr lang="en-US" sz="2600" dirty="0"/>
              <a:t>from mild, moderate to </a:t>
            </a:r>
            <a:r>
              <a:rPr lang="en-US" sz="2600" dirty="0" smtClean="0"/>
              <a:t>severe/florid</a:t>
            </a:r>
            <a:r>
              <a:rPr lang="en-US" sz="2600" dirty="0"/>
              <a:t>.</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a:t>
            </a:r>
            <a:r>
              <a:rPr lang="en-US" sz="2600" dirty="0" smtClean="0"/>
              <a:t>lobules. </a:t>
            </a:r>
            <a:endParaRPr lang="en-US" sz="2600" dirty="0"/>
          </a:p>
          <a:p>
            <a:pPr marL="365760" indent="-256032">
              <a:buClr>
                <a:schemeClr val="accent3"/>
              </a:buClr>
              <a:buFont typeface="Arial" pitchFamily="34" charset="0"/>
              <a:buChar char="•"/>
              <a:defRPr/>
            </a:pPr>
            <a:r>
              <a:rPr lang="en-US" sz="2600" dirty="0" smtClean="0"/>
              <a:t>When it is seen in fibrocystic disease: it is called as proliferative type/</a:t>
            </a:r>
            <a:r>
              <a:rPr lang="en-US" sz="2800" dirty="0" smtClean="0"/>
              <a:t>variant </a:t>
            </a:r>
            <a:r>
              <a:rPr lang="en-US" sz="2800" dirty="0"/>
              <a:t>of fibrocystic disease</a:t>
            </a:r>
            <a:r>
              <a:rPr lang="en-US" sz="2600" dirty="0" smtClean="0"/>
              <a:t>. </a:t>
            </a:r>
            <a:endParaRPr lang="en-US" sz="2600" dirty="0"/>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
        <p:nvSpPr>
          <p:cNvPr id="33794" name="Rectangle 3"/>
          <p:cNvSpPr>
            <a:spLocks noGrp="1" noChangeArrowheads="1"/>
          </p:cNvSpPr>
          <p:nvPr>
            <p:ph sz="half" idx="1"/>
          </p:nvPr>
        </p:nvSpPr>
        <p:spPr>
          <a:xfrm>
            <a:off x="1141412" y="1676400"/>
            <a:ext cx="5486400" cy="4930775"/>
          </a:xfrm>
        </p:spPr>
        <p:txBody>
          <a:bodyPr rtlCol="0">
            <a:normAutofit fontScale="85000" lnSpcReduction="10000"/>
          </a:bodyPr>
          <a:lstStyle/>
          <a:p>
            <a:pPr marL="365760" indent="-256032">
              <a:buClr>
                <a:schemeClr val="accent3"/>
              </a:buClr>
              <a:buNone/>
              <a:defRPr/>
            </a:pPr>
            <a:endParaRPr lang="en-US" b="1" i="1" dirty="0" smtClean="0"/>
          </a:p>
          <a:p>
            <a:pPr marL="624078" indent="-514350">
              <a:buFont typeface="+mj-lt"/>
              <a:buAutoNum type="alphaLcParenR" startAt="2"/>
              <a:defRPr/>
            </a:pPr>
            <a:r>
              <a:rPr lang="en-US" sz="4600" b="1" i="1" dirty="0" smtClean="0"/>
              <a:t> </a:t>
            </a:r>
            <a:r>
              <a:rPr lang="en-US" sz="4600" b="1" i="1" dirty="0" err="1" smtClean="0"/>
              <a:t>Sclerosing</a:t>
            </a:r>
            <a:r>
              <a:rPr lang="en-US" sz="4600" b="1" i="1" dirty="0" smtClean="0"/>
              <a:t> </a:t>
            </a:r>
            <a:r>
              <a:rPr lang="en-US" sz="4600" b="1" i="1" dirty="0" err="1" smtClean="0"/>
              <a:t>Adenosis</a:t>
            </a:r>
            <a:r>
              <a:rPr lang="en-US" sz="4600" b="1" i="1" dirty="0" smtClean="0"/>
              <a:t>.</a:t>
            </a:r>
            <a:r>
              <a:rPr lang="en-US" sz="4600" dirty="0" smtClean="0"/>
              <a:t> </a:t>
            </a:r>
          </a:p>
          <a:p>
            <a:pPr marL="365760" indent="-256032">
              <a:buClr>
                <a:schemeClr val="accent3"/>
              </a:buClr>
              <a:buFont typeface="Arial" pitchFamily="34" charset="0"/>
              <a:buChar char="•"/>
              <a:defRPr/>
            </a:pPr>
            <a:r>
              <a:rPr lang="en-US" dirty="0" smtClean="0"/>
              <a:t>Commonly seen as an </a:t>
            </a:r>
            <a:r>
              <a:rPr lang="en-US" dirty="0" smtClean="0"/>
              <a:t>incidental microscopic finding but may </a:t>
            </a:r>
            <a:r>
              <a:rPr lang="en-US" dirty="0" smtClean="0"/>
              <a:t>occasionally present as </a:t>
            </a:r>
            <a:r>
              <a:rPr lang="en-US" dirty="0" smtClean="0"/>
              <a:t>a palpable mass that </a:t>
            </a:r>
            <a:r>
              <a:rPr lang="en-US" dirty="0" smtClean="0"/>
              <a:t>is </a:t>
            </a:r>
            <a:r>
              <a:rPr lang="en-US" dirty="0" smtClean="0"/>
              <a:t>mistaken clinically for cancer.</a:t>
            </a:r>
          </a:p>
          <a:p>
            <a:pPr marL="365760" indent="-256032">
              <a:buClr>
                <a:schemeClr val="accent3"/>
              </a:buClr>
              <a:buFont typeface="Arial" pitchFamily="34" charset="0"/>
              <a:buChar char="•"/>
              <a:defRPr/>
            </a:pPr>
            <a:r>
              <a:rPr lang="en-US" dirty="0" smtClean="0"/>
              <a:t>Calcification </a:t>
            </a:r>
            <a:r>
              <a:rPr lang="en-US" dirty="0" smtClean="0"/>
              <a:t>is </a:t>
            </a:r>
            <a:r>
              <a:rPr lang="en-US" dirty="0"/>
              <a:t>commonly seen in the lesion, </a:t>
            </a:r>
            <a:r>
              <a:rPr lang="en-US" dirty="0" smtClean="0"/>
              <a:t>so even on mammography it can mimic cancer.</a:t>
            </a:r>
            <a:endParaRPr lang="en-US" dirty="0"/>
          </a:p>
          <a:p>
            <a:pPr marL="365760" indent="-256032">
              <a:buClr>
                <a:schemeClr val="accent3"/>
              </a:buClr>
              <a:buFont typeface="Arial" pitchFamily="34" charset="0"/>
              <a:buChar char="•"/>
              <a:defRPr/>
            </a:pPr>
            <a:r>
              <a:rPr lang="en-US" dirty="0" smtClean="0"/>
              <a:t>It is almost always associated with other forms of fibrocystic change. </a:t>
            </a:r>
          </a:p>
          <a:p>
            <a:pPr marL="365760" indent="-256032">
              <a:buClr>
                <a:schemeClr val="accent3"/>
              </a:buClr>
              <a:buFont typeface="Arial" pitchFamily="34" charset="0"/>
              <a:buChar char="•"/>
              <a:defRPr/>
            </a:pPr>
            <a:r>
              <a:rPr lang="en-US" dirty="0" smtClean="0"/>
              <a:t>Microscopically: </a:t>
            </a:r>
            <a:r>
              <a:rPr lang="en-US" dirty="0" err="1" smtClean="0"/>
              <a:t>adenosis</a:t>
            </a:r>
            <a:r>
              <a:rPr lang="en-US" dirty="0" smtClean="0"/>
              <a:t> and stromal fibrosis </a:t>
            </a:r>
            <a:r>
              <a:rPr lang="en-US" dirty="0" smtClean="0"/>
              <a:t>in the lobule </a:t>
            </a:r>
            <a:r>
              <a:rPr lang="en-US" dirty="0" smtClean="0"/>
              <a:t>which </a:t>
            </a:r>
            <a:r>
              <a:rPr lang="en-US" dirty="0" smtClean="0"/>
              <a:t>leads to compression </a:t>
            </a:r>
            <a:r>
              <a:rPr lang="en-US" dirty="0"/>
              <a:t>a</a:t>
            </a:r>
            <a:r>
              <a:rPr lang="en-US" dirty="0" smtClean="0"/>
              <a:t>nd distortion of </a:t>
            </a:r>
            <a:r>
              <a:rPr lang="en-US" dirty="0" smtClean="0"/>
              <a:t>the lobule.</a:t>
            </a:r>
          </a:p>
          <a:p>
            <a:pPr marL="365760" indent="-256032">
              <a:buClr>
                <a:schemeClr val="accent3"/>
              </a:buClr>
              <a:buFont typeface="Arial" pitchFamily="34" charset="0"/>
              <a:buChar char="•"/>
              <a:defRPr/>
            </a:pPr>
            <a:endParaRPr lang="en-US" dirty="0" smtClean="0"/>
          </a:p>
        </p:txBody>
      </p:sp>
      <p:sp>
        <p:nvSpPr>
          <p:cNvPr id="23554" name="Rectangle 2"/>
          <p:cNvSpPr>
            <a:spLocks noGrp="1" noChangeArrowheads="1"/>
          </p:cNvSpPr>
          <p:nvPr>
            <p:ph type="title"/>
          </p:nvPr>
        </p:nvSpPr>
        <p:spPr>
          <a:xfrm>
            <a:off x="1598612" y="76200"/>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3557" name="Rectangle 5"/>
          <p:cNvSpPr>
            <a:spLocks noChangeArrowheads="1"/>
          </p:cNvSpPr>
          <p:nvPr/>
        </p:nvSpPr>
        <p:spPr bwMode="auto">
          <a:xfrm>
            <a:off x="6856412" y="562078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8675" name="Content Placeholder 2"/>
          <p:cNvSpPr>
            <a:spLocks noGrp="1"/>
          </p:cNvSpPr>
          <p:nvPr>
            <p:ph sz="half" idx="1"/>
          </p:nvPr>
        </p:nvSpPr>
        <p:spPr>
          <a:xfrm>
            <a:off x="1141412" y="1628776"/>
            <a:ext cx="5486400" cy="5146675"/>
          </a:xfrm>
        </p:spPr>
        <p:txBody>
          <a:bodyPr>
            <a:normAutofit lnSpcReduction="10000"/>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365760" indent="-256032">
              <a:buClr>
                <a:schemeClr val="accent3"/>
              </a:buClr>
              <a:buFont typeface="Georgia"/>
              <a:buChar char="•"/>
              <a:defRPr/>
            </a:pPr>
            <a:r>
              <a:rPr lang="en-US" dirty="0" smtClean="0"/>
              <a:t>Radial scars are stellate lesions characterized by a central nidus of entrapped glands in a </a:t>
            </a:r>
            <a:r>
              <a:rPr lang="en-US" dirty="0" err="1" smtClean="0"/>
              <a:t>hyalinized</a:t>
            </a:r>
            <a:r>
              <a:rPr lang="en-US" dirty="0" smtClean="0"/>
              <a:t> stroma</a:t>
            </a:r>
          </a:p>
          <a:p>
            <a:pPr marL="365760" indent="-256032">
              <a:buClr>
                <a:schemeClr val="accent3"/>
              </a:buClr>
              <a:buFont typeface="Georgia"/>
              <a:buChar char="•"/>
              <a:defRPr/>
            </a:pPr>
            <a:r>
              <a:rPr lang="en-US" dirty="0" smtClean="0"/>
              <a:t>They </a:t>
            </a:r>
            <a:r>
              <a:rPr lang="en-US" dirty="0" smtClean="0"/>
              <a:t>typically present as an irregular mammographic density and closely mimic an invasive </a:t>
            </a:r>
            <a:r>
              <a:rPr lang="en-US" dirty="0" smtClean="0"/>
              <a:t>carcinoma</a:t>
            </a:r>
            <a:r>
              <a:rPr lang="en-US" dirty="0"/>
              <a:t> </a:t>
            </a:r>
            <a:r>
              <a:rPr lang="en-US" dirty="0" smtClean="0"/>
              <a:t>both</a:t>
            </a:r>
            <a:r>
              <a:rPr lang="en-US" dirty="0" smtClean="0"/>
              <a:t> </a:t>
            </a:r>
            <a:r>
              <a:rPr lang="en-US" dirty="0" err="1" smtClean="0"/>
              <a:t>mammographically</a:t>
            </a:r>
            <a:r>
              <a:rPr lang="en-US" dirty="0" smtClean="0"/>
              <a:t> </a:t>
            </a:r>
            <a:r>
              <a:rPr lang="en-US" dirty="0" smtClean="0"/>
              <a:t> and grossly.</a:t>
            </a:r>
            <a:endParaRPr lang="en-US" dirty="0" smtClean="0"/>
          </a:p>
          <a:p>
            <a:pPr marL="365760" indent="-256032">
              <a:buClr>
                <a:schemeClr val="accent3"/>
              </a:buClr>
              <a:buFont typeface="Georgia"/>
              <a:buChar char="•"/>
              <a:defRPr/>
            </a:pPr>
            <a:r>
              <a:rPr lang="en-US" dirty="0" smtClean="0"/>
              <a:t>The word "scar</a:t>
            </a:r>
            <a:r>
              <a:rPr lang="en-US" dirty="0" smtClean="0"/>
              <a:t>" refers to the morphologic appearance, </a:t>
            </a:r>
            <a:r>
              <a:rPr lang="en-US" dirty="0" smtClean="0"/>
              <a:t>and not a prior inflammation, </a:t>
            </a:r>
            <a:r>
              <a:rPr lang="en-US" dirty="0" smtClean="0"/>
              <a:t>trauma or surgery. </a:t>
            </a:r>
          </a:p>
          <a:p>
            <a:pPr marL="365760" indent="-256032">
              <a:buClr>
                <a:schemeClr val="accent3"/>
              </a:buClr>
              <a:buFont typeface="Georgia"/>
              <a:buChar char="•"/>
              <a:defRPr/>
            </a:pPr>
            <a:endParaRPr lang="en-US" dirty="0" smtClean="0"/>
          </a:p>
        </p:txBody>
      </p:sp>
      <p:sp>
        <p:nvSpPr>
          <p:cNvPr id="24578" name="Title 1"/>
          <p:cNvSpPr>
            <a:spLocks noGrp="1"/>
          </p:cNvSpPr>
          <p:nvPr>
            <p:ph type="title"/>
          </p:nvPr>
        </p:nvSpPr>
        <p:spPr>
          <a:xfrm>
            <a:off x="1446212" y="76200"/>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531812" y="1600200"/>
            <a:ext cx="6057900" cy="64087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10000" b="1" i="1" dirty="0" err="1">
                <a:latin typeface="Times New Roman" pitchFamily="18" charset="0"/>
                <a:cs typeface="Times New Roman" pitchFamily="18" charset="0"/>
              </a:rPr>
              <a:t>Papillomas</a:t>
            </a:r>
            <a:r>
              <a:rPr lang="en-US" sz="100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smtClean="0">
                <a:latin typeface="Times New Roman" pitchFamily="18" charset="0"/>
                <a:cs typeface="Times New Roman" pitchFamily="18" charset="0"/>
              </a:rPr>
              <a:t>Is </a:t>
            </a:r>
            <a:r>
              <a:rPr lang="en-US" sz="3300" dirty="0">
                <a:latin typeface="Times New Roman" pitchFamily="18" charset="0"/>
                <a:cs typeface="Times New Roman" pitchFamily="18" charset="0"/>
              </a:rPr>
              <a:t>a papillary tumor that arises from the </a:t>
            </a:r>
            <a:r>
              <a:rPr lang="en-US" sz="3300" dirty="0" smtClean="0">
                <a:latin typeface="Times New Roman" pitchFamily="18" charset="0"/>
                <a:cs typeface="Times New Roman" pitchFamily="18" charset="0"/>
              </a:rPr>
              <a:t>ductal </a:t>
            </a:r>
            <a:r>
              <a:rPr lang="en-US" sz="3300" dirty="0" smtClean="0">
                <a:latin typeface="Times New Roman" pitchFamily="18" charset="0"/>
                <a:cs typeface="Times New Roman" pitchFamily="18" charset="0"/>
              </a:rPr>
              <a:t>epithelium. It is </a:t>
            </a:r>
            <a:r>
              <a:rPr lang="en-US" sz="3300" dirty="0">
                <a:latin typeface="Times New Roman" pitchFamily="18" charset="0"/>
                <a:cs typeface="Times New Roman" pitchFamily="18" charset="0"/>
              </a:rPr>
              <a:t>more </a:t>
            </a:r>
            <a:r>
              <a:rPr lang="en-US" sz="3300" dirty="0" smtClean="0">
                <a:latin typeface="Times New Roman" pitchFamily="18" charset="0"/>
                <a:cs typeface="Times New Roman" pitchFamily="18" charset="0"/>
              </a:rPr>
              <a:t>common </a:t>
            </a:r>
            <a:r>
              <a:rPr lang="en-US" sz="3300" dirty="0">
                <a:latin typeface="Times New Roman" pitchFamily="18" charset="0"/>
                <a:cs typeface="Times New Roman" pitchFamily="18" charset="0"/>
              </a:rPr>
              <a:t>in </a:t>
            </a:r>
            <a:r>
              <a:rPr lang="en-US" sz="3300" dirty="0" smtClean="0">
                <a:latin typeface="Times New Roman" pitchFamily="18" charset="0"/>
                <a:cs typeface="Times New Roman" pitchFamily="18" charset="0"/>
              </a:rPr>
              <a:t>the large lactiferous ducts (present in the </a:t>
            </a:r>
            <a:r>
              <a:rPr lang="en-US" sz="3300" dirty="0">
                <a:latin typeface="Times New Roman" pitchFamily="18" charset="0"/>
                <a:cs typeface="Times New Roman" pitchFamily="18" charset="0"/>
              </a:rPr>
              <a:t>central part of the </a:t>
            </a:r>
            <a:r>
              <a:rPr lang="en-US" sz="3300" dirty="0" smtClean="0">
                <a:latin typeface="Times New Roman" pitchFamily="18" charset="0"/>
                <a:cs typeface="Times New Roman" pitchFamily="18" charset="0"/>
              </a:rPr>
              <a:t>breast at the nipple) </a:t>
            </a:r>
            <a:r>
              <a:rPr lang="en-US" sz="3300" dirty="0">
                <a:latin typeface="Times New Roman" pitchFamily="18" charset="0"/>
                <a:cs typeface="Times New Roman" pitchFamily="18" charset="0"/>
              </a:rPr>
              <a:t>but can </a:t>
            </a:r>
            <a:r>
              <a:rPr lang="en-US" sz="3300" dirty="0" smtClean="0">
                <a:latin typeface="Times New Roman" pitchFamily="18" charset="0"/>
                <a:cs typeface="Times New Roman" pitchFamily="18" charset="0"/>
              </a:rPr>
              <a:t>also occur in </a:t>
            </a:r>
            <a:r>
              <a:rPr lang="en-US" sz="3300" dirty="0" smtClean="0">
                <a:latin typeface="Times New Roman" pitchFamily="18" charset="0"/>
                <a:cs typeface="Times New Roman" pitchFamily="18" charset="0"/>
              </a:rPr>
              <a:t>the small ducts in any quadrant of the breast.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Large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(central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a:t>
            </a:r>
            <a:r>
              <a:rPr lang="en-US" sz="3300" dirty="0">
                <a:latin typeface="Times New Roman" pitchFamily="18" charset="0"/>
                <a:cs typeface="Times New Roman" pitchFamily="18" charset="0"/>
              </a:rPr>
              <a:t>usually solitary and situated </a:t>
            </a:r>
            <a:r>
              <a:rPr lang="en-US" sz="3300" dirty="0" smtClean="0">
                <a:latin typeface="Times New Roman" pitchFamily="18" charset="0"/>
                <a:cs typeface="Times New Roman" pitchFamily="18" charset="0"/>
              </a:rPr>
              <a:t>in </a:t>
            </a:r>
            <a:r>
              <a:rPr lang="en-US" sz="3300" dirty="0">
                <a:latin typeface="Times New Roman" pitchFamily="18" charset="0"/>
                <a:cs typeface="Times New Roman" pitchFamily="18" charset="0"/>
              </a:rPr>
              <a:t>the lactiferous </a:t>
            </a:r>
            <a:r>
              <a:rPr lang="en-US" sz="3300" dirty="0" smtClean="0">
                <a:latin typeface="Times New Roman" pitchFamily="18" charset="0"/>
                <a:cs typeface="Times New Roman" pitchFamily="18" charset="0"/>
              </a:rPr>
              <a:t>duct at </a:t>
            </a:r>
            <a:r>
              <a:rPr lang="en-US" sz="3300" dirty="0">
                <a:latin typeface="Times New Roman" pitchFamily="18" charset="0"/>
                <a:cs typeface="Times New Roman" pitchFamily="18" charset="0"/>
              </a:rPr>
              <a:t>the nipple. </a:t>
            </a:r>
            <a:r>
              <a:rPr lang="en-US" sz="3300" dirty="0" smtClean="0">
                <a:latin typeface="Times New Roman" pitchFamily="18" charset="0"/>
                <a:cs typeface="Times New Roman" pitchFamily="18" charset="0"/>
              </a:rPr>
              <a:t>Patients present with bloody nipple </a:t>
            </a:r>
            <a:r>
              <a:rPr lang="en-US" sz="3300" dirty="0" smtClean="0">
                <a:latin typeface="Times New Roman" pitchFamily="18" charset="0"/>
                <a:cs typeface="Times New Roman" pitchFamily="18" charset="0"/>
              </a:rPr>
              <a:t>discharge and sometimes</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a</a:t>
            </a:r>
            <a:r>
              <a:rPr lang="en-US" sz="3300" dirty="0" smtClean="0">
                <a:latin typeface="Times New Roman" pitchFamily="18" charset="0"/>
                <a:cs typeface="Times New Roman" pitchFamily="18" charset="0"/>
              </a:rPr>
              <a:t>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palpable mass.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commonly </a:t>
            </a:r>
            <a:r>
              <a:rPr lang="en-US" sz="3300" dirty="0">
                <a:latin typeface="Times New Roman" pitchFamily="18" charset="0"/>
                <a:cs typeface="Times New Roman" pitchFamily="18" charset="0"/>
              </a:rPr>
              <a:t>multiple and located deeper within the ductal system. </a:t>
            </a: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2" y="5334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836612" y="1140618"/>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1212" y="838200"/>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6165850"/>
            <a:ext cx="5205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latin typeface="Trebuchet MS" panose="020B0603020202020204" pitchFamily="34" charset="0"/>
              </a:rPr>
              <a:t>Lymphatic drainage of breast</a:t>
            </a:r>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522413" y="1905000"/>
            <a:ext cx="9144000" cy="4953000"/>
          </a:xfrm>
        </p:spPr>
        <p:txBody>
          <a:bodyPr>
            <a:normAutofit/>
          </a:bodyPr>
          <a:lstStyle/>
          <a:p>
            <a:pPr marL="365760" indent="-256032">
              <a:buClr>
                <a:schemeClr val="accent3"/>
              </a:buClr>
              <a:buFont typeface="Georgia"/>
              <a:buChar char="•"/>
              <a:defRPr/>
            </a:pPr>
            <a:r>
              <a:rPr lang="en-US" b="1" dirty="0" smtClean="0">
                <a:latin typeface="+mj-lt"/>
              </a:rPr>
              <a:t>Risk </a:t>
            </a:r>
            <a:r>
              <a:rPr lang="en-US" b="1" dirty="0">
                <a:latin typeface="+mj-lt"/>
              </a:rPr>
              <a:t>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smtClean="0">
                <a:latin typeface="+mj-lt"/>
              </a:rPr>
              <a:t>Atypical </a:t>
            </a:r>
            <a:r>
              <a:rPr lang="en-US" sz="2400" b="1" dirty="0" err="1" smtClean="0">
                <a:latin typeface="+mj-lt"/>
              </a:rPr>
              <a:t>ductal</a:t>
            </a:r>
            <a:r>
              <a:rPr lang="en-US" sz="2400" b="1" dirty="0" smtClean="0">
                <a:latin typeface="+mj-lt"/>
              </a:rPr>
              <a:t> hyperplasia</a:t>
            </a:r>
          </a:p>
          <a:p>
            <a:pPr marL="1161288" lvl="2" indent="-457200">
              <a:buFont typeface="+mj-lt"/>
              <a:buAutoNum type="arabicPeriod"/>
              <a:defRPr/>
            </a:pPr>
            <a:r>
              <a:rPr lang="en-US" sz="2400" b="1" dirty="0" smtClean="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smtClean="0"/>
          </a:p>
          <a:p>
            <a:pPr marL="365760" indent="-256032">
              <a:buClr>
                <a:schemeClr val="accent3"/>
              </a:buClr>
              <a:buFont typeface="Georgia"/>
              <a:buChar char="•"/>
              <a:defRPr/>
            </a:pPr>
            <a:endParaRPr lang="en-US" dirty="0" smtClean="0"/>
          </a:p>
        </p:txBody>
      </p:sp>
      <p:sp>
        <p:nvSpPr>
          <p:cNvPr id="27650" name="Rectangle 2"/>
          <p:cNvSpPr>
            <a:spLocks noGrp="1" noChangeArrowheads="1"/>
          </p:cNvSpPr>
          <p:nvPr>
            <p:ph type="title"/>
          </p:nvPr>
        </p:nvSpPr>
        <p:spPr>
          <a:xfrm>
            <a:off x="1485814" y="3048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2412" y="836614"/>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335170">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3579812" y="2286000"/>
            <a:ext cx="5486400" cy="1470025"/>
          </a:xfrm>
        </p:spPr>
        <p:txBody>
          <a:bodyPr>
            <a:normAutofit/>
          </a:bodyPr>
          <a:lstStyle/>
          <a:p>
            <a:pPr eaLnBrk="1" hangingPunct="1"/>
            <a:r>
              <a:rPr lang="en-US" sz="6000" b="1" i="1" dirty="0" smtClean="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smtClean="0"/>
              <a:t>Carcinoma of the breast is one of the most common cancer in women.</a:t>
            </a:r>
          </a:p>
          <a:p>
            <a:pPr marL="365760" indent="-256032">
              <a:buClr>
                <a:schemeClr val="accent3"/>
              </a:buClr>
              <a:buFont typeface="Georgia"/>
              <a:buChar char="•"/>
              <a:defRPr/>
            </a:pPr>
            <a:r>
              <a:rPr lang="en-US" dirty="0" smtClean="0"/>
              <a:t>Women who live to age 90 </a:t>
            </a:r>
            <a:r>
              <a:rPr lang="en-US" dirty="0" smtClean="0"/>
              <a:t>have </a:t>
            </a:r>
            <a:r>
              <a:rPr lang="en-US" dirty="0" smtClean="0"/>
              <a:t>a one in eight chance </a:t>
            </a:r>
            <a:r>
              <a:rPr lang="en-US" dirty="0" smtClean="0"/>
              <a:t>of developing breast </a:t>
            </a:r>
            <a:r>
              <a:rPr lang="en-US" dirty="0" smtClean="0"/>
              <a:t>cancer</a:t>
            </a:r>
          </a:p>
          <a:p>
            <a:pPr marL="365760" indent="-256032">
              <a:buClr>
                <a:schemeClr val="accent3"/>
              </a:buClr>
              <a:buFont typeface="Georgia"/>
              <a:buChar char="•"/>
              <a:defRPr/>
            </a:pPr>
            <a:r>
              <a:rPr lang="en-US" dirty="0" smtClean="0"/>
              <a:t>Mammographic </a:t>
            </a:r>
            <a:r>
              <a:rPr lang="en-US" dirty="0" smtClean="0"/>
              <a:t>screening has dramatically increased </a:t>
            </a:r>
            <a:r>
              <a:rPr lang="en-US" dirty="0" smtClean="0"/>
              <a:t>the detection of small invasive cancers. </a:t>
            </a:r>
            <a:endParaRPr lang="en-US" dirty="0" smtClean="0"/>
          </a:p>
          <a:p>
            <a:pPr marL="365760" indent="-256032">
              <a:buClr>
                <a:schemeClr val="accent3"/>
              </a:buClr>
              <a:buFont typeface="Georgia"/>
              <a:buChar char="•"/>
              <a:defRPr/>
            </a:pPr>
            <a:r>
              <a:rPr lang="en-US" dirty="0" smtClean="0"/>
              <a:t>DCIS </a:t>
            </a:r>
            <a:r>
              <a:rPr lang="en-US" dirty="0" smtClean="0"/>
              <a:t>by itself is almost exclusively detected by mammography, so the incidence of DCIS is increased with the use of mammography. </a:t>
            </a:r>
            <a:endParaRPr lang="en-US" dirty="0" smtClean="0"/>
          </a:p>
          <a:p>
            <a:pPr marL="365760" indent="-256032">
              <a:buClr>
                <a:schemeClr val="accent3"/>
              </a:buClr>
              <a:buFont typeface="Georgia"/>
              <a:buChar char="•"/>
              <a:defRPr/>
            </a:pPr>
            <a:r>
              <a:rPr lang="en-US" dirty="0" smtClean="0"/>
              <a:t>Therefore </a:t>
            </a:r>
            <a:r>
              <a:rPr lang="en-US" dirty="0" smtClean="0"/>
              <a:t>number of women with invasive/advanced cancer is markedly decreased.</a:t>
            </a:r>
          </a:p>
          <a:p>
            <a:pPr marL="365760" indent="-256032">
              <a:buClr>
                <a:schemeClr val="accent3"/>
              </a:buClr>
              <a:buFont typeface="Georgia"/>
              <a:buChar char="•"/>
              <a:defRPr/>
            </a:pPr>
            <a:r>
              <a:rPr lang="en-US" dirty="0" smtClean="0"/>
              <a:t>The mortality rate have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30722" name="Rectangle 2"/>
          <p:cNvSpPr>
            <a:spLocks noGrp="1" noChangeArrowheads="1"/>
          </p:cNvSpPr>
          <p:nvPr>
            <p:ph type="title"/>
          </p:nvPr>
        </p:nvSpPr>
        <p:spPr/>
        <p:txBody>
          <a:bodyPr/>
          <a:lstStyle/>
          <a:p>
            <a:pPr eaLnBrk="1" hangingPunct="1"/>
            <a:r>
              <a:rPr lang="en-US" smtClean="0"/>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193800" y="1814727"/>
            <a:ext cx="9677400" cy="5016500"/>
          </a:xfrm>
        </p:spPr>
        <p:txBody>
          <a:bodyPr>
            <a:normAutofit fontScale="55000" lnSpcReduction="20000"/>
          </a:bodyPr>
          <a:lstStyle/>
          <a:p>
            <a:pPr marL="365760" indent="-256032">
              <a:buClr>
                <a:schemeClr val="accent3"/>
              </a:buClr>
              <a:buFont typeface="Wingdings" pitchFamily="2" charset="2"/>
              <a:buChar char="Ø"/>
              <a:defRPr/>
            </a:pPr>
            <a:r>
              <a:rPr lang="en-US" sz="3300" b="1" dirty="0"/>
              <a:t>The etiology of breast cancer in most women is unknown but most likely is due to a combination of </a:t>
            </a:r>
            <a:r>
              <a:rPr lang="en-US" sz="3300" b="1" dirty="0" smtClean="0"/>
              <a:t>genetic</a:t>
            </a:r>
            <a:r>
              <a:rPr lang="en-US" sz="3300" b="1" dirty="0"/>
              <a:t>, hormonal and environmental </a:t>
            </a:r>
            <a:r>
              <a:rPr lang="en-US" sz="3300" b="1" dirty="0" smtClean="0"/>
              <a:t>risk factors. </a:t>
            </a:r>
            <a:endParaRPr lang="en-US" sz="3300" b="1" dirty="0"/>
          </a:p>
          <a:p>
            <a:pPr marL="365760" indent="-256032">
              <a:buClr>
                <a:schemeClr val="accent3"/>
              </a:buClr>
              <a:buFont typeface="Wingdings" pitchFamily="2" charset="2"/>
              <a:buChar char="Ø"/>
              <a:defRPr/>
            </a:pPr>
            <a:r>
              <a:rPr lang="en-US" sz="3300" b="1" dirty="0"/>
              <a:t>The major risk factors being hormonal and genetic (family history). </a:t>
            </a:r>
          </a:p>
          <a:p>
            <a:pPr marL="365760" indent="-256032">
              <a:buClr>
                <a:schemeClr val="accent3"/>
              </a:buClr>
              <a:buFont typeface="Wingdings" pitchFamily="2" charset="2"/>
              <a:buChar char="Ø"/>
              <a:defRPr/>
            </a:pPr>
            <a:r>
              <a:rPr lang="en-US" sz="3300" b="1" dirty="0"/>
              <a:t>Breast carcinomas can, therefore, be divided into </a:t>
            </a:r>
            <a:r>
              <a:rPr lang="en-US" sz="3300" b="1" dirty="0">
                <a:solidFill>
                  <a:srgbClr val="FF0000"/>
                </a:solidFill>
              </a:rPr>
              <a:t>sporadic cases</a:t>
            </a:r>
            <a:r>
              <a:rPr lang="en-US" sz="3300" b="1" dirty="0"/>
              <a:t>, possibly related to hormonal exposure, and </a:t>
            </a:r>
            <a:r>
              <a:rPr lang="en-US" sz="3300" b="1" dirty="0">
                <a:solidFill>
                  <a:srgbClr val="FF0000"/>
                </a:solidFill>
              </a:rPr>
              <a:t>hereditary cases</a:t>
            </a:r>
            <a:r>
              <a:rPr lang="en-US" sz="3300" b="1" dirty="0"/>
              <a:t>, associated with family history or germ-line mutations</a:t>
            </a:r>
          </a:p>
          <a:p>
            <a:pPr marL="365760" indent="-256032">
              <a:buClr>
                <a:schemeClr val="accent3"/>
              </a:buClr>
              <a:buNone/>
              <a:defRPr/>
            </a:pPr>
            <a:r>
              <a:rPr lang="en-US" sz="3300" b="1" dirty="0" smtClean="0"/>
              <a:t>Hereditary </a:t>
            </a:r>
            <a:r>
              <a:rPr lang="en-US" sz="3300" b="1" dirty="0"/>
              <a:t>Breast Cancer</a:t>
            </a:r>
          </a:p>
          <a:p>
            <a:pPr marL="365760" indent="-256032">
              <a:buClr>
                <a:schemeClr val="accent3"/>
              </a:buClr>
              <a:buFont typeface="Georgia"/>
              <a:buChar char="•"/>
              <a:defRPr/>
            </a:pPr>
            <a:r>
              <a:rPr lang="en-US" sz="3300" dirty="0"/>
              <a:t>A family history of breast cancer in a first-degree </a:t>
            </a:r>
            <a:r>
              <a:rPr lang="en-US" sz="3300" dirty="0" smtClean="0"/>
              <a:t>relative.</a:t>
            </a:r>
            <a:endParaRPr lang="en-US" sz="3300" dirty="0"/>
          </a:p>
          <a:p>
            <a:pPr marL="365760" indent="-256032">
              <a:buClr>
                <a:schemeClr val="accent3"/>
              </a:buClr>
              <a:buFont typeface="Georgia"/>
              <a:buChar char="•"/>
              <a:defRPr/>
            </a:pPr>
            <a:r>
              <a:rPr lang="en-US" sz="3300" dirty="0"/>
              <a:t>About 25% of familial cancers (or around 3% of all breast cancers) can be attributed to two </a:t>
            </a:r>
            <a:r>
              <a:rPr lang="en-US" sz="3300" dirty="0" smtClean="0"/>
              <a:t>autosomal-dominant </a:t>
            </a:r>
            <a:r>
              <a:rPr lang="en-US" sz="3300" dirty="0"/>
              <a:t>genes: BRCA1 and BRCA2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dirty="0"/>
              <a:t>The major risk factors for sporadic breast cancer are related to hormone </a:t>
            </a:r>
            <a:r>
              <a:rPr lang="en-US" sz="3300" dirty="0" smtClean="0"/>
              <a:t>exposure, </a:t>
            </a:r>
            <a:r>
              <a:rPr lang="en-US" sz="3300" dirty="0"/>
              <a:t>gender, age at menarche and menopause, reproductive history, breast-feeding, and exogenous estrogens. The majority of these cancers occur in postmenopausal women and </a:t>
            </a:r>
            <a:r>
              <a:rPr lang="en-US" sz="3300" dirty="0" err="1"/>
              <a:t>overexpression</a:t>
            </a:r>
            <a:r>
              <a:rPr lang="en-US" sz="3300" dirty="0"/>
              <a:t> of estrogen</a:t>
            </a:r>
          </a:p>
          <a:p>
            <a:pPr marL="365760" indent="-256032">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1917700" y="404813"/>
            <a:ext cx="8229600" cy="1066800"/>
          </a:xfrm>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1641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989012" y="1752600"/>
            <a:ext cx="10363200" cy="5257800"/>
          </a:xfrm>
        </p:spPr>
        <p:txBody>
          <a:bodyPr>
            <a:normAutofit fontScale="62500" lnSpcReduction="20000"/>
          </a:bodyPr>
          <a:lstStyle/>
          <a:p>
            <a:pPr marL="566928" indent="-457200">
              <a:buClr>
                <a:schemeClr val="accent3"/>
              </a:buClr>
              <a:buFont typeface="+mj-lt"/>
              <a:buAutoNum type="arabicParenR"/>
              <a:defRPr/>
            </a:pPr>
            <a:r>
              <a:rPr lang="en-US" sz="2900" b="1" dirty="0">
                <a:cs typeface="Times New Roman" pitchFamily="18" charset="0"/>
              </a:rPr>
              <a:t>Age: </a:t>
            </a:r>
            <a:r>
              <a:rPr lang="en-US" sz="2900" dirty="0">
                <a:cs typeface="Times New Roman" pitchFamily="18" charset="0"/>
              </a:rPr>
              <a:t>increase incidence </a:t>
            </a:r>
            <a:r>
              <a:rPr lang="en-US" sz="2900" dirty="0" smtClean="0">
                <a:cs typeface="Times New Roman" pitchFamily="18" charset="0"/>
              </a:rPr>
              <a:t>in </a:t>
            </a:r>
            <a:r>
              <a:rPr lang="en-US" sz="2900" dirty="0">
                <a:cs typeface="Times New Roman" pitchFamily="18" charset="0"/>
              </a:rPr>
              <a:t>older women. Breast cancer is rare before 25 yrs, except </a:t>
            </a:r>
            <a:r>
              <a:rPr lang="en-US" sz="2900" dirty="0" smtClean="0">
                <a:cs typeface="Times New Roman" pitchFamily="18" charset="0"/>
              </a:rPr>
              <a:t>in familial </a:t>
            </a:r>
            <a:r>
              <a:rPr lang="en-US" sz="2900" dirty="0">
                <a:cs typeface="Times New Roman" pitchFamily="18" charset="0"/>
              </a:rPr>
              <a:t>forms . </a:t>
            </a:r>
            <a:r>
              <a:rPr lang="en-US" sz="2900" dirty="0" smtClean="0">
                <a:cs typeface="Times New Roman" pitchFamily="18" charset="0"/>
              </a:rPr>
              <a:t>Majority of </a:t>
            </a:r>
            <a:r>
              <a:rPr lang="en-US" sz="2900" dirty="0">
                <a:cs typeface="Times New Roman" pitchFamily="18" charset="0"/>
              </a:rPr>
              <a:t>cases occur in women &gt;50 yrs of age. </a:t>
            </a:r>
          </a:p>
          <a:p>
            <a:pPr marL="566928" indent="-457200">
              <a:buClr>
                <a:schemeClr val="accent3"/>
              </a:buClr>
              <a:buFont typeface="+mj-lt"/>
              <a:buAutoNum type="arabicParenR"/>
              <a:defRPr/>
            </a:pPr>
            <a:r>
              <a:rPr lang="en-US" sz="2900" b="1" dirty="0">
                <a:cs typeface="Times New Roman" pitchFamily="18" charset="0"/>
              </a:rPr>
              <a:t>Estrogen Exposure: </a:t>
            </a:r>
            <a:r>
              <a:rPr lang="en-US" sz="2900" dirty="0">
                <a:cs typeface="Times New Roman" pitchFamily="18" charset="0"/>
              </a:rPr>
              <a:t>Factors associated with exposure to increased levels of estrogen have been shown to increase a woman’s risk for breast cancer. These factors </a:t>
            </a:r>
            <a:r>
              <a:rPr lang="en-US" sz="2900" dirty="0" smtClean="0">
                <a:cs typeface="Times New Roman" pitchFamily="18" charset="0"/>
              </a:rPr>
              <a:t>include:</a:t>
            </a:r>
          </a:p>
          <a:p>
            <a:pPr marL="975233" lvl="1" indent="-457200">
              <a:buClr>
                <a:schemeClr val="accent3"/>
              </a:buClr>
              <a:defRPr/>
            </a:pPr>
            <a:r>
              <a:rPr lang="en-US" sz="2900" dirty="0" smtClean="0">
                <a:cs typeface="Times New Roman" pitchFamily="18" charset="0"/>
              </a:rPr>
              <a:t>early </a:t>
            </a:r>
            <a:r>
              <a:rPr lang="en-US" sz="2900" dirty="0">
                <a:cs typeface="Times New Roman" pitchFamily="18" charset="0"/>
              </a:rPr>
              <a:t>age at </a:t>
            </a:r>
            <a:r>
              <a:rPr lang="en-US" sz="2900" dirty="0" smtClean="0">
                <a:cs typeface="Times New Roman" pitchFamily="18" charset="0"/>
              </a:rPr>
              <a:t>menarche: the </a:t>
            </a:r>
            <a:r>
              <a:rPr lang="en-US" sz="2900" dirty="0">
                <a:cs typeface="Times New Roman" pitchFamily="18" charset="0"/>
              </a:rPr>
              <a:t>younger the age at menarche, the higher her risk of breast </a:t>
            </a:r>
            <a:r>
              <a:rPr lang="en-US" sz="2900" dirty="0" smtClean="0">
                <a:cs typeface="Times New Roman" pitchFamily="18" charset="0"/>
              </a:rPr>
              <a:t>cancer </a:t>
            </a:r>
          </a:p>
          <a:p>
            <a:pPr marL="975233" lvl="1" indent="-457200">
              <a:buClr>
                <a:schemeClr val="accent3"/>
              </a:buClr>
              <a:defRPr/>
            </a:pPr>
            <a:r>
              <a:rPr lang="en-US" sz="2900" dirty="0" smtClean="0">
                <a:cs typeface="Times New Roman" pitchFamily="18" charset="0"/>
              </a:rPr>
              <a:t>late </a:t>
            </a:r>
            <a:r>
              <a:rPr lang="en-US" sz="2900" dirty="0">
                <a:cs typeface="Times New Roman" pitchFamily="18" charset="0"/>
              </a:rPr>
              <a:t>age at </a:t>
            </a:r>
            <a:r>
              <a:rPr lang="en-US" sz="2900" dirty="0" smtClean="0">
                <a:cs typeface="Times New Roman" pitchFamily="18" charset="0"/>
              </a:rPr>
              <a:t>menopause </a:t>
            </a:r>
          </a:p>
          <a:p>
            <a:pPr marL="975233" lvl="1" indent="-457200">
              <a:buClr>
                <a:schemeClr val="accent3"/>
              </a:buClr>
              <a:defRPr/>
            </a:pPr>
            <a:r>
              <a:rPr lang="en-US" sz="2900" dirty="0" err="1" smtClean="0">
                <a:cs typeface="Times New Roman" pitchFamily="18" charset="0"/>
              </a:rPr>
              <a:t>nulliparity</a:t>
            </a:r>
            <a:r>
              <a:rPr lang="en-US" sz="2900" dirty="0" smtClean="0">
                <a:cs typeface="Times New Roman" pitchFamily="18" charset="0"/>
              </a:rPr>
              <a:t> </a:t>
            </a:r>
          </a:p>
          <a:p>
            <a:pPr marL="975233" lvl="1" indent="-457200">
              <a:buClr>
                <a:schemeClr val="accent3"/>
              </a:buClr>
              <a:defRPr/>
            </a:pPr>
            <a:r>
              <a:rPr lang="en-US" sz="2900" dirty="0" smtClean="0">
                <a:cs typeface="Times New Roman" pitchFamily="18" charset="0"/>
              </a:rPr>
              <a:t>late age at </a:t>
            </a:r>
            <a:r>
              <a:rPr lang="en-US" sz="2900" dirty="0">
                <a:cs typeface="Times New Roman" pitchFamily="18" charset="0"/>
              </a:rPr>
              <a:t>first </a:t>
            </a:r>
            <a:r>
              <a:rPr lang="en-US" sz="2900" dirty="0" smtClean="0">
                <a:cs typeface="Times New Roman" pitchFamily="18" charset="0"/>
              </a:rPr>
              <a:t>child-birth: the </a:t>
            </a:r>
            <a:r>
              <a:rPr lang="en-US" sz="2900" dirty="0">
                <a:cs typeface="Times New Roman" pitchFamily="18" charset="0"/>
              </a:rPr>
              <a:t>earlier a woman has her first birth, the lower her lifetime risk for breast cancer. A woman who has her first birth after 30 years has an increased </a:t>
            </a:r>
            <a:r>
              <a:rPr lang="en-US" sz="2900" dirty="0" smtClean="0">
                <a:cs typeface="Times New Roman" pitchFamily="18" charset="0"/>
              </a:rPr>
              <a:t>risk. </a:t>
            </a:r>
          </a:p>
          <a:p>
            <a:pPr marL="975233" lvl="1" indent="-457200">
              <a:buClr>
                <a:schemeClr val="accent3"/>
              </a:buClr>
              <a:defRPr/>
            </a:pPr>
            <a:r>
              <a:rPr lang="en-US" sz="2900" dirty="0" smtClean="0">
                <a:cs typeface="Times New Roman" pitchFamily="18" charset="0"/>
              </a:rPr>
              <a:t>Also </a:t>
            </a:r>
            <a:r>
              <a:rPr lang="en-US" sz="2900" dirty="0">
                <a:cs typeface="Times New Roman" pitchFamily="18" charset="0"/>
              </a:rPr>
              <a:t>postmenopausal hormone replacement slightly increases the risk</a:t>
            </a:r>
          </a:p>
          <a:p>
            <a:pPr marL="566928" indent="-457200">
              <a:buClr>
                <a:schemeClr val="accent3"/>
              </a:buClr>
              <a:buFont typeface="+mj-lt"/>
              <a:buAutoNum type="arabicParenR"/>
              <a:defRPr/>
            </a:pPr>
            <a:r>
              <a:rPr lang="en-US" sz="2900" b="1" dirty="0" smtClean="0">
                <a:cs typeface="Times New Roman" pitchFamily="18" charset="0"/>
              </a:rPr>
              <a:t>First Degree relative with Breast Cancer </a:t>
            </a:r>
            <a:r>
              <a:rPr lang="en-US" sz="2900" dirty="0" smtClean="0">
                <a:cs typeface="Times New Roman" pitchFamily="18" charset="0"/>
              </a:rPr>
              <a:t>. </a:t>
            </a:r>
          </a:p>
          <a:p>
            <a:pPr marL="859536" lvl="1" indent="-457200">
              <a:buFont typeface="Wingdings" pitchFamily="2" charset="2"/>
              <a:buChar char="Ø"/>
              <a:defRPr/>
            </a:pPr>
            <a:r>
              <a:rPr lang="en-US" sz="2900" dirty="0" smtClean="0">
                <a:cs typeface="Times New Roman" pitchFamily="18" charset="0"/>
              </a:rPr>
              <a:t>Women </a:t>
            </a:r>
            <a:r>
              <a:rPr lang="en-US" sz="2900" dirty="0">
                <a:cs typeface="Times New Roman" pitchFamily="18" charset="0"/>
              </a:rPr>
              <a:t>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900" dirty="0" smtClean="0">
                <a:cs typeface="Times New Roman" pitchFamily="18" charset="0"/>
              </a:rPr>
              <a:t>At </a:t>
            </a:r>
            <a:r>
              <a:rPr lang="en-US" sz="2900" dirty="0">
                <a:cs typeface="Times New Roman" pitchFamily="18" charset="0"/>
              </a:rPr>
              <a:t>least two genes that predispose to breast cancer have been identified—</a:t>
            </a:r>
            <a:r>
              <a:rPr lang="en-US" sz="2900" b="1" i="1" dirty="0">
                <a:cs typeface="Times New Roman" pitchFamily="18" charset="0"/>
              </a:rPr>
              <a:t>BRCA 1</a:t>
            </a:r>
            <a:r>
              <a:rPr lang="en-US" sz="2900" dirty="0">
                <a:cs typeface="Times New Roman" pitchFamily="18" charset="0"/>
              </a:rPr>
              <a:t> and</a:t>
            </a:r>
            <a:r>
              <a:rPr lang="en-US" sz="2900" b="1" i="1" dirty="0">
                <a:cs typeface="Times New Roman" pitchFamily="18" charset="0"/>
              </a:rPr>
              <a:t> </a:t>
            </a:r>
            <a:r>
              <a:rPr lang="en-US" sz="2900" b="1" i="1" dirty="0" smtClean="0">
                <a:cs typeface="Times New Roman" pitchFamily="18" charset="0"/>
              </a:rPr>
              <a:t>2</a:t>
            </a:r>
          </a:p>
          <a:p>
            <a:pPr marL="859536" lvl="1" indent="-457200">
              <a:buFont typeface="Wingdings" pitchFamily="2" charset="2"/>
              <a:buChar char="Ø"/>
              <a:defRPr/>
            </a:pPr>
            <a:r>
              <a:rPr lang="en-US" sz="2900" dirty="0">
                <a:cs typeface="Times New Roman" pitchFamily="18" charset="0"/>
              </a:rPr>
              <a:t>NOTE: majority of cancers occur in women without such history. </a:t>
            </a:r>
          </a:p>
          <a:p>
            <a:pPr marL="566928" indent="-457200">
              <a:buClr>
                <a:schemeClr val="accent3"/>
              </a:buClr>
              <a:buFont typeface="+mj-lt"/>
              <a:buAutoNum type="arabicParenR"/>
              <a:defRPr/>
            </a:pPr>
            <a:r>
              <a:rPr lang="en-US" sz="2900" b="1" dirty="0" smtClean="0">
                <a:cs typeface="Times New Roman" pitchFamily="18" charset="0"/>
              </a:rPr>
              <a:t>Race </a:t>
            </a:r>
            <a:r>
              <a:rPr lang="en-US" sz="2900" b="1" dirty="0">
                <a:cs typeface="Times New Roman" pitchFamily="18" charset="0"/>
              </a:rPr>
              <a:t>and Geographic influence : </a:t>
            </a:r>
            <a:r>
              <a:rPr lang="en-US" sz="2900" dirty="0" smtClean="0">
                <a:cs typeface="Times New Roman" pitchFamily="18" charset="0"/>
              </a:rPr>
              <a:t>incidence </a:t>
            </a:r>
            <a:r>
              <a:rPr lang="en-US" sz="2900" dirty="0">
                <a:cs typeface="Times New Roman" pitchFamily="18" charset="0"/>
              </a:rPr>
              <a:t>of breast cancer is lower in African American women</a:t>
            </a:r>
            <a:r>
              <a:rPr lang="en-US" sz="2900" b="1" dirty="0">
                <a:cs typeface="Times New Roman" pitchFamily="18" charset="0"/>
              </a:rPr>
              <a:t> </a:t>
            </a:r>
            <a:r>
              <a:rPr lang="en-US" sz="2900" dirty="0">
                <a:cs typeface="Times New Roman" pitchFamily="18" charset="0"/>
              </a:rPr>
              <a:t>. Generally </a:t>
            </a:r>
            <a:r>
              <a:rPr lang="en-US" sz="2900" dirty="0" smtClean="0">
                <a:cs typeface="Times New Roman" pitchFamily="18" charset="0"/>
              </a:rPr>
              <a:t>Caucasians </a:t>
            </a:r>
            <a:r>
              <a:rPr lang="en-US" sz="2900" dirty="0">
                <a:cs typeface="Times New Roman" pitchFamily="18" charset="0"/>
              </a:rPr>
              <a:t>have the highest rate of breast cancers. Breast cancer is more common in Western industrialized countries than in developing countries. </a:t>
            </a:r>
            <a:endParaRPr lang="en-US" dirty="0"/>
          </a:p>
        </p:txBody>
      </p:sp>
      <p:sp>
        <p:nvSpPr>
          <p:cNvPr id="31746" name="Rectangle 2"/>
          <p:cNvSpPr>
            <a:spLocks noGrp="1" noChangeArrowheads="1"/>
          </p:cNvSpPr>
          <p:nvPr>
            <p:ph type="title"/>
          </p:nvPr>
        </p:nvSpPr>
        <p:spPr>
          <a:xfrm>
            <a:off x="1674812" y="152400"/>
            <a:ext cx="8229600" cy="1066800"/>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p>
        </p:txBody>
      </p:sp>
    </p:spTree>
    <p:extLst>
      <p:ext uri="{BB962C8B-B14F-4D97-AF65-F5344CB8AC3E}">
        <p14:creationId xmlns:p14="http://schemas.microsoft.com/office/powerpoint/2010/main" val="14484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814" y="1676400"/>
            <a:ext cx="9524999" cy="5257800"/>
          </a:xfrm>
        </p:spPr>
        <p:txBody>
          <a:bodyPr rtlCol="0">
            <a:normAutofit fontScale="47500" lnSpcReduction="20000"/>
          </a:bodyPr>
          <a:lstStyle/>
          <a:p>
            <a:pPr marL="624078" indent="-514350">
              <a:buClr>
                <a:schemeClr val="accent3"/>
              </a:buClr>
              <a:buFont typeface="+mj-lt"/>
              <a:buAutoNum type="arabicParenR" startAt="5"/>
              <a:defRPr/>
            </a:pPr>
            <a:r>
              <a:rPr lang="en-US" sz="3300" b="1" dirty="0" smtClean="0">
                <a:cs typeface="Times New Roman" pitchFamily="18" charset="0"/>
              </a:rPr>
              <a:t>Radiation </a:t>
            </a:r>
            <a:r>
              <a:rPr lang="en-US" sz="3300" b="1" dirty="0">
                <a:cs typeface="Times New Roman" pitchFamily="18" charset="0"/>
              </a:rPr>
              <a:t>exposure: </a:t>
            </a:r>
            <a:r>
              <a:rPr lang="en-US" sz="3300" dirty="0">
                <a:cs typeface="Times New Roman" pitchFamily="18" charset="0"/>
              </a:rPr>
              <a:t>Higher rate of breast cancer</a:t>
            </a:r>
          </a:p>
          <a:p>
            <a:pPr marL="624078" indent="-514350">
              <a:buClr>
                <a:schemeClr val="accent3"/>
              </a:buClr>
              <a:buFont typeface="+mj-lt"/>
              <a:buAutoNum type="arabicParenR" startAt="5"/>
              <a:defRPr/>
            </a:pPr>
            <a:r>
              <a:rPr lang="en-US" sz="3300" b="1" dirty="0">
                <a:cs typeface="Times New Roman" pitchFamily="18" charset="0"/>
              </a:rPr>
              <a:t>History of breast cancer: </a:t>
            </a:r>
            <a:r>
              <a:rPr lang="en-US" sz="3300" dirty="0">
                <a:cs typeface="Times New Roman" pitchFamily="18" charset="0"/>
              </a:rPr>
              <a:t>Women who have had a breast cancer or have cancer in the other breast </a:t>
            </a:r>
            <a:r>
              <a:rPr lang="en-US" sz="3300" dirty="0" smtClean="0">
                <a:cs typeface="Times New Roman" pitchFamily="18" charset="0"/>
              </a:rPr>
              <a:t>are at </a:t>
            </a:r>
            <a:r>
              <a:rPr lang="en-US" sz="3300" dirty="0">
                <a:cs typeface="Times New Roman" pitchFamily="18" charset="0"/>
              </a:rPr>
              <a:t>increased risk of developing a second </a:t>
            </a:r>
            <a:r>
              <a:rPr lang="en-US" sz="3300" dirty="0" smtClean="0">
                <a:cs typeface="Times New Roman" pitchFamily="18" charset="0"/>
              </a:rPr>
              <a:t>primary breast </a:t>
            </a:r>
            <a:r>
              <a:rPr lang="en-US" sz="3300" dirty="0">
                <a:cs typeface="Times New Roman" pitchFamily="18" charset="0"/>
              </a:rPr>
              <a:t>cancer.</a:t>
            </a:r>
          </a:p>
          <a:p>
            <a:pPr marL="624078" indent="-514350">
              <a:buClr>
                <a:schemeClr val="accent3"/>
              </a:buClr>
              <a:buFont typeface="+mj-lt"/>
              <a:buAutoNum type="arabicParenR" startAt="5"/>
              <a:defRPr/>
            </a:pPr>
            <a:r>
              <a:rPr lang="en-US" sz="3300" b="1" dirty="0">
                <a:cs typeface="Times New Roman" pitchFamily="18" charset="0"/>
              </a:rPr>
              <a:t>History of Other Cancer: </a:t>
            </a:r>
            <a:r>
              <a:rPr lang="en-US" sz="3300" dirty="0" smtClean="0">
                <a:cs typeface="Times New Roman" pitchFamily="18" charset="0"/>
              </a:rPr>
              <a:t>women who have a </a:t>
            </a:r>
            <a:r>
              <a:rPr lang="en-US" sz="3300" dirty="0">
                <a:cs typeface="Times New Roman" pitchFamily="18" charset="0"/>
              </a:rPr>
              <a:t>history </a:t>
            </a:r>
            <a:r>
              <a:rPr lang="en-US" sz="3300" dirty="0" smtClean="0">
                <a:cs typeface="Times New Roman" pitchFamily="18" charset="0"/>
              </a:rPr>
              <a:t>of </a:t>
            </a:r>
            <a:r>
              <a:rPr lang="en-US" sz="3300" dirty="0">
                <a:cs typeface="Times New Roman" pitchFamily="18" charset="0"/>
              </a:rPr>
              <a:t>ovarian or endometrial cancer </a:t>
            </a:r>
            <a:r>
              <a:rPr lang="en-US" sz="3300" dirty="0" smtClean="0">
                <a:cs typeface="Times New Roman" pitchFamily="18" charset="0"/>
              </a:rPr>
              <a:t>are at high risk.</a:t>
            </a:r>
            <a:endParaRPr lang="en-US" sz="3300" dirty="0">
              <a:cs typeface="Times New Roman" pitchFamily="18" charset="0"/>
            </a:endParaRPr>
          </a:p>
          <a:p>
            <a:pPr marL="624078" indent="-514350">
              <a:buClr>
                <a:schemeClr val="accent3"/>
              </a:buClr>
              <a:buFont typeface="+mj-lt"/>
              <a:buAutoNum type="arabicParenR" startAt="5"/>
              <a:defRPr/>
            </a:pPr>
            <a:r>
              <a:rPr lang="en-US" sz="3300" b="1" dirty="0" smtClean="0">
                <a:cs typeface="Times New Roman" pitchFamily="18" charset="0"/>
              </a:rPr>
              <a:t>Certain </a:t>
            </a:r>
            <a:r>
              <a:rPr lang="en-US" sz="3300" b="1" dirty="0">
                <a:cs typeface="Times New Roman" pitchFamily="18" charset="0"/>
              </a:rPr>
              <a:t>Breast Disease: </a:t>
            </a:r>
            <a:r>
              <a:rPr lang="en-US" sz="3300" dirty="0">
                <a:cs typeface="Times New Roman" pitchFamily="18" charset="0"/>
              </a:rPr>
              <a:t>As noted previously women with certain types of benign breast disease are at </a:t>
            </a:r>
            <a:r>
              <a:rPr lang="en-US" sz="3300" dirty="0" smtClean="0">
                <a:cs typeface="Times New Roman" pitchFamily="18" charset="0"/>
              </a:rPr>
              <a:t>risk. Especially a b</a:t>
            </a:r>
            <a:r>
              <a:rPr lang="en-US" sz="3600" dirty="0" smtClean="0">
                <a:cs typeface="Times New Roman" pitchFamily="18" charset="0"/>
              </a:rPr>
              <a:t>reast biopsy</a:t>
            </a:r>
            <a:r>
              <a:rPr lang="en-US" sz="3600" dirty="0">
                <a:cs typeface="Times New Roman" pitchFamily="18" charset="0"/>
              </a:rPr>
              <a:t> </a:t>
            </a:r>
            <a:r>
              <a:rPr lang="en-US" sz="3600" dirty="0" smtClean="0">
                <a:cs typeface="Times New Roman" pitchFamily="18" charset="0"/>
              </a:rPr>
              <a:t>diagnosis of atypical </a:t>
            </a:r>
            <a:r>
              <a:rPr lang="en-US" sz="3600" dirty="0">
                <a:cs typeface="Times New Roman" pitchFamily="18" charset="0"/>
              </a:rPr>
              <a:t>hyperplasia increases the risk for breast cancer </a:t>
            </a:r>
          </a:p>
          <a:p>
            <a:pPr marL="624078" indent="-514350">
              <a:buClr>
                <a:schemeClr val="accent3"/>
              </a:buClr>
              <a:buFont typeface="+mj-lt"/>
              <a:buAutoNum type="arabicParenR" startAt="5"/>
              <a:defRPr/>
            </a:pPr>
            <a:r>
              <a:rPr lang="en-US" sz="3300" b="1" dirty="0" smtClean="0">
                <a:cs typeface="Times New Roman" pitchFamily="18" charset="0"/>
              </a:rPr>
              <a:t>Dietary </a:t>
            </a:r>
            <a:r>
              <a:rPr lang="en-US" sz="3300" b="1" dirty="0">
                <a:cs typeface="Times New Roman" pitchFamily="18" charset="0"/>
              </a:rPr>
              <a:t>factors </a:t>
            </a:r>
            <a:r>
              <a:rPr lang="en-US" sz="3300" dirty="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5"/>
              <a:defRPr/>
            </a:pPr>
            <a:r>
              <a:rPr lang="en-US" sz="3300" b="1" dirty="0">
                <a:cs typeface="Times New Roman" pitchFamily="18" charset="0"/>
              </a:rPr>
              <a:t>Obesity:</a:t>
            </a:r>
            <a:r>
              <a:rPr lang="en-US" sz="3300" dirty="0">
                <a:cs typeface="Times New Roman" pitchFamily="18" charset="0"/>
              </a:rPr>
              <a:t> may play a role</a:t>
            </a:r>
          </a:p>
          <a:p>
            <a:pPr marL="624078" indent="-514350">
              <a:buClr>
                <a:schemeClr val="accent3"/>
              </a:buClr>
              <a:buFont typeface="+mj-lt"/>
              <a:buAutoNum type="arabicParenR" startAt="5"/>
              <a:defRPr/>
            </a:pPr>
            <a:r>
              <a:rPr lang="en-US" sz="3300" b="1" dirty="0"/>
              <a:t>Exercise: </a:t>
            </a:r>
            <a:r>
              <a:rPr lang="en-US" sz="3300" dirty="0"/>
              <a:t>some studies showed decreased risk with </a:t>
            </a:r>
            <a:r>
              <a:rPr lang="en-US" sz="3300" dirty="0" err="1"/>
              <a:t>excercise</a:t>
            </a:r>
            <a:endParaRPr lang="en-US" sz="3300" dirty="0"/>
          </a:p>
          <a:p>
            <a:pPr marL="624078" indent="-514350">
              <a:buClr>
                <a:schemeClr val="accent3"/>
              </a:buClr>
              <a:buFont typeface="+mj-lt"/>
              <a:buAutoNum type="arabicParenR" startAt="5"/>
              <a:defRPr/>
            </a:pPr>
            <a:r>
              <a:rPr lang="en-US" sz="3300" b="1" dirty="0"/>
              <a:t>Breast feeding: </a:t>
            </a:r>
            <a:r>
              <a:rPr lang="en-US" sz="3300" dirty="0"/>
              <a:t>the longer the women breast feed, the lower the </a:t>
            </a:r>
            <a:r>
              <a:rPr lang="en-US" sz="3300" dirty="0" smtClean="0"/>
              <a:t>risk.</a:t>
            </a:r>
            <a:endParaRPr lang="en-US" sz="3300" dirty="0"/>
          </a:p>
          <a:p>
            <a:pPr marL="624078" indent="-514350">
              <a:buClr>
                <a:schemeClr val="accent3"/>
              </a:buClr>
              <a:buFont typeface="+mj-lt"/>
              <a:buAutoNum type="arabicParenR" startAt="5"/>
              <a:defRPr/>
            </a:pPr>
            <a:r>
              <a:rPr lang="en-US" sz="3300" b="1" dirty="0"/>
              <a:t>Environmental toxins: </a:t>
            </a:r>
            <a:r>
              <a:rPr lang="en-US" sz="3300" dirty="0"/>
              <a:t>pesticides .</a:t>
            </a:r>
          </a:p>
          <a:p>
            <a:pPr marL="624078" indent="-514350">
              <a:buClr>
                <a:schemeClr val="accent3"/>
              </a:buClr>
              <a:buFont typeface="+mj-lt"/>
              <a:buAutoNum type="arabicParenR" startAt="5"/>
              <a:defRPr/>
            </a:pPr>
            <a:r>
              <a:rPr lang="en-US" sz="3300" b="1" dirty="0"/>
              <a:t>Tobacco:</a:t>
            </a:r>
            <a:r>
              <a:rPr lang="en-US" sz="3300" dirty="0"/>
              <a:t> Not associated with breast cancer, but associated with the development of </a:t>
            </a:r>
            <a:r>
              <a:rPr lang="en-US" sz="3300" dirty="0" err="1"/>
              <a:t>peri</a:t>
            </a:r>
            <a:r>
              <a:rPr lang="en-US" sz="3300" dirty="0"/>
              <a:t>-ductal mastitis, or  sub-areolar abscess.</a:t>
            </a:r>
          </a:p>
          <a:p>
            <a:pPr marL="624078" indent="-514350">
              <a:buClr>
                <a:schemeClr val="accent3"/>
              </a:buClr>
              <a:buFont typeface="+mj-lt"/>
              <a:buAutoNum type="arabicParenR" startAt="5"/>
              <a:defRPr/>
            </a:pPr>
            <a:endParaRPr lang="en-US" sz="2900" dirty="0">
              <a:latin typeface="Times New Roman" pitchFamily="18" charset="0"/>
              <a:cs typeface="Times New Roman" pitchFamily="18" charset="0"/>
            </a:endParaRPr>
          </a:p>
          <a:p>
            <a:pPr marL="624078" indent="-514350">
              <a:buClr>
                <a:schemeClr val="accent3"/>
              </a:buClr>
              <a:buFont typeface="+mj-lt"/>
              <a:buAutoNum type="arabicParenR" startAt="5"/>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2770" name="Title 2"/>
          <p:cNvSpPr>
            <a:spLocks noGrp="1"/>
          </p:cNvSpPr>
          <p:nvPr>
            <p:ph type="title"/>
          </p:nvPr>
        </p:nvSpPr>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27</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836612" y="2514600"/>
            <a:ext cx="5711825" cy="4267200"/>
          </a:xfrm>
        </p:spPr>
        <p:txBody>
          <a:bodyPr/>
          <a:lstStyle/>
          <a:p>
            <a:pPr eaLnBrk="1" hangingPunct="1"/>
            <a:r>
              <a:rPr lang="en-US" dirty="0" smtClean="0"/>
              <a:t>Almost all (majority) are adenocarcinoma</a:t>
            </a:r>
          </a:p>
          <a:p>
            <a:pPr eaLnBrk="1" hangingPunct="1"/>
            <a:r>
              <a:rPr lang="en-US" dirty="0" smtClean="0"/>
              <a:t>There are two major types: </a:t>
            </a:r>
            <a:endParaRPr lang="en-US" dirty="0" smtClean="0"/>
          </a:p>
          <a:p>
            <a:pPr lvl="1" eaLnBrk="1" hangingPunct="1"/>
            <a:r>
              <a:rPr lang="en-US" dirty="0" smtClean="0"/>
              <a:t>Ductal </a:t>
            </a:r>
          </a:p>
          <a:p>
            <a:pPr lvl="1" eaLnBrk="1" hangingPunct="1"/>
            <a:r>
              <a:rPr lang="en-US" dirty="0" smtClean="0"/>
              <a:t>lobular</a:t>
            </a:r>
          </a:p>
          <a:p>
            <a:r>
              <a:rPr lang="en-US" dirty="0" smtClean="0"/>
              <a:t>Divided </a:t>
            </a:r>
            <a:r>
              <a:rPr lang="en-US" dirty="0" smtClean="0"/>
              <a:t>into </a:t>
            </a:r>
          </a:p>
          <a:p>
            <a:pPr lvl="1" eaLnBrk="1" hangingPunct="1"/>
            <a:r>
              <a:rPr lang="en-US" dirty="0" smtClean="0"/>
              <a:t>Carcinoma in situ (non-invasive) </a:t>
            </a:r>
          </a:p>
          <a:p>
            <a:pPr lvl="1" eaLnBrk="1" hangingPunct="1"/>
            <a:r>
              <a:rPr lang="en-US" dirty="0" smtClean="0"/>
              <a:t>Invasive carcinoma</a:t>
            </a:r>
          </a:p>
          <a:p>
            <a:pPr eaLnBrk="1" hangingPunct="1"/>
            <a:endParaRPr lang="en-US" dirty="0" smtClean="0"/>
          </a:p>
        </p:txBody>
      </p:sp>
      <p:sp>
        <p:nvSpPr>
          <p:cNvPr id="36866" name="Rectangle 2"/>
          <p:cNvSpPr>
            <a:spLocks noGrp="1" noChangeArrowheads="1"/>
          </p:cNvSpPr>
          <p:nvPr>
            <p:ph type="title"/>
          </p:nvPr>
        </p:nvSpPr>
        <p:spPr/>
        <p:txBody>
          <a:bodyPr/>
          <a:lstStyle/>
          <a:p>
            <a:pPr eaLnBrk="1" hangingPunct="1"/>
            <a:r>
              <a:rPr lang="en-US" sz="2900"/>
              <a:t>Breast Carcinoma: Classification</a:t>
            </a:r>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smtClean="0"/>
              <a:t>This is epithelial proliferation that is still</a:t>
            </a:r>
          </a:p>
          <a:p>
            <a:pPr marL="365760" indent="-256032">
              <a:lnSpc>
                <a:spcPct val="110000"/>
              </a:lnSpc>
              <a:spcBef>
                <a:spcPts val="600"/>
              </a:spcBef>
              <a:buClr>
                <a:schemeClr val="accent3"/>
              </a:buClr>
              <a:buNone/>
              <a:defRPr/>
            </a:pPr>
            <a:r>
              <a:rPr lang="en-US" dirty="0" smtClean="0"/>
              <a:t>confined to the TDLU, has not invaded</a:t>
            </a:r>
          </a:p>
          <a:p>
            <a:pPr marL="365760" indent="-256032">
              <a:lnSpc>
                <a:spcPct val="110000"/>
              </a:lnSpc>
              <a:spcBef>
                <a:spcPts val="600"/>
              </a:spcBef>
              <a:buClr>
                <a:schemeClr val="accent3"/>
              </a:buClr>
              <a:buNone/>
              <a:defRPr/>
            </a:pPr>
            <a:r>
              <a:rPr lang="en-US" dirty="0" smtClean="0"/>
              <a:t>beyond the basement membrane and is</a:t>
            </a:r>
          </a:p>
          <a:p>
            <a:pPr marL="365760" indent="-256032">
              <a:lnSpc>
                <a:spcPct val="110000"/>
              </a:lnSpc>
              <a:spcBef>
                <a:spcPts val="600"/>
              </a:spcBef>
              <a:buClr>
                <a:schemeClr val="accent3"/>
              </a:buClr>
              <a:buNone/>
              <a:defRPr/>
            </a:pPr>
            <a:r>
              <a:rPr lang="en-US" dirty="0" smtClean="0"/>
              <a:t>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smtClean="0"/>
              <a:t>Ductal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(20%). </a:t>
            </a:r>
          </a:p>
        </p:txBody>
      </p:sp>
      <p:sp>
        <p:nvSpPr>
          <p:cNvPr id="37890" name="Rectangle 2"/>
          <p:cNvSpPr>
            <a:spLocks noGrp="1" noChangeArrowheads="1"/>
          </p:cNvSpPr>
          <p:nvPr>
            <p:ph type="title"/>
          </p:nvPr>
        </p:nvSpPr>
        <p:spPr/>
        <p:txBody>
          <a:bodyPr/>
          <a:lstStyle/>
          <a:p>
            <a:pPr eaLnBrk="1" hangingPunct="1"/>
            <a:r>
              <a:rPr lang="en-US" b="1" smtClean="0">
                <a:solidFill>
                  <a:schemeClr val="tx1"/>
                </a:solidFill>
              </a:rPr>
              <a:t>Carcinoma in situ</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5334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46812" y="4733113"/>
            <a:ext cx="5364945" cy="2042337"/>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4294967295"/>
          </p:nvPr>
        </p:nvSpPr>
        <p:spPr>
          <a:xfrm>
            <a:off x="959643" y="4572000"/>
            <a:ext cx="3667125" cy="1703388"/>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932860637"/>
              </p:ext>
            </p:extLst>
          </p:nvPr>
        </p:nvGraphicFramePr>
        <p:xfrm>
          <a:off x="379412" y="0"/>
          <a:ext cx="3924300" cy="3832225"/>
        </p:xfrm>
        <a:graphic>
          <a:graphicData uri="http://schemas.openxmlformats.org/presentationml/2006/ole">
            <mc:AlternateContent xmlns:mc="http://schemas.openxmlformats.org/markup-compatibility/2006">
              <mc:Choice xmlns:v="urn:schemas-microsoft-com:vml" Requires="v">
                <p:oleObj spid="_x0000_s1082"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0"/>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436812" y="1897577"/>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2"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966035" y="609600"/>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1932693306"/>
              </p:ext>
            </p:extLst>
          </p:nvPr>
        </p:nvGraphicFramePr>
        <p:xfrm>
          <a:off x="5575299" y="3590925"/>
          <a:ext cx="4356100" cy="3267075"/>
        </p:xfrm>
        <a:graphic>
          <a:graphicData uri="http://schemas.openxmlformats.org/presentationml/2006/ole">
            <mc:AlternateContent xmlns:mc="http://schemas.openxmlformats.org/markup-compatibility/2006">
              <mc:Choice xmlns:v="urn:schemas-microsoft-com:vml" Requires="v">
                <p:oleObj spid="_x0000_s1083"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299" y="3590925"/>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0630" y="4724400"/>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303212" y="1676400"/>
            <a:ext cx="6324600" cy="5181600"/>
          </a:xfrm>
        </p:spPr>
        <p:txBody>
          <a:bodyPr>
            <a:normAutofit lnSpcReduction="10000"/>
          </a:bodyPr>
          <a:lstStyle/>
          <a:p>
            <a:pPr eaLnBrk="1" hangingPunct="1">
              <a:buFont typeface="Arial" panose="020B0604020202020204" pitchFamily="34" charset="0"/>
              <a:buChar char="•"/>
            </a:pPr>
            <a:r>
              <a:rPr lang="en-US" dirty="0" smtClean="0"/>
              <a:t>DCIS </a:t>
            </a:r>
            <a:r>
              <a:rPr lang="en-US" dirty="0" smtClean="0"/>
              <a:t>is </a:t>
            </a:r>
            <a:r>
              <a:rPr lang="en-US" dirty="0" smtClean="0"/>
              <a:t>the </a:t>
            </a:r>
            <a:r>
              <a:rPr lang="en-US" b="1" u="sng" dirty="0" smtClean="0"/>
              <a:t>non-invasive</a:t>
            </a:r>
            <a:r>
              <a:rPr lang="en-US" dirty="0" smtClean="0"/>
              <a:t> proliferation of </a:t>
            </a:r>
            <a:r>
              <a:rPr lang="en-US" dirty="0" smtClean="0"/>
              <a:t>malignant </a:t>
            </a:r>
            <a:r>
              <a:rPr lang="en-US" dirty="0" smtClean="0"/>
              <a:t>cells </a:t>
            </a:r>
            <a:r>
              <a:rPr lang="en-US" dirty="0" smtClean="0"/>
              <a:t>within the duct system </a:t>
            </a:r>
            <a:r>
              <a:rPr lang="en-US" dirty="0" smtClean="0"/>
              <a:t>without  breaching </a:t>
            </a:r>
            <a:r>
              <a:rPr lang="en-US" dirty="0" smtClean="0"/>
              <a:t>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r>
              <a:rPr lang="en-US" dirty="0" smtClean="0"/>
              <a:t>Age range: same age </a:t>
            </a:r>
            <a:r>
              <a:rPr lang="en-US" dirty="0"/>
              <a:t>range of </a:t>
            </a:r>
            <a:r>
              <a:rPr lang="en-US" dirty="0" smtClean="0"/>
              <a:t>invasive breast </a:t>
            </a:r>
            <a:r>
              <a:rPr lang="en-US" dirty="0" smtClean="0"/>
              <a:t>carcinoma.</a:t>
            </a:r>
            <a:endParaRPr lang="en-US" dirty="0" smtClean="0"/>
          </a:p>
          <a:p>
            <a:pPr eaLnBrk="1" hangingPunct="1">
              <a:buFont typeface="Arial" panose="020B0604020202020204" pitchFamily="34" charset="0"/>
              <a:buChar char="•"/>
            </a:pPr>
            <a:r>
              <a:rPr lang="en-US" dirty="0" smtClean="0"/>
              <a:t>Often </a:t>
            </a:r>
            <a:r>
              <a:rPr lang="en-US" b="1" i="1" dirty="0"/>
              <a:t>multifocal</a:t>
            </a:r>
            <a:r>
              <a:rPr lang="en-US" dirty="0"/>
              <a:t>—malignant </a:t>
            </a:r>
            <a:r>
              <a:rPr lang="en-US" dirty="0" smtClean="0"/>
              <a:t>cells </a:t>
            </a:r>
            <a:r>
              <a:rPr lang="en-US" dirty="0"/>
              <a:t>can spread widely through the </a:t>
            </a:r>
            <a:r>
              <a:rPr lang="en-US" dirty="0" smtClean="0"/>
              <a:t>ductal </a:t>
            </a:r>
            <a:r>
              <a:rPr lang="en-US" dirty="0"/>
              <a:t>system without breaching the basement </a:t>
            </a:r>
            <a:r>
              <a:rPr lang="en-US" dirty="0" smtClean="0"/>
              <a:t>membrane</a:t>
            </a:r>
          </a:p>
          <a:p>
            <a:pPr eaLnBrk="1" hangingPunct="1">
              <a:buFont typeface="Arial" panose="020B0604020202020204" pitchFamily="34" charset="0"/>
              <a:buChar char="•"/>
            </a:pPr>
            <a:r>
              <a:rPr lang="en-US" dirty="0" smtClean="0"/>
              <a:t>Women </a:t>
            </a:r>
            <a:r>
              <a:rPr lang="en-US" dirty="0"/>
              <a:t>with DCIS are at risk of recurrent DCIS following treatment.</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sp>
        <p:nvSpPr>
          <p:cNvPr id="38914" name="Title 2"/>
          <p:cNvSpPr>
            <a:spLocks noGrp="1"/>
          </p:cNvSpPr>
          <p:nvPr>
            <p:ph type="title"/>
          </p:nvPr>
        </p:nvSpPr>
        <p:spPr>
          <a:xfrm>
            <a:off x="1228724" y="231776"/>
            <a:ext cx="7978775" cy="1066800"/>
          </a:xfrm>
        </p:spPr>
        <p:txBody>
          <a:bodyPr/>
          <a:lstStyle/>
          <a:p>
            <a:pPr eaLnBrk="1" hangingPunct="1"/>
            <a:r>
              <a:rPr lang="en-US" dirty="0" smtClean="0">
                <a:solidFill>
                  <a:schemeClr val="tx1"/>
                </a:solidFill>
              </a:rPr>
              <a:t>Ductal Carcinoma In Situ (DCIS)</a:t>
            </a:r>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36576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 y="1752600"/>
            <a:ext cx="7389811" cy="5022850"/>
          </a:xfrm>
        </p:spPr>
        <p:txBody>
          <a:bodyPr>
            <a:normAutofit fontScale="92500" lnSpcReduction="20000"/>
          </a:bodyPr>
          <a:lstStyle/>
          <a:p>
            <a:pPr marL="452628" indent="-342900">
              <a:buFont typeface="Wingdings" panose="05000000000000000000" pitchFamily="2" charset="2"/>
              <a:buChar char="§"/>
              <a:defRPr/>
            </a:pPr>
            <a:r>
              <a:rPr lang="en-US" dirty="0"/>
              <a:t>On mammography DCIS frequently shows </a:t>
            </a:r>
            <a:r>
              <a:rPr lang="en-US" dirty="0" smtClean="0"/>
              <a:t>micro-calcifications. Mammography </a:t>
            </a:r>
            <a:r>
              <a:rPr lang="en-US" dirty="0"/>
              <a:t>is a very sensitive diagnostic procedure for detecting </a:t>
            </a:r>
            <a:r>
              <a:rPr lang="en-US" dirty="0" smtClean="0"/>
              <a:t>DCIS since majority of DCIS are </a:t>
            </a:r>
            <a:r>
              <a:rPr lang="en-US" dirty="0"/>
              <a:t>not palpable. Less frequently </a:t>
            </a:r>
            <a:r>
              <a:rPr lang="en-US" dirty="0" smtClean="0"/>
              <a:t>they can present as </a:t>
            </a:r>
            <a:r>
              <a:rPr lang="en-US" dirty="0"/>
              <a:t>a </a:t>
            </a:r>
            <a:r>
              <a:rPr lang="en-US" dirty="0" smtClean="0"/>
              <a:t>mammographic density </a:t>
            </a:r>
            <a:r>
              <a:rPr lang="en-US" dirty="0"/>
              <a:t>or a </a:t>
            </a:r>
            <a:r>
              <a:rPr lang="en-US" dirty="0" smtClean="0"/>
              <a:t>vaguely </a:t>
            </a:r>
            <a:r>
              <a:rPr lang="en-US" dirty="0"/>
              <a:t>palpable mass or nipple </a:t>
            </a:r>
            <a:r>
              <a:rPr lang="en-US" dirty="0" smtClean="0"/>
              <a:t>discharge.</a:t>
            </a:r>
            <a:endParaRPr lang="en-US" dirty="0"/>
          </a:p>
          <a:p>
            <a:pPr marL="452628" indent="-342900">
              <a:buFont typeface="Wingdings" panose="05000000000000000000" pitchFamily="2" charset="2"/>
              <a:buChar char="§"/>
              <a:defRPr/>
            </a:pPr>
            <a:r>
              <a:rPr lang="en-US" dirty="0" smtClean="0"/>
              <a:t>Because of mammography there has been a marked increase the detection and diagnosis of DCIS in the last </a:t>
            </a:r>
            <a:r>
              <a:rPr lang="en-US" dirty="0"/>
              <a:t>two </a:t>
            </a:r>
            <a:r>
              <a:rPr lang="en-US" dirty="0" smtClean="0"/>
              <a:t>decades.</a:t>
            </a:r>
            <a:endParaRPr lang="en-US" dirty="0"/>
          </a:p>
          <a:p>
            <a:pPr marL="452628" indent="-342900">
              <a:buFont typeface="Wingdings" panose="05000000000000000000" pitchFamily="2" charset="2"/>
              <a:buChar char="§"/>
              <a:defRPr/>
            </a:pPr>
            <a:r>
              <a:rPr lang="en-US" b="1" i="1" dirty="0" smtClean="0"/>
              <a:t>Different patterns/subtypes</a:t>
            </a:r>
            <a:r>
              <a:rPr lang="en-US" dirty="0" smtClean="0"/>
              <a:t> of DCIS can be seen e.g. </a:t>
            </a:r>
          </a:p>
          <a:p>
            <a:pPr lvl="1" eaLnBrk="1" hangingPunct="1">
              <a:buFont typeface="Wingdings" panose="05000000000000000000" pitchFamily="2" charset="2"/>
              <a:buChar char="§"/>
            </a:pPr>
            <a:r>
              <a:rPr lang="en-US" b="1" i="1" dirty="0" err="1" smtClean="0">
                <a:solidFill>
                  <a:schemeClr val="tx1"/>
                </a:solidFill>
              </a:rPr>
              <a:t>comedo</a:t>
            </a:r>
            <a:r>
              <a:rPr lang="en-US" dirty="0" smtClean="0">
                <a:solidFill>
                  <a:schemeClr val="tx1"/>
                </a:solidFill>
              </a:rPr>
              <a:t> (central necrosis</a:t>
            </a:r>
            <a:r>
              <a:rPr lang="en-US" b="1" i="1" dirty="0" smtClean="0">
                <a:solidFill>
                  <a:schemeClr val="tx1"/>
                </a:solidFill>
              </a:rPr>
              <a:t>); </a:t>
            </a:r>
          </a:p>
          <a:p>
            <a:pPr lvl="1" eaLnBrk="1" hangingPunct="1">
              <a:buFont typeface="Wingdings" panose="05000000000000000000" pitchFamily="2" charset="2"/>
              <a:buChar char="§"/>
            </a:pPr>
            <a:r>
              <a:rPr lang="en-US" b="1" i="1" dirty="0" err="1" smtClean="0">
                <a:solidFill>
                  <a:schemeClr val="tx1"/>
                </a:solidFill>
              </a:rPr>
              <a:t>cribiform</a:t>
            </a:r>
            <a:r>
              <a:rPr lang="en-US" b="1" i="1" dirty="0" smtClean="0">
                <a:solidFill>
                  <a:schemeClr val="tx1"/>
                </a:solidFill>
              </a:rPr>
              <a:t> </a:t>
            </a:r>
            <a:r>
              <a:rPr lang="en-US" dirty="0" smtClean="0">
                <a:solidFill>
                  <a:schemeClr val="tx1"/>
                </a:solidFill>
              </a:rPr>
              <a:t>(cells arranged around “punched-out” spaces);</a:t>
            </a:r>
            <a:r>
              <a:rPr lang="en-US" b="1" i="1" dirty="0" smtClean="0">
                <a:solidFill>
                  <a:schemeClr val="tx1"/>
                </a:solidFill>
              </a:rPr>
              <a:t> papillary, </a:t>
            </a:r>
          </a:p>
          <a:p>
            <a:pPr lvl="1" eaLnBrk="1" hangingPunct="1">
              <a:buFont typeface="Wingdings" panose="05000000000000000000" pitchFamily="2" charset="2"/>
              <a:buChar char="§"/>
            </a:pPr>
            <a:r>
              <a:rPr lang="en-US" b="1" i="1" dirty="0" err="1" smtClean="0">
                <a:solidFill>
                  <a:schemeClr val="tx1"/>
                </a:solidFill>
              </a:rPr>
              <a:t>micropapillary</a:t>
            </a:r>
            <a:r>
              <a:rPr lang="en-US" b="1" i="1" dirty="0" smtClean="0">
                <a:solidFill>
                  <a:schemeClr val="tx1"/>
                </a:solidFill>
              </a:rPr>
              <a:t> </a:t>
            </a:r>
            <a:r>
              <a:rPr lang="en-US" dirty="0" smtClean="0">
                <a:solidFill>
                  <a:schemeClr val="tx1"/>
                </a:solidFill>
              </a:rPr>
              <a:t>and </a:t>
            </a:r>
          </a:p>
          <a:p>
            <a:pPr lvl="1" eaLnBrk="1" hangingPunct="1">
              <a:buFont typeface="Wingdings" panose="05000000000000000000" pitchFamily="2" charset="2"/>
              <a:buChar char="§"/>
            </a:pPr>
            <a:r>
              <a:rPr lang="en-US" b="1" i="1" dirty="0" smtClean="0">
                <a:solidFill>
                  <a:schemeClr val="tx1"/>
                </a:solidFill>
              </a:rPr>
              <a:t>solid</a:t>
            </a:r>
            <a:r>
              <a:rPr lang="en-US" dirty="0" smtClean="0">
                <a:solidFill>
                  <a:schemeClr val="tx1"/>
                </a:solidFill>
              </a:rPr>
              <a:t> (cells fill spaces) </a:t>
            </a:r>
          </a:p>
          <a:p>
            <a:pPr>
              <a:buFont typeface="Wingdings" panose="05000000000000000000" pitchFamily="2" charset="2"/>
              <a:buChar char="§"/>
            </a:pPr>
            <a:r>
              <a:rPr lang="en-US" dirty="0" smtClean="0"/>
              <a:t>DCIS can be of </a:t>
            </a:r>
            <a:r>
              <a:rPr lang="en-US" b="1" i="1" dirty="0" smtClean="0"/>
              <a:t>different grades</a:t>
            </a:r>
            <a:r>
              <a:rPr lang="en-US" dirty="0" smtClean="0"/>
              <a:t> i.e. low, intermediate and high grade </a:t>
            </a:r>
          </a:p>
          <a:p>
            <a:pPr eaLnBrk="1" hangingPunct="1">
              <a:buFont typeface="Wingdings" panose="05000000000000000000" pitchFamily="2" charset="2"/>
              <a:buChar char="Ø"/>
            </a:pP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
        <p:nvSpPr>
          <p:cNvPr id="41986" name="Rectangle 2"/>
          <p:cNvSpPr>
            <a:spLocks noGrp="1" noChangeArrowheads="1"/>
          </p:cNvSpPr>
          <p:nvPr>
            <p:ph type="title"/>
          </p:nvPr>
        </p:nvSpPr>
        <p:spPr/>
        <p:txBody>
          <a:bodyPr/>
          <a:lstStyle/>
          <a:p>
            <a:pPr eaLnBrk="1" hangingPunct="1"/>
            <a:r>
              <a:rPr lang="en-US" smtClean="0"/>
              <a:t>DCIS( Ductal Carcinoma In Situ)</a:t>
            </a:r>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smtClean="0">
                <a:latin typeface="Georgia" panose="02040502050405020303" pitchFamily="18" charset="0"/>
              </a:rPr>
              <a:t>Microcalcification</a:t>
            </a:r>
            <a:r>
              <a:rPr lang="en-US" dirty="0" smtClean="0">
                <a:latin typeface="Georgia" panose="02040502050405020303" pitchFamily="18" charset="0"/>
              </a:rPr>
              <a:t> of DCIS</a:t>
            </a:r>
            <a:endParaRPr lang="en-US" dirty="0">
              <a:latin typeface="Georgia" panose="02040502050405020303" pitchFamily="18" charset="0"/>
            </a:endParaRP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a:t>
            </a:r>
            <a:r>
              <a:rPr lang="en-US" dirty="0" smtClean="0">
                <a:latin typeface="Georgia" panose="02040502050405020303" pitchFamily="18" charset="0"/>
              </a:rPr>
              <a:t>DCIS: </a:t>
            </a:r>
            <a:r>
              <a:rPr lang="en-US" dirty="0">
                <a:latin typeface="Georgia" panose="02040502050405020303" pitchFamily="18" charset="0"/>
              </a:rPr>
              <a:t>is characterized by large central zones of necrosis with calcified debris. This type of DCIS is most frequently detected as radiologic calcifications. Less commonly, the surrounding desmoplastic response results in an ill-defined palpable mass 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a:xfrm>
            <a:off x="760413" y="2209800"/>
            <a:ext cx="8763000" cy="4267200"/>
          </a:xfrm>
        </p:spPr>
        <p:txBody>
          <a:bodyPr>
            <a:normAutofit/>
          </a:bodyPr>
          <a:lstStyle/>
          <a:p>
            <a:pPr eaLnBrk="1" hangingPunct="1">
              <a:buFont typeface="Wingdings" panose="05000000000000000000" pitchFamily="2" charset="2"/>
              <a:buNone/>
            </a:pPr>
            <a:r>
              <a:rPr lang="en-US" b="1" dirty="0" smtClean="0"/>
              <a:t>Clinical behavior: </a:t>
            </a:r>
            <a:r>
              <a:rPr lang="en-US" dirty="0" smtClean="0"/>
              <a:t>may vary depending on the subtype and the grade</a:t>
            </a:r>
          </a:p>
          <a:p>
            <a:pPr lvl="1" eaLnBrk="1" hangingPunct="1">
              <a:buFont typeface="Wingdings" panose="05000000000000000000" pitchFamily="2" charset="2"/>
              <a:buChar char="Ø"/>
            </a:pPr>
            <a:r>
              <a:rPr lang="en-US" sz="2400" dirty="0" err="1" smtClean="0">
                <a:solidFill>
                  <a:schemeClr val="tx1"/>
                </a:solidFill>
              </a:rPr>
              <a:t>Comedocarcinoma</a:t>
            </a:r>
            <a:r>
              <a:rPr lang="en-US" sz="2400" dirty="0" smtClean="0">
                <a:solidFill>
                  <a:schemeClr val="tx1"/>
                </a:solidFill>
              </a:rPr>
              <a:t> has essentially a 100% chance of becoming invasive if left untreated. </a:t>
            </a:r>
          </a:p>
          <a:p>
            <a:pPr lvl="1" eaLnBrk="1" hangingPunct="1">
              <a:buFont typeface="Wingdings" panose="05000000000000000000" pitchFamily="2" charset="2"/>
              <a:buChar char="Ø"/>
            </a:pPr>
            <a:r>
              <a:rPr lang="en-US" sz="2400" dirty="0" smtClean="0">
                <a:solidFill>
                  <a:schemeClr val="tx1"/>
                </a:solidFill>
              </a:rPr>
              <a:t>Pure cribriform/</a:t>
            </a:r>
            <a:r>
              <a:rPr lang="en-US" sz="2400" dirty="0" err="1" smtClean="0">
                <a:solidFill>
                  <a:schemeClr val="tx1"/>
                </a:solidFill>
              </a:rPr>
              <a:t>micropapillary</a:t>
            </a:r>
            <a:r>
              <a:rPr lang="en-US" sz="2400" dirty="0" smtClean="0">
                <a:solidFill>
                  <a:schemeClr val="tx1"/>
                </a:solidFill>
              </a:rPr>
              <a:t> carries only a 30% chance of  becoming invasive carcinoma</a:t>
            </a:r>
            <a:r>
              <a:rPr lang="en-US" sz="2400" dirty="0" smtClean="0"/>
              <a:t>. </a:t>
            </a:r>
          </a:p>
          <a:p>
            <a:pPr eaLnBrk="1" hangingPunct="1">
              <a:buFont typeface="Georgia" panose="02040502050405020303" pitchFamily="18" charset="0"/>
              <a:buNone/>
            </a:pPr>
            <a:r>
              <a:rPr lang="en-US" b="1" dirty="0" smtClean="0"/>
              <a:t>Treatment: </a:t>
            </a:r>
          </a:p>
          <a:p>
            <a:pPr lvl="1" eaLnBrk="1" hangingPunct="1">
              <a:buFont typeface="Wingdings" panose="05000000000000000000" pitchFamily="2" charset="2"/>
              <a:buChar char="Ø"/>
            </a:pPr>
            <a:r>
              <a:rPr lang="en-US" sz="2400" dirty="0" smtClean="0">
                <a:solidFill>
                  <a:schemeClr val="tx1"/>
                </a:solidFill>
              </a:rPr>
              <a:t>Wide local excision</a:t>
            </a:r>
          </a:p>
          <a:p>
            <a:pPr lvl="1" eaLnBrk="1" hangingPunct="1">
              <a:buFont typeface="Wingdings" panose="05000000000000000000" pitchFamily="2" charset="2"/>
              <a:buChar char="Ø"/>
            </a:pPr>
            <a:r>
              <a:rPr lang="en-US" sz="2400" dirty="0" smtClean="0">
                <a:solidFill>
                  <a:schemeClr val="tx1"/>
                </a:solidFill>
              </a:rPr>
              <a:t>mastectomy</a:t>
            </a:r>
          </a:p>
        </p:txBody>
      </p:sp>
      <p:sp>
        <p:nvSpPr>
          <p:cNvPr id="46082" name="Title 6"/>
          <p:cNvSpPr>
            <a:spLocks noGrp="1"/>
          </p:cNvSpPr>
          <p:nvPr>
            <p:ph type="title"/>
          </p:nvPr>
        </p:nvSpPr>
        <p:spPr/>
        <p:txBody>
          <a:bodyPr/>
          <a:lstStyle/>
          <a:p>
            <a:pPr eaLnBrk="1" hangingPunct="1"/>
            <a:r>
              <a:rPr lang="en-US" smtClean="0">
                <a:solidFill>
                  <a:schemeClr val="tx1"/>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Paget’s Disease </a:t>
            </a:r>
          </a:p>
        </p:txBody>
      </p:sp>
      <p:sp>
        <p:nvSpPr>
          <p:cNvPr id="75778" name="Rectangle 3"/>
          <p:cNvSpPr>
            <a:spLocks noGrp="1" noChangeArrowheads="1"/>
          </p:cNvSpPr>
          <p:nvPr>
            <p:ph type="body" sz="half" idx="2"/>
          </p:nvPr>
        </p:nvSpPr>
        <p:spPr>
          <a:xfrm>
            <a:off x="7770812" y="3429000"/>
            <a:ext cx="4343400" cy="3352800"/>
          </a:xfrm>
        </p:spPr>
        <p:txBody>
          <a:bodyPr rtlCol="0">
            <a:normAutofit fontScale="92500" lnSpcReduction="20000"/>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a:t>
            </a:r>
            <a:r>
              <a:rPr lang="en-US" dirty="0"/>
              <a:t>eczematous lesion </a:t>
            </a:r>
            <a:r>
              <a:rPr lang="en-US" dirty="0" smtClean="0"/>
              <a:t>on the nipple and surrounding areola.</a:t>
            </a:r>
          </a:p>
          <a:p>
            <a:pPr marL="365760" indent="-256032">
              <a:buClr>
                <a:schemeClr val="accent3"/>
              </a:buClr>
              <a:buFont typeface="Arial" pitchFamily="34" charset="0"/>
              <a:buChar char="•"/>
              <a:defRPr/>
            </a:pPr>
            <a:r>
              <a:rPr lang="en-US" dirty="0" smtClean="0"/>
              <a:t>Paget’s disease may be subtle or appear as an eroded and </a:t>
            </a:r>
            <a:r>
              <a:rPr lang="en-US" dirty="0"/>
              <a:t>weeping erythematous </a:t>
            </a:r>
            <a:r>
              <a:rPr lang="en-US" dirty="0" smtClean="0"/>
              <a:t>eruption. Pruritus is common and it might be mistaken for eczema.</a:t>
            </a:r>
          </a:p>
          <a:p>
            <a:pPr marL="365760" indent="-256032">
              <a:buClr>
                <a:schemeClr val="accent3"/>
              </a:buClr>
              <a:buFont typeface="Arial" pitchFamily="34" charset="0"/>
              <a:buChar char="•"/>
              <a:defRPr/>
            </a:pPr>
            <a:r>
              <a:rPr lang="en-US" dirty="0" smtClean="0"/>
              <a:t>Malignant cells are called Paget cells and are found scattered in the epidermis.</a:t>
            </a:r>
          </a:p>
          <a:p>
            <a:pPr marL="365760" indent="-256032">
              <a:buClr>
                <a:schemeClr val="accent3"/>
              </a:buClr>
              <a:buFont typeface="Arial" pitchFamily="34" charset="0"/>
              <a:buChar char="•"/>
              <a:defRPr/>
            </a:pPr>
            <a:endParaRPr lang="en-US" dirty="0" smtClean="0"/>
          </a:p>
        </p:txBody>
      </p:sp>
      <p:pic>
        <p:nvPicPr>
          <p:cNvPr id="2" name="Picture 1"/>
          <p:cNvPicPr>
            <a:picLocks noChangeAspect="1"/>
          </p:cNvPicPr>
          <p:nvPr/>
        </p:nvPicPr>
        <p:blipFill>
          <a:blip r:embed="rId3"/>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pic>
        <p:nvPicPr>
          <p:cNvPr id="8" name="Picture Placeholder 7"/>
          <p:cNvPicPr>
            <a:picLocks noGrp="1" noChangeAspect="1"/>
          </p:cNvPicPr>
          <p:nvPr>
            <p:ph type="pic" idx="1"/>
          </p:nvPr>
        </p:nvPicPr>
        <p:blipFill>
          <a:blip r:embed="rId4"/>
          <a:srcRect l="10559" r="10559"/>
          <a:stretch>
            <a:fillRect/>
          </a:stretch>
        </p:blipFill>
        <p:spPr>
          <a:xfrm>
            <a:off x="986502" y="1828800"/>
            <a:ext cx="6998965" cy="4701725"/>
          </a:xfrm>
          <a:prstGeom prst="rect">
            <a:avLst/>
          </a:prstGeom>
        </p:spPr>
      </p:pic>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smtClean="0"/>
              <a:t>Pagets</a:t>
            </a:r>
            <a:r>
              <a:rPr lang="en-US" dirty="0" smtClean="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ductal neoplastic cells with abundant </a:t>
            </a:r>
            <a:r>
              <a:rPr lang="en-US" sz="2400" dirty="0" smtClean="0"/>
              <a:t>cytoplasm, pleomorphic nuclei and </a:t>
            </a:r>
            <a:r>
              <a:rPr lang="en-US" sz="2400" dirty="0"/>
              <a:t>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a:t>
            </a:r>
            <a:r>
              <a:rPr lang="en-US" sz="2400" dirty="0" smtClean="0"/>
              <a:t>can be seen in 50% </a:t>
            </a:r>
            <a:r>
              <a:rPr lang="en-US" sz="2400" dirty="0"/>
              <a:t>of women with Paget disease indicating an underlying invasive </a:t>
            </a:r>
            <a:r>
              <a:rPr lang="en-US" sz="2400" dirty="0" smtClean="0"/>
              <a:t>carcinoma near by.</a:t>
            </a:r>
            <a:endParaRPr lang="en-US" sz="2400" dirty="0"/>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52600"/>
            <a:ext cx="7847012" cy="5105400"/>
          </a:xfrm>
        </p:spPr>
        <p:txBody>
          <a:bodyPr>
            <a:normAutofit fontScale="70000" lnSpcReduction="20000"/>
          </a:bodyPr>
          <a:lstStyle/>
          <a:p>
            <a:pPr marL="365760" indent="-256032">
              <a:buClr>
                <a:schemeClr val="accent3"/>
              </a:buClr>
              <a:buFont typeface="Georgia"/>
              <a:buChar char="•"/>
              <a:defRPr/>
            </a:pPr>
            <a:r>
              <a:rPr lang="en-US" dirty="0" smtClean="0"/>
              <a:t>LCIS alone is always an incidental finding </a:t>
            </a:r>
            <a:r>
              <a:rPr lang="en-US" dirty="0"/>
              <a:t>in </a:t>
            </a:r>
            <a:r>
              <a:rPr lang="en-US" dirty="0" smtClean="0"/>
              <a:t>breast biopsy performed for another reason. </a:t>
            </a:r>
          </a:p>
          <a:p>
            <a:pPr marL="365760" indent="-256032">
              <a:buClr>
                <a:schemeClr val="accent3"/>
              </a:buClr>
              <a:buFont typeface="Georgia"/>
              <a:buChar char="•"/>
              <a:defRPr/>
            </a:pPr>
            <a:r>
              <a:rPr lang="en-US" dirty="0" smtClean="0"/>
              <a:t>LCIS is uncommon.</a:t>
            </a:r>
          </a:p>
          <a:p>
            <a:pPr marL="365760" indent="-256032">
              <a:buClr>
                <a:schemeClr val="accent3"/>
              </a:buClr>
              <a:buFont typeface="Georgia"/>
              <a:buChar char="•"/>
              <a:defRPr/>
            </a:pPr>
            <a:r>
              <a:rPr lang="en-US" dirty="0" smtClean="0"/>
              <a:t>LCIS tends to be </a:t>
            </a:r>
            <a:r>
              <a:rPr lang="en-US" dirty="0" err="1" smtClean="0"/>
              <a:t>multicentric</a:t>
            </a:r>
            <a:r>
              <a:rPr lang="en-US" dirty="0" smtClean="0"/>
              <a:t> and bilateral and therefore subsequent carcinomas  can occur both breasts. </a:t>
            </a:r>
          </a:p>
          <a:p>
            <a:pPr marL="365760" indent="-256032">
              <a:buClr>
                <a:schemeClr val="accent3"/>
              </a:buClr>
              <a:buFont typeface="Arial" pitchFamily="34" charset="0"/>
              <a:buChar char="•"/>
              <a:defRPr/>
            </a:pPr>
            <a:r>
              <a:rPr lang="en-US" dirty="0" smtClean="0"/>
              <a:t>LCIS does not form a palpable mass and cannot be detected clinically on palpation or on gross pathological examination. </a:t>
            </a:r>
          </a:p>
          <a:p>
            <a:pPr marL="365760" indent="-256032">
              <a:buClr>
                <a:schemeClr val="accent3"/>
              </a:buClr>
              <a:buFont typeface="Arial" pitchFamily="34" charset="0"/>
              <a:buChar char="•"/>
              <a:defRPr/>
            </a:pPr>
            <a:r>
              <a:rPr lang="en-US" dirty="0" err="1" smtClean="0"/>
              <a:t>Microcalcifications</a:t>
            </a:r>
            <a:r>
              <a:rPr lang="en-US" dirty="0" smtClean="0"/>
              <a:t> in LCIS are infrequent and so mammography is not useful for detection. </a:t>
            </a:r>
          </a:p>
          <a:p>
            <a:pPr marL="365760" indent="-256032">
              <a:buClr>
                <a:schemeClr val="accent3"/>
              </a:buClr>
              <a:buFont typeface="Arial" pitchFamily="34" charset="0"/>
              <a:buChar char="•"/>
              <a:defRPr/>
            </a:pPr>
            <a:r>
              <a:rPr lang="en-US" dirty="0" smtClean="0"/>
              <a:t>Histology</a:t>
            </a:r>
            <a:r>
              <a:rPr lang="en-US" dirty="0"/>
              <a:t>: monomorphic population of small, </a:t>
            </a:r>
            <a:r>
              <a:rPr lang="en-US" dirty="0" smtClean="0"/>
              <a:t>rounded </a:t>
            </a:r>
            <a:r>
              <a:rPr lang="en-US" dirty="0"/>
              <a:t>cells fills and expands the acini of </a:t>
            </a:r>
            <a:r>
              <a:rPr lang="en-US" dirty="0" smtClean="0"/>
              <a:t>lobules. </a:t>
            </a:r>
            <a:r>
              <a:rPr lang="en-US" dirty="0"/>
              <a:t>The underlying lobular architecture can still be recognized.</a:t>
            </a:r>
          </a:p>
          <a:p>
            <a:pPr marL="365760" indent="-256032">
              <a:buClr>
                <a:schemeClr val="accent3"/>
              </a:buClr>
              <a:buNone/>
              <a:defRPr/>
            </a:pPr>
            <a:r>
              <a:rPr lang="en-US" b="1" dirty="0"/>
              <a:t>Clinical behavior </a:t>
            </a:r>
            <a:endParaRPr lang="en-US" dirty="0"/>
          </a:p>
          <a:p>
            <a:pPr marL="365760" indent="-256032">
              <a:buClr>
                <a:schemeClr val="accent3"/>
              </a:buClr>
              <a:buFont typeface="Georgia"/>
              <a:buChar char="•"/>
              <a:defRPr/>
            </a:pPr>
            <a:r>
              <a:rPr lang="en-US" dirty="0"/>
              <a:t>If LCIS is left untreated, about 30% of women develop an invasive cancer within 20 years of diagnosis. The invasive cancer </a:t>
            </a:r>
            <a:r>
              <a:rPr lang="en-US" dirty="0" smtClean="0"/>
              <a:t>that develops is usually lobular (but can be ductal too). </a:t>
            </a:r>
          </a:p>
          <a:p>
            <a:pPr marL="365760" indent="-256032">
              <a:buClr>
                <a:schemeClr val="accent3"/>
              </a:buClr>
              <a:buFont typeface="Georgia"/>
              <a:buChar char="•"/>
              <a:defRPr/>
            </a:pPr>
            <a:r>
              <a:rPr lang="en-US" dirty="0" smtClean="0"/>
              <a:t>LCIS </a:t>
            </a:r>
            <a:r>
              <a:rPr lang="en-US" dirty="0"/>
              <a:t>is a marker of increased cancer in both breasts</a:t>
            </a:r>
          </a:p>
          <a:p>
            <a:pPr marL="365760" indent="-256032">
              <a:buClr>
                <a:schemeClr val="accent3"/>
              </a:buClr>
              <a:buFont typeface="Georgia"/>
              <a:buChar char="•"/>
              <a:defRPr/>
            </a:pPr>
            <a:endParaRPr lang="en-US" dirty="0" smtClean="0"/>
          </a:p>
        </p:txBody>
      </p:sp>
      <p:sp>
        <p:nvSpPr>
          <p:cNvPr id="50178" name="Rectangle 2"/>
          <p:cNvSpPr>
            <a:spLocks noGrp="1" noChangeArrowheads="1"/>
          </p:cNvSpPr>
          <p:nvPr>
            <p:ph type="title"/>
          </p:nvPr>
        </p:nvSpPr>
        <p:spPr/>
        <p:txBody>
          <a:bodyPr/>
          <a:lstStyle/>
          <a:p>
            <a:pPr eaLnBrk="1" hangingPunct="1"/>
            <a:r>
              <a:rPr lang="en-US" dirty="0" smtClean="0"/>
              <a:t>Lobular Carcinoma in Situ (LCIS)</a:t>
            </a:r>
          </a:p>
        </p:txBody>
      </p:sp>
      <p:pic>
        <p:nvPicPr>
          <p:cNvPr id="2" name="Picture 1"/>
          <p:cNvPicPr>
            <a:picLocks noChangeAspect="1"/>
          </p:cNvPicPr>
          <p:nvPr/>
        </p:nvPicPr>
        <p:blipFill>
          <a:blip r:embed="rId3"/>
          <a:stretch>
            <a:fillRect/>
          </a:stretch>
        </p:blipFill>
        <p:spPr>
          <a:xfrm>
            <a:off x="7931703" y="1752600"/>
            <a:ext cx="4276129" cy="4618219"/>
          </a:xfrm>
          <a:prstGeom prst="rect">
            <a:avLst/>
          </a:prstGeom>
        </p:spPr>
      </p:pic>
      <p:pic>
        <p:nvPicPr>
          <p:cNvPr id="3" name="Picture 2"/>
          <p:cNvPicPr>
            <a:picLocks noChangeAspect="1"/>
          </p:cNvPicPr>
          <p:nvPr/>
        </p:nvPicPr>
        <p:blipFill>
          <a:blip r:embed="rId4"/>
          <a:stretch>
            <a:fillRect/>
          </a:stretch>
        </p:blipFill>
        <p:spPr>
          <a:xfrm>
            <a:off x="8685212" y="6370819"/>
            <a:ext cx="2987299" cy="280440"/>
          </a:xfrm>
          <a:prstGeom prst="rect">
            <a:avLst/>
          </a:prstGeom>
        </p:spPr>
      </p:pic>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640111" y="203199"/>
            <a:ext cx="8229600" cy="720725"/>
          </a:xfrm>
        </p:spPr>
        <p:txBody>
          <a:bodyPr>
            <a:normAutofit/>
          </a:bodyPr>
          <a:lstStyle/>
          <a:p>
            <a:pPr eaLnBrk="1" hangingPunct="1"/>
            <a:r>
              <a:rPr lang="en-US" dirty="0" smtClean="0"/>
              <a:t>LCIS </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 y="1600200"/>
            <a:ext cx="5956045" cy="39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442" y="1219200"/>
            <a:ext cx="6062230"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04012" y="6188407"/>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62951" y="5629953"/>
            <a:ext cx="5408378" cy="461665"/>
          </a:xfrm>
          <a:prstGeom prst="rect">
            <a:avLst/>
          </a:prstGeom>
        </p:spPr>
        <p:txBody>
          <a:bodyPr wrap="square">
            <a:spAutoFit/>
          </a:bodyPr>
          <a:lstStyle/>
          <a:p>
            <a:r>
              <a:rPr lang="en-US" sz="800" dirty="0" smtClean="0"/>
              <a:t>FROM: </a:t>
            </a:r>
            <a:r>
              <a:rPr lang="en-US" sz="800" b="1" dirty="0" smtClean="0"/>
              <a:t>Lobular </a:t>
            </a:r>
            <a:r>
              <a:rPr lang="en-US" sz="800" b="1" dirty="0"/>
              <a:t>Carcinoma </a:t>
            </a:r>
            <a:r>
              <a:rPr lang="en-US" sz="800" b="1" i="1" dirty="0"/>
              <a:t>In Situ</a:t>
            </a:r>
            <a:r>
              <a:rPr lang="en-US" sz="800" b="1" dirty="0"/>
              <a:t> Diagnosed By Core Needle Biopsy: When Should It Be Excised?</a:t>
            </a:r>
          </a:p>
          <a:p>
            <a:r>
              <a:rPr lang="en-US" sz="800" dirty="0"/>
              <a:t>Lavinia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a:t>
            </a:r>
            <a:r>
              <a:rPr lang="en-US" sz="800" dirty="0" smtClean="0"/>
              <a:t>120–129n  http</a:t>
            </a:r>
            <a:r>
              <a:rPr lang="en-US" sz="800" dirty="0"/>
              <a:t>://www.nature.com/modpathol/journal/v16/n2/images/3880726f2.jpg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1225550" y="1752601"/>
            <a:ext cx="4800600" cy="1905000"/>
          </a:xfrm>
        </p:spPr>
        <p:txBody>
          <a:bodyPr>
            <a:normAutofit fontScale="85000" lnSpcReduction="2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t>DUCTS</a:t>
            </a:r>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79991"/>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4" y="3692612"/>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27812" y="3632887"/>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a:bodyPr>
          <a:lstStyle/>
          <a:p>
            <a:pPr marL="365760" indent="-256032">
              <a:spcBef>
                <a:spcPts val="0"/>
              </a:spcBef>
              <a:buClr>
                <a:schemeClr val="accent3"/>
              </a:buClr>
              <a:buNone/>
              <a:defRPr/>
            </a:pPr>
            <a:r>
              <a:rPr lang="en-US" dirty="0"/>
              <a:t>Invasive breast carcinoma is tumor that has extended across </a:t>
            </a:r>
            <a:r>
              <a:rPr lang="en-US" dirty="0" smtClean="0"/>
              <a:t>them</a:t>
            </a:r>
          </a:p>
          <a:p>
            <a:pPr marL="365760" indent="-256032">
              <a:spcBef>
                <a:spcPts val="0"/>
              </a:spcBef>
              <a:buClr>
                <a:schemeClr val="accent3"/>
              </a:buClr>
              <a:buNone/>
              <a:defRPr/>
            </a:pPr>
            <a:r>
              <a:rPr lang="en-US" dirty="0" smtClean="0"/>
              <a:t>basement </a:t>
            </a:r>
            <a:r>
              <a:rPr lang="en-US" dirty="0"/>
              <a:t>membrane. This permits access to lymphatics and vessels </a:t>
            </a:r>
            <a:r>
              <a:rPr lang="en-US" dirty="0" smtClean="0"/>
              <a:t>and</a:t>
            </a:r>
          </a:p>
          <a:p>
            <a:pPr marL="365760" indent="-256032">
              <a:spcBef>
                <a:spcPts val="0"/>
              </a:spcBef>
              <a:buClr>
                <a:schemeClr val="accent3"/>
              </a:buClr>
              <a:buNone/>
              <a:defRPr/>
            </a:pPr>
            <a:r>
              <a:rPr lang="en-US" dirty="0" smtClean="0"/>
              <a:t>Therefore the potential to metastasize. Invasive </a:t>
            </a:r>
            <a:r>
              <a:rPr lang="en-US" dirty="0"/>
              <a:t>breast carcinoma </a:t>
            </a:r>
            <a:r>
              <a:rPr lang="en-US" dirty="0" smtClean="0"/>
              <a:t>is</a:t>
            </a:r>
          </a:p>
          <a:p>
            <a:pPr marL="365760" indent="-256032">
              <a:spcBef>
                <a:spcPts val="0"/>
              </a:spcBef>
              <a:buClr>
                <a:schemeClr val="accent3"/>
              </a:buClr>
              <a:buNone/>
              <a:defRPr/>
            </a:pPr>
            <a:r>
              <a:rPr lang="en-US" dirty="0" smtClean="0"/>
              <a:t>subdivided into:</a:t>
            </a:r>
            <a:endParaRPr lang="en-US" dirty="0"/>
          </a:p>
          <a:p>
            <a:pPr marL="452628" indent="-342900">
              <a:buClr>
                <a:schemeClr val="accent3"/>
              </a:buClr>
              <a:buFont typeface="Wingdings" panose="05000000000000000000" pitchFamily="2" charset="2"/>
              <a:buChar char="§"/>
              <a:defRPr/>
            </a:pPr>
            <a:r>
              <a:rPr lang="en-US" dirty="0" smtClean="0"/>
              <a:t>NOS </a:t>
            </a:r>
            <a:r>
              <a:rPr lang="en-US" dirty="0"/>
              <a:t>Ductal 80% (NOS= no otherwise specified)</a:t>
            </a:r>
          </a:p>
          <a:p>
            <a:pPr marL="452628" indent="-342900">
              <a:buClr>
                <a:schemeClr val="accent3"/>
              </a:buClr>
              <a:buFont typeface="Wingdings" panose="05000000000000000000" pitchFamily="2" charset="2"/>
              <a:buChar char="§"/>
              <a:defRPr/>
            </a:pPr>
            <a:r>
              <a:rPr lang="en-US" dirty="0" smtClean="0"/>
              <a:t>Lobular </a:t>
            </a:r>
            <a:r>
              <a:rPr lang="en-US" dirty="0"/>
              <a:t>10%</a:t>
            </a:r>
          </a:p>
          <a:p>
            <a:pPr marL="452628" indent="-342900">
              <a:buClr>
                <a:schemeClr val="accent3"/>
              </a:buClr>
              <a:buFont typeface="Wingdings" panose="05000000000000000000" pitchFamily="2" charset="2"/>
              <a:buChar char="§"/>
              <a:defRPr/>
            </a:pPr>
            <a:r>
              <a:rPr lang="en-US" dirty="0" smtClean="0"/>
              <a:t>Tubular </a:t>
            </a:r>
            <a:r>
              <a:rPr lang="en-US" dirty="0"/>
              <a:t>6%</a:t>
            </a:r>
          </a:p>
          <a:p>
            <a:pPr marL="452628" indent="-342900">
              <a:buClr>
                <a:schemeClr val="accent3"/>
              </a:buClr>
              <a:buFont typeface="Wingdings" panose="05000000000000000000" pitchFamily="2" charset="2"/>
              <a:buChar char="§"/>
              <a:defRPr/>
            </a:pPr>
            <a:r>
              <a:rPr lang="en-US" dirty="0" smtClean="0"/>
              <a:t>Mucinous(Colloid</a:t>
            </a:r>
            <a:r>
              <a:rPr lang="en-US" dirty="0"/>
              <a:t>) 2%</a:t>
            </a:r>
          </a:p>
          <a:p>
            <a:pPr marL="452628" indent="-342900">
              <a:buClr>
                <a:schemeClr val="accent3"/>
              </a:buClr>
              <a:buFont typeface="Wingdings" panose="05000000000000000000" pitchFamily="2" charset="2"/>
              <a:buChar char="§"/>
              <a:defRPr/>
            </a:pPr>
            <a:r>
              <a:rPr lang="en-US" dirty="0" smtClean="0"/>
              <a:t>Medullary </a:t>
            </a:r>
            <a:r>
              <a:rPr lang="en-US" dirty="0"/>
              <a:t>2%</a:t>
            </a:r>
          </a:p>
          <a:p>
            <a:pPr marL="452628" indent="-342900">
              <a:buClr>
                <a:schemeClr val="accent3"/>
              </a:buClr>
              <a:buFont typeface="Wingdings" panose="05000000000000000000" pitchFamily="2" charset="2"/>
              <a:buChar char="§"/>
              <a:defRPr/>
            </a:pPr>
            <a:r>
              <a:rPr lang="en-US" dirty="0" smtClean="0"/>
              <a:t>Papillary </a:t>
            </a:r>
            <a:r>
              <a:rPr lang="en-US" dirty="0"/>
              <a:t>1%</a:t>
            </a:r>
          </a:p>
          <a:p>
            <a:pPr marL="452628" indent="-342900">
              <a:buClr>
                <a:schemeClr val="accent3"/>
              </a:buClr>
              <a:buFont typeface="Wingdings" panose="05000000000000000000" pitchFamily="2" charset="2"/>
              <a:buChar char="§"/>
              <a:defRPr/>
            </a:pPr>
            <a:r>
              <a:rPr lang="en-US" dirty="0" smtClean="0"/>
              <a:t>Metaplastic </a:t>
            </a:r>
            <a:r>
              <a:rPr lang="en-US" dirty="0"/>
              <a:t>Carcinoma 1%</a:t>
            </a:r>
          </a:p>
          <a:p>
            <a:pPr marL="365760" indent="-256032">
              <a:buClr>
                <a:schemeClr val="accent3"/>
              </a:buClr>
              <a:buFont typeface="Arial" pitchFamily="34" charset="0"/>
              <a:buChar char="•"/>
              <a:defRPr/>
            </a:pPr>
            <a:endParaRPr lang="en-US" dirty="0" smtClean="0"/>
          </a:p>
        </p:txBody>
      </p:sp>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531811" y="1557338"/>
            <a:ext cx="7620001" cy="5376862"/>
          </a:xfrm>
        </p:spPr>
        <p:txBody>
          <a:bodyPr>
            <a:normAutofit fontScale="77500" lnSpcReduction="20000"/>
          </a:bodyPr>
          <a:lstStyle/>
          <a:p>
            <a:pPr eaLnBrk="1" hangingPunct="1">
              <a:lnSpc>
                <a:spcPct val="80000"/>
              </a:lnSpc>
            </a:pPr>
            <a:endParaRPr lang="en-US" sz="2300" dirty="0">
              <a:cs typeface="Calibri" panose="020F0502020204030204" pitchFamily="34" charset="0"/>
            </a:endParaRPr>
          </a:p>
          <a:p>
            <a:pPr eaLnBrk="1" hangingPunct="1">
              <a:lnSpc>
                <a:spcPct val="80000"/>
              </a:lnSpc>
            </a:pPr>
            <a:r>
              <a:rPr lang="en-US" sz="2300" dirty="0">
                <a:cs typeface="Calibri" panose="020F0502020204030204" pitchFamily="34" charset="0"/>
              </a:rPr>
              <a:t>Palpable mass. </a:t>
            </a:r>
          </a:p>
          <a:p>
            <a:pPr eaLnBrk="1" hangingPunct="1">
              <a:lnSpc>
                <a:spcPct val="80000"/>
              </a:lnSpc>
            </a:pPr>
            <a:r>
              <a:rPr lang="en-US" sz="2300" dirty="0" smtClean="0">
                <a:cs typeface="Calibri" panose="020F0502020204030204" pitchFamily="34" charset="0"/>
              </a:rPr>
              <a:t>About half of </a:t>
            </a:r>
            <a:r>
              <a:rPr lang="en-US" sz="2300" dirty="0">
                <a:cs typeface="Calibri" panose="020F0502020204030204" pitchFamily="34" charset="0"/>
              </a:rPr>
              <a:t>the patients will have axillary lymph node metastases.</a:t>
            </a:r>
          </a:p>
          <a:p>
            <a:pPr eaLnBrk="1" hangingPunct="1">
              <a:lnSpc>
                <a:spcPct val="80000"/>
              </a:lnSpc>
            </a:pPr>
            <a:r>
              <a:rPr lang="en-US" sz="2300" dirty="0">
                <a:cs typeface="Calibri" panose="020F0502020204030204" pitchFamily="34" charset="0"/>
              </a:rPr>
              <a:t>Larger carcinomas may be fixed to the chest wall or cause dimpling of the skin. </a:t>
            </a:r>
          </a:p>
          <a:p>
            <a:pPr eaLnBrk="1" hangingPunct="1">
              <a:lnSpc>
                <a:spcPct val="80000"/>
              </a:lnSpc>
            </a:pPr>
            <a:r>
              <a:rPr lang="en-US" sz="2300" dirty="0">
                <a:cs typeface="Calibri" panose="020F0502020204030204" pitchFamily="34" charset="0"/>
              </a:rPr>
              <a:t>Lymphatics may become </a:t>
            </a:r>
            <a:r>
              <a:rPr lang="en-US" sz="2300" dirty="0" smtClean="0">
                <a:cs typeface="Calibri" panose="020F0502020204030204" pitchFamily="34" charset="0"/>
              </a:rPr>
              <a:t>involved and the lymphatic drainage of that area and the overlying skin gets blocked causing </a:t>
            </a:r>
            <a:r>
              <a:rPr lang="en-US" sz="2300" dirty="0">
                <a:cs typeface="Calibri" panose="020F0502020204030204" pitchFamily="34" charset="0"/>
              </a:rPr>
              <a:t>lymphedema and thickening of the skin, a change referred to as </a:t>
            </a:r>
            <a:r>
              <a:rPr lang="en-US" sz="2300" dirty="0" err="1">
                <a:cs typeface="Calibri" panose="020F0502020204030204" pitchFamily="34" charset="0"/>
              </a:rPr>
              <a:t>peau</a:t>
            </a:r>
            <a:r>
              <a:rPr lang="en-US" sz="2300" dirty="0">
                <a:cs typeface="Calibri" panose="020F0502020204030204" pitchFamily="34" charset="0"/>
              </a:rPr>
              <a:t> </a:t>
            </a:r>
            <a:r>
              <a:rPr lang="en-US" sz="2300" dirty="0" err="1">
                <a:cs typeface="Calibri" panose="020F0502020204030204" pitchFamily="34" charset="0"/>
              </a:rPr>
              <a:t>d'orange</a:t>
            </a:r>
            <a:r>
              <a:rPr lang="en-US" sz="2300" dirty="0">
                <a:cs typeface="Calibri" panose="020F0502020204030204" pitchFamily="34" charset="0"/>
              </a:rPr>
              <a:t>. </a:t>
            </a:r>
          </a:p>
          <a:p>
            <a:pPr eaLnBrk="1" hangingPunct="1">
              <a:lnSpc>
                <a:spcPct val="80000"/>
              </a:lnSpc>
            </a:pPr>
            <a:r>
              <a:rPr lang="en-US" sz="2300" dirty="0" smtClean="0">
                <a:cs typeface="Calibri" panose="020F0502020204030204" pitchFamily="34" charset="0"/>
              </a:rPr>
              <a:t>When </a:t>
            </a:r>
            <a:r>
              <a:rPr lang="en-US" sz="2300" dirty="0">
                <a:cs typeface="Calibri" panose="020F0502020204030204" pitchFamily="34" charset="0"/>
              </a:rPr>
              <a:t>the tumor involves the central portion of the breast, retraction of the nipple may develop. </a:t>
            </a:r>
          </a:p>
          <a:p>
            <a:pPr eaLnBrk="1" hangingPunct="1">
              <a:lnSpc>
                <a:spcPct val="80000"/>
              </a:lnSpc>
            </a:pPr>
            <a:r>
              <a:rPr lang="en-US" sz="2300" dirty="0" smtClean="0"/>
              <a:t>On </a:t>
            </a:r>
            <a:r>
              <a:rPr lang="en-US" sz="2300" dirty="0"/>
              <a:t>mammography, invasive carcinomas </a:t>
            </a:r>
            <a:r>
              <a:rPr lang="en-US" sz="2300" dirty="0" smtClean="0"/>
              <a:t>commonly </a:t>
            </a:r>
            <a:r>
              <a:rPr lang="en-US" sz="2300" dirty="0"/>
              <a:t>present as a </a:t>
            </a:r>
            <a:r>
              <a:rPr lang="en-US" sz="2300" dirty="0" smtClean="0"/>
              <a:t>density.</a:t>
            </a:r>
          </a:p>
          <a:p>
            <a:pPr eaLnBrk="1" hangingPunct="1">
              <a:lnSpc>
                <a:spcPct val="80000"/>
              </a:lnSpc>
            </a:pPr>
            <a:r>
              <a:rPr lang="en-US" sz="2300" dirty="0" smtClean="0"/>
              <a:t>Invasive </a:t>
            </a:r>
            <a:r>
              <a:rPr lang="en-US" sz="2300" dirty="0"/>
              <a:t>carcinomas presenting as mammographic calcifications without an associated density are usually very small in </a:t>
            </a:r>
            <a:r>
              <a:rPr lang="en-US" sz="2300" dirty="0" smtClean="0"/>
              <a:t>size.</a:t>
            </a:r>
          </a:p>
          <a:p>
            <a:pPr eaLnBrk="1" hangingPunct="1">
              <a:lnSpc>
                <a:spcPct val="80000"/>
              </a:lnSpc>
            </a:pPr>
            <a:r>
              <a:rPr lang="en-US" sz="2300" dirty="0" smtClean="0"/>
              <a:t>The </a:t>
            </a:r>
            <a:r>
              <a:rPr lang="en-US" sz="2300" dirty="0"/>
              <a:t>term "inflammatory carcinoma" refers to the clinical presentation of a carcinoma extensively involving dermal lymphatics, resulting in an enlarged erythematous breast. The diagnosis is made on clinical grounds and does not correlate with a specific histologic type of carcinoma </a:t>
            </a:r>
          </a:p>
          <a:p>
            <a:pPr eaLnBrk="1" hangingPunct="1">
              <a:lnSpc>
                <a:spcPct val="80000"/>
              </a:lnSpc>
            </a:pPr>
            <a:endParaRPr lang="en-US" sz="2200" dirty="0">
              <a:latin typeface="Calibri" panose="020F0502020204030204" pitchFamily="34" charset="0"/>
              <a:cs typeface="Calibri" panose="020F0502020204030204" pitchFamily="34" charset="0"/>
            </a:endParaRPr>
          </a:p>
          <a:p>
            <a:pPr eaLnBrk="1" hangingPunct="1">
              <a:lnSpc>
                <a:spcPct val="80000"/>
              </a:lnSpc>
            </a:pPr>
            <a:endParaRPr lang="en-US" sz="2200" dirty="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1370012" y="76200"/>
            <a:ext cx="8229600" cy="1066800"/>
          </a:xfrm>
        </p:spPr>
        <p:txBody>
          <a:bodyPr/>
          <a:lstStyle/>
          <a:p>
            <a:pPr eaLnBrk="1" hangingPunct="1"/>
            <a:r>
              <a:rPr lang="en-US" sz="2800" b="1" dirty="0"/>
              <a:t>CLINICAL FEATURES OF INVASIVE BREAST CANCER</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2" y="509588"/>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430" y="44005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90156"/>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3612" y="1905000"/>
            <a:ext cx="3657600" cy="4549551"/>
          </a:xfrm>
        </p:spPr>
      </p:pic>
      <p:sp>
        <p:nvSpPr>
          <p:cNvPr id="94210" name="Content Placeholder 1"/>
          <p:cNvSpPr>
            <a:spLocks noGrp="1"/>
          </p:cNvSpPr>
          <p:nvPr>
            <p:ph sz="half" idx="1"/>
          </p:nvPr>
        </p:nvSpPr>
        <p:spPr>
          <a:xfrm>
            <a:off x="684212" y="1752600"/>
            <a:ext cx="5943600" cy="5022850"/>
          </a:xfrm>
        </p:spPr>
        <p:txBody>
          <a:bodyPr rtlCol="0">
            <a:normAutofit lnSpcReduction="10000"/>
          </a:bodyPr>
          <a:lstStyle/>
          <a:p>
            <a:pPr marL="365760" indent="-256032">
              <a:buClr>
                <a:schemeClr val="accent3"/>
              </a:buClr>
              <a:buFont typeface="Arial" pitchFamily="34" charset="0"/>
              <a:buChar char="•"/>
              <a:defRPr/>
            </a:pPr>
            <a:r>
              <a:rPr lang="en-US" b="1" dirty="0"/>
              <a:t>Invasive Ductal Carcinoma, </a:t>
            </a:r>
            <a:r>
              <a:rPr lang="en-US" b="1" dirty="0" smtClean="0"/>
              <a:t>NOS</a:t>
            </a:r>
            <a:r>
              <a:rPr lang="en-US" dirty="0" smtClean="0"/>
              <a: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induce a marked fibroblastic </a:t>
            </a:r>
            <a:r>
              <a:rPr lang="en-US" dirty="0"/>
              <a:t>(desmoplastic) stromal </a:t>
            </a:r>
            <a:r>
              <a:rPr lang="en-US" dirty="0" smtClean="0"/>
              <a:t>reaction to the invading tumor cells producing a palpable mass with hard consistency (</a:t>
            </a:r>
            <a:r>
              <a:rPr lang="en-US" dirty="0" err="1" smtClean="0"/>
              <a:t>scirrhous</a:t>
            </a:r>
            <a:r>
              <a:rPr lang="en-US" dirty="0" smtClean="0"/>
              <a:t> carcinoma). And therefore a palpable mass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sp>
        <p:nvSpPr>
          <p:cNvPr id="57346" name="Title 2"/>
          <p:cNvSpPr>
            <a:spLocks noGrp="1"/>
          </p:cNvSpPr>
          <p:nvPr>
            <p:ph type="title"/>
          </p:nvPr>
        </p:nvSpPr>
        <p:spPr>
          <a:xfrm>
            <a:off x="1598612" y="152400"/>
            <a:ext cx="8229600" cy="1066800"/>
          </a:xfrm>
        </p:spPr>
        <p:txBody>
          <a:bodyPr/>
          <a:lstStyle/>
          <a:p>
            <a:pPr eaLnBrk="1" hangingPunct="1"/>
            <a:r>
              <a:rPr lang="en-US" b="1" dirty="0" smtClean="0"/>
              <a:t>Invasive 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smtClean="0"/>
              <a:t>Grossly: tumor is firm, hard, with an irregular border.</a:t>
            </a:r>
          </a:p>
          <a:p>
            <a:pPr marL="365760" indent="-256032">
              <a:buClr>
                <a:schemeClr val="accent3"/>
              </a:buClr>
              <a:buFont typeface="Arial" pitchFamily="34" charset="0"/>
              <a:buChar char="•"/>
              <a:defRPr/>
            </a:pPr>
            <a:r>
              <a:rPr lang="en-US" dirty="0" smtClean="0"/>
              <a:t>Cut surface: gritty and shows irregular margins with stellate infiltration (sometimes </a:t>
            </a:r>
            <a:r>
              <a:rPr lang="en-US" dirty="0"/>
              <a:t>it can be soft and well </a:t>
            </a:r>
            <a:r>
              <a:rPr lang="en-US" dirty="0" smtClean="0"/>
              <a:t>demarcated) and in the center there are small foci of chalky white stroma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sp>
        <p:nvSpPr>
          <p:cNvPr id="84994" name="Rectangle 2"/>
          <p:cNvSpPr>
            <a:spLocks noGrp="1" noChangeArrowheads="1"/>
          </p:cNvSpPr>
          <p:nvPr>
            <p:ph type="title"/>
          </p:nvPr>
        </p:nvSpPr>
        <p:spPr>
          <a:xfrm>
            <a:off x="1370012" y="381000"/>
            <a:ext cx="7315200" cy="762000"/>
          </a:xfrm>
        </p:spPr>
        <p:txBody>
          <a:bodyPr>
            <a:normAutofit/>
          </a:bodyPr>
          <a:lstStyle/>
          <a:p>
            <a:pPr>
              <a:defRPr/>
            </a:pPr>
            <a:r>
              <a:rPr lang="en-US" b="1" dirty="0" smtClean="0"/>
              <a:t>Invasive Ductal Carcinoma, NOS: gross</a:t>
            </a:r>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434732"/>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3375" y="1590675"/>
            <a:ext cx="4038600" cy="2679700"/>
          </a:xfrm>
        </p:spPr>
      </p:pic>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Histology: the tumor cells are large </a:t>
            </a:r>
            <a:r>
              <a:rPr lang="en-US" dirty="0"/>
              <a:t>and pleomorphic usually within a dense stroma</a:t>
            </a:r>
            <a:r>
              <a:rPr lang="en-US" dirty="0" smtClean="0"/>
              <a:t>.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smtClean="0"/>
              <a:t>The tumors range from well differentiated to moderate or poorly differentiated.</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smtClean="0">
                <a:latin typeface="+mn-lt"/>
              </a:rPr>
              <a:t>Invasive Ductal Carcinoma, NOS: histology</a:t>
            </a: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42862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1773237" y="85726"/>
            <a:ext cx="8229600" cy="1069975"/>
          </a:xfrm>
        </p:spPr>
        <p:txBody>
          <a:bodyPr/>
          <a:lstStyle/>
          <a:p>
            <a:pPr eaLnBrk="1" hangingPunct="1"/>
            <a:r>
              <a:rPr lang="en-US" smtClean="0"/>
              <a:t>Invasive ductal carcinoma</a:t>
            </a: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303212" y="2205038"/>
            <a:ext cx="6846888" cy="4324350"/>
          </a:xfrm>
        </p:spPr>
        <p:txBody>
          <a:bodyPr rtlCol="0">
            <a:normAutofit fontScale="85000" lnSpcReduction="20000"/>
          </a:bodyPr>
          <a:lstStyle/>
          <a:p>
            <a:pPr marL="365760" indent="-256032">
              <a:buClr>
                <a:schemeClr val="accent3"/>
              </a:buClr>
              <a:buFont typeface="Arial" pitchFamily="34" charset="0"/>
              <a:buChar char="•"/>
              <a:defRPr/>
            </a:pPr>
            <a:endParaRPr lang="en-US" dirty="0" smtClean="0"/>
          </a:p>
          <a:p>
            <a:pPr marL="452628" indent="-342900">
              <a:buFont typeface="Wingdings" panose="05000000000000000000" pitchFamily="2" charset="2"/>
              <a:buChar char="§"/>
              <a:defRPr/>
            </a:pPr>
            <a:r>
              <a:rPr lang="en-US" dirty="0" smtClean="0"/>
              <a:t>It is the second most common type of invasive breast cancer forming up to 10% of breast cancers. </a:t>
            </a:r>
          </a:p>
          <a:p>
            <a:pPr marL="452628" indent="-342900">
              <a:buFont typeface="Wingdings" panose="05000000000000000000" pitchFamily="2" charset="2"/>
              <a:buChar char="§"/>
              <a:defRPr/>
            </a:pPr>
            <a:r>
              <a:rPr lang="en-US" dirty="0" smtClean="0"/>
              <a:t>The tumor may occur alone or in combination with </a:t>
            </a:r>
            <a:r>
              <a:rPr lang="en-US" dirty="0" err="1" smtClean="0"/>
              <a:t>ductal</a:t>
            </a:r>
            <a:r>
              <a:rPr lang="en-US" dirty="0" smtClean="0"/>
              <a:t> carcinoma. </a:t>
            </a:r>
          </a:p>
          <a:p>
            <a:pPr marL="452628" indent="-342900">
              <a:buFont typeface="Wingdings" panose="05000000000000000000" pitchFamily="2" charset="2"/>
              <a:buChar char="§"/>
              <a:defRPr/>
            </a:pPr>
            <a:r>
              <a:rPr lang="en-US" dirty="0" smtClean="0"/>
              <a:t>It tends to be </a:t>
            </a:r>
            <a:r>
              <a:rPr lang="en-US" b="1" dirty="0" smtClean="0"/>
              <a:t>bilateral</a:t>
            </a:r>
            <a:r>
              <a:rPr lang="en-US" dirty="0" smtClean="0"/>
              <a:t> </a:t>
            </a:r>
            <a:r>
              <a:rPr lang="en-US" dirty="0" smtClean="0"/>
              <a:t>and </a:t>
            </a:r>
            <a:r>
              <a:rPr lang="en-US" b="1" dirty="0" err="1" smtClean="0"/>
              <a:t>multicentric</a:t>
            </a:r>
            <a:r>
              <a:rPr lang="en-US" b="1" dirty="0" smtClean="0"/>
              <a:t>.</a:t>
            </a:r>
          </a:p>
          <a:p>
            <a:pPr marL="452628" indent="-342900">
              <a:buFont typeface="Wingdings" panose="05000000000000000000" pitchFamily="2" charset="2"/>
              <a:buChar char="§"/>
              <a:defRPr/>
            </a:pPr>
            <a:r>
              <a:rPr lang="en-US" dirty="0" smtClean="0"/>
              <a:t>The amount of stromal reaction to the tumor varies from </a:t>
            </a:r>
            <a:r>
              <a:rPr lang="en-US" dirty="0" smtClean="0"/>
              <a:t>marked </a:t>
            </a:r>
            <a:r>
              <a:rPr lang="en-US" dirty="0"/>
              <a:t>fibroblastic (desmoplastic) response </a:t>
            </a:r>
            <a:r>
              <a:rPr lang="en-US" dirty="0" smtClean="0"/>
              <a:t>to </a:t>
            </a:r>
            <a:r>
              <a:rPr lang="en-US" dirty="0" smtClean="0"/>
              <a:t>little reaction and therefore the presentation varies from a discrete mass to a subtle, diffuse indurated area. Most </a:t>
            </a:r>
            <a:r>
              <a:rPr lang="en-US" dirty="0"/>
              <a:t>are firm to hard with irregular </a:t>
            </a:r>
            <a:r>
              <a:rPr lang="en-US" dirty="0" smtClean="0"/>
              <a:t>margins</a:t>
            </a:r>
          </a:p>
          <a:p>
            <a:pPr marL="452628" indent="-342900">
              <a:buFont typeface="Wingdings" panose="05000000000000000000" pitchFamily="2" charset="2"/>
              <a:buChar char="§"/>
              <a:defRPr/>
            </a:pPr>
            <a:r>
              <a:rPr lang="en-US" dirty="0" smtClean="0"/>
              <a:t>Histology: single </a:t>
            </a:r>
            <a:r>
              <a:rPr lang="en-US" dirty="0"/>
              <a:t>infiltrating </a:t>
            </a:r>
            <a:r>
              <a:rPr lang="en-US" dirty="0" smtClean="0"/>
              <a:t>malignant cells</a:t>
            </a:r>
            <a:r>
              <a:rPr lang="en-US" dirty="0"/>
              <a:t>, </a:t>
            </a:r>
            <a:r>
              <a:rPr lang="en-US" dirty="0" smtClean="0"/>
              <a:t>forming a line often </a:t>
            </a:r>
            <a:r>
              <a:rPr lang="en-US" dirty="0"/>
              <a:t>one cell width </a:t>
            </a:r>
            <a:r>
              <a:rPr lang="en-US" dirty="0" smtClean="0"/>
              <a:t>(called as </a:t>
            </a:r>
            <a:r>
              <a:rPr lang="en-US" dirty="0" err="1" smtClean="0"/>
              <a:t>indian</a:t>
            </a:r>
            <a:r>
              <a:rPr lang="en-US" dirty="0" smtClean="0"/>
              <a:t> </a:t>
            </a:r>
            <a:r>
              <a:rPr lang="en-US" dirty="0"/>
              <a:t>file pattern</a:t>
            </a:r>
            <a:r>
              <a:rPr lang="en-US" dirty="0" smtClean="0"/>
              <a:t>). No </a:t>
            </a:r>
            <a:r>
              <a:rPr lang="en-US" dirty="0"/>
              <a:t>tubules or papillary </a:t>
            </a:r>
            <a:r>
              <a:rPr lang="en-US" dirty="0" smtClean="0"/>
              <a:t>formation.</a:t>
            </a:r>
            <a:endParaRPr lang="en-US" dirty="0"/>
          </a:p>
          <a:p>
            <a:pPr marL="365760" indent="-256032">
              <a:buClr>
                <a:schemeClr val="accent3"/>
              </a:buClr>
              <a:buFont typeface="Arial" pitchFamily="34" charset="0"/>
              <a:buChar char="•"/>
              <a:defRPr/>
            </a:pPr>
            <a:endParaRPr lang="en-US" dirty="0" smtClean="0"/>
          </a:p>
        </p:txBody>
      </p:sp>
      <p:sp>
        <p:nvSpPr>
          <p:cNvPr id="62466" name="Title 2"/>
          <p:cNvSpPr>
            <a:spLocks noGrp="1"/>
          </p:cNvSpPr>
          <p:nvPr>
            <p:ph type="title"/>
          </p:nvPr>
        </p:nvSpPr>
        <p:spPr/>
        <p:txBody>
          <a:bodyPr/>
          <a:lstStyle/>
          <a:p>
            <a:pPr eaLnBrk="1" hangingPunct="1"/>
            <a:r>
              <a:rPr lang="en-US" smtClean="0"/>
              <a:t>Invasive Lobular Carcinoma</a:t>
            </a:r>
          </a:p>
        </p:txBody>
      </p:sp>
      <p:pic>
        <p:nvPicPr>
          <p:cNvPr id="2" name="Picture 1"/>
          <p:cNvPicPr>
            <a:picLocks noChangeAspect="1"/>
          </p:cNvPicPr>
          <p:nvPr/>
        </p:nvPicPr>
        <p:blipFill>
          <a:blip r:embed="rId2"/>
          <a:stretch>
            <a:fillRect/>
          </a:stretch>
        </p:blipFill>
        <p:spPr>
          <a:xfrm>
            <a:off x="7150100" y="2545266"/>
            <a:ext cx="5140931" cy="3865239"/>
          </a:xfrm>
          <a:prstGeom prst="rect">
            <a:avLst/>
          </a:prstGeom>
        </p:spPr>
      </p:pic>
      <p:pic>
        <p:nvPicPr>
          <p:cNvPr id="3" name="Picture 2"/>
          <p:cNvPicPr>
            <a:picLocks noChangeAspect="1"/>
          </p:cNvPicPr>
          <p:nvPr/>
        </p:nvPicPr>
        <p:blipFill>
          <a:blip r:embed="rId3"/>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1827212" y="30480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323012" y="1626999"/>
            <a:ext cx="5334000" cy="3554601"/>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905000"/>
            <a:ext cx="9144000" cy="4953000"/>
          </a:xfrm>
        </p:spPr>
        <p:txBody>
          <a:bodyPr>
            <a:normAutofit fontScale="400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10242" name="Title 1"/>
          <p:cNvSpPr>
            <a:spLocks noGrp="1"/>
          </p:cNvSpPr>
          <p:nvPr>
            <p:ph type="title"/>
          </p:nvPr>
        </p:nvSpPr>
        <p:spPr/>
        <p:txBody>
          <a:bodyPr/>
          <a:lstStyle/>
          <a:p>
            <a:pPr eaLnBrk="1" hangingPunct="1"/>
            <a:r>
              <a:rPr lang="en-US" smtClean="0"/>
              <a:t>Objectives </a:t>
            </a:r>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684212" y="1775429"/>
            <a:ext cx="5562600" cy="5175250"/>
          </a:xfrm>
        </p:spPr>
        <p:txBody>
          <a:bodyPr rtlCol="0">
            <a:normAutofit/>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(desmoplastic) reaction and therefore is soft and fleshy. </a:t>
            </a:r>
          </a:p>
          <a:p>
            <a:pPr marL="365760" indent="-256032">
              <a:buClr>
                <a:schemeClr val="accent3"/>
              </a:buClr>
              <a:buFont typeface="Arial" pitchFamily="34" charset="0"/>
              <a:buChar char="•"/>
              <a:defRPr/>
            </a:pPr>
            <a:r>
              <a:rPr lang="en-US" dirty="0" smtClean="0"/>
              <a:t>Histology: the tumor is composed of solid sheets of malignant </a:t>
            </a:r>
            <a:r>
              <a:rPr lang="en-US" dirty="0" smtClean="0"/>
              <a:t>cells surrounded by many lymphocytes and plasma cells. </a:t>
            </a:r>
            <a:r>
              <a:rPr lang="en-US" dirty="0" smtClean="0"/>
              <a:t>There is scant fibrous stroma. </a:t>
            </a:r>
          </a:p>
        </p:txBody>
      </p:sp>
      <p:sp>
        <p:nvSpPr>
          <p:cNvPr id="65538" name="Rectangle 2"/>
          <p:cNvSpPr>
            <a:spLocks noGrp="1" noChangeArrowheads="1"/>
          </p:cNvSpPr>
          <p:nvPr>
            <p:ph type="title"/>
          </p:nvPr>
        </p:nvSpPr>
        <p:spPr>
          <a:xfrm>
            <a:off x="1141412" y="228600"/>
            <a:ext cx="8588375" cy="1066800"/>
          </a:xfrm>
        </p:spPr>
        <p:txBody>
          <a:bodyPr/>
          <a:lstStyle/>
          <a:p>
            <a:pPr eaLnBrk="1" hangingPunct="1"/>
            <a:r>
              <a:rPr lang="en-US" b="1" dirty="0" smtClean="0">
                <a:latin typeface="+mn-lt"/>
              </a:rPr>
              <a:t>Medullary Carcinoma</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6044" y="1798083"/>
            <a:ext cx="5459568" cy="3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T</a:t>
            </a:r>
            <a:r>
              <a:rPr lang="en-US" dirty="0" smtClean="0"/>
              <a: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mucinous or mixed with another type of invasive breast carcinoma. </a:t>
            </a:r>
          </a:p>
          <a:p>
            <a:pPr marL="365760" indent="-256032">
              <a:buClr>
                <a:schemeClr val="accent3"/>
              </a:buClr>
              <a:buFont typeface="Arial" pitchFamily="34" charset="0"/>
              <a:buChar char="•"/>
              <a:defRPr/>
            </a:pPr>
            <a:r>
              <a:rPr lang="en-US" dirty="0" smtClean="0"/>
              <a:t>The tumor is composed of small islands of tumors cells and single tumor cells floating in pools of extracellular mucin</a:t>
            </a:r>
          </a:p>
        </p:txBody>
      </p:sp>
      <p:sp>
        <p:nvSpPr>
          <p:cNvPr id="66562" name="Rectangle 2"/>
          <p:cNvSpPr>
            <a:spLocks noGrp="1" noChangeArrowheads="1"/>
          </p:cNvSpPr>
          <p:nvPr>
            <p:ph type="title"/>
          </p:nvPr>
        </p:nvSpPr>
        <p:spPr>
          <a:xfrm>
            <a:off x="1751012" y="152400"/>
            <a:ext cx="8229600" cy="1066800"/>
          </a:xfrm>
        </p:spPr>
        <p:txBody>
          <a:bodyPr/>
          <a:lstStyle/>
          <a:p>
            <a:pPr eaLnBrk="1" hangingPunct="1"/>
            <a:r>
              <a:rPr lang="en-US" sz="3200" b="1" dirty="0">
                <a:latin typeface="+mn-lt"/>
              </a:rPr>
              <a:t>Colloid Carcinoma/ Mucinous carcinoma </a:t>
            </a:r>
          </a:p>
        </p:txBody>
      </p:sp>
      <p:pic>
        <p:nvPicPr>
          <p:cNvPr id="3" name="Content Placeholder 2"/>
          <p:cNvPicPr>
            <a:picLocks noGrp="1" noChangeAspect="1"/>
          </p:cNvPicPr>
          <p:nvPr>
            <p:ph sz="half" idx="2"/>
          </p:nvPr>
        </p:nvPicPr>
        <p:blipFill>
          <a:blip r:embed="rId3"/>
          <a:stretch>
            <a:fillRect/>
          </a:stretch>
        </p:blipFill>
        <p:spPr>
          <a:xfrm>
            <a:off x="6246813" y="254683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227012" y="1144674"/>
            <a:ext cx="8229600" cy="4325937"/>
          </a:xfrm>
        </p:spPr>
        <p:txBody>
          <a:bodyPr/>
          <a:lstStyle/>
          <a:p>
            <a:pPr eaLnBrk="1" hangingPunct="1"/>
            <a:r>
              <a:rPr lang="en-US" dirty="0" smtClean="0"/>
              <a:t>Wide local excision</a:t>
            </a:r>
          </a:p>
          <a:p>
            <a:pPr eaLnBrk="1" hangingPunct="1"/>
            <a:r>
              <a:rPr lang="en-US" dirty="0" smtClean="0"/>
              <a:t>Radical mastectomy</a:t>
            </a:r>
          </a:p>
        </p:txBody>
      </p:sp>
      <p:sp>
        <p:nvSpPr>
          <p:cNvPr id="67586" name="Title 2"/>
          <p:cNvSpPr>
            <a:spLocks noGrp="1"/>
          </p:cNvSpPr>
          <p:nvPr>
            <p:ph type="title" idx="4294967295"/>
          </p:nvPr>
        </p:nvSpPr>
        <p:spPr>
          <a:xfrm>
            <a:off x="0" y="42863"/>
            <a:ext cx="8229600" cy="1066800"/>
          </a:xfrm>
        </p:spPr>
        <p:txBody>
          <a:bodyPr/>
          <a:lstStyle/>
          <a:p>
            <a:pPr eaLnBrk="1" hangingPunct="1"/>
            <a:r>
              <a:rPr lang="en-US" dirty="0"/>
              <a:t>T</a:t>
            </a:r>
            <a:r>
              <a:rPr lang="en-US" dirty="0" smtClean="0"/>
              <a:t>reatment</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0717" y="42863"/>
            <a:ext cx="4025842" cy="30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562" y="1834595"/>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1812" y="4016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412" y="3962400"/>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2" y="2311446"/>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684212" y="1828800"/>
            <a:ext cx="10439400" cy="5029200"/>
          </a:xfrm>
        </p:spPr>
        <p:txBody>
          <a:bodyPr rtlCol="0">
            <a:normAutofit lnSpcReduction="10000"/>
          </a:bodyPr>
          <a:lstStyle/>
          <a:p>
            <a:pPr marL="566928" indent="-457200">
              <a:buFont typeface="+mj-lt"/>
              <a:buAutoNum type="arabicPeriod"/>
              <a:defRPr/>
            </a:pPr>
            <a:r>
              <a:rPr lang="en-US" sz="2100" b="1" dirty="0" smtClean="0"/>
              <a:t>Invasive </a:t>
            </a:r>
            <a:r>
              <a:rPr lang="en-US" sz="2100" b="1" dirty="0"/>
              <a:t>or In situ disease</a:t>
            </a:r>
            <a:r>
              <a:rPr lang="en-US" sz="2100" b="1" dirty="0" smtClean="0"/>
              <a:t>: </a:t>
            </a:r>
            <a:r>
              <a:rPr lang="en-US" sz="2100" dirty="0" smtClean="0"/>
              <a:t>Invasive carcinoma </a:t>
            </a:r>
            <a:r>
              <a:rPr lang="en-US" sz="2100" dirty="0" smtClean="0"/>
              <a:t>has poorer </a:t>
            </a:r>
            <a:r>
              <a:rPr lang="en-US" sz="2100" dirty="0" smtClean="0"/>
              <a:t>prognosis as it can metastasize.</a:t>
            </a:r>
            <a:r>
              <a:rPr lang="en-US" sz="2100" dirty="0" smtClean="0"/>
              <a:t> In-situ </a:t>
            </a:r>
            <a:r>
              <a:rPr lang="en-US" sz="2100" dirty="0"/>
              <a:t>carcinoma is confined to the </a:t>
            </a:r>
            <a:r>
              <a:rPr lang="en-US" sz="2100" dirty="0" smtClean="0"/>
              <a:t>ductal/lobular </a:t>
            </a:r>
            <a:r>
              <a:rPr lang="en-US" sz="2100" dirty="0"/>
              <a:t>system and cannot </a:t>
            </a:r>
            <a:r>
              <a:rPr lang="en-US" sz="2100" dirty="0" smtClean="0"/>
              <a:t>metastasize, so it has better prognosis. </a:t>
            </a:r>
          </a:p>
          <a:p>
            <a:pPr marL="566928" indent="-457200">
              <a:buFont typeface="+mj-lt"/>
              <a:buAutoNum type="arabicPeriod"/>
              <a:defRPr/>
            </a:pPr>
            <a:r>
              <a:rPr lang="en-US" sz="2100" b="1" dirty="0" smtClean="0"/>
              <a:t>Distant </a:t>
            </a:r>
            <a:r>
              <a:rPr lang="en-US" sz="2100" b="1" dirty="0"/>
              <a:t>metastasis: </a:t>
            </a:r>
            <a:r>
              <a:rPr lang="en-US" sz="2100" dirty="0"/>
              <a:t>Once distant metastases </a:t>
            </a:r>
            <a:r>
              <a:rPr lang="en-US" sz="2100" dirty="0" smtClean="0"/>
              <a:t>is </a:t>
            </a:r>
            <a:r>
              <a:rPr lang="en-US" sz="2100" dirty="0"/>
              <a:t>present, cure is unlikely, although long-term remissions and palliation can be achieved. Favored sites for dissemination are the lungs, bones, liver, adrenals, brain, and meninges. </a:t>
            </a:r>
          </a:p>
          <a:p>
            <a:pPr marL="566928" indent="-457200">
              <a:buFont typeface="+mj-lt"/>
              <a:buAutoNum type="arabicPeriod"/>
              <a:defRPr/>
            </a:pPr>
            <a:r>
              <a:rPr lang="en-US" sz="2100" b="1" dirty="0"/>
              <a:t>Lymph node metastasis: </a:t>
            </a:r>
            <a:r>
              <a:rPr lang="en-US" sz="2100" dirty="0"/>
              <a:t>Axillary lymph node status is the most important prognostic factor for invasive </a:t>
            </a:r>
            <a:r>
              <a:rPr lang="en-US" sz="2100" dirty="0" smtClean="0"/>
              <a:t>carcinoma. </a:t>
            </a:r>
            <a:r>
              <a:rPr lang="en-US" sz="2100" dirty="0"/>
              <a:t>The clinical assessment of nodal involvement is very inaccurate, therefore, biopsy is necessary for accurate </a:t>
            </a:r>
            <a:r>
              <a:rPr lang="en-US" sz="2100" dirty="0" smtClean="0"/>
              <a:t>assessment. </a:t>
            </a:r>
          </a:p>
          <a:p>
            <a:pPr marL="566928" indent="-457200">
              <a:buFont typeface="+mj-lt"/>
              <a:buAutoNum type="arabicPeriod" startAt="4"/>
              <a:defRPr/>
            </a:pPr>
            <a:r>
              <a:rPr lang="en-US" sz="2000" b="1" dirty="0"/>
              <a:t>Tumor Size: </a:t>
            </a:r>
            <a:r>
              <a:rPr lang="en-US" sz="2000" dirty="0"/>
              <a:t>The size of the carcinoma is the second most important prognostic factor. The risk of axillary lymph node metastases increases with the size of the carcinoma. </a:t>
            </a:r>
          </a:p>
          <a:p>
            <a:pPr marL="109728" indent="0">
              <a:buNone/>
              <a:defRPr/>
            </a:pPr>
            <a:r>
              <a:rPr lang="en-US" sz="2000" b="1" dirty="0"/>
              <a:t>Note</a:t>
            </a:r>
            <a:r>
              <a:rPr lang="en-US" sz="2000" dirty="0"/>
              <a:t>: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566928" indent="-457200">
              <a:buFont typeface="+mj-lt"/>
              <a:buAutoNum type="arabicPeriod"/>
              <a:defRPr/>
            </a:pPr>
            <a:endParaRPr lang="en-US" sz="2100" dirty="0"/>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p:txBody>
          <a:bodyPr/>
          <a:lstStyle/>
          <a:p>
            <a:pPr eaLnBrk="1" hangingPunct="1"/>
            <a:r>
              <a:rPr lang="en-US" sz="2900" b="1" dirty="0">
                <a:latin typeface="+mn-lt"/>
              </a:rPr>
              <a:t>Breast </a:t>
            </a:r>
            <a:r>
              <a:rPr lang="en-US" sz="2900" b="1" dirty="0" smtClean="0">
                <a:latin typeface="+mn-lt"/>
              </a:rPr>
              <a:t>Carcinoma, </a:t>
            </a:r>
            <a:r>
              <a:rPr lang="en-US" sz="2900" b="1" dirty="0">
                <a:latin typeface="+mn-lt"/>
              </a:rPr>
              <a:t>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1979612" y="1412875"/>
            <a:ext cx="8229600" cy="4324350"/>
          </a:xfrm>
        </p:spPr>
        <p:txBody>
          <a:bodyPr>
            <a:noAutofit/>
          </a:bodyPr>
          <a:lstStyle/>
          <a:p>
            <a:pPr marL="365760" indent="-256032">
              <a:buClr>
                <a:schemeClr val="accent3"/>
              </a:buClr>
              <a:buFont typeface="Georgia"/>
              <a:buChar char="•"/>
              <a:defRPr/>
            </a:pPr>
            <a:endParaRPr lang="en-US" sz="1800" u="sng" dirty="0"/>
          </a:p>
          <a:p>
            <a:pPr marL="624078" indent="-514350">
              <a:buFont typeface="+mj-lt"/>
              <a:buAutoNum type="arabicPeriod" startAt="5"/>
              <a:defRPr/>
            </a:pPr>
            <a:r>
              <a:rPr lang="en-US" sz="1800" b="1" dirty="0" smtClean="0"/>
              <a:t>Locally </a:t>
            </a:r>
            <a:r>
              <a:rPr lang="en-US" sz="1800" b="1" dirty="0"/>
              <a:t>advanced disease: </a:t>
            </a:r>
            <a:r>
              <a:rPr lang="en-US" sz="1800" dirty="0"/>
              <a:t>Tumors invading into </a:t>
            </a:r>
            <a:r>
              <a:rPr lang="en-US" sz="1800" dirty="0" smtClean="0"/>
              <a:t>overlying skin </a:t>
            </a:r>
            <a:r>
              <a:rPr lang="en-US" sz="1800" dirty="0"/>
              <a:t>or </a:t>
            </a:r>
            <a:r>
              <a:rPr lang="en-US" sz="1800" dirty="0" smtClean="0"/>
              <a:t>underlying skeletal </a:t>
            </a:r>
            <a:r>
              <a:rPr lang="en-US" sz="1800" dirty="0"/>
              <a:t>muscle are frequently associated with concurrent or subsequent distant disease. With increased awareness of breast cancer detection, such cases have fortunately decreased in frequency and are now rare at initial presentation. </a:t>
            </a:r>
          </a:p>
          <a:p>
            <a:pPr marL="624078" indent="-514350">
              <a:buFont typeface="+mj-lt"/>
              <a:buAutoNum type="arabicPeriod" startAt="5"/>
              <a:defRPr/>
            </a:pPr>
            <a:r>
              <a:rPr lang="en-US" sz="1800" b="1" dirty="0"/>
              <a:t>Inflammatory Carcinoma: </a:t>
            </a:r>
            <a:r>
              <a:rPr lang="en-US" sz="1800" dirty="0"/>
              <a:t>Women presenting with the clinical appearance of breast swelling and skin thickening have a </a:t>
            </a:r>
            <a:r>
              <a:rPr lang="en-US" sz="1800" dirty="0" smtClean="0"/>
              <a:t>poor prognosis.</a:t>
            </a:r>
            <a:endParaRPr lang="en-US" sz="1800" dirty="0">
              <a:latin typeface="+mj-lt"/>
            </a:endParaRPr>
          </a:p>
        </p:txBody>
      </p:sp>
      <p:sp>
        <p:nvSpPr>
          <p:cNvPr id="69634" name="Rectangle 2"/>
          <p:cNvSpPr>
            <a:spLocks noGrp="1" noChangeArrowheads="1"/>
          </p:cNvSpPr>
          <p:nvPr>
            <p:ph type="title"/>
          </p:nvPr>
        </p:nvSpPr>
        <p:spPr>
          <a:xfrm>
            <a:off x="1979612" y="476250"/>
            <a:ext cx="8229600" cy="666750"/>
          </a:xfrm>
        </p:spPr>
        <p:txBody>
          <a:bodyPr/>
          <a:lstStyle/>
          <a:p>
            <a:pPr eaLnBrk="1" hangingPunct="1"/>
            <a:r>
              <a:rPr lang="en-US" sz="2800" b="1" dirty="0">
                <a:latin typeface="+mn-lt"/>
              </a:rPr>
              <a:t>Breast </a:t>
            </a:r>
            <a:r>
              <a:rPr lang="en-US" sz="2800" b="1" dirty="0" smtClean="0">
                <a:latin typeface="+mn-lt"/>
              </a:rPr>
              <a:t>Carcinoma, </a:t>
            </a:r>
            <a:r>
              <a:rPr lang="en-US" sz="2800" b="1" dirty="0">
                <a:latin typeface="+mn-lt"/>
              </a:rPr>
              <a:t>Major Prognostic Factors</a:t>
            </a: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836612" y="1905000"/>
            <a:ext cx="9829801" cy="4953000"/>
          </a:xfrm>
        </p:spPr>
        <p:txBody>
          <a:bodyPr>
            <a:normAutofit fontScale="70000" lnSpcReduction="20000"/>
          </a:bodyPr>
          <a:lstStyle/>
          <a:p>
            <a:pPr marL="566928" indent="-457200">
              <a:buFont typeface="+mj-lt"/>
              <a:buAutoNum type="arabicPeriod"/>
              <a:defRPr/>
            </a:pPr>
            <a:r>
              <a:rPr lang="en-US" b="1" dirty="0"/>
              <a:t>Histologic Subtype</a:t>
            </a:r>
            <a:r>
              <a:rPr lang="en-US" dirty="0"/>
              <a:t>: Infiltrating ductal and lobular carcinomas have the worst prognosis. Medullary and mucinous have intermediate </a:t>
            </a:r>
            <a:r>
              <a:rPr lang="en-US" dirty="0" smtClean="0"/>
              <a:t>prognosis. And </a:t>
            </a:r>
            <a:r>
              <a:rPr lang="en-US" dirty="0"/>
              <a:t>tubular and cribriform have the most favorable </a:t>
            </a:r>
            <a:r>
              <a:rPr lang="en-US" dirty="0" smtClean="0"/>
              <a:t>prognosis</a:t>
            </a:r>
            <a:endParaRPr lang="en-US" dirty="0"/>
          </a:p>
          <a:p>
            <a:pPr marL="566928" indent="-457200">
              <a:buFont typeface="+mj-lt"/>
              <a:buAutoNum type="arabicPeriod"/>
              <a:defRPr/>
            </a:pPr>
            <a:r>
              <a:rPr lang="en-US" b="1" dirty="0"/>
              <a:t>Tumor Grade</a:t>
            </a:r>
            <a:r>
              <a:rPr lang="en-US" b="1" dirty="0" smtClean="0"/>
              <a:t>:</a:t>
            </a:r>
            <a:r>
              <a:rPr lang="en-US" dirty="0"/>
              <a:t> </a:t>
            </a:r>
            <a:r>
              <a:rPr lang="en-US" dirty="0" smtClean="0"/>
              <a:t>it </a:t>
            </a:r>
            <a:r>
              <a:rPr lang="en-US" dirty="0"/>
              <a:t>is calculated using a grading system called </a:t>
            </a:r>
            <a:r>
              <a:rPr lang="en-US" i="1" dirty="0"/>
              <a:t>modified </a:t>
            </a:r>
            <a:r>
              <a:rPr lang="en-US" i="1" dirty="0" err="1"/>
              <a:t>Scarff</a:t>
            </a:r>
            <a:r>
              <a:rPr lang="en-US" i="1" dirty="0"/>
              <a:t>-Bloom-Richardson (SBR) </a:t>
            </a:r>
            <a:r>
              <a:rPr lang="en-US" dirty="0"/>
              <a:t>grading </a:t>
            </a:r>
            <a:r>
              <a:rPr lang="en-US" dirty="0" smtClean="0"/>
              <a:t>system. There </a:t>
            </a:r>
            <a:r>
              <a:rPr lang="en-US" dirty="0"/>
              <a:t>are three </a:t>
            </a:r>
            <a:r>
              <a:rPr lang="en-US" dirty="0" smtClean="0"/>
              <a:t>grades</a:t>
            </a:r>
            <a:r>
              <a:rPr lang="en-US" dirty="0" smtClean="0"/>
              <a:t>: 1</a:t>
            </a:r>
            <a:r>
              <a:rPr lang="en-US" dirty="0" smtClean="0"/>
              <a:t>, 2 and 3. Grade </a:t>
            </a:r>
            <a:r>
              <a:rPr lang="en-US" dirty="0"/>
              <a:t>1 </a:t>
            </a:r>
            <a:r>
              <a:rPr lang="en-US" dirty="0" smtClean="0"/>
              <a:t>has </a:t>
            </a:r>
            <a:r>
              <a:rPr lang="en-US" dirty="0"/>
              <a:t>better prognosis and </a:t>
            </a:r>
            <a:r>
              <a:rPr lang="en-US" dirty="0" smtClean="0"/>
              <a:t>grade 3 has </a:t>
            </a:r>
            <a:r>
              <a:rPr lang="en-US" dirty="0"/>
              <a:t>poorer prognosis</a:t>
            </a:r>
            <a:r>
              <a:rPr lang="en-US" dirty="0" smtClean="0"/>
              <a:t>. This SBR grading system is based on </a:t>
            </a:r>
            <a:r>
              <a:rPr lang="en-US" dirty="0"/>
              <a:t>the </a:t>
            </a:r>
            <a:r>
              <a:rPr lang="en-US" dirty="0" smtClean="0"/>
              <a:t>estimation of the amount </a:t>
            </a:r>
            <a:r>
              <a:rPr lang="en-US" dirty="0"/>
              <a:t>of well formed </a:t>
            </a:r>
            <a:r>
              <a:rPr lang="en-US" dirty="0" smtClean="0"/>
              <a:t>glands, </a:t>
            </a:r>
            <a:r>
              <a:rPr lang="en-US" dirty="0"/>
              <a:t>the degree of nuclear </a:t>
            </a:r>
            <a:r>
              <a:rPr lang="en-US" dirty="0" err="1"/>
              <a:t>pleomorphism</a:t>
            </a:r>
            <a:r>
              <a:rPr lang="en-US" dirty="0"/>
              <a:t>, and the mitotic </a:t>
            </a:r>
            <a:r>
              <a:rPr lang="en-US" dirty="0" smtClean="0"/>
              <a:t>rate, on microscopic examination. It is calculated by the pathologist.  </a:t>
            </a:r>
            <a:endParaRPr lang="en-US" dirty="0"/>
          </a:p>
          <a:p>
            <a:pPr marL="566928" indent="-457200">
              <a:buFont typeface="+mj-lt"/>
              <a:buAutoNum type="arabicPeriod"/>
              <a:defRPr/>
            </a:pPr>
            <a:r>
              <a:rPr lang="en-US" b="1" dirty="0" smtClean="0"/>
              <a:t>Tumor cells with estrogen </a:t>
            </a:r>
            <a:r>
              <a:rPr lang="en-US" b="1" dirty="0"/>
              <a:t>and </a:t>
            </a:r>
            <a:r>
              <a:rPr lang="en-US" b="1" dirty="0" smtClean="0"/>
              <a:t>progesterone positive receptors</a:t>
            </a:r>
            <a:r>
              <a:rPr lang="en-US" b="1" dirty="0"/>
              <a:t>:</a:t>
            </a:r>
            <a:r>
              <a:rPr lang="en-US" dirty="0"/>
              <a:t> </a:t>
            </a:r>
            <a:r>
              <a:rPr lang="en-US" dirty="0" smtClean="0"/>
              <a:t>majority of breast carcinoma cells </a:t>
            </a:r>
            <a:r>
              <a:rPr lang="en-US" dirty="0"/>
              <a:t>express </a:t>
            </a:r>
            <a:r>
              <a:rPr lang="en-US" dirty="0" smtClean="0"/>
              <a:t>estrogen and progesterone </a:t>
            </a:r>
            <a:r>
              <a:rPr lang="en-US" dirty="0" smtClean="0"/>
              <a:t>receptors. </a:t>
            </a:r>
            <a:r>
              <a:rPr lang="en-US" dirty="0"/>
              <a:t>Such hormone positive cancers have better prognosis. They respond well to specific </a:t>
            </a:r>
            <a:r>
              <a:rPr lang="en-US" dirty="0" smtClean="0"/>
              <a:t>chemotherapy </a:t>
            </a:r>
            <a:r>
              <a:rPr lang="en-US" dirty="0"/>
              <a:t>drugs </a:t>
            </a:r>
            <a:r>
              <a:rPr lang="en-US" dirty="0" smtClean="0"/>
              <a:t>e.g</a:t>
            </a:r>
            <a:r>
              <a:rPr lang="en-US" dirty="0"/>
              <a:t>. </a:t>
            </a:r>
            <a:r>
              <a:rPr lang="en-US" dirty="0" err="1"/>
              <a:t>Tamoxifen</a:t>
            </a:r>
            <a:r>
              <a:rPr lang="en-US" dirty="0"/>
              <a:t>. Therefore </a:t>
            </a:r>
            <a:r>
              <a:rPr lang="en-US" dirty="0" smtClean="0"/>
              <a:t>it is mandatory to identify </a:t>
            </a:r>
            <a:r>
              <a:rPr lang="en-US" dirty="0" smtClean="0"/>
              <a:t>which tumors are </a:t>
            </a:r>
            <a:r>
              <a:rPr lang="en-US" dirty="0"/>
              <a:t>ER/PR </a:t>
            </a:r>
            <a:r>
              <a:rPr lang="en-US" dirty="0" smtClean="0"/>
              <a:t>positive </a:t>
            </a:r>
            <a:r>
              <a:rPr lang="en-US" dirty="0" smtClean="0"/>
              <a:t>as </a:t>
            </a:r>
            <a:r>
              <a:rPr lang="en-US" dirty="0" smtClean="0"/>
              <a:t>they respond well to chemotherapy and have better </a:t>
            </a:r>
            <a:r>
              <a:rPr lang="en-US" dirty="0" smtClean="0"/>
              <a:t>prognosis when </a:t>
            </a:r>
            <a:r>
              <a:rPr lang="en-US" dirty="0" smtClean="0"/>
              <a:t>compared to ER/PR negative tumors.</a:t>
            </a:r>
          </a:p>
          <a:p>
            <a:pPr marL="566928" indent="-457200">
              <a:buFont typeface="+mj-lt"/>
              <a:buAutoNum type="arabicPeriod"/>
              <a:defRPr/>
            </a:pPr>
            <a:r>
              <a:rPr lang="en-US" b="1" i="1" dirty="0" smtClean="0"/>
              <a:t>HER2</a:t>
            </a:r>
            <a:r>
              <a:rPr lang="en-US" dirty="0" smtClean="0"/>
              <a:t> </a:t>
            </a:r>
            <a:r>
              <a:rPr lang="en-US" dirty="0"/>
              <a:t>(human epidermal growth factor receptor </a:t>
            </a:r>
            <a:r>
              <a:rPr lang="en-US" dirty="0" smtClean="0"/>
              <a:t>2): </a:t>
            </a:r>
            <a:r>
              <a:rPr lang="en-US" dirty="0"/>
              <a:t>is a glycoprotein  overexpressed in </a:t>
            </a:r>
            <a:r>
              <a:rPr lang="en-US" dirty="0" smtClean="0"/>
              <a:t>about </a:t>
            </a:r>
            <a:r>
              <a:rPr lang="en-US" dirty="0"/>
              <a:t>30% of breast carcinomas. Many studies have shown that  overexpression of </a:t>
            </a:r>
            <a:r>
              <a:rPr lang="en-US" i="1" dirty="0" smtClean="0"/>
              <a:t>HER2</a:t>
            </a:r>
            <a:r>
              <a:rPr lang="en-US" dirty="0" smtClean="0"/>
              <a:t> </a:t>
            </a:r>
            <a:r>
              <a:rPr lang="en-US" dirty="0"/>
              <a:t>is associated with a poor prognosis. In addition, ongoing studies have shown </a:t>
            </a:r>
            <a:r>
              <a:rPr lang="en-US" dirty="0" smtClean="0"/>
              <a:t>that </a:t>
            </a:r>
            <a:r>
              <a:rPr lang="en-US" i="1" dirty="0" smtClean="0"/>
              <a:t>HER2</a:t>
            </a:r>
            <a:r>
              <a:rPr lang="en-US" dirty="0" smtClean="0"/>
              <a:t>-overexpressing </a:t>
            </a:r>
            <a:r>
              <a:rPr lang="en-US" dirty="0"/>
              <a:t>tumors respond very well to </a:t>
            </a:r>
            <a:r>
              <a:rPr lang="en-US" dirty="0" smtClean="0"/>
              <a:t>a chemotherapy </a:t>
            </a:r>
            <a:r>
              <a:rPr lang="en-US" dirty="0" smtClean="0"/>
              <a:t>drug named </a:t>
            </a:r>
            <a:r>
              <a:rPr lang="en-US" dirty="0" err="1"/>
              <a:t>Trastuzumab</a:t>
            </a:r>
            <a:r>
              <a:rPr lang="en-US" dirty="0"/>
              <a:t> (Herceptin). </a:t>
            </a:r>
            <a:r>
              <a:rPr lang="en-US" dirty="0" smtClean="0"/>
              <a:t>Therefore, it is mandatory to determine the HER2 status of the tumor </a:t>
            </a:r>
            <a:r>
              <a:rPr lang="en-US" dirty="0"/>
              <a:t>when reporting breast cancer in order to help decide the chemotherapy </a:t>
            </a:r>
            <a:r>
              <a:rPr lang="en-US" dirty="0" smtClean="0"/>
              <a:t>plan.</a:t>
            </a:r>
          </a:p>
          <a:p>
            <a:pPr marL="566928" indent="-457200">
              <a:buFont typeface="+mj-lt"/>
              <a:buAutoNum type="arabicPeriod"/>
              <a:defRPr/>
            </a:pPr>
            <a:r>
              <a:rPr lang="en-US" b="1" dirty="0" err="1" smtClean="0"/>
              <a:t>Lymphovascular</a:t>
            </a:r>
            <a:r>
              <a:rPr lang="en-US" b="1" dirty="0" smtClean="0"/>
              <a:t> </a:t>
            </a:r>
            <a:r>
              <a:rPr lang="en-US" b="1" dirty="0"/>
              <a:t>invasion: </a:t>
            </a:r>
            <a:r>
              <a:rPr lang="en-US" dirty="0" smtClean="0"/>
              <a:t>is </a:t>
            </a:r>
            <a:r>
              <a:rPr lang="en-US" dirty="0"/>
              <a:t>strongly associated with the presence of lymph node metastases and is a poor prognostic </a:t>
            </a:r>
            <a:r>
              <a:rPr lang="en-US" dirty="0" smtClean="0"/>
              <a:t>factor. </a:t>
            </a:r>
            <a:endParaRPr lang="en-US" dirty="0" smtClean="0"/>
          </a:p>
          <a:p>
            <a:pPr marL="566928" indent="-457200">
              <a:buFont typeface="+mj-lt"/>
              <a:buAutoNum type="arabicPeriod"/>
              <a:defRPr/>
            </a:pPr>
            <a:r>
              <a:rPr lang="en-US" b="1" dirty="0" smtClean="0"/>
              <a:t>Proliferative rates: </a:t>
            </a:r>
            <a:r>
              <a:rPr lang="en-US" dirty="0" smtClean="0"/>
              <a:t>ki67 index</a:t>
            </a:r>
            <a:r>
              <a:rPr lang="en-US" b="1" dirty="0"/>
              <a:t>.</a:t>
            </a:r>
          </a:p>
          <a:p>
            <a:pPr marL="566928" indent="-457200">
              <a:buFont typeface="+mj-lt"/>
              <a:buAutoNum type="arabicPeriod"/>
              <a:defRPr/>
            </a:pPr>
            <a:endParaRPr lang="en-US" dirty="0"/>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p:txBody>
          <a:bodyPr/>
          <a:lstStyle/>
          <a:p>
            <a:pPr eaLnBrk="1" hangingPunct="1"/>
            <a:r>
              <a:rPr lang="en-US" sz="2900" b="1" dirty="0">
                <a:latin typeface="+mn-lt"/>
              </a:rPr>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p:txBody>
          <a:bodyPr/>
          <a:lstStyle/>
          <a:p>
            <a:pPr eaLnBrk="1" hangingPunct="1"/>
            <a:r>
              <a:rPr lang="en-US" smtClean="0"/>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smtClean="0"/>
          </a:p>
        </p:txBody>
      </p:sp>
      <p:sp>
        <p:nvSpPr>
          <p:cNvPr id="73730" name="Rectangle 4"/>
          <p:cNvSpPr>
            <a:spLocks noGrp="1" noChangeArrowheads="1"/>
          </p:cNvSpPr>
          <p:nvPr>
            <p:ph type="ctrTitle"/>
          </p:nvPr>
        </p:nvSpPr>
        <p:spPr/>
        <p:txBody>
          <a:bodyPr/>
          <a:lstStyle/>
          <a:p>
            <a:pPr eaLnBrk="1" hangingPunct="1"/>
            <a:r>
              <a:rPr lang="en-US" smtClean="0"/>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smtClean="0"/>
          </a:p>
          <a:p>
            <a:pPr eaLnBrk="1" hangingPunct="1"/>
            <a:endParaRPr lang="en-US" smtClean="0"/>
          </a:p>
          <a:p>
            <a:pPr eaLnBrk="1" hangingPunct="1"/>
            <a:r>
              <a:rPr lang="en-US" smtClean="0"/>
              <a:t>2 basic stromal tumors are</a:t>
            </a:r>
          </a:p>
          <a:p>
            <a:pPr eaLnBrk="1" hangingPunct="1">
              <a:buFont typeface="Wingdings" panose="05000000000000000000" pitchFamily="2" charset="2"/>
              <a:buNone/>
            </a:pPr>
            <a:r>
              <a:rPr lang="en-US" smtClean="0"/>
              <a:t>  - fibroadenoma</a:t>
            </a:r>
          </a:p>
          <a:p>
            <a:pPr eaLnBrk="1" hangingPunct="1">
              <a:buFont typeface="Wingdings" panose="05000000000000000000" pitchFamily="2" charset="2"/>
              <a:buNone/>
            </a:pPr>
            <a:r>
              <a:rPr lang="en-US" smtClean="0"/>
              <a:t>  - Phylloids tumor</a:t>
            </a:r>
          </a:p>
        </p:txBody>
      </p:sp>
      <p:sp>
        <p:nvSpPr>
          <p:cNvPr id="74754" name="Rectangle 2"/>
          <p:cNvSpPr>
            <a:spLocks noGrp="1" noChangeArrowheads="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608012" y="-304800"/>
            <a:ext cx="9144000" cy="1143000"/>
          </a:xfrm>
        </p:spPr>
        <p:txBody>
          <a:bodyPr/>
          <a:lstStyle/>
          <a:p>
            <a:pPr eaLnBrk="1" hangingPunct="1"/>
            <a:r>
              <a:rPr lang="en-US" b="1" dirty="0" err="1" smtClean="0">
                <a:latin typeface="+mn-lt"/>
              </a:rPr>
              <a:t>Fibroadenoma</a:t>
            </a:r>
            <a:r>
              <a:rPr lang="en-US" b="1" dirty="0" smtClean="0">
                <a:latin typeface="+mn-lt"/>
              </a:rPr>
              <a:t> (FA)</a:t>
            </a:r>
          </a:p>
        </p:txBody>
      </p:sp>
      <p:sp>
        <p:nvSpPr>
          <p:cNvPr id="111619" name="Rectangle 5"/>
          <p:cNvSpPr>
            <a:spLocks noGrp="1" noChangeArrowheads="1"/>
          </p:cNvSpPr>
          <p:nvPr>
            <p:ph idx="4294967295"/>
          </p:nvPr>
        </p:nvSpPr>
        <p:spPr>
          <a:xfrm>
            <a:off x="0" y="990600"/>
            <a:ext cx="7162800" cy="6172200"/>
          </a:xfrm>
        </p:spPr>
        <p:txBody>
          <a:bodyPr>
            <a:normAutofit fontScale="70000" lnSpcReduction="20000"/>
          </a:bodyPr>
          <a:lstStyle/>
          <a:p>
            <a:pPr marL="365760" indent="-256032">
              <a:buClr>
                <a:schemeClr val="accent3"/>
              </a:buClr>
              <a:buFont typeface="Georgia"/>
              <a:buChar char="•"/>
              <a:defRPr/>
            </a:pPr>
            <a:r>
              <a:rPr lang="en-US" sz="2900" dirty="0"/>
              <a:t>The most common benign tumor of the female </a:t>
            </a:r>
            <a:r>
              <a:rPr lang="en-US" sz="2900" dirty="0" smtClean="0"/>
              <a:t>breast.</a:t>
            </a:r>
          </a:p>
          <a:p>
            <a:pPr marL="365760" indent="-256032">
              <a:buClr>
                <a:schemeClr val="accent3"/>
              </a:buClr>
              <a:buFont typeface="Georgia"/>
              <a:buChar char="•"/>
              <a:defRPr/>
            </a:pPr>
            <a:r>
              <a:rPr lang="en-US" sz="2900" dirty="0" smtClean="0"/>
              <a:t>It is </a:t>
            </a:r>
            <a:r>
              <a:rPr lang="en-US" sz="2900" dirty="0"/>
              <a:t>composed of benign proliferation of both epithelial and stromal elements. </a:t>
            </a:r>
          </a:p>
          <a:p>
            <a:pPr marL="365760" indent="-256032">
              <a:buClr>
                <a:schemeClr val="accent3"/>
              </a:buClr>
              <a:buFont typeface="Georgia"/>
              <a:buChar char="•"/>
              <a:defRPr/>
            </a:pPr>
            <a:r>
              <a:rPr lang="en-US" sz="2900" dirty="0"/>
              <a:t>Any age, most common before age 30</a:t>
            </a:r>
          </a:p>
          <a:p>
            <a:pPr marL="365760" indent="-256032">
              <a:buClr>
                <a:schemeClr val="accent3"/>
              </a:buClr>
              <a:buFont typeface="Georgia"/>
              <a:buChar char="•"/>
              <a:defRPr/>
            </a:pPr>
            <a:r>
              <a:rPr lang="en-US" sz="2900" dirty="0" smtClean="0"/>
              <a:t>Classic presentation: </a:t>
            </a:r>
            <a:r>
              <a:rPr lang="en-US" sz="2900" dirty="0"/>
              <a:t>firm, mobile lump (“breast mouse</a:t>
            </a:r>
            <a:r>
              <a:rPr lang="en-US" sz="2900" dirty="0" smtClean="0"/>
              <a:t>”). </a:t>
            </a:r>
          </a:p>
          <a:p>
            <a:pPr marL="365760" indent="-256032">
              <a:buClr>
                <a:schemeClr val="accent3"/>
              </a:buClr>
              <a:buFont typeface="Georgia"/>
              <a:buChar char="•"/>
              <a:defRPr/>
            </a:pPr>
            <a:r>
              <a:rPr lang="en-US" sz="2900" dirty="0" smtClean="0"/>
              <a:t>It may </a:t>
            </a:r>
            <a:r>
              <a:rPr lang="en-US" sz="2900" dirty="0"/>
              <a:t>increase in size during </a:t>
            </a:r>
            <a:r>
              <a:rPr lang="en-US" sz="2900" dirty="0" smtClean="0"/>
              <a:t>pregnancy. It may stop growing </a:t>
            </a:r>
            <a:r>
              <a:rPr lang="en-US" sz="2900" dirty="0"/>
              <a:t>and regress </a:t>
            </a:r>
            <a:r>
              <a:rPr lang="en-US" sz="2900" dirty="0" smtClean="0"/>
              <a:t>after </a:t>
            </a:r>
            <a:r>
              <a:rPr lang="en-US" sz="2900" dirty="0"/>
              <a:t>menopause. </a:t>
            </a:r>
          </a:p>
          <a:p>
            <a:pPr marL="365760" indent="-256032">
              <a:buClr>
                <a:schemeClr val="accent3"/>
              </a:buClr>
              <a:buFont typeface="Georgia"/>
              <a:buChar char="•"/>
              <a:defRPr/>
            </a:pPr>
            <a:r>
              <a:rPr lang="en-US" sz="2900" dirty="0"/>
              <a:t>The tumor is usually solitary but may be multiple and involve both breasts.</a:t>
            </a:r>
          </a:p>
          <a:p>
            <a:pPr marL="365760" indent="-256032">
              <a:buClr>
                <a:schemeClr val="accent3"/>
              </a:buClr>
              <a:buFont typeface="Georgia"/>
              <a:buChar char="•"/>
              <a:defRPr/>
            </a:pPr>
            <a:r>
              <a:rPr lang="en-US" sz="2900" dirty="0"/>
              <a:t>The tumor is completely benign. </a:t>
            </a:r>
            <a:r>
              <a:rPr lang="en-US" sz="2900" dirty="0" smtClean="0"/>
              <a:t>FA are almost never malignant.</a:t>
            </a:r>
          </a:p>
          <a:p>
            <a:pPr marL="365760" indent="-256032">
              <a:buClr>
                <a:schemeClr val="accent3"/>
              </a:buClr>
              <a:buFont typeface="Georgia"/>
              <a:buChar char="•"/>
              <a:defRPr/>
            </a:pPr>
            <a:r>
              <a:rPr lang="en-US" sz="2900" dirty="0" smtClean="0"/>
              <a:t>Grossly: spherical nodules, sharply </a:t>
            </a:r>
            <a:r>
              <a:rPr lang="en-US" sz="2900" dirty="0"/>
              <a:t>demarcated and circumscribed from the surrounding breast tissue and so is freely movable and can be shelled </a:t>
            </a:r>
            <a:r>
              <a:rPr lang="en-US" sz="2900" dirty="0" smtClean="0"/>
              <a:t>out. Size vary (1cm to 10 cm in diameter). Cut surface: </a:t>
            </a:r>
            <a:r>
              <a:rPr lang="en-US" sz="2900" dirty="0"/>
              <a:t>pearl-white and whorled.</a:t>
            </a:r>
          </a:p>
          <a:p>
            <a:pPr marL="365760" indent="-256032">
              <a:buClr>
                <a:schemeClr val="accent3"/>
              </a:buClr>
              <a:buFont typeface="Georgia"/>
              <a:buChar char="•"/>
              <a:defRPr/>
            </a:pPr>
            <a:r>
              <a:rPr lang="en-US" sz="2900" dirty="0" smtClean="0"/>
              <a:t>Histology: </a:t>
            </a:r>
            <a:r>
              <a:rPr lang="en-US" sz="2900" dirty="0"/>
              <a:t>tumor is composed of a mixture of ducts and fibrous connective tissue</a:t>
            </a:r>
          </a:p>
          <a:p>
            <a:pPr marL="365760" indent="-256032">
              <a:buClr>
                <a:schemeClr val="accent3"/>
              </a:buClr>
              <a:buFont typeface="Georgia"/>
              <a:buChar char="•"/>
              <a:defRPr/>
            </a:pPr>
            <a:r>
              <a:rPr lang="en-US" sz="2900" dirty="0"/>
              <a:t>Treatment: lumpectomy (only the lump is removed)</a:t>
            </a:r>
          </a:p>
          <a:p>
            <a:pPr marL="365760" indent="-256032">
              <a:buClr>
                <a:schemeClr val="accent3"/>
              </a:buClr>
              <a:buFont typeface="Georgia"/>
              <a:buChar char="•"/>
              <a:defRPr/>
            </a:pPr>
            <a:endParaRPr lang="en-US" dirty="0" smtClean="0"/>
          </a:p>
        </p:txBody>
      </p:sp>
      <p:pic>
        <p:nvPicPr>
          <p:cNvPr id="2" name="Picture 1"/>
          <p:cNvPicPr>
            <a:picLocks noChangeAspect="1"/>
          </p:cNvPicPr>
          <p:nvPr/>
        </p:nvPicPr>
        <p:blipFill>
          <a:blip r:embed="rId3"/>
          <a:stretch>
            <a:fillRect/>
          </a:stretch>
        </p:blipFill>
        <p:spPr>
          <a:xfrm>
            <a:off x="7542212" y="156952"/>
            <a:ext cx="4191000" cy="3145159"/>
          </a:xfrm>
          <a:prstGeom prst="rect">
            <a:avLst/>
          </a:prstGeom>
        </p:spPr>
      </p:pic>
      <p:pic>
        <p:nvPicPr>
          <p:cNvPr id="3" name="Picture 2"/>
          <p:cNvPicPr>
            <a:picLocks noChangeAspect="1"/>
          </p:cNvPicPr>
          <p:nvPr/>
        </p:nvPicPr>
        <p:blipFill>
          <a:blip r:embed="rId4"/>
          <a:stretch>
            <a:fillRect/>
          </a:stretch>
        </p:blipFill>
        <p:spPr>
          <a:xfrm>
            <a:off x="7542212" y="3505200"/>
            <a:ext cx="4230991" cy="2688569"/>
          </a:xfrm>
          <a:prstGeom prst="rect">
            <a:avLst/>
          </a:prstGeom>
        </p:spPr>
      </p:pic>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a:t>
            </a:r>
            <a:r>
              <a:rPr lang="en-US" sz="2000" dirty="0" smtClean="0">
                <a:latin typeface="Times New Roman" pitchFamily="18" charset="0"/>
                <a:cs typeface="Times New Roman" pitchFamily="18" charset="0"/>
              </a:rPr>
              <a:t>symptom. May </a:t>
            </a:r>
            <a:r>
              <a:rPr lang="en-US" sz="2000" dirty="0">
                <a:latin typeface="Times New Roman" pitchFamily="18" charset="0"/>
                <a:cs typeface="Times New Roman" pitchFamily="18" charset="0"/>
              </a:rPr>
              <a:t>be cyclical </a:t>
            </a:r>
            <a:r>
              <a:rPr lang="en-US" sz="2000" dirty="0" smtClean="0">
                <a:latin typeface="Times New Roman" pitchFamily="18" charset="0"/>
                <a:cs typeface="Times New Roman" pitchFamily="18" charset="0"/>
              </a:rPr>
              <a:t>(with menses) </a:t>
            </a:r>
            <a:r>
              <a:rPr lang="en-US" sz="2000" dirty="0">
                <a:latin typeface="Times New Roman" pitchFamily="18" charset="0"/>
                <a:cs typeface="Times New Roman" pitchFamily="18" charset="0"/>
              </a:rPr>
              <a:t>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a:t>
            </a:r>
            <a:r>
              <a:rPr lang="en-US" sz="2000" dirty="0" smtClean="0">
                <a:latin typeface="Times New Roman" pitchFamily="18" charset="0"/>
                <a:cs typeface="Times New Roman" pitchFamily="18" charset="0"/>
              </a:rPr>
              <a:t>but can rarely </a:t>
            </a:r>
            <a:r>
              <a:rPr lang="en-US" sz="2000" dirty="0">
                <a:latin typeface="Times New Roman" pitchFamily="18" charset="0"/>
                <a:cs typeface="Times New Roman" pitchFamily="18" charset="0"/>
              </a:rPr>
              <a:t>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186992"/>
            <a:ext cx="8458200" cy="50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3012" y="272141"/>
            <a:ext cx="7772400" cy="759728"/>
          </a:xfrm>
        </p:spPr>
        <p:txBody>
          <a:bodyPr>
            <a:normAutofit/>
          </a:bodyPr>
          <a:lstStyle/>
          <a:p>
            <a:pPr>
              <a:defRPr/>
            </a:pPr>
            <a:r>
              <a:rPr lang="en-US" sz="1600" b="1" dirty="0">
                <a:latin typeface="+mn-lt"/>
              </a:rPr>
              <a:t>The lesion consists of a proliferation of </a:t>
            </a:r>
            <a:r>
              <a:rPr lang="en-US" sz="1600" b="1" dirty="0" err="1">
                <a:latin typeface="+mn-lt"/>
              </a:rPr>
              <a:t>intralobular</a:t>
            </a:r>
            <a:r>
              <a:rPr lang="en-US" sz="1600" b="1" dirty="0">
                <a:latin typeface="+mn-lt"/>
              </a:rPr>
              <a:t> </a:t>
            </a:r>
            <a:r>
              <a:rPr lang="en-US" sz="1600" b="1" dirty="0" err="1">
                <a:latin typeface="+mn-lt"/>
              </a:rPr>
              <a:t>stroma</a:t>
            </a:r>
            <a:r>
              <a:rPr lang="en-US" sz="1600" b="1" dirty="0">
                <a:latin typeface="+mn-lt"/>
              </a:rPr>
              <a:t> surrounding and often pushing and distorting the associated epithelium. The border is sharply delimited.</a:t>
            </a:r>
            <a:endParaRPr lang="en-US" b="1" dirty="0">
              <a:latin typeface="+mn-lt"/>
            </a:endParaRPr>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p:txBody>
          <a:bodyPr>
            <a:normAutofit fontScale="850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a:t>
            </a:r>
            <a:r>
              <a:rPr lang="en-US" dirty="0" smtClean="0"/>
              <a:t>tumors </a:t>
            </a:r>
            <a:r>
              <a:rPr lang="en-US" dirty="0" smtClean="0"/>
              <a:t>can occur at any age</a:t>
            </a:r>
            <a:r>
              <a:rPr lang="en-US" dirty="0" smtClean="0"/>
              <a:t>, but </a:t>
            </a:r>
            <a:r>
              <a:rPr lang="en-US" dirty="0" smtClean="0"/>
              <a:t>most present in the </a:t>
            </a:r>
            <a:r>
              <a:rPr lang="en-US" dirty="0" smtClean="0"/>
              <a:t>40s and 50s, that is </a:t>
            </a:r>
            <a:r>
              <a:rPr lang="en-US" dirty="0" smtClean="0"/>
              <a:t>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a:t>These tumors are much less common than </a:t>
            </a:r>
            <a:r>
              <a:rPr lang="en-US" dirty="0" err="1"/>
              <a:t>fibroadenomas</a:t>
            </a:r>
            <a:endParaRPr lang="en-US" dirty="0" smtClean="0"/>
          </a:p>
          <a:p>
            <a:pPr marL="365760" indent="-256032">
              <a:buClr>
                <a:schemeClr val="accent3"/>
              </a:buClr>
              <a:buFont typeface="Georgia"/>
              <a:buChar char="•"/>
              <a:defRPr/>
            </a:pPr>
            <a:r>
              <a:rPr lang="en-US" dirty="0" smtClean="0"/>
              <a:t> Most present as large palpable </a:t>
            </a:r>
            <a:r>
              <a:rPr lang="en-US" dirty="0" smtClean="0"/>
              <a:t>masses (usually 3 to 4 cm in diameter)</a:t>
            </a:r>
            <a:endParaRPr lang="en-US" dirty="0" smtClean="0"/>
          </a:p>
          <a:p>
            <a:pPr marL="365760" indent="-256032">
              <a:buClr>
                <a:schemeClr val="accent3"/>
              </a:buClr>
              <a:buFont typeface="Georgia"/>
              <a:buChar char="•"/>
              <a:defRPr/>
            </a:pPr>
            <a:r>
              <a:rPr lang="en-US" dirty="0" smtClean="0"/>
              <a:t>They are </a:t>
            </a:r>
            <a:r>
              <a:rPr lang="en-US" dirty="0" err="1" smtClean="0"/>
              <a:t>fibroepthelial</a:t>
            </a:r>
            <a:r>
              <a:rPr lang="en-US" dirty="0" smtClean="0"/>
              <a:t> tumors  arranged in leaf like pattern with cellular stroma. </a:t>
            </a:r>
            <a:endParaRPr lang="en-US" dirty="0" smtClean="0"/>
          </a:p>
          <a:p>
            <a:pPr marL="365760" indent="-256032">
              <a:buClr>
                <a:schemeClr val="accent3"/>
              </a:buClr>
              <a:buFont typeface="Georgia"/>
              <a:buChar char="•"/>
              <a:defRPr/>
            </a:pPr>
            <a:r>
              <a:rPr lang="en-US" dirty="0" smtClean="0"/>
              <a:t>They are </a:t>
            </a:r>
            <a:r>
              <a:rPr lang="en-US" dirty="0"/>
              <a:t>usually benign </a:t>
            </a:r>
            <a:r>
              <a:rPr lang="en-US" dirty="0" smtClean="0"/>
              <a:t>or low-grade </a:t>
            </a:r>
            <a:r>
              <a:rPr lang="en-US" dirty="0"/>
              <a:t>tumors that may recur </a:t>
            </a:r>
            <a:r>
              <a:rPr lang="en-US" dirty="0" smtClean="0"/>
              <a:t>locally. And therefore are </a:t>
            </a:r>
            <a:r>
              <a:rPr lang="en-US" dirty="0"/>
              <a:t>excised with wide margins to avoid the chances of local recurrences.</a:t>
            </a:r>
          </a:p>
          <a:p>
            <a:pPr marL="365760" indent="-256032">
              <a:buClr>
                <a:schemeClr val="accent3"/>
              </a:buClr>
              <a:buFont typeface="Georgia"/>
              <a:buChar char="•"/>
              <a:defRPr/>
            </a:pPr>
            <a:r>
              <a:rPr lang="en-US" dirty="0" smtClean="0"/>
              <a:t>High-grade </a:t>
            </a:r>
            <a:r>
              <a:rPr lang="en-US" dirty="0" err="1"/>
              <a:t>Phyllodes</a:t>
            </a:r>
            <a:r>
              <a:rPr lang="en-US" dirty="0"/>
              <a:t> tumors </a:t>
            </a:r>
            <a:r>
              <a:rPr lang="en-US" dirty="0" smtClean="0"/>
              <a:t>are uncommon and they behave </a:t>
            </a:r>
            <a:r>
              <a:rPr lang="en-US" dirty="0"/>
              <a:t>aggressively, with frequent local recurrences and distant </a:t>
            </a:r>
            <a:r>
              <a:rPr lang="en-US" dirty="0" smtClean="0"/>
              <a:t>metastases. </a:t>
            </a:r>
            <a:endParaRPr lang="en-US" dirty="0"/>
          </a:p>
          <a:p>
            <a:pPr marL="365760" indent="-256032">
              <a:buClr>
                <a:schemeClr val="accent3"/>
              </a:buClr>
              <a:buFont typeface="Georgia"/>
              <a:buChar char="•"/>
              <a:defRPr/>
            </a:pPr>
            <a:endParaRPr lang="en-US" dirty="0" smtClean="0"/>
          </a:p>
        </p:txBody>
      </p:sp>
      <p:sp>
        <p:nvSpPr>
          <p:cNvPr id="78850" name="Rectangle 2"/>
          <p:cNvSpPr>
            <a:spLocks noGrp="1" noChangeArrowheads="1"/>
          </p:cNvSpPr>
          <p:nvPr>
            <p:ph type="title"/>
          </p:nvPr>
        </p:nvSpPr>
        <p:spPr/>
        <p:txBody>
          <a:bodyPr/>
          <a:lstStyle/>
          <a:p>
            <a:pPr eaLnBrk="1" hangingPunct="1"/>
            <a:r>
              <a:rPr lang="en-US" smtClean="0"/>
              <a:t>Phylloides tumor</a:t>
            </a:r>
          </a:p>
        </p:txBody>
      </p:sp>
    </p:spTree>
    <p:extLst>
      <p:ext uri="{BB962C8B-B14F-4D97-AF65-F5344CB8AC3E}">
        <p14:creationId xmlns:p14="http://schemas.microsoft.com/office/powerpoint/2010/main" val="37184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684212" y="1752600"/>
            <a:ext cx="10210800" cy="5759450"/>
          </a:xfrm>
        </p:spPr>
        <p:txBody>
          <a:bodyPr>
            <a:normAutofit fontScale="55000" lnSpcReduction="20000"/>
          </a:bodyPr>
          <a:lstStyle/>
          <a:p>
            <a:pPr marL="365760" indent="-256032">
              <a:buClr>
                <a:schemeClr val="accent3"/>
              </a:buClr>
              <a:buNone/>
              <a:defRPr/>
            </a:pPr>
            <a:r>
              <a:rPr lang="en-US" sz="4500" dirty="0" smtClean="0">
                <a:latin typeface="Times New Roman" pitchFamily="18" charset="0"/>
                <a:cs typeface="Times New Roman" pitchFamily="18" charset="0"/>
              </a:rPr>
              <a:t>   Mammographic </a:t>
            </a:r>
            <a:r>
              <a:rPr lang="en-US" sz="4500" dirty="0">
                <a:latin typeface="Times New Roman" pitchFamily="18" charset="0"/>
                <a:cs typeface="Times New Roman" pitchFamily="18" charset="0"/>
              </a:rPr>
              <a:t>screening was introduced in the 1980s as a means to detect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asymptomatic breast carcinomas. The value of mammography lies in its ability to identify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cancers. The principal mammographic </a:t>
            </a:r>
            <a:r>
              <a:rPr lang="en-US" sz="4500" dirty="0" smtClean="0">
                <a:latin typeface="Times New Roman" pitchFamily="18" charset="0"/>
                <a:cs typeface="Times New Roman" pitchFamily="18" charset="0"/>
              </a:rPr>
              <a:t>findings </a:t>
            </a:r>
            <a:r>
              <a:rPr lang="en-US" sz="4500" dirty="0">
                <a:latin typeface="Times New Roman" pitchFamily="18" charset="0"/>
                <a:cs typeface="Times New Roman" pitchFamily="18" charset="0"/>
              </a:rPr>
              <a:t>of breast carcinoma are </a:t>
            </a:r>
            <a:r>
              <a:rPr lang="en-US" sz="4500" dirty="0" smtClean="0">
                <a:latin typeface="Times New Roman" pitchFamily="18" charset="0"/>
                <a:cs typeface="Times New Roman" pitchFamily="18" charset="0"/>
              </a:rPr>
              <a:t>densities/masses </a:t>
            </a:r>
            <a:r>
              <a:rPr lang="en-US" sz="4500" dirty="0">
                <a:latin typeface="Times New Roman" pitchFamily="18" charset="0"/>
                <a:cs typeface="Times New Roman" pitchFamily="18" charset="0"/>
              </a:rPr>
              <a:t>and calcifications:   </a:t>
            </a:r>
            <a:endParaRPr lang="en-US" sz="4500" dirty="0" smtClean="0">
              <a:latin typeface="Times New Roman" pitchFamily="18" charset="0"/>
              <a:cs typeface="Times New Roman" pitchFamily="18" charset="0"/>
            </a:endParaRPr>
          </a:p>
          <a:p>
            <a:pPr marL="365760" indent="-256032">
              <a:buClr>
                <a:schemeClr val="accent3"/>
              </a:buClr>
              <a:buNone/>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smtClean="0">
                <a:latin typeface="Times New Roman" pitchFamily="18" charset="0"/>
                <a:cs typeface="Times New Roman" pitchFamily="18" charset="0"/>
              </a:rPr>
              <a:t>Densities(mass</a:t>
            </a:r>
            <a:r>
              <a:rPr lang="en-US" sz="4500" b="1" dirty="0">
                <a:latin typeface="Times New Roman" pitchFamily="18" charset="0"/>
                <a:cs typeface="Times New Roman" pitchFamily="18" charset="0"/>
              </a:rPr>
              <a:t>): </a:t>
            </a:r>
            <a:r>
              <a:rPr lang="en-US" sz="4500" dirty="0">
                <a:latin typeface="Times New Roman" pitchFamily="18" charset="0"/>
                <a:cs typeface="Times New Roman" pitchFamily="18" charset="0"/>
              </a:rPr>
              <a:t>Most tumors appear radiologically denser than the normal breast. </a:t>
            </a:r>
            <a:r>
              <a:rPr lang="en-US" sz="4500" dirty="0" err="1" smtClean="0">
                <a:latin typeface="Times New Roman" pitchFamily="18" charset="0"/>
                <a:cs typeface="Times New Roman" pitchFamily="18" charset="0"/>
              </a:rPr>
              <a:t>Fibroadenomas</a:t>
            </a:r>
            <a:r>
              <a:rPr lang="en-US" sz="4500" dirty="0">
                <a:latin typeface="Times New Roman" pitchFamily="18" charset="0"/>
                <a:cs typeface="Times New Roman" pitchFamily="18" charset="0"/>
              </a:rPr>
              <a:t>, </a:t>
            </a:r>
            <a:r>
              <a:rPr lang="en-US" sz="4500" dirty="0" smtClean="0">
                <a:latin typeface="Times New Roman" pitchFamily="18" charset="0"/>
                <a:cs typeface="Times New Roman" pitchFamily="18" charset="0"/>
              </a:rPr>
              <a:t>cysts etc. </a:t>
            </a:r>
            <a:r>
              <a:rPr lang="en-US" sz="4500" dirty="0" smtClean="0">
                <a:latin typeface="Times New Roman" pitchFamily="18" charset="0"/>
                <a:cs typeface="Times New Roman" pitchFamily="18" charset="0"/>
              </a:rPr>
              <a:t>can also present as </a:t>
            </a:r>
            <a:r>
              <a:rPr lang="en-US" sz="4500" dirty="0" smtClean="0">
                <a:latin typeface="Times New Roman" pitchFamily="18" charset="0"/>
                <a:cs typeface="Times New Roman" pitchFamily="18" charset="0"/>
              </a:rPr>
              <a:t>densities. </a:t>
            </a: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a:latin typeface="Times New Roman" pitchFamily="18" charset="0"/>
                <a:cs typeface="Times New Roman" pitchFamily="18" charset="0"/>
              </a:rPr>
              <a:t>Calcifications: </a:t>
            </a:r>
            <a:r>
              <a:rPr lang="en-US" sz="4500" dirty="0" smtClean="0">
                <a:latin typeface="Times New Roman" pitchFamily="18" charset="0"/>
                <a:cs typeface="Times New Roman" pitchFamily="18" charset="0"/>
              </a:rPr>
              <a:t>Calcium gets deposited in </a:t>
            </a:r>
            <a:r>
              <a:rPr lang="en-US" sz="4500" dirty="0">
                <a:latin typeface="Times New Roman" pitchFamily="18" charset="0"/>
                <a:cs typeface="Times New Roman" pitchFamily="18" charset="0"/>
              </a:rPr>
              <a:t>secretions, necrotic debris, or </a:t>
            </a:r>
            <a:r>
              <a:rPr lang="en-US" sz="4500" dirty="0" err="1">
                <a:latin typeface="Times New Roman" pitchFamily="18" charset="0"/>
                <a:cs typeface="Times New Roman" pitchFamily="18" charset="0"/>
              </a:rPr>
              <a:t>hyalinized</a:t>
            </a:r>
            <a:r>
              <a:rPr lang="en-US" sz="4500" dirty="0">
                <a:latin typeface="Times New Roman" pitchFamily="18" charset="0"/>
                <a:cs typeface="Times New Roman" pitchFamily="18" charset="0"/>
              </a:rPr>
              <a:t> stroma. </a:t>
            </a:r>
            <a:r>
              <a:rPr lang="en-US" sz="4500" dirty="0" smtClean="0">
                <a:latin typeface="Times New Roman" pitchFamily="18" charset="0"/>
                <a:cs typeface="Times New Roman" pitchFamily="18" charset="0"/>
              </a:rPr>
              <a:t>It can be seen in benign and malignant conditions</a:t>
            </a:r>
            <a:endParaRPr lang="en-US" sz="4500" dirty="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Calcifications in malignancy </a:t>
            </a:r>
            <a:r>
              <a:rPr lang="en-US" sz="4500" dirty="0">
                <a:latin typeface="Times New Roman" pitchFamily="18" charset="0"/>
                <a:cs typeface="Times New Roman" pitchFamily="18" charset="0"/>
              </a:rPr>
              <a:t>are usually small, irregular, numerous, and clustered. </a:t>
            </a:r>
            <a:endParaRPr lang="en-US" sz="4500" dirty="0" smtClean="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Ductal </a:t>
            </a:r>
            <a:r>
              <a:rPr lang="en-US" sz="4500" dirty="0">
                <a:latin typeface="Times New Roman" pitchFamily="18" charset="0"/>
                <a:cs typeface="Times New Roman" pitchFamily="18" charset="0"/>
              </a:rPr>
              <a:t>carcinoma in situ (DCIS) is most commonly detected as mammographic calcifications. Mammographic screening has increased the diagnosis of DCIS.</a:t>
            </a:r>
          </a:p>
          <a:p>
            <a:pPr marL="925830" lvl="1" indent="-514350">
              <a:buNone/>
              <a:defRPr/>
            </a:pPr>
            <a:r>
              <a:rPr lang="en-US" sz="4500" dirty="0" err="1" smtClean="0">
                <a:latin typeface="Times New Roman" pitchFamily="18" charset="0"/>
                <a:cs typeface="Times New Roman" pitchFamily="18" charset="0"/>
              </a:rPr>
              <a:t>Mamographic</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s</a:t>
            </a:r>
            <a:r>
              <a:rPr lang="en-US" sz="4500" dirty="0" smtClean="0">
                <a:latin typeface="Times New Roman" pitchFamily="18" charset="0"/>
                <a:cs typeface="Times New Roman" pitchFamily="18" charset="0"/>
              </a:rPr>
              <a:t>creening </a:t>
            </a:r>
            <a:r>
              <a:rPr lang="en-US" sz="4500" dirty="0">
                <a:latin typeface="Times New Roman" pitchFamily="18" charset="0"/>
                <a:cs typeface="Times New Roman" pitchFamily="18" charset="0"/>
              </a:rPr>
              <a:t>is generally recommended to start </a:t>
            </a:r>
            <a:r>
              <a:rPr lang="en-US" sz="4500" dirty="0" smtClean="0">
                <a:latin typeface="Times New Roman" pitchFamily="18" charset="0"/>
                <a:cs typeface="Times New Roman" pitchFamily="18" charset="0"/>
              </a:rPr>
              <a:t>after </a:t>
            </a:r>
            <a:r>
              <a:rPr lang="en-US" sz="4500" dirty="0">
                <a:latin typeface="Times New Roman" pitchFamily="18" charset="0"/>
                <a:cs typeface="Times New Roman" pitchFamily="18" charset="0"/>
              </a:rPr>
              <a:t>age 40. </a:t>
            </a:r>
            <a:endParaRPr lang="en-US" dirty="0" smtClean="0"/>
          </a:p>
        </p:txBody>
      </p:sp>
      <p:sp>
        <p:nvSpPr>
          <p:cNvPr id="13314" name="Rectangle 2"/>
          <p:cNvSpPr>
            <a:spLocks noGrp="1" noChangeArrowheads="1"/>
          </p:cNvSpPr>
          <p:nvPr>
            <p:ph type="title"/>
          </p:nvPr>
        </p:nvSpPr>
        <p:spPr>
          <a:xfrm>
            <a:off x="1674812" y="152400"/>
            <a:ext cx="8229600" cy="1066800"/>
          </a:xfrm>
        </p:spPr>
        <p:txBody>
          <a:bodyPr/>
          <a:lstStyle/>
          <a:p>
            <a:pPr eaLnBrk="1" hangingPunct="1"/>
            <a:r>
              <a:rPr lang="en-US" sz="3200" b="1" dirty="0"/>
              <a:t>Mammographic screening</a:t>
            </a:r>
            <a:endParaRPr lang="en-US" sz="2900" b="1" dirty="0"/>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1600200"/>
            <a:ext cx="9144000" cy="5516562"/>
          </a:xfrm>
        </p:spPr>
        <p:txBody>
          <a:bodyPr>
            <a:normAutofit fontScale="77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a:latin typeface="Times New Roman" pitchFamily="18" charset="0"/>
                <a:cs typeface="Times New Roman" pitchFamily="18" charset="0"/>
              </a:rPr>
              <a:t>Granulomatous mastitis sarcoid, TB, etc., but mostly </a:t>
            </a:r>
            <a:r>
              <a:rPr lang="en-US" sz="2200" dirty="0" smtClean="0">
                <a:latin typeface="Times New Roman" pitchFamily="18" charset="0"/>
                <a:cs typeface="Times New Roman" pitchFamily="18" charset="0"/>
              </a:rPr>
              <a:t>idiopathic</a:t>
            </a:r>
          </a:p>
          <a:p>
            <a:pPr marL="624078" indent="-514350">
              <a:buClr>
                <a:schemeClr val="accent3"/>
              </a:buClr>
              <a:buFont typeface="+mj-lt"/>
              <a:buAutoNum type="arabicPeriod"/>
              <a:defRPr/>
            </a:pPr>
            <a:r>
              <a:rPr lang="en-US" sz="2200" b="1" dirty="0" smtClean="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smtClean="0">
                <a:latin typeface="Times New Roman" pitchFamily="18" charset="0"/>
                <a:cs typeface="Times New Roman" pitchFamily="18" charset="0"/>
              </a:rPr>
              <a:t>Non </a:t>
            </a:r>
            <a:r>
              <a:rPr lang="en-US" sz="2200" dirty="0">
                <a:latin typeface="Times New Roman" pitchFamily="18" charset="0"/>
                <a:cs typeface="Times New Roman" pitchFamily="18" charset="0"/>
              </a:rPr>
              <a:t>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14338" name="Title 1"/>
          <p:cNvSpPr>
            <a:spLocks noGrp="1"/>
          </p:cNvSpPr>
          <p:nvPr>
            <p:ph type="title"/>
          </p:nvPr>
        </p:nvSpPr>
        <p:spPr>
          <a:xfrm>
            <a:off x="1773237" y="404813"/>
            <a:ext cx="8229600" cy="1066800"/>
          </a:xfrm>
        </p:spPr>
        <p:txBody>
          <a:bodyPr/>
          <a:lstStyle/>
          <a:p>
            <a:pPr eaLnBrk="1" hangingPunct="1"/>
            <a:r>
              <a:rPr lang="en-US" smtClean="0"/>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b="1" dirty="0">
                <a:latin typeface="Times New Roman" panose="02020603050405020304" pitchFamily="18" charset="0"/>
                <a:cs typeface="Times New Roman" panose="02020603050405020304" pitchFamily="18" charset="0"/>
              </a:rPr>
              <a:t>Acute mastitis: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p>
          <a:p>
            <a:pPr eaLnBrk="1" hangingPunct="1"/>
            <a:r>
              <a:rPr lang="en-US" b="1" dirty="0" err="1">
                <a:latin typeface="Times New Roman" panose="02020603050405020304" pitchFamily="18" charset="0"/>
                <a:cs typeface="Times New Roman" panose="02020603050405020304" pitchFamily="18" charset="0"/>
              </a:rPr>
              <a:t>Periductal</a:t>
            </a:r>
            <a:r>
              <a:rPr lang="en-US" b="1" dirty="0">
                <a:latin typeface="Times New Roman" panose="02020603050405020304" pitchFamily="18" charset="0"/>
                <a:cs typeface="Times New Roman" panose="02020603050405020304" pitchFamily="18" charset="0"/>
              </a:rPr>
              <a:t> mastitis: </a:t>
            </a:r>
            <a:r>
              <a:rPr lang="en-US" dirty="0">
                <a:latin typeface="Times New Roman" panose="02020603050405020304" pitchFamily="18" charset="0"/>
                <a:cs typeface="Times New Roman" panose="02020603050405020304" pitchFamily="18" charset="0"/>
              </a:rPr>
              <a:t>This condition is not associated with lactation. There is strong association with cigarette smoking. </a:t>
            </a:r>
          </a:p>
        </p:txBody>
      </p:sp>
      <p:sp>
        <p:nvSpPr>
          <p:cNvPr id="15362" name="Title 1"/>
          <p:cNvSpPr>
            <a:spLocks noGrp="1"/>
          </p:cNvSpPr>
          <p:nvPr>
            <p:ph type="title"/>
          </p:nvPr>
        </p:nvSpPr>
        <p:spPr/>
        <p:txBody>
          <a:bodyPr/>
          <a:lstStyle/>
          <a:p>
            <a:pPr eaLnBrk="1" hangingPunct="1"/>
            <a:r>
              <a:rPr lang="en-US" smtClean="0"/>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Earth tone presentation (widescreen)</Template>
  <TotalTime>0</TotalTime>
  <Words>4702</Words>
  <Application>Microsoft Office PowerPoint</Application>
  <PresentationFormat>Custom</PresentationFormat>
  <Paragraphs>408</Paragraphs>
  <Slides>61</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Arial</vt:lpstr>
      <vt:lpstr>Calibri</vt:lpstr>
      <vt:lpstr>Calibri Light</vt:lpstr>
      <vt:lpstr>Corbel</vt:lpstr>
      <vt:lpstr>Georgia</vt:lpstr>
      <vt:lpstr>Times New Roman</vt:lpstr>
      <vt:lpstr>Trebuchet MS</vt:lpstr>
      <vt:lpstr>Wingdings</vt:lpstr>
      <vt:lpstr>Earthtones 16x9</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Change/disease)</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Carcinoma: Classification</vt:lpstr>
      <vt:lpstr>Carcinoma in situ</vt:lpstr>
      <vt:lpstr>Ductal Carcinoma In Situ (DCIS)</vt:lpstr>
      <vt:lpstr>DCIS( Ductal Carcinoma In Situ)</vt:lpstr>
      <vt:lpstr>DCIS</vt:lpstr>
      <vt:lpstr>PowerPoint Presentation</vt:lpstr>
      <vt:lpstr>DCIS</vt:lpstr>
      <vt:lpstr>DCIS</vt:lpstr>
      <vt:lpstr>Paget’s Disease </vt:lpstr>
      <vt:lpstr>Pagets disease</vt:lpstr>
      <vt:lpstr>Lobular Carcinoma in Situ (LCIS)</vt:lpstr>
      <vt:lpstr>LCIS </vt:lpstr>
      <vt:lpstr>Invasive Breast Carcinoma: Classification </vt:lpstr>
      <vt:lpstr>CLINICAL FEATURES OF INVASIVE BREAST CANCER</vt:lpstr>
      <vt:lpstr>Invasive carcinoma</vt:lpstr>
      <vt:lpstr>Invasive Ductal Carcinoma, NOS</vt:lpstr>
      <vt:lpstr>Invasive Ductal Carcinoma</vt:lpstr>
      <vt:lpstr>Invasive Ductal Carcinoma, NOS: gross</vt:lpstr>
      <vt:lpstr>Invasive Ductal Carcinoma, NOS: histology</vt:lpstr>
      <vt:lpstr>Invasive ductal carcinoma</vt:lpstr>
      <vt:lpstr>Invasive Lobular Carcinoma</vt:lpstr>
      <vt:lpstr>Invasive lobular carcinoma with area of lobular carcinoma in situ also</vt:lpstr>
      <vt:lpstr>Medullary Carcinoma</vt:lpstr>
      <vt:lpstr>Colloid Carcinoma/ Mucinous carcinoma </vt:lpstr>
      <vt:lpstr>Treatment</vt:lpstr>
      <vt:lpstr>Breast Carcinoma, Major Prognostic Factors</vt:lpstr>
      <vt:lpstr>Breast Carcinoma, Major Prognostic Factors</vt:lpstr>
      <vt:lpstr>Breast Carcinoma , Minor Prognostic Factors</vt:lpstr>
      <vt:lpstr>Metastasis to vertebra</vt:lpstr>
      <vt:lpstr>STROMAL TUMORS </vt:lpstr>
      <vt:lpstr>PowerPoint Presentation</vt:lpstr>
      <vt:lpstr>Fibroadenoma (FA)</vt:lpstr>
      <vt:lpstr>The lesion consists of a proliferation of intralobular stroma surrounding and often pushing and distorting the associated epithelium. The border is sharply delimited.</vt:lpstr>
      <vt:lpstr>Phylloides tumor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2016-04-09T19:44:42Z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