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2"/>
  </p:notesMasterIdLst>
  <p:sldIdLst>
    <p:sldId id="403" r:id="rId2"/>
    <p:sldId id="605" r:id="rId3"/>
    <p:sldId id="460" r:id="rId4"/>
    <p:sldId id="405" r:id="rId5"/>
    <p:sldId id="436" r:id="rId6"/>
    <p:sldId id="440" r:id="rId7"/>
    <p:sldId id="441" r:id="rId8"/>
    <p:sldId id="406" r:id="rId9"/>
    <p:sldId id="459" r:id="rId10"/>
    <p:sldId id="407" r:id="rId11"/>
    <p:sldId id="457" r:id="rId12"/>
    <p:sldId id="446" r:id="rId13"/>
    <p:sldId id="449" r:id="rId14"/>
    <p:sldId id="426" r:id="rId15"/>
    <p:sldId id="450" r:id="rId16"/>
    <p:sldId id="506" r:id="rId17"/>
    <p:sldId id="507" r:id="rId18"/>
    <p:sldId id="448" r:id="rId19"/>
    <p:sldId id="508" r:id="rId20"/>
    <p:sldId id="509" r:id="rId21"/>
    <p:sldId id="510" r:id="rId22"/>
    <p:sldId id="411" r:id="rId23"/>
    <p:sldId id="396" r:id="rId24"/>
    <p:sldId id="315" r:id="rId25"/>
    <p:sldId id="393" r:id="rId26"/>
    <p:sldId id="394" r:id="rId27"/>
    <p:sldId id="471" r:id="rId28"/>
    <p:sldId id="470" r:id="rId29"/>
    <p:sldId id="469" r:id="rId30"/>
    <p:sldId id="512" r:id="rId31"/>
    <p:sldId id="609" r:id="rId32"/>
    <p:sldId id="513" r:id="rId33"/>
    <p:sldId id="515" r:id="rId34"/>
    <p:sldId id="516" r:id="rId35"/>
    <p:sldId id="517" r:id="rId36"/>
    <p:sldId id="518" r:id="rId37"/>
    <p:sldId id="519" r:id="rId38"/>
    <p:sldId id="521" r:id="rId39"/>
    <p:sldId id="523" r:id="rId40"/>
    <p:sldId id="52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800000"/>
    <a:srgbClr val="99FF99"/>
    <a:srgbClr val="150F87"/>
    <a:srgbClr val="FF00FF"/>
    <a:srgbClr val="251BE5"/>
    <a:srgbClr val="0000FF"/>
    <a:srgbClr val="FF6600"/>
    <a:srgbClr val="FF3300"/>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7359" autoAdjust="0"/>
  </p:normalViewPr>
  <p:slideViewPr>
    <p:cSldViewPr>
      <p:cViewPr varScale="1">
        <p:scale>
          <a:sx n="112" d="100"/>
          <a:sy n="112" d="100"/>
        </p:scale>
        <p:origin x="14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EB934-2DCB-46D1-8F8C-652230C2F7D5}" type="datetimeFigureOut">
              <a:rPr lang="en-US" smtClean="0"/>
              <a:pPr/>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6EB6B-38F2-4D0B-A1E4-90E3B6920F58}" type="slidenum">
              <a:rPr lang="en-US" smtClean="0"/>
              <a:pPr/>
              <a:t>‹#›</a:t>
            </a:fld>
            <a:endParaRPr lang="en-US"/>
          </a:p>
        </p:txBody>
      </p:sp>
    </p:spTree>
    <p:extLst>
      <p:ext uri="{BB962C8B-B14F-4D97-AF65-F5344CB8AC3E}">
        <p14:creationId xmlns:p14="http://schemas.microsoft.com/office/powerpoint/2010/main" val="4061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6EB6B-38F2-4D0B-A1E4-90E3B6920F58}" type="slidenum">
              <a:rPr lang="en-US" smtClean="0"/>
              <a:pPr/>
              <a:t>2</a:t>
            </a:fld>
            <a:endParaRPr lang="en-US"/>
          </a:p>
        </p:txBody>
      </p:sp>
    </p:spTree>
    <p:extLst>
      <p:ext uri="{BB962C8B-B14F-4D97-AF65-F5344CB8AC3E}">
        <p14:creationId xmlns:p14="http://schemas.microsoft.com/office/powerpoint/2010/main" val="163097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2CA0-7049-40A8-B82A-4C2DBE92DC07}" type="slidenum">
              <a:rPr lang="en-US"/>
              <a:pPr/>
              <a:t>33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473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36</a:t>
            </a:fld>
            <a:endParaRPr lang="en-US"/>
          </a:p>
        </p:txBody>
      </p:sp>
    </p:spTree>
    <p:extLst>
      <p:ext uri="{BB962C8B-B14F-4D97-AF65-F5344CB8AC3E}">
        <p14:creationId xmlns:p14="http://schemas.microsoft.com/office/powerpoint/2010/main" val="396993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A6EB6B-38F2-4D0B-A1E4-90E3B6920F58}" type="slidenum">
              <a:rPr lang="en-US" smtClean="0"/>
              <a:pPr/>
              <a:t>10</a:t>
            </a:fld>
            <a:endParaRPr lang="en-US"/>
          </a:p>
        </p:txBody>
      </p:sp>
    </p:spTree>
    <p:extLst>
      <p:ext uri="{BB962C8B-B14F-4D97-AF65-F5344CB8AC3E}">
        <p14:creationId xmlns:p14="http://schemas.microsoft.com/office/powerpoint/2010/main" val="207504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92A1F-6ECD-4937-A374-5561288D5402}"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32937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2C89F952-2D2F-4F97-9CB0-572814DC83A3}" type="slidenum">
              <a:rPr lang="en-US" smtClean="0"/>
              <a:pPr/>
              <a:t>23</a:t>
            </a:fld>
            <a:endParaRPr lang="en-US" smtClean="0"/>
          </a:p>
        </p:txBody>
      </p:sp>
    </p:spTree>
    <p:extLst>
      <p:ext uri="{BB962C8B-B14F-4D97-AF65-F5344CB8AC3E}">
        <p14:creationId xmlns:p14="http://schemas.microsoft.com/office/powerpoint/2010/main" val="202760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BCCE670-D825-446A-BAA8-0E4D1F6B2738}" type="slidenum">
              <a:rPr lang="en-US" smtClean="0"/>
              <a:pPr/>
              <a:t>24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067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92A1F-6ECD-4937-A374-5561288D5402}"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411395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282093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F2DEC-F3A9-4CEA-B7B0-711068210D8B}"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158949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D6535-4DCB-4AAD-A1F3-EDFF997B9A9F}" type="slidenum">
              <a:rPr lang="en-US"/>
              <a:pPr/>
              <a:t>32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246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8E189058-DC61-46AF-8503-23257CDEB006}"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F45B2754-8EEB-4A0A-8EF1-0F34824F1038}" type="datetimeFigureOut">
              <a:rPr lang="en-US" smtClean="0"/>
              <a:pPr/>
              <a:t>2/22/2016</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F45B2754-8EEB-4A0A-8EF1-0F34824F1038}" type="datetimeFigureOut">
              <a:rPr lang="en-US" smtClean="0"/>
              <a:pPr/>
              <a:t>2/22/2016</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5B2754-8EEB-4A0A-8EF1-0F34824F1038}"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5B2754-8EEB-4A0A-8EF1-0F34824F1038}"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5B2754-8EEB-4A0A-8EF1-0F34824F1038}"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B2754-8EEB-4A0A-8EF1-0F34824F1038}"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5B2754-8EEB-4A0A-8EF1-0F34824F1038}" type="datetimeFigureOut">
              <a:rPr lang="en-US" smtClean="0"/>
              <a:pPr/>
              <a:t>2/22/2016</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seminal%20vesicle&amp;source=images&amp;cd=&amp;cad=rja&amp;docid=WPuqmxwf7xUAaM&amp;tbnid=D0vDn2SJMHSZKM:&amp;ved=0CAUQjRw&amp;url=http://f1ms.blogspot.com/2011/02/happy-valentines-day-gu-exam.html&amp;ei=-ddUUbGsAYKkPYq_gZAG&amp;psig=AFQjCNHom9w9miZQp9Ksq_Y4QGsRkvvfUQ&amp;ust=13646011391486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sa/url?sa=i&amp;rct=j&amp;q=Normal+prostate+&amp;+seminal+vesicles&amp;source=images&amp;cd=&amp;cad=rja&amp;docid=nvyVpLRZciDMIM&amp;tbnid=R897JPecGHnSDM:&amp;ved=0CAUQjRw&amp;url=http://www.webpathology.com/image.asp?n=4&amp;Case=14&amp;ei=4LBQUfeABISvOY6ZgMgD&amp;psig=AFQjCNEwu_Ss9drlTA-67F-DNoR0JPjsrQ&amp;ust=136432898483224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a/url?sa=i&amp;rct=j&amp;q=Normal%20testis&amp;source=images&amp;cd=&amp;cad=rja&amp;docid=iZjL23h827jghM&amp;tbnid=MILtM93Z0mDTCM:&amp;ved=0CAUQjRw&amp;url=http://www.aafp.org/afp/1999/0215/p817.html&amp;ei=-KhQUY-UCIHLPZW4gNAD&amp;psig=AFQjCNHbd90iAk3cX5exunTulAk45ehkDA&amp;ust=1364327015145542"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14600"/>
            <a:ext cx="7046168" cy="2362200"/>
          </a:xfrm>
        </p:spPr>
        <p:txBody>
          <a:bodyPr>
            <a:noAutofit/>
          </a:bodyPr>
          <a:lstStyle/>
          <a:p>
            <a:pPr algn="ctr"/>
            <a:r>
              <a:rPr lang="en-US"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Reproduction Block</a:t>
            </a:r>
            <a:r>
              <a:rPr lang="en-US" sz="4800" b="1" i="1" dirty="0" smtClean="0">
                <a:solidFill>
                  <a:srgbClr val="0000FF"/>
                </a:solidFill>
                <a:effectLst>
                  <a:outerShdw blurRad="38100" dist="38100" dir="2700000" algn="tl">
                    <a:srgbClr val="000000">
                      <a:alpha val="43137"/>
                    </a:srgbClr>
                  </a:outerShdw>
                </a:effectLst>
              </a:rPr>
              <a:t/>
            </a:r>
            <a:br>
              <a:rPr lang="en-US" sz="4800" b="1" i="1" dirty="0" smtClean="0">
                <a:solidFill>
                  <a:srgbClr val="0000FF"/>
                </a:solidFill>
                <a:effectLst>
                  <a:outerShdw blurRad="38100" dist="38100" dir="2700000" algn="tl">
                    <a:srgbClr val="000000">
                      <a:alpha val="43137"/>
                    </a:srgbClr>
                  </a:outerShdw>
                </a:effectLst>
              </a:rPr>
            </a:br>
            <a:r>
              <a:rPr lang="en-US" sz="3600" b="1" i="1" dirty="0" smtClean="0">
                <a:solidFill>
                  <a:srgbClr val="0000FF"/>
                </a:solidFill>
                <a:effectLst>
                  <a:outerShdw blurRad="38100" dist="38100" dir="2700000" algn="tl">
                    <a:srgbClr val="000000">
                      <a:alpha val="43137"/>
                    </a:srgbClr>
                  </a:outerShdw>
                </a:effectLst>
              </a:rPr>
              <a:t/>
            </a:r>
            <a:br>
              <a:rPr lang="en-US" sz="3600" b="1" i="1" dirty="0" smtClean="0">
                <a:solidFill>
                  <a:srgbClr val="0000FF"/>
                </a:solidFill>
                <a:effectLst>
                  <a:outerShdw blurRad="38100" dist="38100" dir="2700000" algn="tl">
                    <a:srgbClr val="000000">
                      <a:alpha val="43137"/>
                    </a:srgbClr>
                  </a:outerShdw>
                </a:effectLst>
              </a:rPr>
            </a:br>
            <a:r>
              <a:rPr lang="en-US" sz="4000" b="1" i="1" dirty="0" smtClean="0">
                <a:solidFill>
                  <a:schemeClr val="tx1">
                    <a:lumMod val="75000"/>
                    <a:lumOff val="25000"/>
                  </a:schemeClr>
                </a:solidFill>
                <a:effectLst>
                  <a:outerShdw blurRad="38100" dist="38100" dir="2700000" algn="tl">
                    <a:srgbClr val="000000">
                      <a:alpha val="43137"/>
                    </a:srgbClr>
                  </a:outerShdw>
                </a:effectLst>
              </a:rPr>
              <a:t>Pathology Practicals</a:t>
            </a:r>
            <a:endParaRPr lang="en-US" sz="4000" b="1" i="1" dirty="0">
              <a:solidFill>
                <a:schemeClr val="tx1">
                  <a:lumMod val="75000"/>
                  <a:lumOff val="25000"/>
                </a:schemeClr>
              </a:solidFill>
              <a:effectLst>
                <a:outerShdw blurRad="38100" dist="38100" dir="2700000" algn="tl">
                  <a:srgbClr val="000000">
                    <a:alpha val="43137"/>
                  </a:srgbClr>
                </a:outerShdw>
              </a:effectLst>
            </a:endParaRPr>
          </a:p>
        </p:txBody>
      </p:sp>
      <p:sp>
        <p:nvSpPr>
          <p:cNvPr id="7" name="TextBox 7"/>
          <p:cNvSpPr txBox="1"/>
          <p:nvPr/>
        </p:nvSpPr>
        <p:spPr>
          <a:xfrm>
            <a:off x="3733800" y="5980093"/>
            <a:ext cx="1447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Prepared by:</a:t>
            </a:r>
            <a:endParaRPr lang="en-US" sz="1200" dirty="0"/>
          </a:p>
        </p:txBody>
      </p:sp>
      <p:sp>
        <p:nvSpPr>
          <p:cNvPr id="8" name="TextBox 8"/>
          <p:cNvSpPr txBox="1"/>
          <p:nvPr/>
        </p:nvSpPr>
        <p:spPr>
          <a:xfrm>
            <a:off x="5334000" y="5739825"/>
            <a:ext cx="1600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800" b="1" i="1" dirty="0" smtClean="0"/>
              <a:t>Prof.  Ammar Al Rikabi</a:t>
            </a:r>
          </a:p>
          <a:p>
            <a:pPr marL="171450" indent="-171450">
              <a:buFont typeface="Arial" panose="020B0604020202020204" pitchFamily="34" charset="0"/>
              <a:buChar char="•"/>
            </a:pPr>
            <a:r>
              <a:rPr lang="en-US" sz="800" b="1" i="1" dirty="0" smtClean="0"/>
              <a:t>Dr. Sayed Al Esawy</a:t>
            </a:r>
          </a:p>
          <a:p>
            <a:pPr marL="171450" indent="-171450">
              <a:buFont typeface="Arial" panose="020B0604020202020204" pitchFamily="34" charset="0"/>
              <a:buChar char="•"/>
            </a:pPr>
            <a:r>
              <a:rPr lang="en-US" sz="800" b="1" i="1" dirty="0" smtClean="0"/>
              <a:t>Dr. Marie Mukhashin</a:t>
            </a:r>
          </a:p>
          <a:p>
            <a:pPr marL="171450" indent="-171450">
              <a:buFont typeface="Arial" panose="020B0604020202020204" pitchFamily="34" charset="0"/>
              <a:buChar char="•"/>
            </a:pPr>
            <a:r>
              <a:rPr lang="en-US" sz="800" b="1" i="1" dirty="0" smtClean="0"/>
              <a:t>Dr. Shaesta Zaidi</a:t>
            </a:r>
          </a:p>
        </p:txBody>
      </p:sp>
      <p:sp>
        <p:nvSpPr>
          <p:cNvPr id="9" name="Rectangle 8"/>
          <p:cNvSpPr/>
          <p:nvPr/>
        </p:nvSpPr>
        <p:spPr>
          <a:xfrm>
            <a:off x="4191000" y="6495147"/>
            <a:ext cx="4605435"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t>Head of Pathology Department: Dr. Hisham Al Khalidi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a:blip r:embed="rId3" cstate="print"/>
          <a:srcRect/>
          <a:stretch>
            <a:fillRect/>
          </a:stretch>
        </p:blipFill>
        <p:spPr bwMode="auto">
          <a:xfrm>
            <a:off x="1619672" y="1196752"/>
            <a:ext cx="5857386" cy="5256584"/>
          </a:xfrm>
          <a:prstGeom prst="rect">
            <a:avLst/>
          </a:prstGeom>
          <a:noFill/>
          <a:ln w="9525">
            <a:noFill/>
            <a:miter lim="800000"/>
            <a:headEnd/>
            <a:tailEnd/>
          </a:ln>
        </p:spPr>
      </p:pic>
      <p:sp>
        <p:nvSpPr>
          <p:cNvPr id="6" name="Rounded Rectangle 5"/>
          <p:cNvSpPr/>
          <p:nvPr/>
        </p:nvSpPr>
        <p:spPr>
          <a:xfrm>
            <a:off x="1115616" y="404664"/>
            <a:ext cx="6768752"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Diagram of Prostate and Seminal Vesicle </a:t>
            </a:r>
            <a:endParaRPr lang="en-US" sz="2400" b="1" i="1" dirty="0"/>
          </a:p>
        </p:txBody>
      </p:sp>
      <p:pic>
        <p:nvPicPr>
          <p:cNvPr id="68613" name="Picture 5" descr="http://cache1.asset-cache.net/xt/128605921.jpg?v=1&amp;g=fs1%7C0%7CPRC%7C05%7C921&amp;s=1"/>
          <p:cNvPicPr>
            <a:picLocks noChangeAspect="1" noChangeArrowheads="1"/>
          </p:cNvPicPr>
          <p:nvPr/>
        </p:nvPicPr>
        <p:blipFill>
          <a:blip r:embed="rId4" cstate="print"/>
          <a:srcRect/>
          <a:stretch>
            <a:fillRect/>
          </a:stretch>
        </p:blipFill>
        <p:spPr bwMode="auto">
          <a:xfrm>
            <a:off x="251520" y="4149080"/>
            <a:ext cx="2751934" cy="2088232"/>
          </a:xfrm>
          <a:prstGeom prst="rect">
            <a:avLst/>
          </a:prstGeom>
          <a:noFill/>
          <a:ln w="12700">
            <a:solidFill>
              <a:schemeClr val="tx1"/>
            </a:solidFill>
          </a:ln>
        </p:spPr>
      </p:pic>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C:\Users\Dr.sayed\Pictures\My Scans\2013-03 (Mar)\scan0001.jpg"/>
          <p:cNvPicPr>
            <a:picLocks noChangeAspect="1" noChangeArrowheads="1"/>
          </p:cNvPicPr>
          <p:nvPr/>
        </p:nvPicPr>
        <p:blipFill>
          <a:blip r:embed="rId2" cstate="print"/>
          <a:srcRect/>
          <a:stretch>
            <a:fillRect/>
          </a:stretch>
        </p:blipFill>
        <p:spPr bwMode="auto">
          <a:xfrm>
            <a:off x="1547664" y="1052736"/>
            <a:ext cx="5760639" cy="3672408"/>
          </a:xfrm>
          <a:prstGeom prst="rect">
            <a:avLst/>
          </a:prstGeom>
          <a:noFill/>
          <a:ln w="12700">
            <a:solidFill>
              <a:schemeClr val="tx1"/>
            </a:solidFill>
          </a:ln>
        </p:spPr>
      </p:pic>
      <p:sp>
        <p:nvSpPr>
          <p:cNvPr id="3" name="Rounded Rectangle 2"/>
          <p:cNvSpPr/>
          <p:nvPr/>
        </p:nvSpPr>
        <p:spPr>
          <a:xfrm>
            <a:off x="1907704" y="404664"/>
            <a:ext cx="4968552"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Prostate - Gross</a:t>
            </a:r>
            <a:endParaRPr lang="en-US" sz="2400" b="1" i="1" dirty="0"/>
          </a:p>
        </p:txBody>
      </p:sp>
      <p:sp>
        <p:nvSpPr>
          <p:cNvPr id="4" name="Rectangle 3"/>
          <p:cNvSpPr/>
          <p:nvPr/>
        </p:nvSpPr>
        <p:spPr>
          <a:xfrm>
            <a:off x="827584" y="4797152"/>
            <a:ext cx="7200800" cy="1477328"/>
          </a:xfrm>
          <a:prstGeom prst="rect">
            <a:avLst/>
          </a:prstGeom>
        </p:spPr>
        <p:txBody>
          <a:bodyPr wrap="square">
            <a:spAutoFit/>
          </a:bodyPr>
          <a:lstStyle/>
          <a:p>
            <a:pPr algn="ctr"/>
            <a:r>
              <a:rPr lang="en-US" b="1" i="1" dirty="0" smtClean="0"/>
              <a:t>A normal prostate gland is about 3 to 4 cm in diameter. </a:t>
            </a:r>
          </a:p>
          <a:p>
            <a:pPr algn="ctr"/>
            <a:r>
              <a:rPr lang="en-US" b="1" i="1" dirty="0" smtClean="0"/>
              <a:t>This is an axial transverse section of a normal prostate. There is a central urethra(▼), at the depth of the cut made to open this prostate anteriorly at autopsy, with the left lateral lobe</a:t>
            </a:r>
            <a:r>
              <a:rPr lang="en-US" b="1" dirty="0" smtClean="0"/>
              <a:t> (</a:t>
            </a:r>
            <a:r>
              <a:rPr lang="en-US" sz="1200" b="1" dirty="0" smtClean="0">
                <a:sym typeface="Wingdings 2"/>
              </a:rPr>
              <a:t></a:t>
            </a:r>
            <a:r>
              <a:rPr lang="en-US" b="1" i="1" dirty="0" smtClean="0"/>
              <a:t>), the right lateral lobe </a:t>
            </a:r>
            <a:r>
              <a:rPr lang="en-US" b="1" dirty="0" smtClean="0"/>
              <a:t>(</a:t>
            </a:r>
            <a:r>
              <a:rPr lang="en-US" sz="1400" b="1" dirty="0" smtClean="0">
                <a:sym typeface="Wingdings 2"/>
              </a:rPr>
              <a:t></a:t>
            </a:r>
            <a:r>
              <a:rPr lang="en-US" sz="1600" b="1" dirty="0" smtClean="0">
                <a:sym typeface="Wingdings 2"/>
              </a:rPr>
              <a:t>)</a:t>
            </a:r>
            <a:r>
              <a:rPr lang="en-US" b="1" i="1" dirty="0" smtClean="0"/>
              <a:t> , and the posterior lobe </a:t>
            </a:r>
            <a:r>
              <a:rPr lang="en-US" b="1" dirty="0" smtClean="0"/>
              <a:t>(</a:t>
            </a:r>
            <a:r>
              <a:rPr lang="en-US" b="1" dirty="0" smtClean="0">
                <a:sym typeface="Wingdings 2"/>
              </a:rPr>
              <a:t>)</a:t>
            </a:r>
            <a:r>
              <a:rPr lang="en-US" b="1" i="1" dirty="0" smtClean="0"/>
              <a:t>. Consistency is uniform without nodularity.</a:t>
            </a:r>
            <a:endParaRPr lang="en-US"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8002" name="Picture 2" descr="http://library.med.utah.edu/WebPath/jpeg1/MALE098.jpg"/>
          <p:cNvPicPr>
            <a:picLocks noChangeAspect="1" noChangeArrowheads="1"/>
          </p:cNvPicPr>
          <p:nvPr/>
        </p:nvPicPr>
        <p:blipFill>
          <a:blip r:embed="rId2" cstate="print"/>
          <a:srcRect/>
          <a:stretch>
            <a:fillRect/>
          </a:stretch>
        </p:blipFill>
        <p:spPr bwMode="auto">
          <a:xfrm>
            <a:off x="1475656" y="908720"/>
            <a:ext cx="6192688" cy="4197267"/>
          </a:xfrm>
          <a:prstGeom prst="rect">
            <a:avLst/>
          </a:prstGeom>
          <a:noFill/>
          <a:ln w="12700">
            <a:solidFill>
              <a:schemeClr val="bg1"/>
            </a:solidFill>
          </a:ln>
        </p:spPr>
      </p:pic>
      <p:sp>
        <p:nvSpPr>
          <p:cNvPr id="4" name="Rectangle 3"/>
          <p:cNvSpPr/>
          <p:nvPr/>
        </p:nvSpPr>
        <p:spPr>
          <a:xfrm>
            <a:off x="1115616" y="5229200"/>
            <a:ext cx="6912768" cy="1200329"/>
          </a:xfrm>
          <a:prstGeom prst="rect">
            <a:avLst/>
          </a:prstGeom>
        </p:spPr>
        <p:txBody>
          <a:bodyPr wrap="square">
            <a:spAutoFit/>
          </a:bodyPr>
          <a:lstStyle/>
          <a:p>
            <a:pPr algn="ctr"/>
            <a:r>
              <a:rPr lang="en-US" b="1" i="1" dirty="0" smtClean="0"/>
              <a:t>A small pink concretion (typical of the corpora amylacea seen in benign prostatic glands) appears in the gland just to the left of center. Note the well-differentiated glands with tall columnar epithelial lining cells. These cells do not have prominent nucleoli.</a:t>
            </a:r>
            <a:endParaRPr lang="en-US" b="1" i="1" dirty="0"/>
          </a:p>
        </p:txBody>
      </p:sp>
      <p:sp>
        <p:nvSpPr>
          <p:cNvPr id="5" name="Rounded Rectangle 4"/>
          <p:cNvSpPr/>
          <p:nvPr/>
        </p:nvSpPr>
        <p:spPr>
          <a:xfrm>
            <a:off x="1403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Prostate Histology - LPF</a:t>
            </a:r>
            <a:endParaRPr lang="en-US" sz="2400"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22" name="Picture 2" descr="http://www.webpathology.com/slides/slides/001.%20Prostate_NormalGlands.jpg"/>
          <p:cNvPicPr>
            <a:picLocks noChangeAspect="1" noChangeArrowheads="1"/>
          </p:cNvPicPr>
          <p:nvPr/>
        </p:nvPicPr>
        <p:blipFill>
          <a:blip r:embed="rId2" cstate="print"/>
          <a:srcRect/>
          <a:stretch>
            <a:fillRect/>
          </a:stretch>
        </p:blipFill>
        <p:spPr bwMode="auto">
          <a:xfrm>
            <a:off x="1331640" y="908720"/>
            <a:ext cx="6408712" cy="4158845"/>
          </a:xfrm>
          <a:prstGeom prst="rect">
            <a:avLst/>
          </a:prstGeom>
          <a:noFill/>
          <a:ln w="12700">
            <a:solidFill>
              <a:schemeClr val="bg1"/>
            </a:solidFill>
          </a:ln>
        </p:spPr>
      </p:pic>
      <p:sp>
        <p:nvSpPr>
          <p:cNvPr id="3" name="Rounded Rectangle 2"/>
          <p:cNvSpPr/>
          <p:nvPr/>
        </p:nvSpPr>
        <p:spPr>
          <a:xfrm>
            <a:off x="1403648" y="188640"/>
            <a:ext cx="6264696"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Prostate Histology - HPF</a:t>
            </a:r>
            <a:endParaRPr lang="en-US" sz="2400" b="1" i="1" dirty="0"/>
          </a:p>
        </p:txBody>
      </p:sp>
      <p:sp>
        <p:nvSpPr>
          <p:cNvPr id="4" name="Rectangle 3"/>
          <p:cNvSpPr/>
          <p:nvPr/>
        </p:nvSpPr>
        <p:spPr>
          <a:xfrm>
            <a:off x="899592" y="5229200"/>
            <a:ext cx="7128792" cy="1200329"/>
          </a:xfrm>
          <a:prstGeom prst="rect">
            <a:avLst/>
          </a:prstGeom>
        </p:spPr>
        <p:txBody>
          <a:bodyPr wrap="square">
            <a:spAutoFit/>
          </a:bodyPr>
          <a:lstStyle/>
          <a:p>
            <a:pPr algn="ctr"/>
            <a:r>
              <a:rPr lang="en-US" b="1" i="1" dirty="0" smtClean="0"/>
              <a:t>In this benign gland, the luminal contour shows tufts and papillary infoldings. The tall secretory epithelial cells have pale clear cytoplasm and uniform round or oval nuclei. Prominent nucleoli are not seen. Many basal cells can be identified</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8" name="Picture 4" descr="http://www.webpathology.com/slides/slides/Prostate_NormalGlands_CorporaAmylacea1.jpg"/>
          <p:cNvPicPr>
            <a:picLocks noChangeAspect="1" noChangeArrowheads="1"/>
          </p:cNvPicPr>
          <p:nvPr/>
        </p:nvPicPr>
        <p:blipFill>
          <a:blip r:embed="rId2" cstate="print"/>
          <a:srcRect/>
          <a:stretch>
            <a:fillRect/>
          </a:stretch>
        </p:blipFill>
        <p:spPr bwMode="auto">
          <a:xfrm>
            <a:off x="1259632" y="980728"/>
            <a:ext cx="6408712" cy="4464496"/>
          </a:xfrm>
          <a:prstGeom prst="rect">
            <a:avLst/>
          </a:prstGeom>
          <a:noFill/>
          <a:ln w="12700">
            <a:solidFill>
              <a:schemeClr val="bg1"/>
            </a:solidFill>
          </a:ln>
        </p:spPr>
      </p:pic>
      <p:sp>
        <p:nvSpPr>
          <p:cNvPr id="5" name="Rectangle 4"/>
          <p:cNvSpPr/>
          <p:nvPr/>
        </p:nvSpPr>
        <p:spPr>
          <a:xfrm>
            <a:off x="1331640" y="5541039"/>
            <a:ext cx="6192688" cy="923330"/>
          </a:xfrm>
          <a:prstGeom prst="rect">
            <a:avLst/>
          </a:prstGeom>
        </p:spPr>
        <p:txBody>
          <a:bodyPr wrap="square">
            <a:spAutoFit/>
          </a:bodyPr>
          <a:lstStyle/>
          <a:p>
            <a:pPr algn="ctr"/>
            <a:r>
              <a:rPr lang="en-US" b="1" i="1" dirty="0" smtClean="0"/>
              <a:t>Corpora amylacea are inspissated secretions that may have a lamellated appearance. Usually they are pink or purple in appearance. Sometimes they may be golden-brown</a:t>
            </a:r>
            <a:endParaRPr lang="en-US" b="1" i="1" dirty="0"/>
          </a:p>
        </p:txBody>
      </p:sp>
      <p:sp>
        <p:nvSpPr>
          <p:cNvPr id="6" name="Rounded Rectangle 5"/>
          <p:cNvSpPr/>
          <p:nvPr/>
        </p:nvSpPr>
        <p:spPr>
          <a:xfrm>
            <a:off x="1475656" y="216024"/>
            <a:ext cx="6048672" cy="5486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i="1" dirty="0" smtClean="0"/>
              <a:t>Corpora Amylacea in Prostate - HPF</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4146" name="Picture 2" descr="http://www.webpathology.com/slides/slides/Prostate_NormalGlands_Spermatozoa.jpg"/>
          <p:cNvPicPr>
            <a:picLocks noChangeAspect="1" noChangeArrowheads="1"/>
          </p:cNvPicPr>
          <p:nvPr/>
        </p:nvPicPr>
        <p:blipFill>
          <a:blip r:embed="rId2" cstate="print"/>
          <a:srcRect/>
          <a:stretch>
            <a:fillRect/>
          </a:stretch>
        </p:blipFill>
        <p:spPr bwMode="auto">
          <a:xfrm>
            <a:off x="1043608" y="1022573"/>
            <a:ext cx="6912768" cy="4638675"/>
          </a:xfrm>
          <a:prstGeom prst="rect">
            <a:avLst/>
          </a:prstGeom>
          <a:noFill/>
          <a:ln w="12700">
            <a:solidFill>
              <a:schemeClr val="bg1"/>
            </a:solidFill>
          </a:ln>
        </p:spPr>
      </p:pic>
      <p:sp>
        <p:nvSpPr>
          <p:cNvPr id="3" name="Rectangle 2"/>
          <p:cNvSpPr/>
          <p:nvPr/>
        </p:nvSpPr>
        <p:spPr>
          <a:xfrm>
            <a:off x="1043608" y="5805264"/>
            <a:ext cx="6912768" cy="646331"/>
          </a:xfrm>
          <a:prstGeom prst="rect">
            <a:avLst/>
          </a:prstGeom>
        </p:spPr>
        <p:txBody>
          <a:bodyPr wrap="square">
            <a:spAutoFit/>
          </a:bodyPr>
          <a:lstStyle/>
          <a:p>
            <a:pPr algn="ctr"/>
            <a:r>
              <a:rPr lang="en-US" b="1" i="1" dirty="0" smtClean="0"/>
              <a:t>Spermatozoa are seen in approximately 1% of prostate needle biopsies (unpublished personal observation).  </a:t>
            </a:r>
            <a:endParaRPr lang="en-US" b="1" i="1" dirty="0"/>
          </a:p>
        </p:txBody>
      </p:sp>
      <p:sp>
        <p:nvSpPr>
          <p:cNvPr id="4" name="Rounded Rectangle 3"/>
          <p:cNvSpPr/>
          <p:nvPr/>
        </p:nvSpPr>
        <p:spPr>
          <a:xfrm>
            <a:off x="1115616" y="260648"/>
            <a:ext cx="6840760"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Sperms in Normal Prostate  Biopsy – HPF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191000"/>
            <a:ext cx="7435552" cy="1038200"/>
          </a:xfrm>
        </p:spPr>
        <p:txBody>
          <a:bodyPr>
            <a:noAutofit/>
          </a:bodyPr>
          <a:lstStyle/>
          <a:p>
            <a:pPr algn="ctr"/>
            <a:r>
              <a:rPr lang="en-US" sz="3600" b="1" i="1" dirty="0" smtClean="0">
                <a:effectLst>
                  <a:outerShdw blurRad="38100" dist="38100" dir="2700000" algn="tl">
                    <a:srgbClr val="000000">
                      <a:alpha val="43137"/>
                    </a:srgbClr>
                  </a:outerShdw>
                </a:effectLst>
              </a:rPr>
              <a:t>Normal Anatomy and Histology </a:t>
            </a:r>
          </a:p>
          <a:p>
            <a:pPr algn="ctr"/>
            <a:r>
              <a:rPr lang="en-US" sz="3600" b="1" i="1" dirty="0" smtClean="0">
                <a:effectLst>
                  <a:outerShdw blurRad="38100" dist="38100" dir="2700000" algn="tl">
                    <a:srgbClr val="000000">
                      <a:alpha val="43137"/>
                    </a:srgbClr>
                  </a:outerShdw>
                </a:effectLst>
              </a:rPr>
              <a:t> </a:t>
            </a:r>
          </a:p>
        </p:txBody>
      </p:sp>
      <p:sp>
        <p:nvSpPr>
          <p:cNvPr id="4" name="Rounded Rectangle 3"/>
          <p:cNvSpPr/>
          <p:nvPr/>
        </p:nvSpPr>
        <p:spPr>
          <a:xfrm>
            <a:off x="1938386" y="2819400"/>
            <a:ext cx="5688632" cy="11521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FFFF00"/>
                </a:solidFill>
                <a:effectLst>
                  <a:outerShdw blurRad="38100" dist="38100" dir="2700000" algn="tl">
                    <a:srgbClr val="000000">
                      <a:alpha val="43137"/>
                    </a:srgbClr>
                  </a:outerShdw>
                </a:effectLst>
                <a:latin typeface="+mj-lt"/>
              </a:rPr>
              <a:t>SEMINAL VESICLE </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2274" name="Picture 2" descr="http://2.bp.blogspot.com/-cbhDvcXVeyg/TWGzvY-RcqI/AAAAAAAAAOA/fpd_KaUL0ak/s320/prostate_seminal_vesicles.jpg">
            <a:hlinkClick r:id="rId2"/>
          </p:cNvPr>
          <p:cNvPicPr>
            <a:picLocks noChangeAspect="1" noChangeArrowheads="1"/>
          </p:cNvPicPr>
          <p:nvPr/>
        </p:nvPicPr>
        <p:blipFill>
          <a:blip r:embed="rId3" cstate="print"/>
          <a:srcRect/>
          <a:stretch>
            <a:fillRect/>
          </a:stretch>
        </p:blipFill>
        <p:spPr bwMode="auto">
          <a:xfrm>
            <a:off x="1907704" y="1325791"/>
            <a:ext cx="5328591" cy="5158075"/>
          </a:xfrm>
          <a:prstGeom prst="rect">
            <a:avLst/>
          </a:prstGeom>
          <a:noFill/>
        </p:spPr>
      </p:pic>
      <p:sp>
        <p:nvSpPr>
          <p:cNvPr id="5" name="Rounded Rectangle 4"/>
          <p:cNvSpPr/>
          <p:nvPr/>
        </p:nvSpPr>
        <p:spPr>
          <a:xfrm>
            <a:off x="1763688"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Diagram of Seminal Vesicle </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1076" name="Picture 4" descr="http://www.webpathology.com/slides/slides/Prostate_SeminalVesicle1.jpg">
            <a:hlinkClick r:id="rId2"/>
          </p:cNvPr>
          <p:cNvPicPr>
            <a:picLocks noChangeAspect="1" noChangeArrowheads="1"/>
          </p:cNvPicPr>
          <p:nvPr/>
        </p:nvPicPr>
        <p:blipFill>
          <a:blip r:embed="rId3" cstate="print"/>
          <a:srcRect/>
          <a:stretch>
            <a:fillRect/>
          </a:stretch>
        </p:blipFill>
        <p:spPr bwMode="auto">
          <a:xfrm>
            <a:off x="1371600" y="1143000"/>
            <a:ext cx="6336705" cy="4104456"/>
          </a:xfrm>
          <a:prstGeom prst="rect">
            <a:avLst/>
          </a:prstGeom>
          <a:noFill/>
          <a:ln w="12700">
            <a:solidFill>
              <a:schemeClr val="accent1"/>
            </a:solidFill>
          </a:ln>
        </p:spPr>
      </p:pic>
      <p:sp>
        <p:nvSpPr>
          <p:cNvPr id="5" name="Rectangle 4"/>
          <p:cNvSpPr/>
          <p:nvPr/>
        </p:nvSpPr>
        <p:spPr>
          <a:xfrm>
            <a:off x="971600" y="5301208"/>
            <a:ext cx="6984776" cy="1477328"/>
          </a:xfrm>
          <a:prstGeom prst="rect">
            <a:avLst/>
          </a:prstGeom>
        </p:spPr>
        <p:txBody>
          <a:bodyPr wrap="square">
            <a:spAutoFit/>
          </a:bodyPr>
          <a:lstStyle/>
          <a:p>
            <a:pPr algn="ctr"/>
            <a:r>
              <a:rPr lang="en-US" b="1" i="1" dirty="0" smtClean="0"/>
              <a:t>Highly atypical cells are a normal finding in the seminal vesicles of about 80% of older men. The nuclei are large, irregular, hyperchromatic &amp; show prominent nucleoli. </a:t>
            </a:r>
          </a:p>
          <a:p>
            <a:pPr algn="ctr"/>
            <a:r>
              <a:rPr lang="en-US" b="1" i="1" dirty="0" smtClean="0"/>
              <a:t>The atypia is degenerative and not observed in the</a:t>
            </a:r>
          </a:p>
          <a:p>
            <a:pPr algn="ctr"/>
            <a:r>
              <a:rPr lang="en-US" b="1" i="1" dirty="0" smtClean="0"/>
              <a:t> seminal vesicles of young men</a:t>
            </a:r>
            <a:endParaRPr lang="en-US" b="1" i="1" dirty="0"/>
          </a:p>
        </p:txBody>
      </p:sp>
      <p:sp>
        <p:nvSpPr>
          <p:cNvPr id="6" name="Rounded Rectangle 5"/>
          <p:cNvSpPr/>
          <p:nvPr/>
        </p:nvSpPr>
        <p:spPr>
          <a:xfrm>
            <a:off x="1835696" y="260648"/>
            <a:ext cx="5400600"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Seminal Vesicle – HPF</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3124200"/>
            <a:ext cx="6934200" cy="1008112"/>
          </a:xfrm>
        </p:spPr>
        <p:txBody>
          <a:bodyPr>
            <a:noAutofit/>
          </a:bodyPr>
          <a:lstStyle/>
          <a:p>
            <a:pPr algn="ctr"/>
            <a:r>
              <a:rPr lang="en-US" sz="6000" b="1" i="1" dirty="0" smtClean="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Testicular Atrophy</a:t>
            </a:r>
          </a:p>
          <a:p>
            <a:pPr algn="ctr"/>
            <a:r>
              <a:rPr lang="en-US" sz="6000" b="1" i="1" dirty="0" smtClean="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 </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
        <p:nvSpPr>
          <p:cNvPr id="10" name="Rounded Rectangle 9"/>
          <p:cNvSpPr/>
          <p:nvPr/>
        </p:nvSpPr>
        <p:spPr>
          <a:xfrm>
            <a:off x="2514600" y="685800"/>
            <a:ext cx="533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HISTOPATHOLOGY</a:t>
            </a:r>
          </a:p>
          <a:p>
            <a:pPr algn="ctr"/>
            <a:r>
              <a:rPr lang="en-US" sz="32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OF THE TESTIS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86842" y="6588177"/>
            <a:ext cx="1547664" cy="253916"/>
          </a:xfrm>
          <a:prstGeom prst="rect">
            <a:avLst/>
          </a:prstGeom>
          <a:noFill/>
        </p:spPr>
        <p:txBody>
          <a:bodyPr wrap="square" rtlCol="0">
            <a:spAutoFit/>
          </a:bodyPr>
          <a:lstStyle/>
          <a:p>
            <a:pPr algn="r"/>
            <a:r>
              <a:rPr lang="en-US" sz="1000" i="1" dirty="0" smtClean="0"/>
              <a:t>Reproduction  block</a:t>
            </a:r>
            <a:endParaRPr lang="en-US" sz="1000" i="1" dirty="0"/>
          </a:p>
        </p:txBody>
      </p:sp>
      <p:sp>
        <p:nvSpPr>
          <p:cNvPr id="6" name="Rounded Rectangle 5"/>
          <p:cNvSpPr/>
          <p:nvPr/>
        </p:nvSpPr>
        <p:spPr>
          <a:xfrm>
            <a:off x="2514600" y="2667000"/>
            <a:ext cx="5257800" cy="16939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MALE  </a:t>
            </a:r>
          </a:p>
          <a:p>
            <a:pPr algn="ctr"/>
            <a:r>
              <a:rPr lang="en-US" sz="44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GENITAL SYSTEM</a:t>
            </a:r>
            <a:endParaRPr lang="en-US" sz="4400" b="1" dirty="0">
              <a:solidFill>
                <a:srgbClr val="FFFF00"/>
              </a:solidFill>
              <a:latin typeface="Aharoni" pitchFamily="2" charset="-79"/>
              <a:cs typeface="Aharoni" pitchFamily="2" charset="-79"/>
            </a:endParaRPr>
          </a:p>
        </p:txBody>
      </p:sp>
      <p:sp>
        <p:nvSpPr>
          <p:cNvPr id="7" name="Title 1"/>
          <p:cNvSpPr>
            <a:spLocks noGrp="1"/>
          </p:cNvSpPr>
          <p:nvPr>
            <p:ph type="ctrTitle"/>
          </p:nvPr>
        </p:nvSpPr>
        <p:spPr>
          <a:xfrm>
            <a:off x="2209800" y="838200"/>
            <a:ext cx="5486400" cy="864096"/>
          </a:xfrm>
        </p:spPr>
        <p:txBody>
          <a:bodyPr>
            <a:noAutofit/>
          </a:bodyPr>
          <a:lstStyle/>
          <a:p>
            <a:pPr algn="ct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1</a:t>
            </a:r>
            <a:r>
              <a:rPr lang="en-US" sz="4000" b="1" i="1" baseline="30000" dirty="0" smtClean="0">
                <a:effectLst>
                  <a:outerShdw blurRad="38100" dist="38100" dir="2700000" algn="tl">
                    <a:srgbClr val="000000">
                      <a:alpha val="43137"/>
                    </a:srgbClr>
                  </a:outerShdw>
                </a:effectLst>
              </a:rPr>
              <a:t>st</a:t>
            </a:r>
            <a:r>
              <a:rPr lang="en-US" sz="4000" b="1" i="1" dirty="0" smtClean="0">
                <a:effectLst>
                  <a:outerShdw blurRad="38100" dist="38100" dir="2700000" algn="tl">
                    <a:srgbClr val="000000">
                      <a:alpha val="43137"/>
                    </a:srgbClr>
                  </a:outerShdw>
                </a:effectLst>
              </a:rPr>
              <a:t>   Practical Session</a:t>
            </a:r>
            <a:endParaRPr lang="en-US" sz="4000" b="1" i="1" dirty="0">
              <a:effectLst>
                <a:outerShdw blurRad="38100" dist="38100" dir="2700000" algn="tl">
                  <a:srgbClr val="000000">
                    <a:alpha val="43137"/>
                  </a:srgbClr>
                </a:outerShdw>
              </a:effectLst>
            </a:endParaRP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i="1" dirty="0" smtClean="0"/>
              <a:t>Pathology </a:t>
            </a:r>
            <a:r>
              <a:rPr lang="en-US" sz="1000" i="1" dirty="0" err="1" smtClean="0"/>
              <a:t>Dept</a:t>
            </a:r>
            <a:r>
              <a:rPr lang="en-US" sz="1000" i="1" dirty="0" smtClean="0"/>
              <a:t>, KSU</a:t>
            </a:r>
            <a:endParaRPr lang="en-US" sz="1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82" name="Picture 2" descr="http://library.med.utah.edu/WebPath/jpeg1/MALE082.jpg"/>
          <p:cNvPicPr>
            <a:picLocks noChangeAspect="1" noChangeArrowheads="1"/>
          </p:cNvPicPr>
          <p:nvPr/>
        </p:nvPicPr>
        <p:blipFill>
          <a:blip r:embed="rId2" cstate="print"/>
          <a:srcRect/>
          <a:stretch>
            <a:fillRect/>
          </a:stretch>
        </p:blipFill>
        <p:spPr bwMode="auto">
          <a:xfrm>
            <a:off x="1403648" y="908720"/>
            <a:ext cx="6264696" cy="4248472"/>
          </a:xfrm>
          <a:prstGeom prst="rect">
            <a:avLst/>
          </a:prstGeom>
          <a:noFill/>
        </p:spPr>
      </p:pic>
      <p:sp>
        <p:nvSpPr>
          <p:cNvPr id="5" name="Rectangle 4"/>
          <p:cNvSpPr/>
          <p:nvPr/>
        </p:nvSpPr>
        <p:spPr>
          <a:xfrm>
            <a:off x="683568" y="5229200"/>
            <a:ext cx="7416824" cy="1200329"/>
          </a:xfrm>
          <a:prstGeom prst="rect">
            <a:avLst/>
          </a:prstGeom>
        </p:spPr>
        <p:txBody>
          <a:bodyPr wrap="square">
            <a:spAutoFit/>
          </a:bodyPr>
          <a:lstStyle/>
          <a:p>
            <a:pPr algn="ctr"/>
            <a:r>
              <a:rPr lang="en-US" b="1" i="1" dirty="0" smtClean="0"/>
              <a:t>On the left is a normal testis. On the right is a testis that has undergone atrophy. Bilateral atrophy may occur with a variety of conditions including chronic alcoholism, hypopituitarism, atherosclerosis, chemotherapy or radiation, and severe prolonged illness.</a:t>
            </a:r>
            <a:endParaRPr lang="en-US" b="1" i="1" dirty="0"/>
          </a:p>
        </p:txBody>
      </p:sp>
      <p:sp>
        <p:nvSpPr>
          <p:cNvPr id="6" name="Rounded Rectangle 5"/>
          <p:cNvSpPr/>
          <p:nvPr/>
        </p:nvSpPr>
        <p:spPr>
          <a:xfrm>
            <a:off x="1403648"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a:t>
            </a:r>
            <a:r>
              <a:rPr lang="en-US" sz="2400" b="1" i="1" dirty="0" err="1" smtClean="0"/>
              <a:t>vs</a:t>
            </a:r>
            <a:r>
              <a:rPr lang="en-US" sz="2400" b="1" i="1" dirty="0" smtClean="0"/>
              <a:t> Atrophied Testis - Gross  </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descr="http://library.med.utah.edu/WebPath/jpeg1/MALE134.jpg"/>
          <p:cNvPicPr>
            <a:picLocks noChangeAspect="1" noChangeArrowheads="1"/>
          </p:cNvPicPr>
          <p:nvPr/>
        </p:nvPicPr>
        <p:blipFill>
          <a:blip r:embed="rId2" cstate="print"/>
          <a:srcRect/>
          <a:stretch>
            <a:fillRect/>
          </a:stretch>
        </p:blipFill>
        <p:spPr bwMode="auto">
          <a:xfrm>
            <a:off x="1371600" y="1014639"/>
            <a:ext cx="6336721" cy="4248472"/>
          </a:xfrm>
          <a:prstGeom prst="rect">
            <a:avLst/>
          </a:prstGeom>
          <a:noFill/>
          <a:ln w="12700">
            <a:solidFill>
              <a:schemeClr val="tx1"/>
            </a:solidFill>
          </a:ln>
        </p:spPr>
      </p:pic>
      <p:sp>
        <p:nvSpPr>
          <p:cNvPr id="3" name="Rounded Rectangle 2"/>
          <p:cNvSpPr/>
          <p:nvPr/>
        </p:nvSpPr>
        <p:spPr>
          <a:xfrm>
            <a:off x="1115616" y="188640"/>
            <a:ext cx="68407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Normal  </a:t>
            </a:r>
            <a:r>
              <a:rPr lang="en-US" sz="2400" b="1" i="1" dirty="0" err="1" smtClean="0"/>
              <a:t>vs</a:t>
            </a:r>
            <a:r>
              <a:rPr lang="en-US" sz="2400" b="1" i="1" dirty="0" smtClean="0"/>
              <a:t> Atrophied Testis - Microscopic  </a:t>
            </a:r>
            <a:endParaRPr lang="en-US" sz="2400" b="1" i="1" dirty="0"/>
          </a:p>
        </p:txBody>
      </p:sp>
      <p:sp>
        <p:nvSpPr>
          <p:cNvPr id="4" name="Rectangle 3"/>
          <p:cNvSpPr/>
          <p:nvPr/>
        </p:nvSpPr>
        <p:spPr>
          <a:xfrm>
            <a:off x="1187624" y="5397023"/>
            <a:ext cx="6696744" cy="923330"/>
          </a:xfrm>
          <a:prstGeom prst="rect">
            <a:avLst/>
          </a:prstGeom>
        </p:spPr>
        <p:txBody>
          <a:bodyPr wrap="square">
            <a:spAutoFit/>
          </a:bodyPr>
          <a:lstStyle/>
          <a:p>
            <a:pPr algn="ctr"/>
            <a:r>
              <a:rPr lang="en-US" b="1" i="1" dirty="0" smtClean="0"/>
              <a:t>There is focal atrophy of tubules seen here to the upper right. The most common reason for this is probably childhood infection with the mumps virus, which produces a patchy orchitis</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2" name="TextBox 1"/>
          <p:cNvSpPr txBox="1"/>
          <p:nvPr/>
        </p:nvSpPr>
        <p:spPr>
          <a:xfrm>
            <a:off x="7251576" y="1032528"/>
            <a:ext cx="425169" cy="369332"/>
          </a:xfrm>
          <a:prstGeom prst="rect">
            <a:avLst/>
          </a:prstGeom>
          <a:noFill/>
        </p:spPr>
        <p:txBody>
          <a:bodyPr wrap="square" rtlCol="0">
            <a:spAutoFit/>
          </a:bodyPr>
          <a:lstStyle/>
          <a:p>
            <a:r>
              <a:rPr lang="en-US" b="1" dirty="0" smtClean="0"/>
              <a:t>Rt</a:t>
            </a:r>
            <a:endParaRPr lang="en-US" b="1" dirty="0"/>
          </a:p>
        </p:txBody>
      </p:sp>
      <p:sp>
        <p:nvSpPr>
          <p:cNvPr id="10" name="TextBox 9"/>
          <p:cNvSpPr txBox="1"/>
          <p:nvPr/>
        </p:nvSpPr>
        <p:spPr>
          <a:xfrm>
            <a:off x="1371600" y="1007577"/>
            <a:ext cx="425169" cy="369332"/>
          </a:xfrm>
          <a:prstGeom prst="rect">
            <a:avLst/>
          </a:prstGeom>
          <a:noFill/>
        </p:spPr>
        <p:txBody>
          <a:bodyPr wrap="square" rtlCol="0">
            <a:spAutoFit/>
          </a:bodyPr>
          <a:lstStyle/>
          <a:p>
            <a:r>
              <a:rPr lang="en-US" b="1" dirty="0" smtClean="0"/>
              <a:t>Lt</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0"/>
            <a:ext cx="5472608" cy="1368152"/>
          </a:xfrm>
        </p:spPr>
        <p:txBody>
          <a:bodyPr>
            <a:noAutofit/>
          </a:bodyPr>
          <a:lstStyle/>
          <a:p>
            <a:pPr algn="ctr" fontAlgn="auto">
              <a:spcAft>
                <a:spcPts val="0"/>
              </a:spcAft>
              <a:defRPr/>
            </a:pPr>
            <a:r>
              <a:rPr lang="en-US" sz="5400" b="1" i="1" dirty="0" err="1" smtClean="0">
                <a:solidFill>
                  <a:srgbClr val="993366"/>
                </a:solidFill>
                <a:effectLst>
                  <a:outerShdw blurRad="38100" dist="38100" dir="2700000" algn="tl">
                    <a:srgbClr val="000000">
                      <a:alpha val="43137"/>
                    </a:srgbClr>
                  </a:outerShdw>
                </a:effectLst>
                <a:latin typeface="Aharoni" pitchFamily="2" charset="-79"/>
                <a:cs typeface="Aharoni" pitchFamily="2" charset="-79"/>
              </a:rPr>
              <a:t>Seminoma</a:t>
            </a:r>
            <a:r>
              <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 </a:t>
            </a:r>
            <a:br>
              <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br>
            <a:r>
              <a:rPr lang="en-US" sz="5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of the Testis </a:t>
            </a:r>
            <a:endPar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itle 1"/>
          <p:cNvSpPr txBox="1">
            <a:spLocks/>
          </p:cNvSpPr>
          <p:nvPr/>
        </p:nvSpPr>
        <p:spPr>
          <a:xfrm>
            <a:off x="214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fontAlgn="auto">
              <a:spcAft>
                <a:spcPts val="0"/>
              </a:spcAft>
              <a:defRPr/>
            </a:pPr>
            <a:endParaRPr sz="4400"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579" name="Picture 2" descr="C:\Users\Toshiba\Pictures\MALE086.jpg"/>
          <p:cNvPicPr>
            <a:picLocks noGrp="1" noChangeAspect="1" noChangeArrowheads="1"/>
          </p:cNvPicPr>
          <p:nvPr>
            <p:ph idx="1"/>
          </p:nvPr>
        </p:nvPicPr>
        <p:blipFill>
          <a:blip r:embed="rId3" cstate="print"/>
          <a:srcRect/>
          <a:stretch>
            <a:fillRect/>
          </a:stretch>
        </p:blipFill>
        <p:spPr>
          <a:xfrm>
            <a:off x="1115615" y="1196752"/>
            <a:ext cx="6840761" cy="3785617"/>
          </a:xfrm>
          <a:noFill/>
        </p:spPr>
      </p:pic>
      <p:sp>
        <p:nvSpPr>
          <p:cNvPr id="4" name="Rectangle 3"/>
          <p:cNvSpPr/>
          <p:nvPr/>
        </p:nvSpPr>
        <p:spPr>
          <a:xfrm>
            <a:off x="827584" y="5120024"/>
            <a:ext cx="7272808" cy="1200329"/>
          </a:xfrm>
          <a:prstGeom prst="rect">
            <a:avLst/>
          </a:prstGeom>
        </p:spPr>
        <p:txBody>
          <a:bodyPr wrap="square">
            <a:spAutoFit/>
          </a:bodyPr>
          <a:lstStyle/>
          <a:p>
            <a:pPr algn="ctr"/>
            <a:r>
              <a:rPr lang="en-US" b="1" i="1" dirty="0" smtClean="0"/>
              <a:t>Here is a Seminoma that is larger yet. Normal testis appears to the left of the mass. Pale and lobulated testicular mass with bulging and potato like cut surface with attached and congested spermatic cord  . Most important risk factor is cryptorchidism (undescended testicle) .</a:t>
            </a:r>
          </a:p>
        </p:txBody>
      </p:sp>
      <p:sp>
        <p:nvSpPr>
          <p:cNvPr id="6" name="Rounded Rectangle 5"/>
          <p:cNvSpPr/>
          <p:nvPr/>
        </p:nvSpPr>
        <p:spPr>
          <a:xfrm>
            <a:off x="1907704" y="404664"/>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of the Testis - Gross</a:t>
            </a:r>
            <a:endParaRPr lang="en-US" sz="2400"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907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of the Testis - Gross</a:t>
            </a:r>
            <a:endParaRPr lang="en-US" sz="2400" b="1" i="1" dirty="0"/>
          </a:p>
        </p:txBody>
      </p:sp>
      <p:sp>
        <p:nvSpPr>
          <p:cNvPr id="4" name="Rectangle 3"/>
          <p:cNvSpPr/>
          <p:nvPr/>
        </p:nvSpPr>
        <p:spPr>
          <a:xfrm>
            <a:off x="1331640" y="5085184"/>
            <a:ext cx="6552728" cy="1200329"/>
          </a:xfrm>
          <a:prstGeom prst="rect">
            <a:avLst/>
          </a:prstGeom>
        </p:spPr>
        <p:txBody>
          <a:bodyPr wrap="square">
            <a:spAutoFit/>
          </a:bodyPr>
          <a:lstStyle/>
          <a:p>
            <a:pPr algn="ctr"/>
            <a:r>
              <a:rPr lang="en-US" b="1" i="1" dirty="0" smtClean="0"/>
              <a:t>Seminoma: Germ cell neoplasms are the most common types of testicular neoplasm. They are most common in the 15 to 34 age group. They often have several histologic components: seminoma, embryonal carcinoma, teratoma &amp; </a:t>
            </a:r>
            <a:r>
              <a:rPr lang="en-US" b="1" i="1" dirty="0" err="1" smtClean="0"/>
              <a:t>choriocarcinoma</a:t>
            </a:r>
            <a:r>
              <a:rPr lang="en-US" b="1" i="1" dirty="0" smtClean="0"/>
              <a:t>.</a:t>
            </a:r>
            <a:endParaRPr lang="en-US" b="1" i="1" dirty="0"/>
          </a:p>
        </p:txBody>
      </p:sp>
      <p:pic>
        <p:nvPicPr>
          <p:cNvPr id="220161" name="Picture 1"/>
          <p:cNvPicPr>
            <a:picLocks noChangeAspect="1" noChangeArrowheads="1"/>
          </p:cNvPicPr>
          <p:nvPr/>
        </p:nvPicPr>
        <p:blipFill>
          <a:blip r:embed="rId3" cstate="print"/>
          <a:srcRect/>
          <a:stretch>
            <a:fillRect/>
          </a:stretch>
        </p:blipFill>
        <p:spPr bwMode="auto">
          <a:xfrm>
            <a:off x="2411760" y="1196752"/>
            <a:ext cx="4366989" cy="3790950"/>
          </a:xfrm>
          <a:prstGeom prst="rect">
            <a:avLst/>
          </a:prstGeom>
          <a:noFill/>
          <a:ln w="9525">
            <a:noFill/>
            <a:miter lim="800000"/>
            <a:headEnd/>
            <a:tailEnd/>
          </a:ln>
        </p:spPr>
      </p:pic>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1187624" y="332656"/>
            <a:ext cx="66247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a:t>
            </a:r>
            <a:r>
              <a:rPr lang="en-US" sz="2400" b="1" i="1" dirty="0" err="1" smtClean="0"/>
              <a:t>vs</a:t>
            </a:r>
            <a:r>
              <a:rPr lang="en-US" sz="2400" b="1" i="1" dirty="0" smtClean="0"/>
              <a:t> Normal Testis - LPF</a:t>
            </a:r>
            <a:endParaRPr lang="en-US" sz="2400" b="1" i="1" dirty="0"/>
          </a:p>
        </p:txBody>
      </p:sp>
      <p:pic>
        <p:nvPicPr>
          <p:cNvPr id="37890" name="Picture 2" descr="http://library.med.utah.edu/WebPath/jpeg1/MALE096.jpg"/>
          <p:cNvPicPr>
            <a:picLocks noChangeAspect="1" noChangeArrowheads="1"/>
          </p:cNvPicPr>
          <p:nvPr/>
        </p:nvPicPr>
        <p:blipFill>
          <a:blip r:embed="rId2" cstate="print"/>
          <a:srcRect/>
          <a:stretch>
            <a:fillRect/>
          </a:stretch>
        </p:blipFill>
        <p:spPr bwMode="auto">
          <a:xfrm>
            <a:off x="1475656" y="1124744"/>
            <a:ext cx="6120680" cy="4032448"/>
          </a:xfrm>
          <a:prstGeom prst="rect">
            <a:avLst/>
          </a:prstGeom>
          <a:noFill/>
          <a:ln w="12700">
            <a:solidFill>
              <a:schemeClr val="tx1"/>
            </a:solidFill>
          </a:ln>
        </p:spPr>
      </p:pic>
      <p:sp>
        <p:nvSpPr>
          <p:cNvPr id="8" name="Rectangle 7"/>
          <p:cNvSpPr/>
          <p:nvPr/>
        </p:nvSpPr>
        <p:spPr>
          <a:xfrm>
            <a:off x="755576" y="5253007"/>
            <a:ext cx="7488832" cy="1200329"/>
          </a:xfrm>
          <a:prstGeom prst="rect">
            <a:avLst/>
          </a:prstGeom>
        </p:spPr>
        <p:txBody>
          <a:bodyPr wrap="square">
            <a:spAutoFit/>
          </a:bodyPr>
          <a:lstStyle/>
          <a:p>
            <a:pPr algn="ctr"/>
            <a:r>
              <a:rPr lang="en-US" b="1" i="1" dirty="0" smtClean="0"/>
              <a:t>Normal testis appears at the left, and seminoma is present at the right. Note the difference in size and staining quality of the neoplastic nests of cells compared to normal germ cells. </a:t>
            </a:r>
          </a:p>
          <a:p>
            <a:pPr algn="ctr"/>
            <a:r>
              <a:rPr lang="en-US" b="1" i="1" dirty="0" smtClean="0"/>
              <a:t>Note the lymphoid stroma between the nests of seminoma.</a:t>
            </a:r>
            <a:endParaRPr lang="en-US"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
        <p:nvSpPr>
          <p:cNvPr id="9" name="TextBox 8"/>
          <p:cNvSpPr txBox="1"/>
          <p:nvPr/>
        </p:nvSpPr>
        <p:spPr>
          <a:xfrm>
            <a:off x="7162800" y="1154668"/>
            <a:ext cx="425169" cy="369332"/>
          </a:xfrm>
          <a:prstGeom prst="rect">
            <a:avLst/>
          </a:prstGeom>
          <a:noFill/>
        </p:spPr>
        <p:txBody>
          <a:bodyPr wrap="square" rtlCol="0">
            <a:spAutoFit/>
          </a:bodyPr>
          <a:lstStyle/>
          <a:p>
            <a:r>
              <a:rPr lang="en-US" b="1" dirty="0" smtClean="0"/>
              <a:t>Rt</a:t>
            </a:r>
            <a:endParaRPr lang="en-US" b="1" dirty="0"/>
          </a:p>
        </p:txBody>
      </p:sp>
      <p:sp>
        <p:nvSpPr>
          <p:cNvPr id="12" name="TextBox 11"/>
          <p:cNvSpPr txBox="1"/>
          <p:nvPr/>
        </p:nvSpPr>
        <p:spPr>
          <a:xfrm>
            <a:off x="1479831" y="1154668"/>
            <a:ext cx="425169" cy="369332"/>
          </a:xfrm>
          <a:prstGeom prst="rect">
            <a:avLst/>
          </a:prstGeom>
          <a:noFill/>
        </p:spPr>
        <p:txBody>
          <a:bodyPr wrap="square" rtlCol="0">
            <a:spAutoFit/>
          </a:bodyPr>
          <a:lstStyle/>
          <a:p>
            <a:r>
              <a:rPr lang="en-US" b="1" dirty="0" smtClean="0"/>
              <a:t>Lt</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1475655" y="1124745"/>
            <a:ext cx="6048673" cy="4320480"/>
          </a:xfrm>
          <a:prstGeom prst="rect">
            <a:avLst/>
          </a:prstGeom>
          <a:noFill/>
          <a:ln w="12700">
            <a:solidFill>
              <a:schemeClr val="tx1"/>
            </a:solidFill>
            <a:miter lim="800000"/>
            <a:headEnd/>
            <a:tailEnd/>
          </a:ln>
        </p:spPr>
      </p:pic>
      <p:sp>
        <p:nvSpPr>
          <p:cNvPr id="4" name="Rounded Rectangle 3"/>
          <p:cNvSpPr/>
          <p:nvPr/>
        </p:nvSpPr>
        <p:spPr>
          <a:xfrm>
            <a:off x="1907704" y="332656"/>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Seminoma of the Testis -  HPF</a:t>
            </a:r>
            <a:endParaRPr lang="en-US" sz="2400" b="1" i="1" dirty="0"/>
          </a:p>
        </p:txBody>
      </p:sp>
      <p:sp>
        <p:nvSpPr>
          <p:cNvPr id="5" name="Rectangle 4"/>
          <p:cNvSpPr/>
          <p:nvPr/>
        </p:nvSpPr>
        <p:spPr>
          <a:xfrm>
            <a:off x="1475656" y="5530006"/>
            <a:ext cx="6048672" cy="923330"/>
          </a:xfrm>
          <a:prstGeom prst="rect">
            <a:avLst/>
          </a:prstGeom>
        </p:spPr>
        <p:txBody>
          <a:bodyPr wrap="square">
            <a:spAutoFit/>
          </a:bodyPr>
          <a:lstStyle/>
          <a:p>
            <a:pPr algn="ctr"/>
            <a:r>
              <a:rPr lang="en-US" b="1" i="1" dirty="0" smtClean="0"/>
              <a:t>Seminoma ;  a malignant tumour consisting of sheets of uniform malignant germ cells showing large vesicular nuclei and prominent nucleoli. </a:t>
            </a:r>
            <a:endParaRPr lang="en-US"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3276600"/>
            <a:ext cx="7342584" cy="1440160"/>
          </a:xfrm>
        </p:spPr>
        <p:txBody>
          <a:bodyPr>
            <a:normAutofit/>
          </a:bodyPr>
          <a:lstStyle/>
          <a:p>
            <a:pPr algn="ctr" fontAlgn="auto">
              <a:spcAft>
                <a:spcPts val="0"/>
              </a:spcAft>
              <a:defRPr/>
            </a:pPr>
            <a:r>
              <a:rPr lang="en-US" sz="4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Embryonal Carcinoma </a:t>
            </a:r>
            <a:br>
              <a:rPr lang="en-US" sz="4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br>
            <a:r>
              <a:rPr lang="en-US" sz="44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&amp; Teratoma of the Testis </a:t>
            </a:r>
            <a:endParaRPr lang="en-US" sz="44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itle 1"/>
          <p:cNvSpPr txBox="1">
            <a:spLocks/>
          </p:cNvSpPr>
          <p:nvPr/>
        </p:nvSpPr>
        <p:spPr>
          <a:xfrm>
            <a:off x="214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fontAlgn="auto">
              <a:spcAft>
                <a:spcPts val="0"/>
              </a:spcAft>
              <a:defRPr/>
            </a:pPr>
            <a:endParaRPr sz="4400"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043608" y="332656"/>
            <a:ext cx="698477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Embryonal Carcinoma &amp; Teratoma - Gross</a:t>
            </a:r>
            <a:endParaRPr lang="en-US" sz="2400" b="1" i="1" dirty="0"/>
          </a:p>
        </p:txBody>
      </p:sp>
      <p:sp>
        <p:nvSpPr>
          <p:cNvPr id="3" name="Rectangle 2"/>
          <p:cNvSpPr/>
          <p:nvPr/>
        </p:nvSpPr>
        <p:spPr>
          <a:xfrm>
            <a:off x="1475656" y="5301208"/>
            <a:ext cx="6336704" cy="1200329"/>
          </a:xfrm>
          <a:prstGeom prst="rect">
            <a:avLst/>
          </a:prstGeom>
        </p:spPr>
        <p:txBody>
          <a:bodyPr wrap="square">
            <a:spAutoFit/>
          </a:bodyPr>
          <a:lstStyle/>
          <a:p>
            <a:pPr algn="ctr"/>
            <a:r>
              <a:rPr lang="en-US" b="1" i="1" dirty="0" smtClean="0"/>
              <a:t>Here is an embryonal carcinoma mixed with teratoma in which islands of bluish white cartilage from the teratoma component are more prominent. A rim of normal brown testis appears at the left.</a:t>
            </a:r>
            <a:endParaRPr lang="en-US" b="1" i="1" dirty="0"/>
          </a:p>
        </p:txBody>
      </p:sp>
      <p:pic>
        <p:nvPicPr>
          <p:cNvPr id="150530" name="Picture 2" descr="http://library.med.utah.edu/WebPath/jpeg1/MALE090.jpg"/>
          <p:cNvPicPr>
            <a:picLocks noChangeAspect="1" noChangeArrowheads="1"/>
          </p:cNvPicPr>
          <p:nvPr/>
        </p:nvPicPr>
        <p:blipFill>
          <a:blip r:embed="rId2" cstate="print"/>
          <a:srcRect/>
          <a:stretch>
            <a:fillRect/>
          </a:stretch>
        </p:blipFill>
        <p:spPr bwMode="auto">
          <a:xfrm>
            <a:off x="1691680" y="1196752"/>
            <a:ext cx="5760640" cy="3888432"/>
          </a:xfrm>
          <a:prstGeom prst="rect">
            <a:avLst/>
          </a:prstGeom>
          <a:noFill/>
        </p:spPr>
      </p:pic>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554" name="Picture 2" descr="http://library.med.utah.edu/WebPath/jpeg1/MALE095.jpg"/>
          <p:cNvPicPr>
            <a:picLocks noChangeAspect="1" noChangeArrowheads="1"/>
          </p:cNvPicPr>
          <p:nvPr/>
        </p:nvPicPr>
        <p:blipFill>
          <a:blip r:embed="rId2" cstate="print"/>
          <a:srcRect/>
          <a:stretch>
            <a:fillRect/>
          </a:stretch>
        </p:blipFill>
        <p:spPr bwMode="auto">
          <a:xfrm>
            <a:off x="1356223" y="1052736"/>
            <a:ext cx="6456137" cy="4145461"/>
          </a:xfrm>
          <a:prstGeom prst="rect">
            <a:avLst/>
          </a:prstGeom>
          <a:noFill/>
          <a:ln w="12700">
            <a:solidFill>
              <a:schemeClr val="tx1"/>
            </a:solidFill>
          </a:ln>
        </p:spPr>
      </p:pic>
      <p:sp>
        <p:nvSpPr>
          <p:cNvPr id="3" name="Rectangle 2"/>
          <p:cNvSpPr/>
          <p:nvPr/>
        </p:nvSpPr>
        <p:spPr>
          <a:xfrm>
            <a:off x="1331640" y="5301208"/>
            <a:ext cx="6480720" cy="1200329"/>
          </a:xfrm>
          <a:prstGeom prst="rect">
            <a:avLst/>
          </a:prstGeom>
        </p:spPr>
        <p:txBody>
          <a:bodyPr wrap="square">
            <a:spAutoFit/>
          </a:bodyPr>
          <a:lstStyle/>
          <a:p>
            <a:pPr algn="ctr"/>
            <a:r>
              <a:rPr lang="en-US" b="1" i="1" dirty="0" smtClean="0"/>
              <a:t>At the bottom is a focus of cartilage. Above this is a primitive mesenchymal stroma and to the left a focus of primitive cells most characteristic for embryonal carcinoma. This is embryonal carcinoma mixed with teratoma.</a:t>
            </a:r>
            <a:endParaRPr lang="en-US" b="1" i="1" dirty="0"/>
          </a:p>
        </p:txBody>
      </p:sp>
      <p:sp>
        <p:nvSpPr>
          <p:cNvPr id="4" name="Rounded Rectangle 3"/>
          <p:cNvSpPr/>
          <p:nvPr/>
        </p:nvSpPr>
        <p:spPr>
          <a:xfrm>
            <a:off x="1043608" y="332656"/>
            <a:ext cx="6912768"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Embryonal Carcinoma &amp; Teratoma - HPF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4608984"/>
            <a:ext cx="6707088" cy="953616"/>
          </a:xfrm>
        </p:spPr>
        <p:txBody>
          <a:bodyPr>
            <a:noAutofit/>
          </a:bodyPr>
          <a:lstStyle/>
          <a:p>
            <a:pPr algn="ctr"/>
            <a:r>
              <a:rPr lang="en-US" sz="3600" b="1" i="1" dirty="0" smtClean="0">
                <a:effectLst>
                  <a:outerShdw blurRad="38100" dist="38100" dir="2700000" algn="tl">
                    <a:srgbClr val="000000">
                      <a:alpha val="43137"/>
                    </a:srgbClr>
                  </a:outerShdw>
                </a:effectLst>
              </a:rPr>
              <a:t>Normal Anatomy and Histology </a:t>
            </a:r>
          </a:p>
          <a:p>
            <a:pPr algn="ctr"/>
            <a:r>
              <a:rPr lang="en-US" sz="3600" b="1" i="1" dirty="0" smtClean="0">
                <a:effectLst>
                  <a:outerShdw blurRad="38100" dist="38100" dir="2700000" algn="tl">
                    <a:srgbClr val="000000">
                      <a:alpha val="43137"/>
                    </a:srgbClr>
                  </a:outerShdw>
                </a:effectLst>
              </a:rPr>
              <a:t> </a:t>
            </a:r>
          </a:p>
        </p:txBody>
      </p:sp>
      <p:sp>
        <p:nvSpPr>
          <p:cNvPr id="5" name="Rounded Rectangle 4"/>
          <p:cNvSpPr/>
          <p:nvPr/>
        </p:nvSpPr>
        <p:spPr>
          <a:xfrm>
            <a:off x="3124200" y="2819400"/>
            <a:ext cx="3886200" cy="1088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TESTIS</a:t>
            </a:r>
            <a:endParaRPr lang="en-US" sz="5400" b="1"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i="1" dirty="0" smtClean="0"/>
              <a:t>Reproduction  block</a:t>
            </a:r>
            <a:endParaRPr lang="en-US" sz="1000"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i="1" dirty="0" smtClean="0"/>
              <a:t>Pathology </a:t>
            </a:r>
            <a:r>
              <a:rPr lang="en-US" sz="1000" i="1" dirty="0" err="1" smtClean="0"/>
              <a:t>Dept</a:t>
            </a:r>
            <a:r>
              <a:rPr lang="en-US" sz="1000" i="1" dirty="0" smtClean="0"/>
              <a:t>, KSU</a:t>
            </a:r>
            <a:endParaRPr lang="en-US" sz="10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195736" y="2996952"/>
            <a:ext cx="4680520" cy="10081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PROSTATE </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212976"/>
            <a:ext cx="6845784" cy="1130424"/>
          </a:xfrm>
        </p:spPr>
        <p:txBody>
          <a:bodyPr>
            <a:noAutofit/>
          </a:bodyPr>
          <a:lstStyle/>
          <a:p>
            <a:pPr algn="ctr" fontAlgn="auto">
              <a:spcAft>
                <a:spcPts val="0"/>
              </a:spcAft>
              <a:defRPr/>
            </a:pPr>
            <a:r>
              <a:rPr lang="en-US" sz="4800" b="1" i="1" dirty="0" smtClean="0">
                <a:solidFill>
                  <a:srgbClr val="993366"/>
                </a:solidFill>
                <a:effectLst>
                  <a:outerShdw blurRad="38100" dist="38100" dir="2700000" algn="tl">
                    <a:srgbClr val="000000">
                      <a:alpha val="43137"/>
                    </a:srgbClr>
                  </a:outerShdw>
                </a:effectLst>
                <a:latin typeface="Aharoni" pitchFamily="2" charset="-79"/>
                <a:cs typeface="Aharoni" pitchFamily="2" charset="-79"/>
              </a:rPr>
              <a:t> Prostatic Hyperplasia </a:t>
            </a:r>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7" name="TextBox 6"/>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700" name="Picture 4" descr="BLAD062"/>
          <p:cNvPicPr>
            <a:picLocks noChangeAspect="1" noChangeArrowheads="1"/>
          </p:cNvPicPr>
          <p:nvPr/>
        </p:nvPicPr>
        <p:blipFill>
          <a:blip r:embed="rId3" cstate="print"/>
          <a:srcRect/>
          <a:stretch>
            <a:fillRect/>
          </a:stretch>
        </p:blipFill>
        <p:spPr bwMode="auto">
          <a:xfrm>
            <a:off x="2987824" y="836712"/>
            <a:ext cx="3384377" cy="4022938"/>
          </a:xfrm>
          <a:prstGeom prst="rect">
            <a:avLst/>
          </a:prstGeom>
          <a:noFill/>
        </p:spPr>
      </p:pic>
      <p:sp>
        <p:nvSpPr>
          <p:cNvPr id="4" name="Rounded Rectangle 3"/>
          <p:cNvSpPr/>
          <p:nvPr/>
        </p:nvSpPr>
        <p:spPr>
          <a:xfrm>
            <a:off x="1763688" y="188640"/>
            <a:ext cx="554461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Gross</a:t>
            </a:r>
            <a:endParaRPr lang="en-US" sz="2400" b="1" i="1" dirty="0"/>
          </a:p>
        </p:txBody>
      </p:sp>
      <p:sp>
        <p:nvSpPr>
          <p:cNvPr id="5" name="Rectangle 4"/>
          <p:cNvSpPr/>
          <p:nvPr/>
        </p:nvSpPr>
        <p:spPr>
          <a:xfrm>
            <a:off x="755576" y="4976008"/>
            <a:ext cx="7488832" cy="1200329"/>
          </a:xfrm>
          <a:prstGeom prst="rect">
            <a:avLst/>
          </a:prstGeom>
        </p:spPr>
        <p:txBody>
          <a:bodyPr wrap="square">
            <a:spAutoFit/>
          </a:bodyPr>
          <a:lstStyle/>
          <a:p>
            <a:pPr algn="ctr"/>
            <a:r>
              <a:rPr lang="en-US" b="1" i="1" dirty="0" smtClean="0"/>
              <a:t>Enlarged lateral lobes, and median lobe that obstructs the prostatic urethra that led to obstruction with bladder hypertrophy, as evidenced by the prominent trabeculation of the bladder mucosa. Obstruction with stasis also led to the formation of the yellow-brown calculus (stone).</a:t>
            </a:r>
            <a:endParaRPr lang="en-US"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4" name="Picture 4" descr="MALE041"/>
          <p:cNvPicPr>
            <a:picLocks noChangeAspect="1" noChangeArrowheads="1"/>
          </p:cNvPicPr>
          <p:nvPr/>
        </p:nvPicPr>
        <p:blipFill>
          <a:blip r:embed="rId3" cstate="print"/>
          <a:srcRect/>
          <a:stretch>
            <a:fillRect/>
          </a:stretch>
        </p:blipFill>
        <p:spPr bwMode="auto">
          <a:xfrm>
            <a:off x="1547664" y="1052736"/>
            <a:ext cx="5904656" cy="4176464"/>
          </a:xfrm>
          <a:prstGeom prst="rect">
            <a:avLst/>
          </a:prstGeom>
          <a:noFill/>
        </p:spPr>
      </p:pic>
      <p:sp>
        <p:nvSpPr>
          <p:cNvPr id="3" name="Rectangle 2"/>
          <p:cNvSpPr/>
          <p:nvPr/>
        </p:nvSpPr>
        <p:spPr>
          <a:xfrm>
            <a:off x="1403648" y="5301208"/>
            <a:ext cx="6048672" cy="1200329"/>
          </a:xfrm>
          <a:prstGeom prst="rect">
            <a:avLst/>
          </a:prstGeom>
        </p:spPr>
        <p:txBody>
          <a:bodyPr wrap="square">
            <a:spAutoFit/>
          </a:bodyPr>
          <a:lstStyle/>
          <a:p>
            <a:pPr algn="ctr"/>
            <a:r>
              <a:rPr lang="en-US" b="1" i="1" dirty="0" smtClean="0"/>
              <a:t>Here is another example of benign prostatic hyperplasia. Nodules appear mainly in the lateral lobes. Such an enlarged prostate can obstruct urinary outflow from the bladder and lead to an obstructive uropathy</a:t>
            </a:r>
            <a:endParaRPr lang="en-US" b="1" i="1" dirty="0"/>
          </a:p>
        </p:txBody>
      </p:sp>
      <p:sp>
        <p:nvSpPr>
          <p:cNvPr id="4" name="Rounded Rectangle 3"/>
          <p:cNvSpPr/>
          <p:nvPr/>
        </p:nvSpPr>
        <p:spPr>
          <a:xfrm>
            <a:off x="1763688" y="260648"/>
            <a:ext cx="554461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Gross</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library.med.utah.edu/WebPath/jpeg1/MALE072.jpg"/>
          <p:cNvPicPr>
            <a:picLocks noChangeAspect="1" noChangeArrowheads="1"/>
          </p:cNvPicPr>
          <p:nvPr/>
        </p:nvPicPr>
        <p:blipFill>
          <a:blip r:embed="rId2" cstate="print"/>
          <a:srcRect/>
          <a:stretch>
            <a:fillRect/>
          </a:stretch>
        </p:blipFill>
        <p:spPr bwMode="auto">
          <a:xfrm>
            <a:off x="1259632" y="980728"/>
            <a:ext cx="6480720" cy="4392488"/>
          </a:xfrm>
          <a:prstGeom prst="rect">
            <a:avLst/>
          </a:prstGeom>
          <a:noFill/>
          <a:ln w="12700">
            <a:solidFill>
              <a:schemeClr val="tx1"/>
            </a:solidFill>
          </a:ln>
        </p:spPr>
      </p:pic>
      <p:sp>
        <p:nvSpPr>
          <p:cNvPr id="3" name="Rectangle 2"/>
          <p:cNvSpPr/>
          <p:nvPr/>
        </p:nvSpPr>
        <p:spPr>
          <a:xfrm>
            <a:off x="1187624" y="5469031"/>
            <a:ext cx="6552728" cy="923330"/>
          </a:xfrm>
          <a:prstGeom prst="rect">
            <a:avLst/>
          </a:prstGeom>
        </p:spPr>
        <p:txBody>
          <a:bodyPr wrap="square">
            <a:spAutoFit/>
          </a:bodyPr>
          <a:lstStyle/>
          <a:p>
            <a:pPr algn="ctr"/>
            <a:r>
              <a:rPr lang="en-US" b="1" i="1" dirty="0" smtClean="0"/>
              <a:t>Microscopically, benign prostatic hyperplasia can involve both glands and stroma, though the former is usually more prominent. Here, a large hyperplastic nodule of glands is seen</a:t>
            </a:r>
            <a:endParaRPr lang="en-US" b="1" i="1" dirty="0"/>
          </a:p>
        </p:txBody>
      </p:sp>
      <p:sp>
        <p:nvSpPr>
          <p:cNvPr id="4" name="Rounded Rectangle 3"/>
          <p:cNvSpPr/>
          <p:nvPr/>
        </p:nvSpPr>
        <p:spPr>
          <a:xfrm>
            <a:off x="1619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LPF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9266" name="Picture 2" descr="http://library.med.utah.edu/WebPath/jpeg1/MALE073.jpg"/>
          <p:cNvPicPr>
            <a:picLocks noChangeAspect="1" noChangeArrowheads="1"/>
          </p:cNvPicPr>
          <p:nvPr/>
        </p:nvPicPr>
        <p:blipFill>
          <a:blip r:embed="rId2" cstate="print"/>
          <a:srcRect/>
          <a:stretch>
            <a:fillRect/>
          </a:stretch>
        </p:blipFill>
        <p:spPr bwMode="auto">
          <a:xfrm>
            <a:off x="1403648" y="908720"/>
            <a:ext cx="6039382" cy="4176464"/>
          </a:xfrm>
          <a:prstGeom prst="rect">
            <a:avLst/>
          </a:prstGeom>
          <a:noFill/>
          <a:ln w="12700">
            <a:solidFill>
              <a:schemeClr val="tx1"/>
            </a:solidFill>
          </a:ln>
        </p:spPr>
      </p:pic>
      <p:sp>
        <p:nvSpPr>
          <p:cNvPr id="3" name="Rectangle 2"/>
          <p:cNvSpPr/>
          <p:nvPr/>
        </p:nvSpPr>
        <p:spPr>
          <a:xfrm>
            <a:off x="971600" y="5229200"/>
            <a:ext cx="6984776" cy="1200329"/>
          </a:xfrm>
          <a:prstGeom prst="rect">
            <a:avLst/>
          </a:prstGeom>
        </p:spPr>
        <p:txBody>
          <a:bodyPr wrap="square">
            <a:spAutoFit/>
          </a:bodyPr>
          <a:lstStyle/>
          <a:p>
            <a:pPr algn="ctr"/>
            <a:r>
              <a:rPr lang="en-US" b="1" i="1" dirty="0" smtClean="0"/>
              <a:t>The enlarged prostate has glandular hyperplasia. The glands are well-differentiated and still have some intervening stroma. The small laminated pink concretions within the glandular lumens are known as corpora amylacea</a:t>
            </a:r>
            <a:endParaRPr lang="en-US" b="1" i="1" dirty="0"/>
          </a:p>
        </p:txBody>
      </p:sp>
      <p:sp>
        <p:nvSpPr>
          <p:cNvPr id="4" name="Rounded Rectangle 3"/>
          <p:cNvSpPr/>
          <p:nvPr/>
        </p:nvSpPr>
        <p:spPr>
          <a:xfrm>
            <a:off x="1619672" y="260648"/>
            <a:ext cx="5760640"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Prostatic Hyperplasia - HPF</a:t>
            </a:r>
            <a:endParaRPr lang="en-US" sz="2400"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3212976"/>
            <a:ext cx="7272808" cy="1584176"/>
          </a:xfrm>
        </p:spPr>
        <p:txBody>
          <a:bodyPr>
            <a:noAutofit/>
          </a:bodyPr>
          <a:lstStyle/>
          <a:p>
            <a:pPr algn="ctr" fontAlgn="auto">
              <a:spcAft>
                <a:spcPts val="0"/>
              </a:spcAft>
              <a:defRPr/>
            </a:pPr>
            <a:r>
              <a:rPr lang="en-US" sz="4800" b="1" i="1" dirty="0" smtClean="0">
                <a:solidFill>
                  <a:schemeClr val="accent5">
                    <a:lumMod val="50000"/>
                  </a:schemeClr>
                </a:solidFill>
                <a:effectLst>
                  <a:outerShdw blurRad="38100" dist="38100" dir="2700000" algn="tl">
                    <a:srgbClr val="000000">
                      <a:alpha val="43137"/>
                    </a:srgbClr>
                  </a:outerShdw>
                </a:effectLst>
              </a:rPr>
              <a:t> </a:t>
            </a:r>
            <a:r>
              <a:rPr lang="en-US" sz="4800" b="1" i="1" dirty="0" smtClean="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rPr>
              <a:t>Adenocarcinoma of Prostate</a:t>
            </a:r>
            <a:endParaRPr lang="en-US" sz="4800" b="1" i="1" dirty="0">
              <a:solidFill>
                <a:schemeClr val="accent5">
                  <a:lumMod val="50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4" name="Title 1"/>
          <p:cNvSpPr txBox="1">
            <a:spLocks/>
          </p:cNvSpPr>
          <p:nvPr/>
        </p:nvSpPr>
        <p:spPr>
          <a:xfrm>
            <a:off x="214282" y="230282"/>
            <a:ext cx="8715436" cy="1269892"/>
          </a:xfrm>
          <a:prstGeom prst="rect">
            <a:avLst/>
          </a:prstGeom>
        </p:spPr>
        <p:txBody>
          <a:bodyPr anchor="ctr"/>
          <a:lstStyle>
            <a:lvl1pPr algn="l" defTabSz="914400" rtl="0" eaLnBrk="1" latinLnBrk="0" hangingPunct="1">
              <a:spcBef>
                <a:spcPts val="400"/>
              </a:spcBef>
              <a:buNone/>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fontAlgn="auto">
              <a:spcAft>
                <a:spcPts val="0"/>
              </a:spcAft>
              <a:defRPr/>
            </a:pPr>
            <a:endParaRPr sz="4400"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71600" y="5445224"/>
            <a:ext cx="6840760" cy="1200329"/>
          </a:xfrm>
          <a:prstGeom prst="rect">
            <a:avLst/>
          </a:prstGeom>
        </p:spPr>
        <p:txBody>
          <a:bodyPr wrap="square">
            <a:spAutoFit/>
          </a:bodyPr>
          <a:lstStyle/>
          <a:p>
            <a:pPr algn="ctr"/>
            <a:r>
              <a:rPr lang="en-US" b="1" i="1" dirty="0" smtClean="0"/>
              <a:t>These sections through a prostate removed via radical prostatectomy reveal irregular yellowish nodules, mostly in the posterior portion (seen here superiorly). This proved to be prostatic adenocarcinoma</a:t>
            </a:r>
            <a:endParaRPr lang="en-US" b="1" i="1" dirty="0"/>
          </a:p>
        </p:txBody>
      </p:sp>
      <p:pic>
        <p:nvPicPr>
          <p:cNvPr id="141314" name="Picture 2" descr="http://library.med.utah.edu/WebPath/jpeg1/MALE074.jpg"/>
          <p:cNvPicPr>
            <a:picLocks noChangeAspect="1" noChangeArrowheads="1"/>
          </p:cNvPicPr>
          <p:nvPr/>
        </p:nvPicPr>
        <p:blipFill>
          <a:blip r:embed="rId2" cstate="print"/>
          <a:srcRect/>
          <a:stretch>
            <a:fillRect/>
          </a:stretch>
        </p:blipFill>
        <p:spPr bwMode="auto">
          <a:xfrm>
            <a:off x="2555777" y="998190"/>
            <a:ext cx="3600400" cy="4303018"/>
          </a:xfrm>
          <a:prstGeom prst="rect">
            <a:avLst/>
          </a:prstGeom>
          <a:noFill/>
        </p:spPr>
      </p:pic>
      <p:sp>
        <p:nvSpPr>
          <p:cNvPr id="4" name="Rounded Rectangle 3"/>
          <p:cNvSpPr/>
          <p:nvPr/>
        </p:nvSpPr>
        <p:spPr>
          <a:xfrm>
            <a:off x="1115616" y="188640"/>
            <a:ext cx="669674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Gross</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MPF</a:t>
            </a:r>
            <a:endParaRPr lang="en-US" sz="2400" b="1" i="1" dirty="0">
              <a:effectLst>
                <a:outerShdw blurRad="38100" dist="38100" dir="2700000" algn="tl">
                  <a:srgbClr val="000000">
                    <a:alpha val="43137"/>
                  </a:srgbClr>
                </a:outerShdw>
              </a:effectLst>
            </a:endParaRPr>
          </a:p>
        </p:txBody>
      </p:sp>
      <p:pic>
        <p:nvPicPr>
          <p:cNvPr id="139266" name="Picture 2" descr="http://library.med.utah.edu/WebPath/jpeg1/MALE076.jpg"/>
          <p:cNvPicPr>
            <a:picLocks noChangeAspect="1" noChangeArrowheads="1"/>
          </p:cNvPicPr>
          <p:nvPr/>
        </p:nvPicPr>
        <p:blipFill>
          <a:blip r:embed="rId2" cstate="print"/>
          <a:srcRect/>
          <a:stretch>
            <a:fillRect/>
          </a:stretch>
        </p:blipFill>
        <p:spPr bwMode="auto">
          <a:xfrm>
            <a:off x="1331640" y="1124744"/>
            <a:ext cx="6336704" cy="4104456"/>
          </a:xfrm>
          <a:prstGeom prst="rect">
            <a:avLst/>
          </a:prstGeom>
          <a:noFill/>
          <a:ln w="12700">
            <a:solidFill>
              <a:schemeClr val="tx1"/>
            </a:solidFill>
          </a:ln>
        </p:spPr>
      </p:pic>
      <p:sp>
        <p:nvSpPr>
          <p:cNvPr id="4" name="Rectangle 3"/>
          <p:cNvSpPr/>
          <p:nvPr/>
        </p:nvSpPr>
        <p:spPr>
          <a:xfrm>
            <a:off x="1403648" y="5380672"/>
            <a:ext cx="6192688" cy="923330"/>
          </a:xfrm>
          <a:prstGeom prst="rect">
            <a:avLst/>
          </a:prstGeom>
        </p:spPr>
        <p:txBody>
          <a:bodyPr wrap="square">
            <a:spAutoFit/>
          </a:bodyPr>
          <a:lstStyle/>
          <a:p>
            <a:pPr algn="ctr"/>
            <a:r>
              <a:rPr lang="en-US" b="1" i="1" dirty="0" smtClean="0"/>
              <a:t>At high magnification, the neoplastic glands of prostatic adenocarcinoma are still recognizable as glands, but there is no intervening stroma and the nuclei are hyperchromatic.</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HPF</a:t>
            </a:r>
            <a:endParaRPr lang="en-US" sz="2400" b="1" i="1" dirty="0">
              <a:effectLst>
                <a:outerShdw blurRad="38100" dist="38100" dir="2700000" algn="tl">
                  <a:srgbClr val="000000">
                    <a:alpha val="43137"/>
                  </a:srgbClr>
                </a:outerShdw>
              </a:effectLst>
            </a:endParaRPr>
          </a:p>
        </p:txBody>
      </p:sp>
      <p:pic>
        <p:nvPicPr>
          <p:cNvPr id="146434" name="Picture 2" descr="http://library.med.utah.edu/WebPath/jpeg1/MALE077.jpg"/>
          <p:cNvPicPr>
            <a:picLocks noChangeAspect="1" noChangeArrowheads="1"/>
          </p:cNvPicPr>
          <p:nvPr/>
        </p:nvPicPr>
        <p:blipFill>
          <a:blip r:embed="rId2" cstate="print"/>
          <a:srcRect/>
          <a:stretch>
            <a:fillRect/>
          </a:stretch>
        </p:blipFill>
        <p:spPr bwMode="auto">
          <a:xfrm>
            <a:off x="1403648" y="1196752"/>
            <a:ext cx="6264696" cy="4248472"/>
          </a:xfrm>
          <a:prstGeom prst="rect">
            <a:avLst/>
          </a:prstGeom>
          <a:noFill/>
          <a:ln w="12700">
            <a:solidFill>
              <a:schemeClr val="tx1"/>
            </a:solidFill>
          </a:ln>
        </p:spPr>
      </p:pic>
      <p:sp>
        <p:nvSpPr>
          <p:cNvPr id="4" name="Rectangle 3"/>
          <p:cNvSpPr/>
          <p:nvPr/>
        </p:nvSpPr>
        <p:spPr>
          <a:xfrm>
            <a:off x="1066800" y="5602014"/>
            <a:ext cx="6934200" cy="646331"/>
          </a:xfrm>
          <a:prstGeom prst="rect">
            <a:avLst/>
          </a:prstGeom>
        </p:spPr>
        <p:txBody>
          <a:bodyPr wrap="square">
            <a:spAutoFit/>
          </a:bodyPr>
          <a:lstStyle/>
          <a:p>
            <a:pPr algn="ctr"/>
            <a:r>
              <a:rPr lang="en-US" b="1" i="1" dirty="0" smtClean="0"/>
              <a:t>At high magnification, this poorly differentiated prostatic adenocarcinoma demonstrates cells with nucleoli and mitotic figures.</a:t>
            </a:r>
            <a:endParaRPr lang="en-US" b="1" i="1" dirty="0"/>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195736" y="404664"/>
            <a:ext cx="48245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Diagram of Normal Testis</a:t>
            </a:r>
            <a:endParaRPr lang="en-US" sz="2400" b="1" i="1" dirty="0"/>
          </a:p>
        </p:txBody>
      </p:sp>
      <p:pic>
        <p:nvPicPr>
          <p:cNvPr id="64515" name="Picture 3" descr="http://www.aafp.org/afp/1999/0215/afp19990215p817-f2.jpg">
            <a:hlinkClick r:id="rId2"/>
          </p:cNvPr>
          <p:cNvPicPr>
            <a:picLocks noChangeAspect="1" noChangeArrowheads="1"/>
          </p:cNvPicPr>
          <p:nvPr/>
        </p:nvPicPr>
        <p:blipFill>
          <a:blip r:embed="rId3" cstate="print"/>
          <a:srcRect/>
          <a:stretch>
            <a:fillRect/>
          </a:stretch>
        </p:blipFill>
        <p:spPr bwMode="auto">
          <a:xfrm>
            <a:off x="2051720" y="1124744"/>
            <a:ext cx="5112567" cy="5400600"/>
          </a:xfrm>
          <a:prstGeom prst="rect">
            <a:avLst/>
          </a:prstGeom>
          <a:noFill/>
        </p:spPr>
      </p:pic>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5410" name="Picture 2" descr="http://library.med.utah.edu/WebPath/jpeg1/MALE078.jpg"/>
          <p:cNvPicPr>
            <a:picLocks noChangeAspect="1" noChangeArrowheads="1"/>
          </p:cNvPicPr>
          <p:nvPr/>
        </p:nvPicPr>
        <p:blipFill>
          <a:blip r:embed="rId2" cstate="print"/>
          <a:srcRect/>
          <a:stretch>
            <a:fillRect/>
          </a:stretch>
        </p:blipFill>
        <p:spPr bwMode="auto">
          <a:xfrm>
            <a:off x="1403648" y="1196752"/>
            <a:ext cx="6192688" cy="4248472"/>
          </a:xfrm>
          <a:prstGeom prst="rect">
            <a:avLst/>
          </a:prstGeom>
          <a:noFill/>
          <a:ln w="12700">
            <a:solidFill>
              <a:schemeClr val="tx1"/>
            </a:solidFill>
          </a:ln>
        </p:spPr>
      </p:pic>
      <p:sp>
        <p:nvSpPr>
          <p:cNvPr id="3" name="Rectangle 2"/>
          <p:cNvSpPr/>
          <p:nvPr/>
        </p:nvSpPr>
        <p:spPr>
          <a:xfrm>
            <a:off x="1066800" y="5589240"/>
            <a:ext cx="6813376" cy="646331"/>
          </a:xfrm>
          <a:prstGeom prst="rect">
            <a:avLst/>
          </a:prstGeom>
        </p:spPr>
        <p:txBody>
          <a:bodyPr wrap="square">
            <a:spAutoFit/>
          </a:bodyPr>
          <a:lstStyle/>
          <a:p>
            <a:pPr algn="ctr"/>
            <a:r>
              <a:rPr lang="en-US" b="1" i="1" dirty="0" smtClean="0"/>
              <a:t>This adenocarcinoma of prostate is so poorly differentiated that no glandular structure is recognizable, only cells infiltrating in rows.</a:t>
            </a:r>
            <a:endParaRPr lang="en-US" b="1" i="1" dirty="0"/>
          </a:p>
        </p:txBody>
      </p:sp>
      <p:sp>
        <p:nvSpPr>
          <p:cNvPr id="4" name="Rounded Rectangle 3"/>
          <p:cNvSpPr/>
          <p:nvPr/>
        </p:nvSpPr>
        <p:spPr>
          <a:xfrm>
            <a:off x="1331640" y="332656"/>
            <a:ext cx="6336704"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Adenocarcinoma of the Prostate - HPF</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6018" name="Picture 2" descr="http://library.med.utah.edu/WebPath/jpeg1/MALE130.jpg"/>
          <p:cNvPicPr>
            <a:picLocks noChangeAspect="1" noChangeArrowheads="1"/>
          </p:cNvPicPr>
          <p:nvPr/>
        </p:nvPicPr>
        <p:blipFill>
          <a:blip r:embed="rId2" cstate="print"/>
          <a:srcRect/>
          <a:stretch>
            <a:fillRect/>
          </a:stretch>
        </p:blipFill>
        <p:spPr bwMode="auto">
          <a:xfrm>
            <a:off x="2843808" y="908720"/>
            <a:ext cx="3384376" cy="4392488"/>
          </a:xfrm>
          <a:prstGeom prst="rect">
            <a:avLst/>
          </a:prstGeom>
          <a:noFill/>
        </p:spPr>
      </p:pic>
      <p:sp>
        <p:nvSpPr>
          <p:cNvPr id="5" name="Rectangle 4"/>
          <p:cNvSpPr/>
          <p:nvPr/>
        </p:nvSpPr>
        <p:spPr>
          <a:xfrm>
            <a:off x="899592" y="5373216"/>
            <a:ext cx="7128792" cy="923330"/>
          </a:xfrm>
          <a:prstGeom prst="rect">
            <a:avLst/>
          </a:prstGeom>
        </p:spPr>
        <p:txBody>
          <a:bodyPr wrap="square">
            <a:spAutoFit/>
          </a:bodyPr>
          <a:lstStyle/>
          <a:p>
            <a:pPr algn="ctr"/>
            <a:r>
              <a:rPr lang="en-US" b="1" i="1" dirty="0" smtClean="0"/>
              <a:t>Here is a normal testis and adjacent structures. Identify the body of the testis, epididymis, and spermatic cord. Note the presence of two vestigial structures, the appendix testis and the appendix epididymis. </a:t>
            </a:r>
            <a:endParaRPr lang="en-US" b="1" i="1" dirty="0"/>
          </a:p>
        </p:txBody>
      </p:sp>
      <p:sp>
        <p:nvSpPr>
          <p:cNvPr id="6" name="Rounded Rectangle 5"/>
          <p:cNvSpPr/>
          <p:nvPr/>
        </p:nvSpPr>
        <p:spPr>
          <a:xfrm>
            <a:off x="1763688" y="188640"/>
            <a:ext cx="5616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Anatomy of Normal Testis - Gross</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1/MALE093.jpg"/>
          <p:cNvPicPr>
            <a:picLocks noChangeAspect="1" noChangeArrowheads="1"/>
          </p:cNvPicPr>
          <p:nvPr/>
        </p:nvPicPr>
        <p:blipFill>
          <a:blip r:embed="rId2" cstate="print"/>
          <a:srcRect/>
          <a:stretch>
            <a:fillRect/>
          </a:stretch>
        </p:blipFill>
        <p:spPr bwMode="auto">
          <a:xfrm>
            <a:off x="1187624" y="980728"/>
            <a:ext cx="6588732" cy="4392488"/>
          </a:xfrm>
          <a:prstGeom prst="rect">
            <a:avLst/>
          </a:prstGeom>
          <a:noFill/>
          <a:ln w="12700">
            <a:solidFill>
              <a:schemeClr val="tx1"/>
            </a:solidFill>
          </a:ln>
        </p:spPr>
      </p:pic>
      <p:sp>
        <p:nvSpPr>
          <p:cNvPr id="6" name="Rectangle 5"/>
          <p:cNvSpPr/>
          <p:nvPr/>
        </p:nvSpPr>
        <p:spPr>
          <a:xfrm>
            <a:off x="1115616" y="5517232"/>
            <a:ext cx="6840760" cy="923330"/>
          </a:xfrm>
          <a:prstGeom prst="rect">
            <a:avLst/>
          </a:prstGeom>
        </p:spPr>
        <p:txBody>
          <a:bodyPr wrap="square">
            <a:spAutoFit/>
          </a:bodyPr>
          <a:lstStyle/>
          <a:p>
            <a:pPr algn="ctr"/>
            <a:r>
              <a:rPr lang="en-US" b="1" i="1" dirty="0" smtClean="0"/>
              <a:t>The seminiferous tubules have numerous germ cells. Sertoli cells are inconspicuous. Small dark oblong spermatozoa are seen in the center of the tubules.</a:t>
            </a:r>
            <a:endParaRPr lang="en-US" b="1" i="1" dirty="0"/>
          </a:p>
        </p:txBody>
      </p:sp>
      <p:sp>
        <p:nvSpPr>
          <p:cNvPr id="7" name="Rounded Rectangle 6"/>
          <p:cNvSpPr/>
          <p:nvPr/>
        </p:nvSpPr>
        <p:spPr>
          <a:xfrm>
            <a:off x="1691680" y="188640"/>
            <a:ext cx="57606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Histology of Normal Testis - LPF </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4930" name="Picture 2" descr="http://library.med.utah.edu/WebPath/jpeg1/MALE127.jpg"/>
          <p:cNvPicPr>
            <a:picLocks noChangeAspect="1" noChangeArrowheads="1"/>
          </p:cNvPicPr>
          <p:nvPr/>
        </p:nvPicPr>
        <p:blipFill>
          <a:blip r:embed="rId2" cstate="print"/>
          <a:srcRect/>
          <a:stretch>
            <a:fillRect/>
          </a:stretch>
        </p:blipFill>
        <p:spPr bwMode="auto">
          <a:xfrm>
            <a:off x="1259632" y="980728"/>
            <a:ext cx="6593717" cy="4464496"/>
          </a:xfrm>
          <a:prstGeom prst="rect">
            <a:avLst/>
          </a:prstGeom>
          <a:noFill/>
          <a:ln w="12700">
            <a:solidFill>
              <a:schemeClr val="tx1"/>
            </a:solidFill>
          </a:ln>
        </p:spPr>
      </p:pic>
      <p:sp>
        <p:nvSpPr>
          <p:cNvPr id="6" name="Rectangle 5"/>
          <p:cNvSpPr/>
          <p:nvPr/>
        </p:nvSpPr>
        <p:spPr>
          <a:xfrm>
            <a:off x="1187624" y="5589240"/>
            <a:ext cx="6696744" cy="646331"/>
          </a:xfrm>
          <a:prstGeom prst="rect">
            <a:avLst/>
          </a:prstGeom>
        </p:spPr>
        <p:txBody>
          <a:bodyPr wrap="square">
            <a:spAutoFit/>
          </a:bodyPr>
          <a:lstStyle/>
          <a:p>
            <a:pPr algn="ctr"/>
            <a:r>
              <a:rPr lang="en-US" b="1" i="1" dirty="0" smtClean="0"/>
              <a:t>Pink Leyding cells are seen here in the interstitium. Note the pale golden brown pigment as well. There is active spermatogenesis.</a:t>
            </a:r>
            <a:endParaRPr lang="en-US" b="1" i="1" dirty="0"/>
          </a:p>
        </p:txBody>
      </p:sp>
      <p:sp>
        <p:nvSpPr>
          <p:cNvPr id="7" name="Rounded Rectangle 6"/>
          <p:cNvSpPr/>
          <p:nvPr/>
        </p:nvSpPr>
        <p:spPr>
          <a:xfrm>
            <a:off x="1475656"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Histology of Normal Testis - LPF </a:t>
            </a:r>
            <a:endParaRPr lang="en-US" sz="2400" b="1" i="1" dirty="0"/>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702" name="Picture 6" descr="L1305 - cell types in seminiferous epithelium"/>
          <p:cNvPicPr>
            <a:picLocks noChangeArrowheads="1"/>
          </p:cNvPicPr>
          <p:nvPr/>
        </p:nvPicPr>
        <p:blipFill>
          <a:blip r:embed="rId2" cstate="print"/>
          <a:srcRect/>
          <a:stretch>
            <a:fillRect/>
          </a:stretch>
        </p:blipFill>
        <p:spPr bwMode="auto">
          <a:xfrm>
            <a:off x="1331640" y="1001248"/>
            <a:ext cx="6336704" cy="4948032"/>
          </a:xfrm>
          <a:prstGeom prst="rect">
            <a:avLst/>
          </a:prstGeom>
          <a:noFill/>
          <a:ln w="12700">
            <a:solidFill>
              <a:schemeClr val="tx1"/>
            </a:solidFill>
          </a:ln>
        </p:spPr>
      </p:pic>
      <p:sp>
        <p:nvSpPr>
          <p:cNvPr id="29704" name="Text Box 8"/>
          <p:cNvSpPr txBox="1">
            <a:spLocks noChangeArrowheads="1"/>
          </p:cNvSpPr>
          <p:nvPr/>
        </p:nvSpPr>
        <p:spPr bwMode="auto">
          <a:xfrm>
            <a:off x="4572000" y="0"/>
            <a:ext cx="4572000" cy="630942"/>
          </a:xfrm>
          <a:prstGeom prst="rect">
            <a:avLst/>
          </a:prstGeom>
          <a:noFill/>
          <a:ln w="9525">
            <a:noFill/>
            <a:miter lim="800000"/>
            <a:headEnd/>
            <a:tailEnd/>
          </a:ln>
          <a:effectLst/>
        </p:spPr>
        <p:txBody>
          <a:bodyPr>
            <a:spAutoFit/>
          </a:bodyPr>
          <a:lstStyle/>
          <a:p>
            <a:pPr>
              <a:spcBef>
                <a:spcPct val="50000"/>
              </a:spcBef>
              <a:buFontTx/>
              <a:buChar char="-"/>
            </a:pPr>
            <a:endParaRPr lang="en-US" sz="1400" dirty="0"/>
          </a:p>
          <a:p>
            <a:pPr>
              <a:spcBef>
                <a:spcPct val="50000"/>
              </a:spcBef>
              <a:buFontTx/>
              <a:buChar char="-"/>
            </a:pPr>
            <a:endParaRPr lang="en-US" sz="1400" dirty="0"/>
          </a:p>
        </p:txBody>
      </p:sp>
      <p:sp>
        <p:nvSpPr>
          <p:cNvPr id="5" name="Rounded Rectangle 4"/>
          <p:cNvSpPr/>
          <p:nvPr/>
        </p:nvSpPr>
        <p:spPr>
          <a:xfrm>
            <a:off x="1331640" y="188640"/>
            <a:ext cx="619268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Histology of Normal Testis - HPF </a:t>
            </a:r>
            <a:endParaRPr lang="en-US" sz="2400" b="1" i="1"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smtClean="0">
                <a:solidFill>
                  <a:srgbClr val="150F87"/>
                </a:solidFill>
              </a:rPr>
              <a:t>Reproduction  block</a:t>
            </a:r>
            <a:endParaRPr lang="en-US" sz="1000" b="1" i="1" dirty="0">
              <a:solidFill>
                <a:srgbClr val="150F87"/>
              </a:solidFill>
            </a:endParaRP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smtClean="0">
                <a:solidFill>
                  <a:srgbClr val="150F87"/>
                </a:solidFill>
              </a:rPr>
              <a:t>Pathology </a:t>
            </a:r>
            <a:r>
              <a:rPr lang="en-US" sz="1000" b="1" i="1" dirty="0" err="1" smtClean="0">
                <a:solidFill>
                  <a:srgbClr val="150F87"/>
                </a:solidFill>
              </a:rPr>
              <a:t>Dept</a:t>
            </a:r>
            <a:r>
              <a:rPr lang="en-US" sz="1000" b="1" i="1" dirty="0" smtClean="0">
                <a:solidFill>
                  <a:srgbClr val="150F87"/>
                </a:solidFill>
              </a:rPr>
              <a:t>, KSU</a:t>
            </a:r>
            <a:endParaRPr lang="en-US" sz="1000" b="1" i="1" dirty="0">
              <a:solidFill>
                <a:srgbClr val="150F87"/>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48272" y="4648200"/>
            <a:ext cx="7295728" cy="978768"/>
          </a:xfrm>
        </p:spPr>
        <p:txBody>
          <a:bodyPr>
            <a:noAutofit/>
          </a:bodyPr>
          <a:lstStyle/>
          <a:p>
            <a:pPr algn="ctr"/>
            <a:r>
              <a:rPr lang="en-US" sz="3600" b="1" i="1" dirty="0" smtClean="0">
                <a:effectLst>
                  <a:outerShdw blurRad="38100" dist="38100" dir="2700000" algn="tl">
                    <a:srgbClr val="000000">
                      <a:alpha val="43137"/>
                    </a:srgbClr>
                  </a:outerShdw>
                </a:effectLst>
              </a:rPr>
              <a:t>Normal Anatomy and Histology </a:t>
            </a:r>
          </a:p>
          <a:p>
            <a:pPr algn="ctr"/>
            <a:r>
              <a:rPr lang="en-US" sz="3600" b="1" i="1" dirty="0" smtClean="0">
                <a:effectLst>
                  <a:outerShdw blurRad="38100" dist="38100" dir="2700000" algn="tl">
                    <a:srgbClr val="000000">
                      <a:alpha val="43137"/>
                    </a:srgbClr>
                  </a:outerShdw>
                </a:effectLst>
              </a:rPr>
              <a:t> </a:t>
            </a:r>
          </a:p>
        </p:txBody>
      </p:sp>
      <p:sp>
        <p:nvSpPr>
          <p:cNvPr id="4" name="Rounded Rectangle 3"/>
          <p:cNvSpPr/>
          <p:nvPr/>
        </p:nvSpPr>
        <p:spPr>
          <a:xfrm>
            <a:off x="3124200" y="2882280"/>
            <a:ext cx="4248472" cy="108012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PROSTATE </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smtClean="0"/>
              <a:t>Reproduction  block</a:t>
            </a:r>
            <a:endParaRPr lang="en-US" sz="1000" b="1" i="1" dirty="0"/>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smtClean="0"/>
              <a:t>Pathology </a:t>
            </a:r>
            <a:r>
              <a:rPr lang="en-US" sz="1000" b="1" i="1" dirty="0" err="1" smtClean="0"/>
              <a:t>Dept</a:t>
            </a:r>
            <a:r>
              <a:rPr lang="en-US" sz="1000" b="1" i="1" dirty="0" smtClean="0"/>
              <a:t>, KSU</a:t>
            </a:r>
            <a:endParaRPr lang="en-US" sz="1000"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1938</TotalTime>
  <Words>1368</Words>
  <Application>Microsoft Office PowerPoint</Application>
  <PresentationFormat>On-screen Show (4:3)</PresentationFormat>
  <Paragraphs>179</Paragraphs>
  <Slides>40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Aharoni</vt:lpstr>
      <vt:lpstr>Arial</vt:lpstr>
      <vt:lpstr>Calibri</vt:lpstr>
      <vt:lpstr>Corbel</vt:lpstr>
      <vt:lpstr>Tunga</vt:lpstr>
      <vt:lpstr>Wingdings 2</vt:lpstr>
      <vt:lpstr>Theme2</vt:lpstr>
      <vt:lpstr>Reproduction Block  Pathology Practicals</vt:lpstr>
      <vt:lpstr>        1st   Practical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Seminoma  of the Testis </vt:lpstr>
      <vt:lpstr>PowerPoint Presentation</vt:lpstr>
      <vt:lpstr>PowerPoint Presentation</vt:lpstr>
      <vt:lpstr>PowerPoint Presentation</vt:lpstr>
      <vt:lpstr>PowerPoint Presentation</vt:lpstr>
      <vt:lpstr>Embryonal Carcinoma  &amp; Teratoma of the Testis </vt:lpstr>
      <vt:lpstr>PowerPoint Presentation</vt:lpstr>
      <vt:lpstr>PowerPoint Presentation</vt:lpstr>
      <vt:lpstr>PowerPoint Presentation</vt:lpstr>
      <vt:lpstr> Prostatic Hyperplasia </vt:lpstr>
      <vt:lpstr>PowerPoint Presentation</vt:lpstr>
      <vt:lpstr>PowerPoint Presentation</vt:lpstr>
      <vt:lpstr>PowerPoint Presentation</vt:lpstr>
      <vt:lpstr>PowerPoint Presentation</vt:lpstr>
      <vt:lpstr> Adenocarcinoma of Prostate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practical block</dc:title>
  <dc:creator>Dr. Sayed Esawy</dc:creator>
  <cp:lastModifiedBy>Naseem Zaidi Shaesta</cp:lastModifiedBy>
  <cp:revision>185</cp:revision>
  <dcterms:created xsi:type="dcterms:W3CDTF">2010-04-12T07:10:38Z</dcterms:created>
  <dcterms:modified xsi:type="dcterms:W3CDTF">2016-02-22T11:47:00Z</dcterms:modified>
</cp:coreProperties>
</file>