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5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5C994737-9634-46CA-923F-599536D1FE6D}" type="datetimeFigureOut">
              <a:rPr lang="ar-SA" smtClean="0"/>
              <a:t>21/06/1437</a:t>
            </a:fld>
            <a:endParaRPr lang="ar-S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6F7EF52F-E5F2-4610-855C-345A750B04B8}" type="slidenum">
              <a:rPr lang="ar-SA" smtClean="0"/>
              <a:t>‹#›</a:t>
            </a:fld>
            <a:endParaRPr lang="ar-SA"/>
          </a:p>
        </p:txBody>
      </p:sp>
    </p:spTree>
    <p:extLst>
      <p:ext uri="{BB962C8B-B14F-4D97-AF65-F5344CB8AC3E}">
        <p14:creationId xmlns:p14="http://schemas.microsoft.com/office/powerpoint/2010/main" val="368980095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9CAA98-A2D1-405C-94F3-7029EED6D608}" type="slidenum">
              <a:rPr lang="en-US">
                <a:solidFill>
                  <a:prstClr val="black"/>
                </a:solidFill>
              </a:rPr>
              <a:pPr/>
              <a:t>3</a:t>
            </a:fld>
            <a:endParaRPr lang="en-US">
              <a:solidFill>
                <a:prstClr val="black"/>
              </a:solidFill>
            </a:endParaRPr>
          </a:p>
        </p:txBody>
      </p:sp>
      <p:sp>
        <p:nvSpPr>
          <p:cNvPr id="1518594" name="Rectangle 2"/>
          <p:cNvSpPr>
            <a:spLocks noGrp="1" noRot="1" noChangeAspect="1" noChangeArrowheads="1" noTextEdit="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15185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59621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Slide Image Placeholder 1"/>
          <p:cNvSpPr>
            <a:spLocks noGrp="1" noRot="1" noChangeAspect="1" noTextEdit="1"/>
          </p:cNvSpPr>
          <p:nvPr>
            <p:ph type="sldImg"/>
          </p:nvPr>
        </p:nvSpPr>
        <p:spPr bwMode="auto">
          <a:noFill/>
          <a:ln>
            <a:solidFill>
              <a:srgbClr val="000000"/>
            </a:solidFill>
            <a:miter lim="800000"/>
            <a:headEnd/>
            <a:tailEnd/>
          </a:ln>
        </p:spPr>
      </p:sp>
      <p:sp>
        <p:nvSpPr>
          <p:cNvPr id="411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1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B32C362-4916-4E1B-950F-87E7D4E1945E}" type="slidenum">
              <a:rPr lang="en-US">
                <a:solidFill>
                  <a:prstClr val="black"/>
                </a:solidFill>
              </a:rPr>
              <a:pPr fontAlgn="base">
                <a:spcBef>
                  <a:spcPct val="0"/>
                </a:spcBef>
                <a:spcAft>
                  <a:spcPct val="0"/>
                </a:spcAft>
              </a:pPr>
              <a:t>11</a:t>
            </a:fld>
            <a:endParaRPr lang="en-US">
              <a:solidFill>
                <a:prstClr val="black"/>
              </a:solidFill>
            </a:endParaRPr>
          </a:p>
        </p:txBody>
      </p:sp>
    </p:spTree>
    <p:extLst>
      <p:ext uri="{BB962C8B-B14F-4D97-AF65-F5344CB8AC3E}">
        <p14:creationId xmlns:p14="http://schemas.microsoft.com/office/powerpoint/2010/main" val="980131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Image Placeholder 1"/>
          <p:cNvSpPr>
            <a:spLocks noGrp="1" noRot="1" noChangeAspect="1" noTextEdit="1"/>
          </p:cNvSpPr>
          <p:nvPr>
            <p:ph type="sldImg"/>
          </p:nvPr>
        </p:nvSpPr>
        <p:spPr bwMode="auto">
          <a:noFill/>
          <a:ln>
            <a:solidFill>
              <a:srgbClr val="000000"/>
            </a:solidFill>
            <a:miter lim="800000"/>
            <a:headEnd/>
            <a:tailEnd/>
          </a:ln>
        </p:spPr>
      </p:sp>
      <p:sp>
        <p:nvSpPr>
          <p:cNvPr id="412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2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69C0D6-1E4B-417A-9E8C-E0514C7715C0}" type="slidenum">
              <a:rPr lang="en-US">
                <a:solidFill>
                  <a:prstClr val="black"/>
                </a:solidFill>
              </a:rPr>
              <a:pPr fontAlgn="base">
                <a:spcBef>
                  <a:spcPct val="0"/>
                </a:spcBef>
                <a:spcAft>
                  <a:spcPct val="0"/>
                </a:spcAft>
              </a:pPr>
              <a:t>12</a:t>
            </a:fld>
            <a:endParaRPr lang="en-US">
              <a:solidFill>
                <a:prstClr val="black"/>
              </a:solidFill>
            </a:endParaRPr>
          </a:p>
        </p:txBody>
      </p:sp>
    </p:spTree>
    <p:extLst>
      <p:ext uri="{BB962C8B-B14F-4D97-AF65-F5344CB8AC3E}">
        <p14:creationId xmlns:p14="http://schemas.microsoft.com/office/powerpoint/2010/main" val="2355990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950A431-7BC2-4088-8702-81CFF64ED621}" type="slidenum">
              <a:rPr lang="en-US" smtClean="0">
                <a:solidFill>
                  <a:prstClr val="black"/>
                </a:solidFill>
              </a:rPr>
              <a:pPr/>
              <a:t>39</a:t>
            </a:fld>
            <a:endParaRPr lang="en-US" smtClean="0">
              <a:solidFill>
                <a:prstClr val="black"/>
              </a:solidFill>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47281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Slide Image Placeholder 1"/>
          <p:cNvSpPr>
            <a:spLocks noGrp="1" noRot="1" noChangeAspect="1" noTextEdit="1"/>
          </p:cNvSpPr>
          <p:nvPr>
            <p:ph type="sldImg"/>
          </p:nvPr>
        </p:nvSpPr>
        <p:spPr bwMode="auto">
          <a:noFill/>
          <a:ln>
            <a:solidFill>
              <a:srgbClr val="000000"/>
            </a:solidFill>
            <a:miter lim="800000"/>
            <a:headEnd/>
            <a:tailEnd/>
          </a:ln>
        </p:spPr>
      </p:sp>
      <p:sp>
        <p:nvSpPr>
          <p:cNvPr id="565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 </a:t>
            </a:r>
          </a:p>
        </p:txBody>
      </p:sp>
      <p:sp>
        <p:nvSpPr>
          <p:cNvPr id="565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A09898-0236-41F2-BCD7-1EF8BF3F834A}" type="slidenum">
              <a:rPr lang="en-US">
                <a:solidFill>
                  <a:prstClr val="black"/>
                </a:solidFill>
              </a:rPr>
              <a:pPr fontAlgn="base">
                <a:spcBef>
                  <a:spcPct val="0"/>
                </a:spcBef>
                <a:spcAft>
                  <a:spcPct val="0"/>
                </a:spcAft>
              </a:pPr>
              <a:t>50</a:t>
            </a:fld>
            <a:endParaRPr lang="en-US">
              <a:solidFill>
                <a:prstClr val="black"/>
              </a:solidFill>
            </a:endParaRPr>
          </a:p>
        </p:txBody>
      </p:sp>
    </p:spTree>
    <p:extLst>
      <p:ext uri="{BB962C8B-B14F-4D97-AF65-F5344CB8AC3E}">
        <p14:creationId xmlns:p14="http://schemas.microsoft.com/office/powerpoint/2010/main" val="3464505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4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182FE0-E962-4146-A2F8-823DF8D45663}" type="slidenum">
              <a:rPr lang="en-US">
                <a:solidFill>
                  <a:prstClr val="black"/>
                </a:solidFill>
              </a:rPr>
              <a:pPr fontAlgn="base">
                <a:spcBef>
                  <a:spcPct val="0"/>
                </a:spcBef>
                <a:spcAft>
                  <a:spcPct val="0"/>
                </a:spcAft>
              </a:pPr>
              <a:t>53</a:t>
            </a:fld>
            <a:endParaRPr lang="en-US">
              <a:solidFill>
                <a:prstClr val="black"/>
              </a:solidFill>
            </a:endParaRPr>
          </a:p>
        </p:txBody>
      </p:sp>
    </p:spTree>
    <p:extLst>
      <p:ext uri="{BB962C8B-B14F-4D97-AF65-F5344CB8AC3E}">
        <p14:creationId xmlns:p14="http://schemas.microsoft.com/office/powerpoint/2010/main" val="3902492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24"/>
          <p:cNvGrpSpPr/>
          <p:nvPr/>
        </p:nvGrpSpPr>
        <p:grpSpPr>
          <a:xfrm>
            <a:off x="270933" y="1"/>
            <a:ext cx="5037667"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319565" y="914401"/>
            <a:ext cx="9262836"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898985" y="4402667"/>
            <a:ext cx="7683417"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9767698" y="6117337"/>
            <a:ext cx="1143297" cy="365125"/>
          </a:xfrm>
        </p:spPr>
        <p:txBody>
          <a:bodyPr/>
          <a:lstStyle/>
          <a:p>
            <a:fld id="{F45B2754-8EEB-4A0A-8EF1-0F34824F1038}" type="datetimeFigureOut">
              <a:rPr lang="en-US" smtClean="0">
                <a:solidFill>
                  <a:prstClr val="black"/>
                </a:solidFill>
              </a:rPr>
              <a:pPr/>
              <a:t>3/30/2016</a:t>
            </a:fld>
            <a:endParaRPr lang="en-US">
              <a:solidFill>
                <a:prstClr val="black"/>
              </a:solidFill>
            </a:endParaRPr>
          </a:p>
        </p:txBody>
      </p:sp>
      <p:sp>
        <p:nvSpPr>
          <p:cNvPr id="5" name="Footer Placeholder 4"/>
          <p:cNvSpPr>
            <a:spLocks noGrp="1"/>
          </p:cNvSpPr>
          <p:nvPr>
            <p:ph type="ftr" sz="quarter" idx="11"/>
          </p:nvPr>
        </p:nvSpPr>
        <p:spPr>
          <a:xfrm>
            <a:off x="4831644" y="6117337"/>
            <a:ext cx="4812584" cy="365125"/>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033760" y="6117337"/>
            <a:ext cx="548640" cy="365125"/>
          </a:xfrm>
        </p:spPr>
        <p:txBody>
          <a:bodyPr/>
          <a:lstStyle/>
          <a:p>
            <a:fld id="{8E189058-DC61-46AF-8503-23257CDEB006}" type="slidenum">
              <a:rPr lang="en-US" smtClean="0">
                <a:solidFill>
                  <a:prstClr val="black"/>
                </a:solidFill>
              </a:rPr>
              <a:pPr/>
              <a:t>‹#›</a:t>
            </a:fld>
            <a:endParaRPr lang="en-US">
              <a:solidFill>
                <a:prstClr val="black"/>
              </a:solidFill>
            </a:endParaRPr>
          </a:p>
        </p:txBody>
      </p:sp>
      <p:sp>
        <p:nvSpPr>
          <p:cNvPr id="23" name="Freeform 12"/>
          <p:cNvSpPr/>
          <p:nvPr/>
        </p:nvSpPr>
        <p:spPr bwMode="auto">
          <a:xfrm>
            <a:off x="270933" y="3771900"/>
            <a:ext cx="48260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747185" y="3867150"/>
            <a:ext cx="82551"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729087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698" y="4732865"/>
            <a:ext cx="1002132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634" y="932112"/>
            <a:ext cx="8228087"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698" y="5299603"/>
            <a:ext cx="1002132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B2754-8EEB-4A0A-8EF1-0F34824F1038}" type="datetimeFigureOut">
              <a:rPr lang="en-US" smtClean="0">
                <a:solidFill>
                  <a:prstClr val="black"/>
                </a:solidFill>
              </a:rPr>
              <a:pPr/>
              <a:t>3/30/2016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189058-DC61-46AF-8503-23257CDEB0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28480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700" y="685800"/>
            <a:ext cx="1002132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699" y="4343400"/>
            <a:ext cx="1002132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B2754-8EEB-4A0A-8EF1-0F34824F1038}" type="datetimeFigureOut">
              <a:rPr lang="en-US" smtClean="0">
                <a:solidFill>
                  <a:prstClr val="black"/>
                </a:solidFill>
              </a:rPr>
              <a:pPr/>
              <a:t>3/30/2016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E189058-DC61-46AF-8503-23257CDEB0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7321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rtl="0"/>
            <a:r>
              <a:rPr lang="en-US" sz="8000" dirty="0">
                <a:solidFill>
                  <a:prstClr val="black"/>
                </a:solidFill>
                <a:effectLst/>
              </a:rPr>
              <a:t>“</a:t>
            </a:r>
          </a:p>
        </p:txBody>
      </p:sp>
      <p:sp>
        <p:nvSpPr>
          <p:cNvPr id="15" name="TextBox 14"/>
          <p:cNvSpPr txBox="1"/>
          <p:nvPr/>
        </p:nvSpPr>
        <p:spPr>
          <a:xfrm>
            <a:off x="10896263" y="2819399"/>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rtl="0"/>
            <a:r>
              <a:rPr lang="en-US" sz="8000" dirty="0">
                <a:solidFill>
                  <a:prstClr val="black"/>
                </a:solidFill>
                <a:effectLst/>
              </a:rPr>
              <a:t>”</a:t>
            </a:r>
          </a:p>
        </p:txBody>
      </p:sp>
      <p:sp>
        <p:nvSpPr>
          <p:cNvPr id="2" name="Title 1"/>
          <p:cNvSpPr>
            <a:spLocks noGrp="1"/>
          </p:cNvSpPr>
          <p:nvPr>
            <p:ph type="title"/>
          </p:nvPr>
        </p:nvSpPr>
        <p:spPr>
          <a:xfrm>
            <a:off x="1902322" y="685801"/>
            <a:ext cx="9298820"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130980" y="3428999"/>
            <a:ext cx="8841504"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698" y="4343400"/>
            <a:ext cx="1002132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B2754-8EEB-4A0A-8EF1-0F34824F1038}" type="datetimeFigureOut">
              <a:rPr lang="en-US" smtClean="0">
                <a:solidFill>
                  <a:prstClr val="black"/>
                </a:solidFill>
              </a:rPr>
              <a:pPr/>
              <a:t>3/30/2016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E189058-DC61-46AF-8503-23257CDEB0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92440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701" y="3308581"/>
            <a:ext cx="1002131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699" y="4777381"/>
            <a:ext cx="1002132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B2754-8EEB-4A0A-8EF1-0F34824F1038}" type="datetimeFigureOut">
              <a:rPr lang="en-US" smtClean="0">
                <a:solidFill>
                  <a:prstClr val="black"/>
                </a:solidFill>
              </a:rPr>
              <a:pPr/>
              <a:t>3/30/2016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E189058-DC61-46AF-8503-23257CDEB0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853757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292562" y="863023"/>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rtl="0"/>
            <a:r>
              <a:rPr lang="en-US" sz="8000" dirty="0">
                <a:solidFill>
                  <a:prstClr val="black"/>
                </a:solidFill>
                <a:effectLst/>
              </a:rPr>
              <a:t>“</a:t>
            </a:r>
          </a:p>
        </p:txBody>
      </p:sp>
      <p:sp>
        <p:nvSpPr>
          <p:cNvPr id="15" name="TextBox 14"/>
          <p:cNvSpPr txBox="1"/>
          <p:nvPr/>
        </p:nvSpPr>
        <p:spPr>
          <a:xfrm>
            <a:off x="10896263" y="2819399"/>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rtl="0"/>
            <a:r>
              <a:rPr lang="en-US" sz="8000" dirty="0">
                <a:solidFill>
                  <a:prstClr val="black"/>
                </a:solidFill>
                <a:effectLst/>
              </a:rPr>
              <a:t>”</a:t>
            </a:r>
          </a:p>
        </p:txBody>
      </p:sp>
      <p:sp>
        <p:nvSpPr>
          <p:cNvPr id="2" name="Title 1"/>
          <p:cNvSpPr>
            <a:spLocks noGrp="1"/>
          </p:cNvSpPr>
          <p:nvPr>
            <p:ph type="title"/>
          </p:nvPr>
        </p:nvSpPr>
        <p:spPr>
          <a:xfrm>
            <a:off x="1902322" y="685801"/>
            <a:ext cx="9298820"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700" y="3886200"/>
            <a:ext cx="1002132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699" y="4775200"/>
            <a:ext cx="1002132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B2754-8EEB-4A0A-8EF1-0F34824F1038}" type="datetimeFigureOut">
              <a:rPr lang="en-US" smtClean="0">
                <a:solidFill>
                  <a:prstClr val="black"/>
                </a:solidFill>
              </a:rPr>
              <a:pPr/>
              <a:t>3/30/2016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E189058-DC61-46AF-8503-23257CDEB0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55983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701" y="685802"/>
            <a:ext cx="1002132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699" y="3505200"/>
            <a:ext cx="1002132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699" y="4343400"/>
            <a:ext cx="1002132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B2754-8EEB-4A0A-8EF1-0F34824F1038}" type="datetimeFigureOut">
              <a:rPr lang="en-US" smtClean="0">
                <a:solidFill>
                  <a:prstClr val="black"/>
                </a:solidFill>
              </a:rPr>
              <a:pPr/>
              <a:t>3/30/2016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E189058-DC61-46AF-8503-23257CDEB0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84842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5B2754-8EEB-4A0A-8EF1-0F34824F1038}" type="datetimeFigureOut">
              <a:rPr lang="en-US" smtClean="0">
                <a:solidFill>
                  <a:prstClr val="black"/>
                </a:solidFill>
              </a:rPr>
              <a:pPr/>
              <a:t>3/30/2016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E189058-DC61-46AF-8503-23257CDEB0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81044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5191" y="685800"/>
            <a:ext cx="1770831"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699" y="685800"/>
            <a:ext cx="8021831"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5B2754-8EEB-4A0A-8EF1-0F34824F1038}" type="datetimeFigureOut">
              <a:rPr lang="en-US" smtClean="0">
                <a:solidFill>
                  <a:prstClr val="black"/>
                </a:solidFill>
              </a:rPr>
              <a:pPr/>
              <a:t>3/30/2016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8E189058-DC61-46AF-8503-23257CDEB0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21582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99568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828800"/>
            <a:ext cx="508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828800"/>
            <a:ext cx="508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400800"/>
            <a:ext cx="2540000" cy="457200"/>
          </a:xfrm>
        </p:spPr>
        <p:txBody>
          <a:bodyPr/>
          <a:lstStyle>
            <a:lvl1pPr>
              <a:defRPr/>
            </a:lvl1pPr>
          </a:lstStyle>
          <a:p>
            <a:fld id="{F45B2754-8EEB-4A0A-8EF1-0F34824F1038}" type="datetimeFigureOut">
              <a:rPr lang="en-US" smtClean="0">
                <a:solidFill>
                  <a:prstClr val="black"/>
                </a:solidFill>
              </a:rPr>
              <a:pPr/>
              <a:t>3/30/2016</a:t>
            </a:fld>
            <a:endParaRPr lang="en-US">
              <a:solidFill>
                <a:prstClr val="black"/>
              </a:solidFill>
            </a:endParaRPr>
          </a:p>
        </p:txBody>
      </p:sp>
      <p:sp>
        <p:nvSpPr>
          <p:cNvPr id="6" name="Footer Placeholder 5"/>
          <p:cNvSpPr>
            <a:spLocks noGrp="1"/>
          </p:cNvSpPr>
          <p:nvPr>
            <p:ph type="ftr" sz="quarter" idx="11"/>
          </p:nvPr>
        </p:nvSpPr>
        <p:spPr>
          <a:xfrm>
            <a:off x="4165600" y="6400800"/>
            <a:ext cx="3860800" cy="457200"/>
          </a:xfrm>
        </p:spPr>
        <p:txBody>
          <a:bodyPr/>
          <a:lstStyle>
            <a:lvl1pPr>
              <a:defRPr/>
            </a:lvl1pPr>
          </a:lstStyle>
          <a:p>
            <a:endParaRPr lang="en-US">
              <a:solidFill>
                <a:prstClr val="black"/>
              </a:solidFill>
            </a:endParaRPr>
          </a:p>
        </p:txBody>
      </p:sp>
      <p:sp>
        <p:nvSpPr>
          <p:cNvPr id="7" name="Slide Number Placeholder 6"/>
          <p:cNvSpPr>
            <a:spLocks noGrp="1"/>
          </p:cNvSpPr>
          <p:nvPr>
            <p:ph type="sldNum" sz="quarter" idx="12"/>
          </p:nvPr>
        </p:nvSpPr>
        <p:spPr>
          <a:xfrm>
            <a:off x="8737600" y="6400800"/>
            <a:ext cx="2540000" cy="457200"/>
          </a:xfrm>
        </p:spPr>
        <p:txBody>
          <a:bodyPr/>
          <a:lstStyle>
            <a:lvl1pPr>
              <a:defRPr/>
            </a:lvl1pPr>
          </a:lstStyle>
          <a:p>
            <a:fld id="{8E189058-DC61-46AF-8503-23257CDEB0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82076820"/>
      </p:ext>
    </p:extLst>
  </p:cSld>
  <p:clrMapOvr>
    <a:masterClrMapping/>
  </p:clrMapOvr>
  <p:transition spd="med">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17600" y="304800"/>
            <a:ext cx="9956800" cy="8382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914400" y="1828800"/>
            <a:ext cx="508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914400" y="4152900"/>
            <a:ext cx="50800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197600" y="1828800"/>
            <a:ext cx="5080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914400" y="6400800"/>
            <a:ext cx="2540000" cy="457200"/>
          </a:xfrm>
        </p:spPr>
        <p:txBody>
          <a:bodyPr/>
          <a:lstStyle>
            <a:lvl1pPr>
              <a:defRPr/>
            </a:lvl1pPr>
          </a:lstStyle>
          <a:p>
            <a:fld id="{F45B2754-8EEB-4A0A-8EF1-0F34824F1038}" type="datetimeFigureOut">
              <a:rPr lang="en-US" smtClean="0">
                <a:solidFill>
                  <a:prstClr val="black"/>
                </a:solidFill>
              </a:rPr>
              <a:pPr/>
              <a:t>3/30/2016</a:t>
            </a:fld>
            <a:endParaRPr lang="en-US">
              <a:solidFill>
                <a:prstClr val="black"/>
              </a:solidFill>
            </a:endParaRPr>
          </a:p>
        </p:txBody>
      </p:sp>
      <p:sp>
        <p:nvSpPr>
          <p:cNvPr id="7" name="Footer Placeholder 6"/>
          <p:cNvSpPr>
            <a:spLocks noGrp="1"/>
          </p:cNvSpPr>
          <p:nvPr>
            <p:ph type="ftr" sz="quarter" idx="11"/>
          </p:nvPr>
        </p:nvSpPr>
        <p:spPr>
          <a:xfrm>
            <a:off x="4165600" y="6400800"/>
            <a:ext cx="3860800" cy="457200"/>
          </a:xfrm>
        </p:spPr>
        <p:txBody>
          <a:bodyPr/>
          <a:lstStyle>
            <a:lvl1pPr>
              <a:defRPr/>
            </a:lvl1pPr>
          </a:lstStyle>
          <a:p>
            <a:endParaRPr lang="en-US">
              <a:solidFill>
                <a:prstClr val="black"/>
              </a:solidFill>
            </a:endParaRPr>
          </a:p>
        </p:txBody>
      </p:sp>
      <p:sp>
        <p:nvSpPr>
          <p:cNvPr id="8" name="Slide Number Placeholder 7"/>
          <p:cNvSpPr>
            <a:spLocks noGrp="1"/>
          </p:cNvSpPr>
          <p:nvPr>
            <p:ph type="sldNum" sz="quarter" idx="12"/>
          </p:nvPr>
        </p:nvSpPr>
        <p:spPr>
          <a:xfrm>
            <a:off x="8737600" y="6400800"/>
            <a:ext cx="2540000" cy="457200"/>
          </a:xfrm>
        </p:spPr>
        <p:txBody>
          <a:bodyPr/>
          <a:lstStyle>
            <a:lvl1pPr>
              <a:defRPr/>
            </a:lvl1pPr>
          </a:lstStyle>
          <a:p>
            <a:fld id="{8E189058-DC61-46AF-8503-23257CDEB0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37419186"/>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457201"/>
            <a:ext cx="10272889"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309512" y="2667000"/>
            <a:ext cx="10272889"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792440" y="6108174"/>
            <a:ext cx="1143297" cy="365125"/>
          </a:xfrm>
        </p:spPr>
        <p:txBody>
          <a:bodyPr/>
          <a:lstStyle/>
          <a:p>
            <a:fld id="{F45B2754-8EEB-4A0A-8EF1-0F34824F1038}" type="datetimeFigureOut">
              <a:rPr lang="en-US" smtClean="0">
                <a:solidFill>
                  <a:prstClr val="black"/>
                </a:solidFill>
              </a:rPr>
              <a:pPr/>
              <a:t>3/30/2016</a:t>
            </a:fld>
            <a:endParaRPr lang="en-US">
              <a:solidFill>
                <a:prstClr val="black"/>
              </a:solidFill>
            </a:endParaRPr>
          </a:p>
        </p:txBody>
      </p:sp>
      <p:sp>
        <p:nvSpPr>
          <p:cNvPr id="5" name="Footer Placeholder 4"/>
          <p:cNvSpPr>
            <a:spLocks noGrp="1"/>
          </p:cNvSpPr>
          <p:nvPr>
            <p:ph type="ftr" sz="quarter" idx="11"/>
          </p:nvPr>
        </p:nvSpPr>
        <p:spPr>
          <a:xfrm>
            <a:off x="2630197" y="6108174"/>
            <a:ext cx="7086023" cy="365125"/>
          </a:xfr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011957" y="6108174"/>
            <a:ext cx="570444" cy="365125"/>
          </a:xfrm>
        </p:spPr>
        <p:txBody>
          <a:bodyPr/>
          <a:lstStyle/>
          <a:p>
            <a:fld id="{8E189058-DC61-46AF-8503-23257CDEB0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27577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49328" y="2666999"/>
            <a:ext cx="8933073"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649331" y="5027070"/>
            <a:ext cx="8933069"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5B2754-8EEB-4A0A-8EF1-0F34824F1038}" type="datetimeFigureOut">
              <a:rPr lang="en-US" smtClean="0">
                <a:solidFill>
                  <a:prstClr val="black"/>
                </a:solidFill>
              </a:rPr>
              <a:pPr/>
              <a:t>3/30/2016</a:t>
            </a:fld>
            <a:endParaRPr lang="en-US">
              <a:solidFill>
                <a:prstClr val="black"/>
              </a:solidFill>
            </a:endParaRPr>
          </a:p>
        </p:txBody>
      </p:sp>
      <p:sp>
        <p:nvSpPr>
          <p:cNvPr id="5" name="Footer Placeholder 4"/>
          <p:cNvSpPr>
            <a:spLocks noGrp="1"/>
          </p:cNvSpPr>
          <p:nvPr>
            <p:ph type="ftr" sz="quarter" idx="11"/>
          </p:nvPr>
        </p:nvSpPr>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11031090" y="6116071"/>
            <a:ext cx="551311" cy="365125"/>
          </a:xfrm>
        </p:spPr>
        <p:txBody>
          <a:bodyPr/>
          <a:lstStyle/>
          <a:p>
            <a:fld id="{8E189058-DC61-46AF-8503-23257CDEB0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7357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09512" y="685802"/>
            <a:ext cx="10272889"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309511" y="2667000"/>
            <a:ext cx="4986528"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95872" y="2667000"/>
            <a:ext cx="4986528"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5B2754-8EEB-4A0A-8EF1-0F34824F1038}" type="datetimeFigureOut">
              <a:rPr lang="en-US" smtClean="0">
                <a:solidFill>
                  <a:prstClr val="black"/>
                </a:solidFill>
              </a:rPr>
              <a:pPr/>
              <a:t>3/30/2016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189058-DC61-46AF-8503-23257CDEB0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9534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642" y="2658533"/>
            <a:ext cx="46083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697" y="3335337"/>
            <a:ext cx="4896331"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2280" y="2667000"/>
            <a:ext cx="462374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9688" y="3335337"/>
            <a:ext cx="4896331"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5B2754-8EEB-4A0A-8EF1-0F34824F1038}" type="datetimeFigureOut">
              <a:rPr lang="en-US" smtClean="0">
                <a:solidFill>
                  <a:prstClr val="black"/>
                </a:solidFill>
              </a:rPr>
              <a:pPr/>
              <a:t>3/30/2016</a:t>
            </a:fld>
            <a:endParaRPr lang="en-US">
              <a:solidFill>
                <a:prstClr val="black"/>
              </a:solidFill>
            </a:endParaRPr>
          </a:p>
        </p:txBody>
      </p:sp>
      <p:sp>
        <p:nvSpPr>
          <p:cNvPr id="8" name="Footer Placeholder 7"/>
          <p:cNvSpPr>
            <a:spLocks noGrp="1"/>
          </p:cNvSpPr>
          <p:nvPr>
            <p:ph type="ftr" sz="quarter" idx="11"/>
          </p:nvPr>
        </p:nvSpPr>
        <p:spPr/>
        <p:txBody>
          <a:bodyPr/>
          <a:lstStyle/>
          <a:p>
            <a:endParaRPr lang="en-US">
              <a:solidFill>
                <a:prstClr val="black"/>
              </a:solidFill>
            </a:endParaRPr>
          </a:p>
        </p:txBody>
      </p:sp>
      <p:sp>
        <p:nvSpPr>
          <p:cNvPr id="9" name="Slide Number Placeholder 8"/>
          <p:cNvSpPr>
            <a:spLocks noGrp="1"/>
          </p:cNvSpPr>
          <p:nvPr>
            <p:ph type="sldNum" sz="quarter" idx="12"/>
          </p:nvPr>
        </p:nvSpPr>
        <p:spPr/>
        <p:txBody>
          <a:bodyPr/>
          <a:lstStyle/>
          <a:p>
            <a:fld id="{8E189058-DC61-46AF-8503-23257CDEB0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9327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5B2754-8EEB-4A0A-8EF1-0F34824F1038}" type="datetimeFigureOut">
              <a:rPr lang="en-US" smtClean="0">
                <a:solidFill>
                  <a:prstClr val="black"/>
                </a:solidFill>
              </a:rPr>
              <a:pPr/>
              <a:t>3/30/2016</a:t>
            </a:fld>
            <a:endParaRPr lang="en-US">
              <a:solidFill>
                <a:prstClr val="black"/>
              </a:solidFill>
            </a:endParaRPr>
          </a:p>
        </p:txBody>
      </p:sp>
      <p:sp>
        <p:nvSpPr>
          <p:cNvPr id="4" name="Footer Placeholder 3"/>
          <p:cNvSpPr>
            <a:spLocks noGrp="1"/>
          </p:cNvSpPr>
          <p:nvPr>
            <p:ph type="ftr" sz="quarter" idx="11"/>
          </p:nvPr>
        </p:nvSpPr>
        <p:spPr/>
        <p:txBody>
          <a:bodyPr/>
          <a:lstStyle/>
          <a:p>
            <a:endParaRPr lang="en-US">
              <a:solidFill>
                <a:prstClr val="black"/>
              </a:solidFill>
            </a:endParaRPr>
          </a:p>
        </p:txBody>
      </p:sp>
      <p:sp>
        <p:nvSpPr>
          <p:cNvPr id="5" name="Slide Number Placeholder 4"/>
          <p:cNvSpPr>
            <a:spLocks noGrp="1"/>
          </p:cNvSpPr>
          <p:nvPr>
            <p:ph type="sldNum" sz="quarter" idx="12"/>
          </p:nvPr>
        </p:nvSpPr>
        <p:spPr/>
        <p:txBody>
          <a:bodyPr/>
          <a:lstStyle/>
          <a:p>
            <a:fld id="{8E189058-DC61-46AF-8503-23257CDEB0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712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5B2754-8EEB-4A0A-8EF1-0F34824F1038}" type="datetimeFigureOut">
              <a:rPr lang="en-US" smtClean="0">
                <a:solidFill>
                  <a:prstClr val="black"/>
                </a:solidFill>
              </a:rPr>
              <a:pPr/>
              <a:t>3/30/2016</a:t>
            </a:fld>
            <a:endParaRPr lang="en-US">
              <a:solidFill>
                <a:prstClr val="black"/>
              </a:solidFill>
            </a:endParaRPr>
          </a:p>
        </p:txBody>
      </p:sp>
      <p:sp>
        <p:nvSpPr>
          <p:cNvPr id="3" name="Footer Placeholder 2"/>
          <p:cNvSpPr>
            <a:spLocks noGrp="1"/>
          </p:cNvSpPr>
          <p:nvPr>
            <p:ph type="ftr" sz="quarter" idx="11"/>
          </p:nvPr>
        </p:nvSpPr>
        <p:spPr/>
        <p:txBody>
          <a:bodyPr/>
          <a:lstStyle/>
          <a:p>
            <a:endParaRPr lang="en-US">
              <a:solidFill>
                <a:prstClr val="black"/>
              </a:solidFill>
            </a:endParaRPr>
          </a:p>
        </p:txBody>
      </p:sp>
      <p:sp>
        <p:nvSpPr>
          <p:cNvPr id="4" name="Slide Number Placeholder 3"/>
          <p:cNvSpPr>
            <a:spLocks noGrp="1"/>
          </p:cNvSpPr>
          <p:nvPr>
            <p:ph type="sldNum" sz="quarter" idx="12"/>
          </p:nvPr>
        </p:nvSpPr>
        <p:spPr/>
        <p:txBody>
          <a:bodyPr/>
          <a:lstStyle/>
          <a:p>
            <a:fld id="{8E189058-DC61-46AF-8503-23257CDEB0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899234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699" y="1600200"/>
            <a:ext cx="355004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3404" y="685801"/>
            <a:ext cx="6242616"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699" y="2971800"/>
            <a:ext cx="3550045"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B2754-8EEB-4A0A-8EF1-0F34824F1038}" type="datetimeFigureOut">
              <a:rPr lang="en-US" smtClean="0">
                <a:solidFill>
                  <a:prstClr val="black"/>
                </a:solidFill>
              </a:rPr>
              <a:pPr/>
              <a:t>3/30/2016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189058-DC61-46AF-8503-23257CDEB0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92467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3110" y="1752599"/>
            <a:ext cx="5427572"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6661" y="914400"/>
            <a:ext cx="3281828"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3110" y="3124199"/>
            <a:ext cx="5427572"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5B2754-8EEB-4A0A-8EF1-0F34824F1038}" type="datetimeFigureOut">
              <a:rPr lang="en-US" smtClean="0">
                <a:solidFill>
                  <a:prstClr val="black"/>
                </a:solidFill>
              </a:rPr>
              <a:pPr/>
              <a:t>3/30/2016</a:t>
            </a:fld>
            <a:endParaRPr lang="en-US">
              <a:solidFill>
                <a:prstClr val="black"/>
              </a:solidFill>
            </a:endParaRPr>
          </a:p>
        </p:txBody>
      </p:sp>
      <p:sp>
        <p:nvSpPr>
          <p:cNvPr id="6" name="Footer Placeholder 5"/>
          <p:cNvSpPr>
            <a:spLocks noGrp="1"/>
          </p:cNvSpPr>
          <p:nvPr>
            <p:ph type="ftr" sz="quarter" idx="11"/>
          </p:nvPr>
        </p:nvSpPr>
        <p:spPr/>
        <p:txBody>
          <a:bodyPr/>
          <a:lstStyle/>
          <a:p>
            <a:endParaRPr lang="en-US">
              <a:solidFill>
                <a:prstClr val="black"/>
              </a:solidFill>
            </a:endParaRPr>
          </a:p>
        </p:txBody>
      </p:sp>
      <p:sp>
        <p:nvSpPr>
          <p:cNvPr id="7" name="Slide Number Placeholder 6"/>
          <p:cNvSpPr>
            <a:spLocks noGrp="1"/>
          </p:cNvSpPr>
          <p:nvPr>
            <p:ph type="sldNum" sz="quarter" idx="12"/>
          </p:nvPr>
        </p:nvSpPr>
        <p:spPr/>
        <p:txBody>
          <a:bodyPr/>
          <a:lstStyle/>
          <a:p>
            <a:fld id="{8E189058-DC61-46AF-8503-23257CDEB00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97127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13"/>
          <p:cNvGrpSpPr/>
          <p:nvPr/>
        </p:nvGrpSpPr>
        <p:grpSpPr>
          <a:xfrm>
            <a:off x="1" y="1"/>
            <a:ext cx="2842684"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309512" y="457201"/>
            <a:ext cx="10272889"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09512" y="2667001"/>
            <a:ext cx="10272888"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811573" y="6116071"/>
            <a:ext cx="114329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F45B2754-8EEB-4A0A-8EF1-0F34824F1038}" type="datetimeFigureOut">
              <a:rPr lang="en-US" smtClean="0">
                <a:solidFill>
                  <a:prstClr val="black"/>
                </a:solidFill>
              </a:rPr>
              <a:pPr rtl="0"/>
              <a:t>3/30/2016</a:t>
            </a:fld>
            <a:endParaRPr lang="en-US">
              <a:solidFill>
                <a:prstClr val="black"/>
              </a:solidFill>
            </a:endParaRPr>
          </a:p>
        </p:txBody>
      </p:sp>
      <p:sp>
        <p:nvSpPr>
          <p:cNvPr id="5" name="Footer Placeholder 4"/>
          <p:cNvSpPr>
            <a:spLocks noGrp="1"/>
          </p:cNvSpPr>
          <p:nvPr>
            <p:ph type="ftr" sz="quarter" idx="3"/>
          </p:nvPr>
        </p:nvSpPr>
        <p:spPr>
          <a:xfrm>
            <a:off x="2649330" y="6116071"/>
            <a:ext cx="708602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en-US">
              <a:solidFill>
                <a:prstClr val="black"/>
              </a:solidFill>
            </a:endParaRPr>
          </a:p>
        </p:txBody>
      </p:sp>
      <p:sp>
        <p:nvSpPr>
          <p:cNvPr id="6" name="Slide Number Placeholder 5"/>
          <p:cNvSpPr>
            <a:spLocks noGrp="1"/>
          </p:cNvSpPr>
          <p:nvPr>
            <p:ph type="sldNum" sz="quarter" idx="4"/>
          </p:nvPr>
        </p:nvSpPr>
        <p:spPr>
          <a:xfrm>
            <a:off x="11031090" y="6116071"/>
            <a:ext cx="551311"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8E189058-DC61-46AF-8503-23257CDEB006}" type="slidenum">
              <a:rPr lang="en-US" smtClean="0">
                <a:solidFill>
                  <a:prstClr val="black"/>
                </a:solidFill>
              </a:rPr>
              <a:pPr rtl="0"/>
              <a:t>‹#›</a:t>
            </a:fld>
            <a:endParaRPr lang="en-US">
              <a:solidFill>
                <a:prstClr val="black"/>
              </a:solidFill>
            </a:endParaRPr>
          </a:p>
        </p:txBody>
      </p:sp>
    </p:spTree>
    <p:extLst>
      <p:ext uri="{BB962C8B-B14F-4D97-AF65-F5344CB8AC3E}">
        <p14:creationId xmlns:p14="http://schemas.microsoft.com/office/powerpoint/2010/main" val="4121194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657600" y="2514600"/>
            <a:ext cx="5225752" cy="177849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4400" b="1" i="1" dirty="0">
                <a:solidFill>
                  <a:prstClr val="white"/>
                </a:solidFill>
                <a:effectLst>
                  <a:outerShdw blurRad="38100" dist="38100" dir="2700000" algn="tl">
                    <a:srgbClr val="000000">
                      <a:alpha val="43137"/>
                    </a:srgbClr>
                  </a:outerShdw>
                </a:effectLst>
                <a:latin typeface="Aharoni" pitchFamily="2" charset="-79"/>
                <a:cs typeface="Aharoni" pitchFamily="2" charset="-79"/>
              </a:rPr>
              <a:t>FEMALE  </a:t>
            </a:r>
          </a:p>
          <a:p>
            <a:pPr algn="ctr" rtl="0"/>
            <a:r>
              <a:rPr lang="en-US" sz="4400" b="1" i="1" dirty="0">
                <a:solidFill>
                  <a:prstClr val="white"/>
                </a:solidFill>
                <a:effectLst>
                  <a:outerShdw blurRad="38100" dist="38100" dir="2700000" algn="tl">
                    <a:srgbClr val="000000">
                      <a:alpha val="43137"/>
                    </a:srgbClr>
                  </a:outerShdw>
                </a:effectLst>
                <a:latin typeface="Aharoni" pitchFamily="2" charset="-79"/>
                <a:cs typeface="Aharoni" pitchFamily="2" charset="-79"/>
              </a:rPr>
              <a:t>GENITAL SYSTEM</a:t>
            </a:r>
            <a:endParaRPr lang="en-US" sz="4400" b="1" dirty="0">
              <a:solidFill>
                <a:prstClr val="white"/>
              </a:solidFill>
              <a:latin typeface="Aharoni" pitchFamily="2" charset="-79"/>
              <a:cs typeface="Aharoni" pitchFamily="2" charset="-79"/>
            </a:endParaRPr>
          </a:p>
        </p:txBody>
      </p:sp>
      <p:sp>
        <p:nvSpPr>
          <p:cNvPr id="6" name="Title 1"/>
          <p:cNvSpPr>
            <a:spLocks noGrp="1"/>
          </p:cNvSpPr>
          <p:nvPr>
            <p:ph type="ctrTitle"/>
          </p:nvPr>
        </p:nvSpPr>
        <p:spPr>
          <a:xfrm>
            <a:off x="2855640" y="980728"/>
            <a:ext cx="6984776" cy="864096"/>
          </a:xfrm>
        </p:spPr>
        <p:txBody>
          <a:bodyPr>
            <a:noAutofit/>
          </a:bodyPr>
          <a:lstStyle/>
          <a:p>
            <a:pPr algn="ctr"/>
            <a:r>
              <a:rPr lang="en-US" sz="4400" b="1" i="1" dirty="0">
                <a:effectLst>
                  <a:outerShdw blurRad="38100" dist="38100" dir="2700000" algn="tl">
                    <a:srgbClr val="000000">
                      <a:alpha val="43137"/>
                    </a:srgbClr>
                  </a:outerShdw>
                </a:effectLst>
              </a:rPr>
              <a:t/>
            </a:r>
            <a:br>
              <a:rPr lang="en-US" sz="4400" b="1" i="1" dirty="0">
                <a:effectLst>
                  <a:outerShdw blurRad="38100" dist="38100" dir="2700000" algn="tl">
                    <a:srgbClr val="000000">
                      <a:alpha val="43137"/>
                    </a:srgbClr>
                  </a:outerShdw>
                </a:effectLst>
              </a:rPr>
            </a:br>
            <a:r>
              <a:rPr lang="en-US" sz="4400" b="1" i="1" dirty="0">
                <a:effectLst>
                  <a:outerShdw blurRad="38100" dist="38100" dir="2700000" algn="tl">
                    <a:srgbClr val="000000">
                      <a:alpha val="43137"/>
                    </a:srgbClr>
                  </a:outerShdw>
                </a:effectLst>
              </a:rPr>
              <a:t/>
            </a:r>
            <a:br>
              <a:rPr lang="en-US" sz="4400" b="1" i="1" dirty="0">
                <a:effectLst>
                  <a:outerShdw blurRad="38100" dist="38100" dir="2700000" algn="tl">
                    <a:srgbClr val="000000">
                      <a:alpha val="43137"/>
                    </a:srgbClr>
                  </a:outerShdw>
                </a:effectLst>
              </a:rPr>
            </a:br>
            <a:r>
              <a:rPr lang="en-US" sz="4400" b="1" i="1" dirty="0">
                <a:effectLst>
                  <a:outerShdw blurRad="38100" dist="38100" dir="2700000" algn="tl">
                    <a:srgbClr val="000000">
                      <a:alpha val="43137"/>
                    </a:srgbClr>
                  </a:outerShdw>
                </a:effectLst>
              </a:rPr>
              <a:t/>
            </a:r>
            <a:br>
              <a:rPr lang="en-US" sz="4400" b="1" i="1" dirty="0">
                <a:effectLst>
                  <a:outerShdw blurRad="38100" dist="38100" dir="2700000" algn="tl">
                    <a:srgbClr val="000000">
                      <a:alpha val="43137"/>
                    </a:srgbClr>
                  </a:outerShdw>
                </a:effectLst>
              </a:rPr>
            </a:br>
            <a:r>
              <a:rPr lang="en-US" sz="4400" b="1" i="1" dirty="0">
                <a:effectLst>
                  <a:outerShdw blurRad="38100" dist="38100" dir="2700000" algn="tl">
                    <a:srgbClr val="000000">
                      <a:alpha val="43137"/>
                    </a:srgbClr>
                  </a:outerShdw>
                </a:effectLst>
              </a:rPr>
              <a:t/>
            </a:r>
            <a:br>
              <a:rPr lang="en-US" sz="4400" b="1" i="1" dirty="0">
                <a:effectLst>
                  <a:outerShdw blurRad="38100" dist="38100" dir="2700000" algn="tl">
                    <a:srgbClr val="000000">
                      <a:alpha val="43137"/>
                    </a:srgbClr>
                  </a:outerShdw>
                </a:effectLst>
              </a:rPr>
            </a:br>
            <a:r>
              <a:rPr lang="en-US" sz="4400" b="1" i="1" dirty="0">
                <a:effectLst>
                  <a:outerShdw blurRad="38100" dist="38100" dir="2700000" algn="tl">
                    <a:srgbClr val="000000">
                      <a:alpha val="43137"/>
                    </a:srgbClr>
                  </a:outerShdw>
                </a:effectLst>
              </a:rPr>
              <a:t/>
            </a:r>
            <a:br>
              <a:rPr lang="en-US" sz="4400" b="1" i="1" dirty="0">
                <a:effectLst>
                  <a:outerShdw blurRad="38100" dist="38100" dir="2700000" algn="tl">
                    <a:srgbClr val="000000">
                      <a:alpha val="43137"/>
                    </a:srgbClr>
                  </a:outerShdw>
                </a:effectLst>
              </a:rPr>
            </a:br>
            <a:r>
              <a:rPr lang="en-US" sz="4400" b="1" i="1" dirty="0">
                <a:effectLst>
                  <a:outerShdw blurRad="38100" dist="38100" dir="2700000" algn="tl">
                    <a:srgbClr val="000000">
                      <a:alpha val="43137"/>
                    </a:srgbClr>
                  </a:outerShdw>
                </a:effectLst>
              </a:rPr>
              <a:t/>
            </a:r>
            <a:br>
              <a:rPr lang="en-US" sz="4400" b="1" i="1" dirty="0">
                <a:effectLst>
                  <a:outerShdw blurRad="38100" dist="38100" dir="2700000" algn="tl">
                    <a:srgbClr val="000000">
                      <a:alpha val="43137"/>
                    </a:srgbClr>
                  </a:outerShdw>
                </a:effectLst>
              </a:rPr>
            </a:br>
            <a:r>
              <a:rPr lang="en-US" sz="4400" b="1" i="1" dirty="0">
                <a:effectLst>
                  <a:outerShdw blurRad="38100" dist="38100" dir="2700000" algn="tl">
                    <a:srgbClr val="000000">
                      <a:alpha val="43137"/>
                    </a:srgbClr>
                  </a:outerShdw>
                </a:effectLst>
              </a:rPr>
              <a:t/>
            </a:r>
            <a:br>
              <a:rPr lang="en-US" sz="4400" b="1" i="1" dirty="0">
                <a:effectLst>
                  <a:outerShdw blurRad="38100" dist="38100" dir="2700000" algn="tl">
                    <a:srgbClr val="000000">
                      <a:alpha val="43137"/>
                    </a:srgbClr>
                  </a:outerShdw>
                </a:effectLst>
              </a:rPr>
            </a:br>
            <a:r>
              <a:rPr lang="en-US" sz="4400" b="1" i="1" dirty="0">
                <a:effectLst>
                  <a:outerShdw blurRad="38100" dist="38100" dir="2700000" algn="tl">
                    <a:srgbClr val="000000">
                      <a:alpha val="43137"/>
                    </a:srgbClr>
                  </a:outerShdw>
                </a:effectLst>
              </a:rPr>
              <a:t/>
            </a:r>
            <a:br>
              <a:rPr lang="en-US" sz="4400" b="1" i="1" dirty="0">
                <a:effectLst>
                  <a:outerShdw blurRad="38100" dist="38100" dir="2700000" algn="tl">
                    <a:srgbClr val="000000">
                      <a:alpha val="43137"/>
                    </a:srgbClr>
                  </a:outerShdw>
                </a:effectLst>
              </a:rPr>
            </a:br>
            <a:r>
              <a:rPr lang="en-US" sz="4400" b="1" i="1" dirty="0">
                <a:effectLst>
                  <a:outerShdw blurRad="38100" dist="38100" dir="2700000" algn="tl">
                    <a:srgbClr val="000000">
                      <a:alpha val="43137"/>
                    </a:srgbClr>
                  </a:outerShdw>
                </a:effectLst>
              </a:rPr>
              <a:t>2</a:t>
            </a:r>
            <a:r>
              <a:rPr lang="en-US" sz="4400" b="1" i="1" baseline="30000" dirty="0">
                <a:effectLst>
                  <a:outerShdw blurRad="38100" dist="38100" dir="2700000" algn="tl">
                    <a:srgbClr val="000000">
                      <a:alpha val="43137"/>
                    </a:srgbClr>
                  </a:outerShdw>
                </a:effectLst>
              </a:rPr>
              <a:t>nd</a:t>
            </a:r>
            <a:r>
              <a:rPr lang="en-US" sz="4400" b="1" i="1" dirty="0">
                <a:effectLst>
                  <a:outerShdw blurRad="38100" dist="38100" dir="2700000" algn="tl">
                    <a:srgbClr val="000000">
                      <a:alpha val="43137"/>
                    </a:srgbClr>
                  </a:outerShdw>
                </a:effectLst>
              </a:rPr>
              <a:t>  Practical Session</a:t>
            </a:r>
          </a:p>
        </p:txBody>
      </p:sp>
      <p:sp>
        <p:nvSpPr>
          <p:cNvPr id="7" name="TextBox 6"/>
          <p:cNvSpPr txBox="1"/>
          <p:nvPr/>
        </p:nvSpPr>
        <p:spPr>
          <a:xfrm>
            <a:off x="9110842" y="6588177"/>
            <a:ext cx="1547664" cy="253916"/>
          </a:xfrm>
          <a:prstGeom prst="rect">
            <a:avLst/>
          </a:prstGeom>
          <a:noFill/>
        </p:spPr>
        <p:txBody>
          <a:bodyPr wrap="square" rtlCol="0">
            <a:spAutoFit/>
          </a:bodyPr>
          <a:lstStyle/>
          <a:p>
            <a:pPr rtl="0"/>
            <a:r>
              <a:rPr lang="en-US" sz="1000" b="1" i="1" dirty="0">
                <a:solidFill>
                  <a:prstClr val="black"/>
                </a:solidFill>
              </a:rPr>
              <a:t>Reproduction  block</a:t>
            </a:r>
          </a:p>
        </p:txBody>
      </p:sp>
      <p:sp>
        <p:nvSpPr>
          <p:cNvPr id="8" name="TextBox 7"/>
          <p:cNvSpPr txBox="1"/>
          <p:nvPr/>
        </p:nvSpPr>
        <p:spPr>
          <a:xfrm>
            <a:off x="1524000" y="6597353"/>
            <a:ext cx="1475656" cy="246221"/>
          </a:xfrm>
          <a:prstGeom prst="rect">
            <a:avLst/>
          </a:prstGeom>
          <a:noFill/>
        </p:spPr>
        <p:txBody>
          <a:bodyPr wrap="square" rtlCol="0">
            <a:spAutoFit/>
          </a:bodyPr>
          <a:lstStyle/>
          <a:p>
            <a:pPr algn="l" rtl="0"/>
            <a:r>
              <a:rPr lang="en-US" sz="1000" b="1" i="1" dirty="0">
                <a:solidFill>
                  <a:prstClr val="black"/>
                </a:solidFill>
              </a:rPr>
              <a:t>Pathology </a:t>
            </a:r>
            <a:r>
              <a:rPr lang="en-US" sz="1000" b="1" i="1" dirty="0" err="1">
                <a:solidFill>
                  <a:prstClr val="black"/>
                </a:solidFill>
              </a:rPr>
              <a:t>Dept</a:t>
            </a:r>
            <a:r>
              <a:rPr lang="en-US" sz="1000" b="1" i="1" dirty="0">
                <a:solidFill>
                  <a:prstClr val="black"/>
                </a:solidFill>
              </a:rPr>
              <a:t>, KSU</a:t>
            </a:r>
          </a:p>
        </p:txBody>
      </p:sp>
    </p:spTree>
    <p:extLst>
      <p:ext uri="{BB962C8B-B14F-4D97-AF65-F5344CB8AC3E}">
        <p14:creationId xmlns:p14="http://schemas.microsoft.com/office/powerpoint/2010/main" val="15443106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429000" y="2780928"/>
            <a:ext cx="6324600" cy="12961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5400" b="1" i="1" dirty="0">
              <a:solidFill>
                <a:srgbClr val="993366"/>
              </a:solidFill>
              <a:effectLst>
                <a:outerShdw blurRad="38100" dist="38100" dir="2700000" algn="tl">
                  <a:srgbClr val="000000">
                    <a:alpha val="43137"/>
                  </a:srgbClr>
                </a:outerShdw>
              </a:effectLst>
              <a:latin typeface="Aharoni" pitchFamily="2" charset="-79"/>
              <a:cs typeface="Aharoni" pitchFamily="2" charset="-79"/>
            </a:endParaRPr>
          </a:p>
          <a:p>
            <a:pPr algn="ctr" rtl="0"/>
            <a:r>
              <a:rPr lang="en-US" sz="5400" b="1" i="1" dirty="0">
                <a:solidFill>
                  <a:srgbClr val="993366"/>
                </a:solidFill>
                <a:effectLst>
                  <a:outerShdw blurRad="38100" dist="38100" dir="2700000" algn="tl">
                    <a:srgbClr val="000000">
                      <a:alpha val="43137"/>
                    </a:srgbClr>
                  </a:outerShdw>
                </a:effectLst>
                <a:latin typeface="Aharoni" pitchFamily="2" charset="-79"/>
                <a:cs typeface="Aharoni" pitchFamily="2" charset="-79"/>
              </a:rPr>
              <a:t> Uterine Leiomyomata </a:t>
            </a:r>
            <a:endParaRPr lang="en-US" sz="5400" b="1" dirty="0">
              <a:solidFill>
                <a:srgbClr val="993366"/>
              </a:solidFill>
              <a:latin typeface="Aharoni" pitchFamily="2" charset="-79"/>
              <a:cs typeface="Aharoni" pitchFamily="2" charset="-79"/>
            </a:endParaRPr>
          </a:p>
          <a:p>
            <a:pPr algn="ctr" rtl="0"/>
            <a:endParaRPr lang="en-US" sz="5400" b="1" dirty="0">
              <a:solidFill>
                <a:srgbClr val="993366"/>
              </a:solidFill>
              <a:latin typeface="Aharoni" pitchFamily="2" charset="-79"/>
              <a:cs typeface="Aharoni" pitchFamily="2" charset="-79"/>
            </a:endParaRPr>
          </a:p>
        </p:txBody>
      </p:sp>
      <p:sp>
        <p:nvSpPr>
          <p:cNvPr id="7" name="TextBox 6"/>
          <p:cNvSpPr txBox="1"/>
          <p:nvPr/>
        </p:nvSpPr>
        <p:spPr>
          <a:xfrm>
            <a:off x="9110842" y="6588177"/>
            <a:ext cx="1547664" cy="253916"/>
          </a:xfrm>
          <a:prstGeom prst="rect">
            <a:avLst/>
          </a:prstGeom>
          <a:noFill/>
        </p:spPr>
        <p:txBody>
          <a:bodyPr wrap="square" rtlCol="0">
            <a:spAutoFit/>
          </a:bodyPr>
          <a:lstStyle/>
          <a:p>
            <a:pPr rtl="0"/>
            <a:r>
              <a:rPr lang="en-US" sz="1000" b="1" i="1" dirty="0">
                <a:solidFill>
                  <a:prstClr val="black"/>
                </a:solidFill>
              </a:rPr>
              <a:t>Reproduction  block</a:t>
            </a:r>
          </a:p>
        </p:txBody>
      </p:sp>
      <p:sp>
        <p:nvSpPr>
          <p:cNvPr id="8" name="TextBox 7"/>
          <p:cNvSpPr txBox="1"/>
          <p:nvPr/>
        </p:nvSpPr>
        <p:spPr>
          <a:xfrm>
            <a:off x="1524000" y="6597353"/>
            <a:ext cx="1475656" cy="246221"/>
          </a:xfrm>
          <a:prstGeom prst="rect">
            <a:avLst/>
          </a:prstGeom>
          <a:noFill/>
        </p:spPr>
        <p:txBody>
          <a:bodyPr wrap="square" rtlCol="0">
            <a:spAutoFit/>
          </a:bodyPr>
          <a:lstStyle/>
          <a:p>
            <a:pPr algn="l" rtl="0"/>
            <a:r>
              <a:rPr lang="en-US" sz="1000" b="1" i="1" dirty="0">
                <a:solidFill>
                  <a:prstClr val="black"/>
                </a:solidFill>
              </a:rPr>
              <a:t>Pathology </a:t>
            </a:r>
            <a:r>
              <a:rPr lang="en-US" sz="1000" b="1" i="1" dirty="0" err="1">
                <a:solidFill>
                  <a:prstClr val="black"/>
                </a:solidFill>
              </a:rPr>
              <a:t>Dept</a:t>
            </a:r>
            <a:r>
              <a:rPr lang="en-US" sz="1000" b="1" i="1" dirty="0">
                <a:solidFill>
                  <a:prstClr val="black"/>
                </a:solidFill>
              </a:rPr>
              <a:t>, KSU</a:t>
            </a:r>
          </a:p>
        </p:txBody>
      </p:sp>
    </p:spTree>
    <p:extLst>
      <p:ext uri="{BB962C8B-B14F-4D97-AF65-F5344CB8AC3E}">
        <p14:creationId xmlns:p14="http://schemas.microsoft.com/office/powerpoint/2010/main" val="15535113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919536" y="5445225"/>
            <a:ext cx="8136904" cy="1015663"/>
          </a:xfrm>
          <a:prstGeom prst="rect">
            <a:avLst/>
          </a:prstGeom>
        </p:spPr>
        <p:txBody>
          <a:bodyPr wrap="square">
            <a:spAutoFit/>
          </a:bodyPr>
          <a:lstStyle/>
          <a:p>
            <a:pPr marL="534988" indent="-534988" algn="ctr" rtl="0"/>
            <a:r>
              <a:rPr lang="en-US" sz="2000" b="1" i="1" dirty="0">
                <a:solidFill>
                  <a:prstClr val="black"/>
                </a:solidFill>
              </a:rPr>
              <a:t>Smooth muscle tumors of the uterus are often multiple. </a:t>
            </a:r>
          </a:p>
          <a:p>
            <a:pPr marL="534988" indent="-534988" algn="ctr" rtl="0"/>
            <a:r>
              <a:rPr lang="en-US" sz="2000" b="1" i="1" dirty="0">
                <a:solidFill>
                  <a:prstClr val="black"/>
                </a:solidFill>
              </a:rPr>
              <a:t>Seen here are submucosal, intramural, and subserosal </a:t>
            </a:r>
            <a:r>
              <a:rPr lang="en-US" sz="2000" b="1" i="1" dirty="0" err="1">
                <a:solidFill>
                  <a:prstClr val="black"/>
                </a:solidFill>
              </a:rPr>
              <a:t>leiomyomata</a:t>
            </a:r>
            <a:r>
              <a:rPr lang="en-US" sz="2000" b="1" i="1" dirty="0">
                <a:solidFill>
                  <a:prstClr val="black"/>
                </a:solidFill>
              </a:rPr>
              <a:t> </a:t>
            </a:r>
          </a:p>
          <a:p>
            <a:pPr marL="534988" indent="-534988" algn="ctr" rtl="0"/>
            <a:r>
              <a:rPr lang="en-US" sz="2000" b="1" i="1" dirty="0">
                <a:solidFill>
                  <a:prstClr val="black"/>
                </a:solidFill>
              </a:rPr>
              <a:t>of the uterus.</a:t>
            </a:r>
          </a:p>
        </p:txBody>
      </p:sp>
      <p:sp>
        <p:nvSpPr>
          <p:cNvPr id="4" name="Rounded Rectangle 3"/>
          <p:cNvSpPr/>
          <p:nvPr/>
        </p:nvSpPr>
        <p:spPr>
          <a:xfrm>
            <a:off x="2927648" y="260648"/>
            <a:ext cx="6192688" cy="5040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rPr>
              <a:t>Multiple Uterine Leiomyomata - Gross</a:t>
            </a:r>
          </a:p>
        </p:txBody>
      </p:sp>
      <p:pic>
        <p:nvPicPr>
          <p:cNvPr id="57346" name="Picture 2" descr="http://library.med.utah.edu/WebPath/jpeg4/FEM028.jpg"/>
          <p:cNvPicPr>
            <a:picLocks noChangeAspect="1" noChangeArrowheads="1"/>
          </p:cNvPicPr>
          <p:nvPr/>
        </p:nvPicPr>
        <p:blipFill>
          <a:blip r:embed="rId3" cstate="print"/>
          <a:srcRect/>
          <a:stretch>
            <a:fillRect/>
          </a:stretch>
        </p:blipFill>
        <p:spPr bwMode="auto">
          <a:xfrm>
            <a:off x="2999656" y="980728"/>
            <a:ext cx="6120680" cy="4284476"/>
          </a:xfrm>
          <a:prstGeom prst="rect">
            <a:avLst/>
          </a:prstGeom>
          <a:noFill/>
          <a:ln w="28575">
            <a:solidFill>
              <a:schemeClr val="tx1"/>
            </a:solidFill>
          </a:ln>
        </p:spPr>
      </p:pic>
      <p:sp>
        <p:nvSpPr>
          <p:cNvPr id="9" name="TextBox 8"/>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10" name="TextBox 9"/>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3665804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7522" name="Picture 1"/>
          <p:cNvPicPr>
            <a:picLocks noChangeAspect="1"/>
          </p:cNvPicPr>
          <p:nvPr/>
        </p:nvPicPr>
        <p:blipFill>
          <a:blip r:embed="rId3" cstate="print"/>
          <a:srcRect/>
          <a:stretch>
            <a:fillRect/>
          </a:stretch>
        </p:blipFill>
        <p:spPr bwMode="auto">
          <a:xfrm>
            <a:off x="2147765" y="1340768"/>
            <a:ext cx="4020243" cy="3888432"/>
          </a:xfrm>
          <a:prstGeom prst="rect">
            <a:avLst/>
          </a:prstGeom>
          <a:noFill/>
          <a:ln w="12700">
            <a:solidFill>
              <a:schemeClr val="tx1"/>
            </a:solidFill>
            <a:miter lim="800000"/>
            <a:headEnd/>
            <a:tailEnd/>
          </a:ln>
        </p:spPr>
      </p:pic>
      <p:sp>
        <p:nvSpPr>
          <p:cNvPr id="3" name="Rounded Rectangle 2"/>
          <p:cNvSpPr/>
          <p:nvPr/>
        </p:nvSpPr>
        <p:spPr>
          <a:xfrm>
            <a:off x="2783632" y="404664"/>
            <a:ext cx="6336704" cy="5040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rPr>
              <a:t>Multiple Uterine Leiomyomata - Gross</a:t>
            </a:r>
          </a:p>
        </p:txBody>
      </p:sp>
      <p:sp>
        <p:nvSpPr>
          <p:cNvPr id="4" name="Rectangle 3"/>
          <p:cNvSpPr/>
          <p:nvPr/>
        </p:nvSpPr>
        <p:spPr>
          <a:xfrm>
            <a:off x="1919536" y="5589240"/>
            <a:ext cx="8064896" cy="707886"/>
          </a:xfrm>
          <a:prstGeom prst="rect">
            <a:avLst/>
          </a:prstGeom>
        </p:spPr>
        <p:txBody>
          <a:bodyPr wrap="square">
            <a:spAutoFit/>
          </a:bodyPr>
          <a:lstStyle/>
          <a:p>
            <a:pPr marL="534988" indent="-534988" algn="ctr" rtl="0"/>
            <a:r>
              <a:rPr lang="en-US" sz="2000" b="1" i="1" dirty="0">
                <a:solidFill>
                  <a:prstClr val="black"/>
                </a:solidFill>
              </a:rPr>
              <a:t>A well demarcated tumour mass in the muscle coat of </a:t>
            </a:r>
          </a:p>
          <a:p>
            <a:pPr marL="534988" indent="-534988" algn="ctr" rtl="0"/>
            <a:r>
              <a:rPr lang="en-US" sz="2000" b="1" i="1" dirty="0">
                <a:solidFill>
                  <a:prstClr val="black"/>
                </a:solidFill>
              </a:rPr>
              <a:t>uterus without a definite capsule.</a:t>
            </a:r>
          </a:p>
        </p:txBody>
      </p:sp>
      <p:pic>
        <p:nvPicPr>
          <p:cNvPr id="7" name="Picture 1"/>
          <p:cNvPicPr>
            <a:picLocks noChangeAspect="1"/>
          </p:cNvPicPr>
          <p:nvPr/>
        </p:nvPicPr>
        <p:blipFill>
          <a:blip r:embed="rId4" cstate="print"/>
          <a:srcRect/>
          <a:stretch>
            <a:fillRect/>
          </a:stretch>
        </p:blipFill>
        <p:spPr bwMode="auto">
          <a:xfrm>
            <a:off x="6312024" y="1340769"/>
            <a:ext cx="3528392" cy="3927833"/>
          </a:xfrm>
          <a:prstGeom prst="rect">
            <a:avLst/>
          </a:prstGeom>
          <a:noFill/>
          <a:ln w="12700">
            <a:solidFill>
              <a:schemeClr val="tx1"/>
            </a:solidFill>
            <a:miter lim="800000"/>
            <a:headEnd/>
            <a:tailEnd/>
          </a:ln>
        </p:spPr>
      </p:pic>
      <p:sp>
        <p:nvSpPr>
          <p:cNvPr id="11" name="TextBox 10"/>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12" name="TextBox 11"/>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1519310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6722" name="Picture 2"/>
          <p:cNvPicPr>
            <a:picLocks noChangeAspect="1" noChangeArrowheads="1"/>
          </p:cNvPicPr>
          <p:nvPr/>
        </p:nvPicPr>
        <p:blipFill>
          <a:blip r:embed="rId2" cstate="print"/>
          <a:srcRect/>
          <a:stretch>
            <a:fillRect/>
          </a:stretch>
        </p:blipFill>
        <p:spPr bwMode="auto">
          <a:xfrm>
            <a:off x="2639616" y="908720"/>
            <a:ext cx="6728616" cy="4320480"/>
          </a:xfrm>
          <a:prstGeom prst="rect">
            <a:avLst/>
          </a:prstGeom>
          <a:noFill/>
          <a:ln w="12700">
            <a:solidFill>
              <a:schemeClr val="tx1"/>
            </a:solidFill>
            <a:miter lim="800000"/>
            <a:headEnd/>
            <a:tailEnd/>
          </a:ln>
        </p:spPr>
      </p:pic>
      <p:sp>
        <p:nvSpPr>
          <p:cNvPr id="3" name="Rectangle 2"/>
          <p:cNvSpPr/>
          <p:nvPr/>
        </p:nvSpPr>
        <p:spPr>
          <a:xfrm>
            <a:off x="2639616" y="5445225"/>
            <a:ext cx="6840760" cy="1200329"/>
          </a:xfrm>
          <a:prstGeom prst="rect">
            <a:avLst/>
          </a:prstGeom>
        </p:spPr>
        <p:txBody>
          <a:bodyPr wrap="square">
            <a:spAutoFit/>
          </a:bodyPr>
          <a:lstStyle/>
          <a:p>
            <a:pPr marL="534988" indent="-534988" algn="ctr" rtl="0"/>
            <a:r>
              <a:rPr lang="en-US" b="1" i="1" dirty="0">
                <a:solidFill>
                  <a:prstClr val="black"/>
                </a:solidFill>
              </a:rPr>
              <a:t>Tumour consists of interlacing bundles of smooth muscle and fibrous tissue.</a:t>
            </a:r>
          </a:p>
          <a:p>
            <a:pPr marL="534988" indent="-534988" algn="ctr" rtl="0"/>
            <a:r>
              <a:rPr lang="en-US" b="1" i="1" dirty="0">
                <a:solidFill>
                  <a:prstClr val="black"/>
                </a:solidFill>
              </a:rPr>
              <a:t>The muscle cells are spindle shaped with elongated nuclei and eosinophilic cytoplasm. </a:t>
            </a:r>
          </a:p>
        </p:txBody>
      </p:sp>
      <p:sp>
        <p:nvSpPr>
          <p:cNvPr id="4" name="Rounded Rectangle 3"/>
          <p:cNvSpPr/>
          <p:nvPr/>
        </p:nvSpPr>
        <p:spPr>
          <a:xfrm>
            <a:off x="4038600" y="260648"/>
            <a:ext cx="4191000" cy="5040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rPr>
              <a:t>Uterine Leiomyoma – LPF</a:t>
            </a:r>
          </a:p>
        </p:txBody>
      </p:sp>
      <p:sp>
        <p:nvSpPr>
          <p:cNvPr id="8" name="TextBox 7"/>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318360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87746" name="Picture 2"/>
          <p:cNvPicPr>
            <a:picLocks noChangeAspect="1" noChangeArrowheads="1"/>
          </p:cNvPicPr>
          <p:nvPr/>
        </p:nvPicPr>
        <p:blipFill>
          <a:blip r:embed="rId2" cstate="print"/>
          <a:srcRect/>
          <a:stretch>
            <a:fillRect/>
          </a:stretch>
        </p:blipFill>
        <p:spPr bwMode="auto">
          <a:xfrm>
            <a:off x="2495600" y="836712"/>
            <a:ext cx="6912768" cy="4896544"/>
          </a:xfrm>
          <a:prstGeom prst="rect">
            <a:avLst/>
          </a:prstGeom>
          <a:noFill/>
          <a:ln w="28575">
            <a:solidFill>
              <a:schemeClr val="tx1"/>
            </a:solidFill>
            <a:miter lim="800000"/>
            <a:headEnd/>
            <a:tailEnd/>
          </a:ln>
        </p:spPr>
      </p:pic>
      <p:sp>
        <p:nvSpPr>
          <p:cNvPr id="3" name="Rounded Rectangle 2"/>
          <p:cNvSpPr/>
          <p:nvPr/>
        </p:nvSpPr>
        <p:spPr>
          <a:xfrm>
            <a:off x="4038600" y="188640"/>
            <a:ext cx="3962400" cy="504056"/>
          </a:xfrm>
          <a:prstGeom prst="roundRect">
            <a:avLst/>
          </a:prstGeom>
          <a:solidFill>
            <a:srgbClr val="0033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rPr>
              <a:t>Uterine Leiomyoma – HPF</a:t>
            </a:r>
          </a:p>
        </p:txBody>
      </p:sp>
      <p:sp>
        <p:nvSpPr>
          <p:cNvPr id="4" name="Rectangle 3"/>
          <p:cNvSpPr/>
          <p:nvPr/>
        </p:nvSpPr>
        <p:spPr>
          <a:xfrm>
            <a:off x="1847528" y="5817458"/>
            <a:ext cx="7848872" cy="707886"/>
          </a:xfrm>
          <a:prstGeom prst="rect">
            <a:avLst/>
          </a:prstGeom>
        </p:spPr>
        <p:txBody>
          <a:bodyPr wrap="square">
            <a:spAutoFit/>
          </a:bodyPr>
          <a:lstStyle/>
          <a:p>
            <a:pPr algn="ctr" rtl="0"/>
            <a:r>
              <a:rPr lang="en-US" sz="2000" b="1" i="1" dirty="0">
                <a:solidFill>
                  <a:prstClr val="black"/>
                </a:solidFill>
              </a:rPr>
              <a:t>The muscle cells are spindle shaped with elongated</a:t>
            </a:r>
          </a:p>
          <a:p>
            <a:pPr algn="ctr" rtl="0"/>
            <a:r>
              <a:rPr lang="en-US" sz="2000" b="1" i="1" dirty="0">
                <a:solidFill>
                  <a:prstClr val="black"/>
                </a:solidFill>
              </a:rPr>
              <a:t> nuclei and eosinophilic cytoplasm</a:t>
            </a:r>
          </a:p>
        </p:txBody>
      </p:sp>
      <p:sp>
        <p:nvSpPr>
          <p:cNvPr id="9" name="TextBox 8"/>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10" name="TextBox 9"/>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2343521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14800" y="2514600"/>
            <a:ext cx="4608512" cy="2016224"/>
          </a:xfrm>
          <a:prstGeom prst="roundRect">
            <a:avLst/>
          </a:prstGeom>
          <a:solidFill>
            <a:srgbClr val="9933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4400" b="1" i="1" dirty="0">
              <a:solidFill>
                <a:prstClr val="white"/>
              </a:solidFill>
              <a:effectLst>
                <a:outerShdw blurRad="38100" dist="38100" dir="2700000" algn="tl">
                  <a:srgbClr val="000000">
                    <a:alpha val="43137"/>
                  </a:srgbClr>
                </a:outerShdw>
              </a:effectLst>
              <a:latin typeface="Aharoni" pitchFamily="2" charset="-79"/>
              <a:cs typeface="Aharoni" pitchFamily="2" charset="-79"/>
            </a:endParaRPr>
          </a:p>
          <a:p>
            <a:pPr algn="ctr" rtl="0"/>
            <a:r>
              <a:rPr lang="en-US" sz="4400" b="1" i="1" dirty="0">
                <a:solidFill>
                  <a:prstClr val="white"/>
                </a:solidFill>
                <a:effectLst>
                  <a:outerShdw blurRad="38100" dist="38100" dir="2700000" algn="tl">
                    <a:srgbClr val="000000">
                      <a:alpha val="43137"/>
                    </a:srgbClr>
                  </a:outerShdw>
                </a:effectLst>
                <a:latin typeface="Aharoni" pitchFamily="2" charset="-79"/>
                <a:cs typeface="Aharoni" pitchFamily="2" charset="-79"/>
              </a:rPr>
              <a:t>Endometrial Hyperplasia &amp; Carcinoma </a:t>
            </a:r>
          </a:p>
          <a:p>
            <a:pPr algn="ctr" rtl="0"/>
            <a:endParaRPr lang="en-US" sz="4400" b="1" dirty="0">
              <a:solidFill>
                <a:prstClr val="white"/>
              </a:solidFill>
              <a:latin typeface="Aharoni" pitchFamily="2" charset="-79"/>
              <a:cs typeface="Aharoni" pitchFamily="2" charset="-79"/>
            </a:endParaRPr>
          </a:p>
        </p:txBody>
      </p:sp>
      <p:sp>
        <p:nvSpPr>
          <p:cNvPr id="7" name="TextBox 6"/>
          <p:cNvSpPr txBox="1"/>
          <p:nvPr/>
        </p:nvSpPr>
        <p:spPr>
          <a:xfrm>
            <a:off x="9110842" y="6588177"/>
            <a:ext cx="1547664" cy="253916"/>
          </a:xfrm>
          <a:prstGeom prst="rect">
            <a:avLst/>
          </a:prstGeom>
          <a:noFill/>
        </p:spPr>
        <p:txBody>
          <a:bodyPr wrap="square" rtlCol="0">
            <a:spAutoFit/>
          </a:bodyPr>
          <a:lstStyle/>
          <a:p>
            <a:pPr rtl="0"/>
            <a:r>
              <a:rPr lang="en-US" sz="1000" b="1" i="1" dirty="0">
                <a:solidFill>
                  <a:prstClr val="black"/>
                </a:solidFill>
              </a:rPr>
              <a:t>Reproduction  block</a:t>
            </a:r>
          </a:p>
        </p:txBody>
      </p:sp>
      <p:sp>
        <p:nvSpPr>
          <p:cNvPr id="8" name="TextBox 7"/>
          <p:cNvSpPr txBox="1"/>
          <p:nvPr/>
        </p:nvSpPr>
        <p:spPr>
          <a:xfrm>
            <a:off x="1524000" y="6597353"/>
            <a:ext cx="1475656" cy="246221"/>
          </a:xfrm>
          <a:prstGeom prst="rect">
            <a:avLst/>
          </a:prstGeom>
          <a:noFill/>
        </p:spPr>
        <p:txBody>
          <a:bodyPr wrap="square" rtlCol="0">
            <a:spAutoFit/>
          </a:bodyPr>
          <a:lstStyle/>
          <a:p>
            <a:pPr algn="l" rtl="0"/>
            <a:r>
              <a:rPr lang="en-US" sz="1000" b="1" i="1" dirty="0">
                <a:solidFill>
                  <a:prstClr val="black"/>
                </a:solidFill>
              </a:rPr>
              <a:t>Pathology </a:t>
            </a:r>
            <a:r>
              <a:rPr lang="en-US" sz="1000" b="1" i="1" dirty="0" err="1">
                <a:solidFill>
                  <a:prstClr val="black"/>
                </a:solidFill>
              </a:rPr>
              <a:t>Dept</a:t>
            </a:r>
            <a:r>
              <a:rPr lang="en-US" sz="1000" b="1" i="1" dirty="0">
                <a:solidFill>
                  <a:prstClr val="black"/>
                </a:solidFill>
              </a:rPr>
              <a:t>, KSU</a:t>
            </a:r>
          </a:p>
        </p:txBody>
      </p:sp>
    </p:spTree>
    <p:extLst>
      <p:ext uri="{BB962C8B-B14F-4D97-AF65-F5344CB8AC3E}">
        <p14:creationId xmlns:p14="http://schemas.microsoft.com/office/powerpoint/2010/main" val="1616086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9986" name="Picture 2" descr="http://library.med.utah.edu/WebPath/jpeg4/FEM017.jpg"/>
          <p:cNvPicPr>
            <a:picLocks noChangeAspect="1" noChangeArrowheads="1"/>
          </p:cNvPicPr>
          <p:nvPr/>
        </p:nvPicPr>
        <p:blipFill>
          <a:blip r:embed="rId2" cstate="print"/>
          <a:srcRect/>
          <a:stretch>
            <a:fillRect/>
          </a:stretch>
        </p:blipFill>
        <p:spPr bwMode="auto">
          <a:xfrm>
            <a:off x="2855640" y="980728"/>
            <a:ext cx="6480720" cy="3860758"/>
          </a:xfrm>
          <a:prstGeom prst="rect">
            <a:avLst/>
          </a:prstGeom>
          <a:noFill/>
          <a:ln w="12700">
            <a:solidFill>
              <a:schemeClr val="tx1"/>
            </a:solidFill>
          </a:ln>
        </p:spPr>
      </p:pic>
      <p:sp>
        <p:nvSpPr>
          <p:cNvPr id="3" name="Rectangle 2"/>
          <p:cNvSpPr/>
          <p:nvPr/>
        </p:nvSpPr>
        <p:spPr>
          <a:xfrm>
            <a:off x="2855640" y="4915034"/>
            <a:ext cx="6480720" cy="1477328"/>
          </a:xfrm>
          <a:prstGeom prst="rect">
            <a:avLst/>
          </a:prstGeom>
        </p:spPr>
        <p:txBody>
          <a:bodyPr wrap="square">
            <a:spAutoFit/>
          </a:bodyPr>
          <a:lstStyle/>
          <a:p>
            <a:pPr algn="ctr" rtl="0"/>
            <a:r>
              <a:rPr lang="en-US" b="1" i="1" dirty="0">
                <a:solidFill>
                  <a:prstClr val="black"/>
                </a:solidFill>
              </a:rPr>
              <a:t>Normal proliferative endometrium in the menstrual cycle. The proliferative phase is the variable part of the cycle. In this phase, tubular glands with columnar cells and surrounding dense stroma are proliferating to build up the endometrium following shedding with previous menstruation.</a:t>
            </a:r>
          </a:p>
        </p:txBody>
      </p:sp>
      <p:sp>
        <p:nvSpPr>
          <p:cNvPr id="4" name="Rounded Rectangle 3"/>
          <p:cNvSpPr/>
          <p:nvPr/>
        </p:nvSpPr>
        <p:spPr>
          <a:xfrm>
            <a:off x="3215680" y="260648"/>
            <a:ext cx="5904656" cy="50405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rPr>
              <a:t>Normal Proliferative Endometrium </a:t>
            </a:r>
            <a:endParaRPr lang="en-US" sz="2400" dirty="0">
              <a:solidFill>
                <a:prstClr val="white"/>
              </a:solidFill>
            </a:endParaRPr>
          </a:p>
        </p:txBody>
      </p:sp>
      <p:sp>
        <p:nvSpPr>
          <p:cNvPr id="8" name="TextBox 7"/>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2885921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1010" name="Picture 2" descr="http://library.med.utah.edu/WebPath/jpeg4/FEM067.jpg"/>
          <p:cNvPicPr>
            <a:picLocks noChangeAspect="1" noChangeArrowheads="1"/>
          </p:cNvPicPr>
          <p:nvPr/>
        </p:nvPicPr>
        <p:blipFill>
          <a:blip r:embed="rId2" cstate="print"/>
          <a:srcRect/>
          <a:stretch>
            <a:fillRect/>
          </a:stretch>
        </p:blipFill>
        <p:spPr bwMode="auto">
          <a:xfrm>
            <a:off x="3071664" y="955869"/>
            <a:ext cx="6048672" cy="3913292"/>
          </a:xfrm>
          <a:prstGeom prst="rect">
            <a:avLst/>
          </a:prstGeom>
          <a:noFill/>
          <a:ln w="12700">
            <a:solidFill>
              <a:schemeClr val="tx1"/>
            </a:solidFill>
          </a:ln>
        </p:spPr>
      </p:pic>
      <p:sp>
        <p:nvSpPr>
          <p:cNvPr id="3" name="Rectangle 2"/>
          <p:cNvSpPr/>
          <p:nvPr/>
        </p:nvSpPr>
        <p:spPr>
          <a:xfrm>
            <a:off x="2855640" y="4987042"/>
            <a:ext cx="6552728" cy="1477328"/>
          </a:xfrm>
          <a:prstGeom prst="rect">
            <a:avLst/>
          </a:prstGeom>
        </p:spPr>
        <p:txBody>
          <a:bodyPr wrap="square">
            <a:spAutoFit/>
          </a:bodyPr>
          <a:lstStyle/>
          <a:p>
            <a:pPr algn="ctr" rtl="0"/>
            <a:r>
              <a:rPr lang="en-US" b="1" i="1" dirty="0">
                <a:solidFill>
                  <a:prstClr val="black"/>
                </a:solidFill>
              </a:rPr>
              <a:t> The appearance with prominent subnuclear vacuoles in cells forming the glands is consistent with post-ovulatory day 2 of luteal phase. The histologic changes following ovulation are quite constant over the 14 days to menstruation and can be utilized to date the endometrium.</a:t>
            </a:r>
          </a:p>
        </p:txBody>
      </p:sp>
      <p:sp>
        <p:nvSpPr>
          <p:cNvPr id="4" name="Rounded Rectangle 3"/>
          <p:cNvSpPr/>
          <p:nvPr/>
        </p:nvSpPr>
        <p:spPr>
          <a:xfrm>
            <a:off x="3215680" y="260648"/>
            <a:ext cx="5760640" cy="50405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rPr>
              <a:t>Early Secretory Endometrium </a:t>
            </a:r>
            <a:endParaRPr lang="en-US" sz="2400" dirty="0">
              <a:solidFill>
                <a:prstClr val="white"/>
              </a:solidFill>
            </a:endParaRPr>
          </a:p>
        </p:txBody>
      </p:sp>
      <p:sp>
        <p:nvSpPr>
          <p:cNvPr id="8" name="TextBox 7"/>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3397676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4082" name="Picture 2" descr="http://library.med.utah.edu/WebPath/jpeg4/FEM019.jpg"/>
          <p:cNvPicPr>
            <a:picLocks noChangeAspect="1" noChangeArrowheads="1"/>
          </p:cNvPicPr>
          <p:nvPr/>
        </p:nvPicPr>
        <p:blipFill>
          <a:blip r:embed="rId2" cstate="print"/>
          <a:srcRect/>
          <a:stretch>
            <a:fillRect/>
          </a:stretch>
        </p:blipFill>
        <p:spPr bwMode="auto">
          <a:xfrm>
            <a:off x="3143672" y="1124744"/>
            <a:ext cx="5616624" cy="3600400"/>
          </a:xfrm>
          <a:prstGeom prst="rect">
            <a:avLst/>
          </a:prstGeom>
          <a:noFill/>
        </p:spPr>
      </p:pic>
      <p:sp>
        <p:nvSpPr>
          <p:cNvPr id="3" name="Rounded Rectangle 2"/>
          <p:cNvSpPr/>
          <p:nvPr/>
        </p:nvSpPr>
        <p:spPr>
          <a:xfrm>
            <a:off x="3143672" y="404664"/>
            <a:ext cx="5616624"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effectLst>
                  <a:outerShdw blurRad="38100" dist="38100" dir="2700000" algn="tl">
                    <a:srgbClr val="000000">
                      <a:alpha val="43137"/>
                    </a:srgbClr>
                  </a:outerShdw>
                </a:effectLst>
              </a:rPr>
              <a:t>Endometrial Hyperplasia - Gross</a:t>
            </a:r>
          </a:p>
        </p:txBody>
      </p:sp>
      <p:sp>
        <p:nvSpPr>
          <p:cNvPr id="4" name="Rectangle 3"/>
          <p:cNvSpPr/>
          <p:nvPr/>
        </p:nvSpPr>
        <p:spPr>
          <a:xfrm>
            <a:off x="2711624" y="4782051"/>
            <a:ext cx="6408712" cy="1754326"/>
          </a:xfrm>
          <a:prstGeom prst="rect">
            <a:avLst/>
          </a:prstGeom>
        </p:spPr>
        <p:txBody>
          <a:bodyPr wrap="square">
            <a:spAutoFit/>
          </a:bodyPr>
          <a:lstStyle/>
          <a:p>
            <a:pPr algn="ctr" rtl="0"/>
            <a:r>
              <a:rPr lang="en-US" b="1" i="1" dirty="0">
                <a:solidFill>
                  <a:prstClr val="black"/>
                </a:solidFill>
              </a:rPr>
              <a:t>The endometrial cavity is opened to reveal lush fronds of hyperplastic endometrium. Endometrial hyperplasia usually results with conditions of prolonged estrogen excess and can lead to metrorrhagia (uterine bleeding at irregular intervals), menorrhagia (excessive bleeding with menstrual periods), or menometrorrhagia.</a:t>
            </a:r>
          </a:p>
        </p:txBody>
      </p:sp>
      <p:sp>
        <p:nvSpPr>
          <p:cNvPr id="8" name="TextBox 7"/>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1868563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9202" name="Picture 2" descr="http://library.med.utah.edu/WebPath/jpeg4/FEM021.jpg"/>
          <p:cNvPicPr>
            <a:picLocks noChangeAspect="1" noChangeArrowheads="1"/>
          </p:cNvPicPr>
          <p:nvPr/>
        </p:nvPicPr>
        <p:blipFill>
          <a:blip r:embed="rId2" cstate="print"/>
          <a:srcRect/>
          <a:stretch>
            <a:fillRect/>
          </a:stretch>
        </p:blipFill>
        <p:spPr bwMode="auto">
          <a:xfrm>
            <a:off x="2927648" y="908479"/>
            <a:ext cx="6192688" cy="4007588"/>
          </a:xfrm>
          <a:prstGeom prst="rect">
            <a:avLst/>
          </a:prstGeom>
          <a:noFill/>
          <a:ln w="12700">
            <a:solidFill>
              <a:schemeClr val="tx1"/>
            </a:solidFill>
          </a:ln>
        </p:spPr>
      </p:pic>
      <p:sp>
        <p:nvSpPr>
          <p:cNvPr id="3" name="Rectangle 2"/>
          <p:cNvSpPr/>
          <p:nvPr/>
        </p:nvSpPr>
        <p:spPr>
          <a:xfrm>
            <a:off x="2495600" y="4987042"/>
            <a:ext cx="7056784" cy="1477328"/>
          </a:xfrm>
          <a:prstGeom prst="rect">
            <a:avLst/>
          </a:prstGeom>
        </p:spPr>
        <p:txBody>
          <a:bodyPr wrap="square">
            <a:spAutoFit/>
          </a:bodyPr>
          <a:lstStyle/>
          <a:p>
            <a:pPr algn="ctr" rtl="0"/>
            <a:r>
              <a:rPr lang="en-US" b="1" i="1" dirty="0">
                <a:solidFill>
                  <a:prstClr val="black"/>
                </a:solidFill>
              </a:rPr>
              <a:t>This is endometrial cystic hyperplasia in which the amount of endometrium is abnormally increased and not cycling as it should. The glands are enlarged and irregular with columnar cells that have some atypia. Simple endometrial hyperplasias can cause bleeding, but are not thought to be premalignant. </a:t>
            </a:r>
          </a:p>
        </p:txBody>
      </p:sp>
      <p:sp>
        <p:nvSpPr>
          <p:cNvPr id="4" name="Rounded Rectangle 3"/>
          <p:cNvSpPr/>
          <p:nvPr/>
        </p:nvSpPr>
        <p:spPr>
          <a:xfrm>
            <a:off x="3215680" y="260648"/>
            <a:ext cx="5616624"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effectLst>
                  <a:outerShdw blurRad="38100" dist="38100" dir="2700000" algn="tl">
                    <a:srgbClr val="000000">
                      <a:alpha val="43137"/>
                    </a:srgbClr>
                  </a:outerShdw>
                </a:effectLst>
              </a:rPr>
              <a:t>Endometrial Hyperplasia - LPF</a:t>
            </a:r>
          </a:p>
        </p:txBody>
      </p:sp>
      <p:sp>
        <p:nvSpPr>
          <p:cNvPr id="8" name="TextBox 7"/>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2737247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86400" y="4953000"/>
            <a:ext cx="4800600" cy="1600200"/>
          </a:xfrm>
        </p:spPr>
        <p:txBody>
          <a:bodyPr>
            <a:noAutofit/>
          </a:bodyPr>
          <a:lstStyle/>
          <a:p>
            <a:pPr algn="l"/>
            <a:r>
              <a:rPr lang="en-US" sz="4000" b="1" i="1" dirty="0">
                <a:solidFill>
                  <a:srgbClr val="993366"/>
                </a:solidFill>
                <a:effectLst>
                  <a:outerShdw blurRad="38100" dist="38100" dir="2700000" algn="tl">
                    <a:srgbClr val="000000">
                      <a:alpha val="43137"/>
                    </a:srgbClr>
                  </a:outerShdw>
                </a:effectLst>
              </a:rPr>
              <a:t>Normal Anatomy </a:t>
            </a:r>
          </a:p>
          <a:p>
            <a:pPr algn="l"/>
            <a:r>
              <a:rPr lang="en-US" sz="4000" b="1" i="1" dirty="0">
                <a:solidFill>
                  <a:srgbClr val="993366"/>
                </a:solidFill>
                <a:effectLst>
                  <a:outerShdw blurRad="38100" dist="38100" dir="2700000" algn="tl">
                    <a:srgbClr val="000000">
                      <a:alpha val="43137"/>
                    </a:srgbClr>
                  </a:outerShdw>
                </a:effectLst>
              </a:rPr>
              <a:t>and Histology </a:t>
            </a:r>
          </a:p>
          <a:p>
            <a:pPr algn="l"/>
            <a:r>
              <a:rPr lang="en-US" sz="4000" b="1" i="1" dirty="0">
                <a:solidFill>
                  <a:srgbClr val="993366"/>
                </a:solidFill>
                <a:effectLst>
                  <a:outerShdw blurRad="38100" dist="38100" dir="2700000" algn="tl">
                    <a:srgbClr val="000000">
                      <a:alpha val="43137"/>
                    </a:srgbClr>
                  </a:outerShdw>
                </a:effectLst>
              </a:rPr>
              <a:t> </a:t>
            </a:r>
          </a:p>
          <a:p>
            <a:pPr algn="l"/>
            <a:endParaRPr lang="en-US" sz="4000" b="1" i="1" dirty="0">
              <a:solidFill>
                <a:srgbClr val="993366"/>
              </a:solidFill>
              <a:effectLst>
                <a:outerShdw blurRad="38100" dist="38100" dir="2700000" algn="tl">
                  <a:srgbClr val="000000">
                    <a:alpha val="43137"/>
                  </a:srgbClr>
                </a:outerShdw>
              </a:effectLst>
            </a:endParaRPr>
          </a:p>
          <a:p>
            <a:pPr algn="l"/>
            <a:r>
              <a:rPr lang="en-US" sz="4000" b="1" i="1" dirty="0">
                <a:solidFill>
                  <a:srgbClr val="993366"/>
                </a:solidFill>
                <a:effectLst>
                  <a:outerShdw blurRad="38100" dist="38100" dir="2700000" algn="tl">
                    <a:srgbClr val="000000">
                      <a:alpha val="43137"/>
                    </a:srgbClr>
                  </a:outerShdw>
                </a:effectLst>
              </a:rPr>
              <a:t> </a:t>
            </a:r>
          </a:p>
        </p:txBody>
      </p:sp>
      <p:sp>
        <p:nvSpPr>
          <p:cNvPr id="6" name="TextBox 5"/>
          <p:cNvSpPr txBox="1"/>
          <p:nvPr/>
        </p:nvSpPr>
        <p:spPr>
          <a:xfrm>
            <a:off x="9110842" y="6588177"/>
            <a:ext cx="1547664" cy="253916"/>
          </a:xfrm>
          <a:prstGeom prst="rect">
            <a:avLst/>
          </a:prstGeom>
          <a:noFill/>
        </p:spPr>
        <p:txBody>
          <a:bodyPr wrap="square" rtlCol="0">
            <a:spAutoFit/>
          </a:bodyPr>
          <a:lstStyle/>
          <a:p>
            <a:pPr rtl="0"/>
            <a:r>
              <a:rPr lang="en-US" sz="1000" b="1" i="1" dirty="0">
                <a:solidFill>
                  <a:prstClr val="black"/>
                </a:solidFill>
              </a:rPr>
              <a:t>Reproduction  block</a:t>
            </a:r>
          </a:p>
        </p:txBody>
      </p:sp>
      <p:sp>
        <p:nvSpPr>
          <p:cNvPr id="7" name="TextBox 6"/>
          <p:cNvSpPr txBox="1"/>
          <p:nvPr/>
        </p:nvSpPr>
        <p:spPr>
          <a:xfrm>
            <a:off x="1524000" y="6597353"/>
            <a:ext cx="1475656" cy="246221"/>
          </a:xfrm>
          <a:prstGeom prst="rect">
            <a:avLst/>
          </a:prstGeom>
          <a:noFill/>
        </p:spPr>
        <p:txBody>
          <a:bodyPr wrap="square" rtlCol="0">
            <a:spAutoFit/>
          </a:bodyPr>
          <a:lstStyle/>
          <a:p>
            <a:pPr algn="l" rtl="0"/>
            <a:r>
              <a:rPr lang="en-US" sz="1000" b="1" i="1" dirty="0">
                <a:solidFill>
                  <a:prstClr val="black"/>
                </a:solidFill>
              </a:rPr>
              <a:t>Pathology </a:t>
            </a:r>
            <a:r>
              <a:rPr lang="en-US" sz="1000" b="1" i="1" dirty="0" err="1">
                <a:solidFill>
                  <a:prstClr val="black"/>
                </a:solidFill>
              </a:rPr>
              <a:t>Dept</a:t>
            </a:r>
            <a:r>
              <a:rPr lang="en-US" sz="1000" b="1" i="1" dirty="0">
                <a:solidFill>
                  <a:prstClr val="black"/>
                </a:solidFill>
              </a:rPr>
              <a:t>, KSU</a:t>
            </a:r>
          </a:p>
        </p:txBody>
      </p:sp>
    </p:spTree>
    <p:extLst>
      <p:ext uri="{BB962C8B-B14F-4D97-AF65-F5344CB8AC3E}">
        <p14:creationId xmlns:p14="http://schemas.microsoft.com/office/powerpoint/2010/main" val="3089042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77154" name="Picture 2" descr="http://library.med.utah.edu/WebPath/jpeg4/FEM020.jpg"/>
          <p:cNvPicPr>
            <a:picLocks noChangeAspect="1" noChangeArrowheads="1"/>
          </p:cNvPicPr>
          <p:nvPr/>
        </p:nvPicPr>
        <p:blipFill>
          <a:blip r:embed="rId2" cstate="print"/>
          <a:srcRect/>
          <a:stretch>
            <a:fillRect/>
          </a:stretch>
        </p:blipFill>
        <p:spPr bwMode="auto">
          <a:xfrm>
            <a:off x="2855640" y="1061046"/>
            <a:ext cx="6408712" cy="3664099"/>
          </a:xfrm>
          <a:prstGeom prst="rect">
            <a:avLst/>
          </a:prstGeom>
          <a:noFill/>
          <a:ln w="12700">
            <a:solidFill>
              <a:schemeClr val="tx1"/>
            </a:solidFill>
          </a:ln>
        </p:spPr>
      </p:pic>
      <p:sp>
        <p:nvSpPr>
          <p:cNvPr id="3" name="Rounded Rectangle 2"/>
          <p:cNvSpPr/>
          <p:nvPr/>
        </p:nvSpPr>
        <p:spPr>
          <a:xfrm>
            <a:off x="3429000" y="404664"/>
            <a:ext cx="5257800"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effectLst>
                  <a:outerShdw blurRad="38100" dist="38100" dir="2700000" algn="tl">
                    <a:srgbClr val="000000">
                      <a:alpha val="43137"/>
                    </a:srgbClr>
                  </a:outerShdw>
                </a:effectLst>
              </a:rPr>
              <a:t>Endometrial  Adenocarcinoma - Gross</a:t>
            </a:r>
          </a:p>
        </p:txBody>
      </p:sp>
      <p:sp>
        <p:nvSpPr>
          <p:cNvPr id="4" name="Rectangle 3"/>
          <p:cNvSpPr/>
          <p:nvPr/>
        </p:nvSpPr>
        <p:spPr>
          <a:xfrm>
            <a:off x="2567608" y="4797152"/>
            <a:ext cx="6696744" cy="1477328"/>
          </a:xfrm>
          <a:prstGeom prst="rect">
            <a:avLst/>
          </a:prstGeom>
        </p:spPr>
        <p:txBody>
          <a:bodyPr wrap="square">
            <a:spAutoFit/>
          </a:bodyPr>
          <a:lstStyle/>
          <a:p>
            <a:pPr algn="ctr" rtl="0"/>
            <a:r>
              <a:rPr lang="en-US" b="1" i="1" dirty="0">
                <a:solidFill>
                  <a:prstClr val="black"/>
                </a:solidFill>
              </a:rPr>
              <a:t>This uterus is not enlarged, but there is an irregular mass in the upper </a:t>
            </a:r>
            <a:r>
              <a:rPr lang="en-US" b="1" i="1" dirty="0" err="1">
                <a:solidFill>
                  <a:prstClr val="black"/>
                </a:solidFill>
              </a:rPr>
              <a:t>fundus</a:t>
            </a:r>
            <a:r>
              <a:rPr lang="en-US" b="1" i="1" dirty="0">
                <a:solidFill>
                  <a:prstClr val="black"/>
                </a:solidFill>
              </a:rPr>
              <a:t> that proved to be endometrial adenocarcinoma on biopsy. Such carcinomas are more likely to occur in postmenopausal women. Thus, any postmenopausal bleeding should make you suspect that this lesion may be present.</a:t>
            </a:r>
          </a:p>
        </p:txBody>
      </p:sp>
      <p:sp>
        <p:nvSpPr>
          <p:cNvPr id="8" name="TextBox 7"/>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2768070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3581400" y="332656"/>
            <a:ext cx="5105400"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effectLst>
                  <a:outerShdw blurRad="38100" dist="38100" dir="2700000" algn="tl">
                    <a:srgbClr val="000000">
                      <a:alpha val="43137"/>
                    </a:srgbClr>
                  </a:outerShdw>
                </a:effectLst>
              </a:rPr>
              <a:t>Endometrial  Adenocarcinoma - LPF</a:t>
            </a:r>
          </a:p>
        </p:txBody>
      </p:sp>
      <p:sp>
        <p:nvSpPr>
          <p:cNvPr id="3" name="TextBox 2"/>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4" name="TextBox 3"/>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pic>
        <p:nvPicPr>
          <p:cNvPr id="5" name="Picture 2" descr="http://library.med.utah.edu/WebPath/jpeg4/FEM07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657" y="1052736"/>
            <a:ext cx="6213137" cy="381642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999656" y="5048017"/>
            <a:ext cx="6213137" cy="1200329"/>
          </a:xfrm>
          <a:prstGeom prst="rect">
            <a:avLst/>
          </a:prstGeom>
        </p:spPr>
        <p:txBody>
          <a:bodyPr wrap="square">
            <a:spAutoFit/>
          </a:bodyPr>
          <a:lstStyle/>
          <a:p>
            <a:pPr algn="ctr" rtl="0"/>
            <a:r>
              <a:rPr lang="en-US" b="1" i="1" dirty="0">
                <a:solidFill>
                  <a:prstClr val="black"/>
                </a:solidFill>
              </a:rPr>
              <a:t>This is an endometrial adenocarcinoma which can be seen invading into the smooth muscle bundles of the </a:t>
            </a:r>
            <a:r>
              <a:rPr lang="en-US" b="1" i="1" dirty="0" err="1">
                <a:solidFill>
                  <a:prstClr val="black"/>
                </a:solidFill>
              </a:rPr>
              <a:t>myometrial</a:t>
            </a:r>
            <a:r>
              <a:rPr lang="en-US" b="1" i="1" dirty="0">
                <a:solidFill>
                  <a:prstClr val="black"/>
                </a:solidFill>
              </a:rPr>
              <a:t> wall of the uterus. This neoplasm has a higher stage than a neoplasm that is just confined to  the endometrium </a:t>
            </a:r>
            <a:endParaRPr lang="en-US" dirty="0">
              <a:solidFill>
                <a:prstClr val="black"/>
              </a:solidFill>
            </a:endParaRPr>
          </a:p>
        </p:txBody>
      </p:sp>
    </p:spTree>
    <p:extLst>
      <p:ext uri="{BB962C8B-B14F-4D97-AF65-F5344CB8AC3E}">
        <p14:creationId xmlns:p14="http://schemas.microsoft.com/office/powerpoint/2010/main" val="3882022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98658" name="Picture 2" descr="http://library.med.utah.edu/WebPath/jpeg4/FEM031.jpg"/>
          <p:cNvPicPr>
            <a:picLocks noChangeAspect="1" noChangeArrowheads="1"/>
          </p:cNvPicPr>
          <p:nvPr/>
        </p:nvPicPr>
        <p:blipFill>
          <a:blip r:embed="rId2" cstate="print"/>
          <a:srcRect/>
          <a:stretch>
            <a:fillRect/>
          </a:stretch>
        </p:blipFill>
        <p:spPr bwMode="auto">
          <a:xfrm>
            <a:off x="2927648" y="1033020"/>
            <a:ext cx="6264696" cy="4124172"/>
          </a:xfrm>
          <a:prstGeom prst="rect">
            <a:avLst/>
          </a:prstGeom>
          <a:noFill/>
        </p:spPr>
      </p:pic>
      <p:sp>
        <p:nvSpPr>
          <p:cNvPr id="3" name="Rounded Rectangle 2"/>
          <p:cNvSpPr/>
          <p:nvPr/>
        </p:nvSpPr>
        <p:spPr>
          <a:xfrm>
            <a:off x="3505200" y="404664"/>
            <a:ext cx="5105400"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effectLst>
                  <a:outerShdw blurRad="38100" dist="38100" dir="2700000" algn="tl">
                    <a:srgbClr val="000000">
                      <a:alpha val="43137"/>
                    </a:srgbClr>
                  </a:outerShdw>
                </a:effectLst>
              </a:rPr>
              <a:t>Endometrial  Leiomyosarcoma - Gross</a:t>
            </a:r>
          </a:p>
        </p:txBody>
      </p:sp>
      <p:sp>
        <p:nvSpPr>
          <p:cNvPr id="4" name="Rectangle 3"/>
          <p:cNvSpPr/>
          <p:nvPr/>
        </p:nvSpPr>
        <p:spPr>
          <a:xfrm>
            <a:off x="2495600" y="5264041"/>
            <a:ext cx="6912768" cy="1200329"/>
          </a:xfrm>
          <a:prstGeom prst="rect">
            <a:avLst/>
          </a:prstGeom>
        </p:spPr>
        <p:txBody>
          <a:bodyPr wrap="square">
            <a:spAutoFit/>
          </a:bodyPr>
          <a:lstStyle/>
          <a:p>
            <a:pPr algn="ctr" rtl="0"/>
            <a:r>
              <a:rPr lang="en-US" b="1" i="1" dirty="0">
                <a:solidFill>
                  <a:prstClr val="black"/>
                </a:solidFill>
              </a:rPr>
              <a:t>This is a leiomyosarcoma protruding from myometrium into the endometrial cavity of this uterus that has been opened laterally so that the halves of the cervix appear at right and left. Fallopian tubes and ovaries project from top and bottom. </a:t>
            </a:r>
          </a:p>
        </p:txBody>
      </p:sp>
      <p:sp>
        <p:nvSpPr>
          <p:cNvPr id="8" name="TextBox 7"/>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2062941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15042" name="Picture 2" descr="http://library.med.utah.edu/WebPath/jpeg4/FEM032.jpg"/>
          <p:cNvPicPr>
            <a:picLocks noChangeAspect="1" noChangeArrowheads="1"/>
          </p:cNvPicPr>
          <p:nvPr/>
        </p:nvPicPr>
        <p:blipFill>
          <a:blip r:embed="rId2" cstate="print"/>
          <a:srcRect/>
          <a:stretch>
            <a:fillRect/>
          </a:stretch>
        </p:blipFill>
        <p:spPr bwMode="auto">
          <a:xfrm>
            <a:off x="2927648" y="1124744"/>
            <a:ext cx="6264696" cy="4032448"/>
          </a:xfrm>
          <a:prstGeom prst="rect">
            <a:avLst/>
          </a:prstGeom>
          <a:noFill/>
          <a:ln w="12700">
            <a:solidFill>
              <a:schemeClr val="tx1"/>
            </a:solidFill>
          </a:ln>
        </p:spPr>
      </p:pic>
      <p:sp>
        <p:nvSpPr>
          <p:cNvPr id="3" name="Rounded Rectangle 2"/>
          <p:cNvSpPr/>
          <p:nvPr/>
        </p:nvSpPr>
        <p:spPr>
          <a:xfrm>
            <a:off x="3505200" y="404664"/>
            <a:ext cx="5105400"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effectLst>
                  <a:outerShdw blurRad="38100" dist="38100" dir="2700000" algn="tl">
                    <a:srgbClr val="000000">
                      <a:alpha val="43137"/>
                    </a:srgbClr>
                  </a:outerShdw>
                </a:effectLst>
              </a:rPr>
              <a:t>Endometrial  Leiomyosarcoma - LPF</a:t>
            </a:r>
          </a:p>
        </p:txBody>
      </p:sp>
      <p:sp>
        <p:nvSpPr>
          <p:cNvPr id="4" name="Rectangle 3"/>
          <p:cNvSpPr/>
          <p:nvPr/>
        </p:nvSpPr>
        <p:spPr>
          <a:xfrm>
            <a:off x="2855640" y="5264040"/>
            <a:ext cx="6408712" cy="1477328"/>
          </a:xfrm>
          <a:prstGeom prst="rect">
            <a:avLst/>
          </a:prstGeom>
        </p:spPr>
        <p:txBody>
          <a:bodyPr wrap="square">
            <a:spAutoFit/>
          </a:bodyPr>
          <a:lstStyle/>
          <a:p>
            <a:pPr algn="ctr" rtl="0"/>
            <a:r>
              <a:rPr lang="en-US" b="1" i="1" dirty="0">
                <a:solidFill>
                  <a:prstClr val="black"/>
                </a:solidFill>
              </a:rPr>
              <a:t>Here is the microscopic appearance of </a:t>
            </a:r>
          </a:p>
          <a:p>
            <a:pPr algn="ctr" rtl="0"/>
            <a:r>
              <a:rPr lang="en-US" b="1" i="1" dirty="0">
                <a:solidFill>
                  <a:prstClr val="black"/>
                </a:solidFill>
              </a:rPr>
              <a:t>a leiomyosarcoma. It is much more cellular and the cells have much more pleomorphism and hyperchromatism than the benign leiomyoma. </a:t>
            </a:r>
          </a:p>
          <a:p>
            <a:pPr algn="ctr" rtl="0"/>
            <a:r>
              <a:rPr lang="en-US" b="1" i="1" dirty="0">
                <a:solidFill>
                  <a:prstClr val="black"/>
                </a:solidFill>
              </a:rPr>
              <a:t>An irregular mitosis is seen in the center</a:t>
            </a:r>
          </a:p>
        </p:txBody>
      </p:sp>
      <p:sp>
        <p:nvSpPr>
          <p:cNvPr id="8" name="TextBox 7"/>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2782930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ounded Rectangle 1"/>
          <p:cNvSpPr/>
          <p:nvPr/>
        </p:nvSpPr>
        <p:spPr>
          <a:xfrm>
            <a:off x="3429000" y="404664"/>
            <a:ext cx="5105400" cy="50405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effectLst>
                  <a:outerShdw blurRad="38100" dist="38100" dir="2700000" algn="tl">
                    <a:srgbClr val="000000">
                      <a:alpha val="43137"/>
                    </a:srgbClr>
                  </a:outerShdw>
                </a:effectLst>
              </a:rPr>
              <a:t>Endometrial  Leiomyosarcoma - HPF</a:t>
            </a:r>
          </a:p>
        </p:txBody>
      </p:sp>
      <p:pic>
        <p:nvPicPr>
          <p:cNvPr id="216066" name="Picture 2" descr="http://library.med.utah.edu/WebPath/jpeg4/FEM033.jpg"/>
          <p:cNvPicPr>
            <a:picLocks noChangeAspect="1" noChangeArrowheads="1"/>
          </p:cNvPicPr>
          <p:nvPr/>
        </p:nvPicPr>
        <p:blipFill>
          <a:blip r:embed="rId2" cstate="print"/>
          <a:srcRect/>
          <a:stretch>
            <a:fillRect/>
          </a:stretch>
        </p:blipFill>
        <p:spPr bwMode="auto">
          <a:xfrm>
            <a:off x="2927648" y="1142746"/>
            <a:ext cx="6312768" cy="4133360"/>
          </a:xfrm>
          <a:prstGeom prst="rect">
            <a:avLst/>
          </a:prstGeom>
          <a:noFill/>
          <a:ln w="12700">
            <a:solidFill>
              <a:schemeClr val="tx1"/>
            </a:solidFill>
          </a:ln>
        </p:spPr>
      </p:pic>
      <p:sp>
        <p:nvSpPr>
          <p:cNvPr id="4" name="Rectangle 3"/>
          <p:cNvSpPr/>
          <p:nvPr/>
        </p:nvSpPr>
        <p:spPr>
          <a:xfrm>
            <a:off x="2819400" y="5530007"/>
            <a:ext cx="6705600" cy="646331"/>
          </a:xfrm>
          <a:prstGeom prst="rect">
            <a:avLst/>
          </a:prstGeom>
        </p:spPr>
        <p:txBody>
          <a:bodyPr wrap="square">
            <a:spAutoFit/>
          </a:bodyPr>
          <a:lstStyle/>
          <a:p>
            <a:pPr algn="ctr" rtl="0"/>
            <a:r>
              <a:rPr lang="en-US" b="1" i="1" dirty="0">
                <a:solidFill>
                  <a:prstClr val="black"/>
                </a:solidFill>
              </a:rPr>
              <a:t>As with sarcomas in general, leiomyosarcomas have spindle cells. Several mitoses are seen here, just in this one high power field.</a:t>
            </a:r>
          </a:p>
        </p:txBody>
      </p:sp>
      <p:sp>
        <p:nvSpPr>
          <p:cNvPr id="8" name="TextBox 7"/>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2734800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03712" y="3043064"/>
            <a:ext cx="5832648" cy="122413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4800" b="1" i="1" dirty="0">
              <a:solidFill>
                <a:srgbClr val="993366"/>
              </a:solidFill>
              <a:effectLst>
                <a:outerShdw blurRad="38100" dist="38100" dir="2700000" algn="tl">
                  <a:srgbClr val="000000">
                    <a:alpha val="43137"/>
                  </a:srgbClr>
                </a:outerShdw>
              </a:effectLst>
              <a:latin typeface="Aharoni" pitchFamily="2" charset="-79"/>
              <a:cs typeface="Aharoni" pitchFamily="2" charset="-79"/>
            </a:endParaRPr>
          </a:p>
          <a:p>
            <a:pPr algn="ctr" rtl="0"/>
            <a:r>
              <a:rPr lang="en-US" sz="4800" b="1" i="1" dirty="0">
                <a:solidFill>
                  <a:srgbClr val="993366"/>
                </a:solidFill>
                <a:effectLst>
                  <a:outerShdw blurRad="38100" dist="38100" dir="2700000" algn="tl">
                    <a:srgbClr val="000000">
                      <a:alpha val="43137"/>
                    </a:srgbClr>
                  </a:outerShdw>
                </a:effectLst>
                <a:latin typeface="Aharoni" pitchFamily="2" charset="-79"/>
                <a:cs typeface="Aharoni" pitchFamily="2" charset="-79"/>
              </a:rPr>
              <a:t>ENDOMETRIOSIS    </a:t>
            </a:r>
          </a:p>
          <a:p>
            <a:pPr algn="ctr" rtl="0"/>
            <a:endParaRPr lang="en-US" sz="4800" b="1" i="1" dirty="0">
              <a:solidFill>
                <a:srgbClr val="993366"/>
              </a:solidFill>
              <a:effectLst>
                <a:outerShdw blurRad="38100" dist="38100" dir="2700000" algn="tl">
                  <a:srgbClr val="000000">
                    <a:alpha val="43137"/>
                  </a:srgbClr>
                </a:outerShdw>
              </a:effectLst>
              <a:latin typeface="Aharoni" pitchFamily="2" charset="-79"/>
              <a:cs typeface="Aharoni" pitchFamily="2" charset="-79"/>
            </a:endParaRPr>
          </a:p>
        </p:txBody>
      </p:sp>
      <p:sp>
        <p:nvSpPr>
          <p:cNvPr id="7" name="TextBox 6"/>
          <p:cNvSpPr txBox="1"/>
          <p:nvPr/>
        </p:nvSpPr>
        <p:spPr>
          <a:xfrm>
            <a:off x="9110842" y="6588177"/>
            <a:ext cx="1547664" cy="253916"/>
          </a:xfrm>
          <a:prstGeom prst="rect">
            <a:avLst/>
          </a:prstGeom>
          <a:noFill/>
        </p:spPr>
        <p:txBody>
          <a:bodyPr wrap="square" rtlCol="0">
            <a:spAutoFit/>
          </a:bodyPr>
          <a:lstStyle/>
          <a:p>
            <a:pPr rtl="0"/>
            <a:r>
              <a:rPr lang="en-US" sz="1000" b="1" i="1" dirty="0">
                <a:solidFill>
                  <a:prstClr val="black"/>
                </a:solidFill>
              </a:rPr>
              <a:t>Reproduction  block</a:t>
            </a:r>
          </a:p>
        </p:txBody>
      </p:sp>
      <p:sp>
        <p:nvSpPr>
          <p:cNvPr id="8" name="TextBox 7"/>
          <p:cNvSpPr txBox="1"/>
          <p:nvPr/>
        </p:nvSpPr>
        <p:spPr>
          <a:xfrm>
            <a:off x="1524000" y="6597353"/>
            <a:ext cx="1475656" cy="246221"/>
          </a:xfrm>
          <a:prstGeom prst="rect">
            <a:avLst/>
          </a:prstGeom>
          <a:noFill/>
        </p:spPr>
        <p:txBody>
          <a:bodyPr wrap="square" rtlCol="0">
            <a:spAutoFit/>
          </a:bodyPr>
          <a:lstStyle/>
          <a:p>
            <a:pPr algn="l" rtl="0"/>
            <a:r>
              <a:rPr lang="en-US" sz="1000" b="1" i="1" dirty="0">
                <a:solidFill>
                  <a:prstClr val="black"/>
                </a:solidFill>
              </a:rPr>
              <a:t>Pathology </a:t>
            </a:r>
            <a:r>
              <a:rPr lang="en-US" sz="1000" b="1" i="1" dirty="0" err="1">
                <a:solidFill>
                  <a:prstClr val="black"/>
                </a:solidFill>
              </a:rPr>
              <a:t>Dept</a:t>
            </a:r>
            <a:r>
              <a:rPr lang="en-US" sz="1000" b="1" i="1" dirty="0">
                <a:solidFill>
                  <a:prstClr val="black"/>
                </a:solidFill>
              </a:rPr>
              <a:t>, KSU</a:t>
            </a:r>
          </a:p>
        </p:txBody>
      </p:sp>
    </p:spTree>
    <p:extLst>
      <p:ext uri="{BB962C8B-B14F-4D97-AF65-F5344CB8AC3E}">
        <p14:creationId xmlns:p14="http://schemas.microsoft.com/office/powerpoint/2010/main" val="1682925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04130" name="Picture 2" descr="http://www.mdguidelines.com/images/Illustrations/endometr.jpg"/>
          <p:cNvPicPr>
            <a:picLocks noChangeAspect="1" noChangeArrowheads="1"/>
          </p:cNvPicPr>
          <p:nvPr/>
        </p:nvPicPr>
        <p:blipFill>
          <a:blip r:embed="rId2" cstate="print"/>
          <a:srcRect/>
          <a:stretch>
            <a:fillRect/>
          </a:stretch>
        </p:blipFill>
        <p:spPr bwMode="auto">
          <a:xfrm>
            <a:off x="3215680" y="980728"/>
            <a:ext cx="5760640" cy="4309652"/>
          </a:xfrm>
          <a:prstGeom prst="rect">
            <a:avLst/>
          </a:prstGeom>
          <a:noFill/>
        </p:spPr>
      </p:pic>
      <p:sp>
        <p:nvSpPr>
          <p:cNvPr id="5" name="Rounded Rectangle 4"/>
          <p:cNvSpPr/>
          <p:nvPr/>
        </p:nvSpPr>
        <p:spPr>
          <a:xfrm>
            <a:off x="3431704" y="260648"/>
            <a:ext cx="5184576" cy="504056"/>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effectLst>
                  <a:outerShdw blurRad="38100" dist="38100" dir="2700000" algn="tl">
                    <a:srgbClr val="000000">
                      <a:alpha val="43137"/>
                    </a:srgbClr>
                  </a:outerShdw>
                </a:effectLst>
              </a:rPr>
              <a:t>Endometriosis  sites  - Diagram</a:t>
            </a:r>
          </a:p>
        </p:txBody>
      </p:sp>
      <p:sp>
        <p:nvSpPr>
          <p:cNvPr id="6" name="Rectangle 5"/>
          <p:cNvSpPr/>
          <p:nvPr/>
        </p:nvSpPr>
        <p:spPr>
          <a:xfrm>
            <a:off x="2207568" y="4869160"/>
            <a:ext cx="7416824" cy="1477328"/>
          </a:xfrm>
          <a:prstGeom prst="rect">
            <a:avLst/>
          </a:prstGeom>
        </p:spPr>
        <p:txBody>
          <a:bodyPr wrap="square">
            <a:spAutoFit/>
          </a:bodyPr>
          <a:lstStyle/>
          <a:p>
            <a:pPr algn="ctr" rtl="0"/>
            <a:r>
              <a:rPr lang="en-US" b="1" i="1" dirty="0">
                <a:solidFill>
                  <a:prstClr val="black"/>
                </a:solidFill>
              </a:rPr>
              <a:t>Endometriosis, a chronic noncancerous disorder of the female reproductive system, develops when the endometrium grows outside the uterus. </a:t>
            </a:r>
          </a:p>
          <a:p>
            <a:pPr algn="ctr" rtl="0"/>
            <a:r>
              <a:rPr lang="en-US" b="1" i="1" dirty="0">
                <a:solidFill>
                  <a:prstClr val="black"/>
                </a:solidFill>
              </a:rPr>
              <a:t>Common sites for endometriosis include ovaries, fallopian tubes, external genitalia (vulva), ligaments supporting the uterus, intestine, bladder, cervix, and vagina.</a:t>
            </a:r>
          </a:p>
        </p:txBody>
      </p:sp>
      <p:sp>
        <p:nvSpPr>
          <p:cNvPr id="10" name="TextBox 9"/>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11" name="TextBox 10"/>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4116421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23906" name="Picture 2" descr="http://library.med.utah.edu/WebPath/jpeg4/FEM114.jpg"/>
          <p:cNvPicPr>
            <a:picLocks noChangeAspect="1" noChangeArrowheads="1"/>
          </p:cNvPicPr>
          <p:nvPr/>
        </p:nvPicPr>
        <p:blipFill>
          <a:blip r:embed="rId2" cstate="print"/>
          <a:srcRect/>
          <a:stretch>
            <a:fillRect/>
          </a:stretch>
        </p:blipFill>
        <p:spPr bwMode="auto">
          <a:xfrm>
            <a:off x="3003784" y="1124744"/>
            <a:ext cx="5920754" cy="4032448"/>
          </a:xfrm>
          <a:prstGeom prst="rect">
            <a:avLst/>
          </a:prstGeom>
          <a:noFill/>
        </p:spPr>
      </p:pic>
      <p:sp>
        <p:nvSpPr>
          <p:cNvPr id="3" name="Rectangle 2"/>
          <p:cNvSpPr/>
          <p:nvPr/>
        </p:nvSpPr>
        <p:spPr>
          <a:xfrm>
            <a:off x="2639616" y="5336049"/>
            <a:ext cx="6696744" cy="1200329"/>
          </a:xfrm>
          <a:prstGeom prst="rect">
            <a:avLst/>
          </a:prstGeom>
        </p:spPr>
        <p:txBody>
          <a:bodyPr wrap="square">
            <a:spAutoFit/>
          </a:bodyPr>
          <a:lstStyle/>
          <a:p>
            <a:pPr algn="ctr" rtl="0"/>
            <a:r>
              <a:rPr lang="en-US" b="1" i="1" dirty="0">
                <a:solidFill>
                  <a:prstClr val="black"/>
                </a:solidFill>
              </a:rPr>
              <a:t>Grossly, in areas of endometriosis the blood is darker and gives the small foci of endometriosis the gross appearance of "powder burns". Small foci are seen here just under the </a:t>
            </a:r>
            <a:r>
              <a:rPr lang="en-US" b="1" i="1" dirty="0" err="1">
                <a:solidFill>
                  <a:prstClr val="black"/>
                </a:solidFill>
              </a:rPr>
              <a:t>serosa</a:t>
            </a:r>
            <a:r>
              <a:rPr lang="en-US" b="1" i="1" dirty="0">
                <a:solidFill>
                  <a:prstClr val="black"/>
                </a:solidFill>
              </a:rPr>
              <a:t> of the posterior uterus in the pouch of Douglas. </a:t>
            </a:r>
          </a:p>
        </p:txBody>
      </p:sp>
      <p:sp>
        <p:nvSpPr>
          <p:cNvPr id="4" name="Rounded Rectangle 3"/>
          <p:cNvSpPr/>
          <p:nvPr/>
        </p:nvSpPr>
        <p:spPr>
          <a:xfrm>
            <a:off x="3647728" y="404664"/>
            <a:ext cx="4680520" cy="504056"/>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effectLst>
                  <a:outerShdw blurRad="38100" dist="38100" dir="2700000" algn="tl">
                    <a:srgbClr val="000000">
                      <a:alpha val="43137"/>
                    </a:srgbClr>
                  </a:outerShdw>
                </a:effectLst>
              </a:rPr>
              <a:t>Endometriosis  - Gross</a:t>
            </a:r>
          </a:p>
        </p:txBody>
      </p:sp>
      <p:sp>
        <p:nvSpPr>
          <p:cNvPr id="8" name="TextBox 7"/>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2764827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711624" y="5120025"/>
            <a:ext cx="6480720" cy="1200329"/>
          </a:xfrm>
          <a:prstGeom prst="rect">
            <a:avLst/>
          </a:prstGeom>
        </p:spPr>
        <p:txBody>
          <a:bodyPr wrap="square">
            <a:spAutoFit/>
          </a:bodyPr>
          <a:lstStyle/>
          <a:p>
            <a:pPr algn="ctr" rtl="0"/>
            <a:r>
              <a:rPr lang="en-US" b="1" i="1" dirty="0">
                <a:solidFill>
                  <a:prstClr val="black"/>
                </a:solidFill>
              </a:rPr>
              <a:t>Upon closer view, these five small areas of endometriosis have a reddish-brown to bluish appearance. Typical locations for endometriosis may include: ovaries, uterine ligaments, </a:t>
            </a:r>
            <a:r>
              <a:rPr lang="en-US" b="1" i="1" dirty="0" err="1">
                <a:solidFill>
                  <a:prstClr val="black"/>
                </a:solidFill>
              </a:rPr>
              <a:t>rectovaginal</a:t>
            </a:r>
            <a:r>
              <a:rPr lang="en-US" b="1" i="1" dirty="0">
                <a:solidFill>
                  <a:prstClr val="black"/>
                </a:solidFill>
              </a:rPr>
              <a:t> septum, pelvic peritoneum, and </a:t>
            </a:r>
            <a:r>
              <a:rPr lang="en-US" b="1" i="1" dirty="0" err="1">
                <a:solidFill>
                  <a:prstClr val="black"/>
                </a:solidFill>
              </a:rPr>
              <a:t>laparotomy</a:t>
            </a:r>
            <a:r>
              <a:rPr lang="en-US" b="1" i="1" dirty="0">
                <a:solidFill>
                  <a:prstClr val="black"/>
                </a:solidFill>
              </a:rPr>
              <a:t> scars</a:t>
            </a:r>
          </a:p>
        </p:txBody>
      </p:sp>
      <p:pic>
        <p:nvPicPr>
          <p:cNvPr id="196610" name="Picture 2" descr="http://library.med.utah.edu/WebPath/jpeg4/FEM115.jpg"/>
          <p:cNvPicPr>
            <a:picLocks noChangeAspect="1" noChangeArrowheads="1"/>
          </p:cNvPicPr>
          <p:nvPr/>
        </p:nvPicPr>
        <p:blipFill>
          <a:blip r:embed="rId2" cstate="print"/>
          <a:srcRect/>
          <a:stretch>
            <a:fillRect/>
          </a:stretch>
        </p:blipFill>
        <p:spPr bwMode="auto">
          <a:xfrm>
            <a:off x="2952232" y="1041303"/>
            <a:ext cx="6024089" cy="3956297"/>
          </a:xfrm>
          <a:prstGeom prst="rect">
            <a:avLst/>
          </a:prstGeom>
          <a:noFill/>
          <a:ln w="12700">
            <a:solidFill>
              <a:schemeClr val="tx1"/>
            </a:solidFill>
          </a:ln>
        </p:spPr>
      </p:pic>
      <p:sp>
        <p:nvSpPr>
          <p:cNvPr id="4" name="Rounded Rectangle 3"/>
          <p:cNvSpPr/>
          <p:nvPr/>
        </p:nvSpPr>
        <p:spPr>
          <a:xfrm>
            <a:off x="3647728" y="404664"/>
            <a:ext cx="4680520" cy="504056"/>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effectLst>
                  <a:outerShdw blurRad="38100" dist="38100" dir="2700000" algn="tl">
                    <a:srgbClr val="000000">
                      <a:alpha val="43137"/>
                    </a:srgbClr>
                  </a:outerShdw>
                </a:effectLst>
              </a:rPr>
              <a:t>Endometriosis  - Gross</a:t>
            </a:r>
          </a:p>
        </p:txBody>
      </p:sp>
      <p:sp>
        <p:nvSpPr>
          <p:cNvPr id="8" name="TextBox 7"/>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23484518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ounded Rectangle 2"/>
          <p:cNvSpPr/>
          <p:nvPr/>
        </p:nvSpPr>
        <p:spPr>
          <a:xfrm>
            <a:off x="3215680" y="404664"/>
            <a:ext cx="5616624" cy="504056"/>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effectLst>
                  <a:outerShdw blurRad="38100" dist="38100" dir="2700000" algn="tl">
                    <a:srgbClr val="000000">
                      <a:alpha val="43137"/>
                    </a:srgbClr>
                  </a:outerShdw>
                </a:effectLst>
              </a:rPr>
              <a:t>Endometriosis  - HPF Microscopy</a:t>
            </a:r>
          </a:p>
        </p:txBody>
      </p:sp>
      <p:sp>
        <p:nvSpPr>
          <p:cNvPr id="4" name="Rectangle 3"/>
          <p:cNvSpPr/>
          <p:nvPr/>
        </p:nvSpPr>
        <p:spPr>
          <a:xfrm>
            <a:off x="2999656" y="5157192"/>
            <a:ext cx="6048672" cy="1477328"/>
          </a:xfrm>
          <a:prstGeom prst="rect">
            <a:avLst/>
          </a:prstGeom>
        </p:spPr>
        <p:txBody>
          <a:bodyPr wrap="square">
            <a:spAutoFit/>
          </a:bodyPr>
          <a:lstStyle/>
          <a:p>
            <a:pPr algn="ctr" rtl="0"/>
            <a:r>
              <a:rPr lang="en-US" b="1" i="1" dirty="0">
                <a:solidFill>
                  <a:prstClr val="black"/>
                </a:solidFill>
              </a:rPr>
              <a:t>Endometrial</a:t>
            </a:r>
            <a:r>
              <a:rPr lang="en-US" b="1" i="1" dirty="0">
                <a:solidFill>
                  <a:srgbClr val="FF0000"/>
                </a:solidFill>
              </a:rPr>
              <a:t> glands</a:t>
            </a:r>
            <a:r>
              <a:rPr lang="en-US" b="1" i="1" dirty="0">
                <a:solidFill>
                  <a:prstClr val="black"/>
                </a:solidFill>
              </a:rPr>
              <a:t> along with </a:t>
            </a:r>
            <a:r>
              <a:rPr lang="en-US" b="1" i="1" dirty="0">
                <a:solidFill>
                  <a:srgbClr val="FF0000"/>
                </a:solidFill>
              </a:rPr>
              <a:t>stroma</a:t>
            </a:r>
            <a:r>
              <a:rPr lang="en-US" b="1" i="1" dirty="0">
                <a:solidFill>
                  <a:prstClr val="black"/>
                </a:solidFill>
              </a:rPr>
              <a:t> are seen at high magnification in the smooth muscle wall of the colon. Endometriosis is symptomatic during reproductive years when patients may present with dysmenorrhea, pelvic pain, and infertility</a:t>
            </a:r>
          </a:p>
        </p:txBody>
      </p:sp>
      <p:sp>
        <p:nvSpPr>
          <p:cNvPr id="8" name="TextBox 7"/>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pic>
        <p:nvPicPr>
          <p:cNvPr id="2050" name="Picture 2" descr="http://library.med.utah.edu/WebPath/jpeg4/FEM1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656" y="1124744"/>
            <a:ext cx="6048672"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565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517572" name="Picture 4" descr="C:\WINDOWS\Desktop\Untitled-3.jpg"/>
          <p:cNvPicPr>
            <a:picLocks noChangeAspect="1" noChangeArrowheads="1"/>
          </p:cNvPicPr>
          <p:nvPr/>
        </p:nvPicPr>
        <p:blipFill>
          <a:blip r:embed="rId3" cstate="print"/>
          <a:srcRect r="5051"/>
          <a:stretch>
            <a:fillRect/>
          </a:stretch>
        </p:blipFill>
        <p:spPr bwMode="auto">
          <a:xfrm>
            <a:off x="2461592" y="1268760"/>
            <a:ext cx="7162800" cy="5112568"/>
          </a:xfrm>
          <a:prstGeom prst="rect">
            <a:avLst/>
          </a:prstGeom>
          <a:noFill/>
        </p:spPr>
      </p:pic>
      <p:sp>
        <p:nvSpPr>
          <p:cNvPr id="9" name="Rounded Rectangle 8"/>
          <p:cNvSpPr/>
          <p:nvPr/>
        </p:nvSpPr>
        <p:spPr>
          <a:xfrm>
            <a:off x="2711624" y="476672"/>
            <a:ext cx="6480720" cy="504056"/>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effectLst>
                  <a:outerShdw blurRad="38100" dist="38100" dir="2700000" algn="tl">
                    <a:srgbClr val="000000">
                      <a:alpha val="43137"/>
                    </a:srgbClr>
                  </a:outerShdw>
                </a:effectLst>
              </a:rPr>
              <a:t>Female Reproductive System - Diagram</a:t>
            </a:r>
          </a:p>
        </p:txBody>
      </p:sp>
      <p:sp>
        <p:nvSpPr>
          <p:cNvPr id="7" name="TextBox 6"/>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8" name="TextBox 7"/>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27346521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2927648" y="2907432"/>
            <a:ext cx="6624736" cy="1512168"/>
          </a:xfrm>
          <a:prstGeom prst="ellipse">
            <a:avLst/>
          </a:prstGeom>
          <a:solidFill>
            <a:srgbClr val="993366"/>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4000" b="1" i="1" dirty="0">
                <a:solidFill>
                  <a:prstClr val="white"/>
                </a:solidFill>
                <a:effectLst>
                  <a:outerShdw blurRad="38100" dist="38100" dir="2700000" algn="tl">
                    <a:srgbClr val="000000">
                      <a:alpha val="43137"/>
                    </a:srgbClr>
                  </a:outerShdw>
                </a:effectLst>
                <a:latin typeface="Aharoni" pitchFamily="2" charset="-79"/>
                <a:cs typeface="Aharoni" pitchFamily="2" charset="-79"/>
              </a:rPr>
              <a:t>UTERINE CERVIX</a:t>
            </a:r>
          </a:p>
        </p:txBody>
      </p:sp>
      <p:sp>
        <p:nvSpPr>
          <p:cNvPr id="7" name="TextBox 6"/>
          <p:cNvSpPr txBox="1"/>
          <p:nvPr/>
        </p:nvSpPr>
        <p:spPr>
          <a:xfrm>
            <a:off x="9110842" y="6588177"/>
            <a:ext cx="1547664" cy="253916"/>
          </a:xfrm>
          <a:prstGeom prst="rect">
            <a:avLst/>
          </a:prstGeom>
          <a:noFill/>
        </p:spPr>
        <p:txBody>
          <a:bodyPr wrap="square" rtlCol="0">
            <a:spAutoFit/>
          </a:bodyPr>
          <a:lstStyle/>
          <a:p>
            <a:pPr rtl="0"/>
            <a:r>
              <a:rPr lang="en-US" sz="1000" b="1" i="1" dirty="0">
                <a:solidFill>
                  <a:prstClr val="black"/>
                </a:solidFill>
              </a:rPr>
              <a:t>Reproduction  block</a:t>
            </a:r>
          </a:p>
        </p:txBody>
      </p:sp>
      <p:sp>
        <p:nvSpPr>
          <p:cNvPr id="8" name="TextBox 7"/>
          <p:cNvSpPr txBox="1"/>
          <p:nvPr/>
        </p:nvSpPr>
        <p:spPr>
          <a:xfrm>
            <a:off x="1524000" y="6597353"/>
            <a:ext cx="1475656" cy="246221"/>
          </a:xfrm>
          <a:prstGeom prst="rect">
            <a:avLst/>
          </a:prstGeom>
          <a:noFill/>
        </p:spPr>
        <p:txBody>
          <a:bodyPr wrap="square" rtlCol="0">
            <a:spAutoFit/>
          </a:bodyPr>
          <a:lstStyle/>
          <a:p>
            <a:pPr algn="l" rtl="0"/>
            <a:r>
              <a:rPr lang="en-US" sz="1000" b="1" i="1" dirty="0">
                <a:solidFill>
                  <a:prstClr val="black"/>
                </a:solidFill>
              </a:rPr>
              <a:t>Pathology </a:t>
            </a:r>
            <a:r>
              <a:rPr lang="en-US" sz="1000" b="1" i="1" dirty="0" err="1">
                <a:solidFill>
                  <a:prstClr val="black"/>
                </a:solidFill>
              </a:rPr>
              <a:t>Dept</a:t>
            </a:r>
            <a:r>
              <a:rPr lang="en-US" sz="1000" b="1" i="1" dirty="0">
                <a:solidFill>
                  <a:prstClr val="black"/>
                </a:solidFill>
              </a:rPr>
              <a:t>, KSU</a:t>
            </a:r>
          </a:p>
        </p:txBody>
      </p:sp>
    </p:spTree>
    <p:extLst>
      <p:ext uri="{BB962C8B-B14F-4D97-AF65-F5344CB8AC3E}">
        <p14:creationId xmlns:p14="http://schemas.microsoft.com/office/powerpoint/2010/main" val="20613122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072172" y="2907432"/>
            <a:ext cx="6588224" cy="15121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4400" b="1" i="1" dirty="0">
                <a:solidFill>
                  <a:srgbClr val="800000"/>
                </a:solidFill>
                <a:effectLst>
                  <a:outerShdw blurRad="38100" dist="38100" dir="2700000" algn="tl">
                    <a:srgbClr val="000000">
                      <a:alpha val="43137"/>
                    </a:srgbClr>
                  </a:outerShdw>
                </a:effectLst>
                <a:latin typeface="Aharoni" pitchFamily="2" charset="-79"/>
                <a:cs typeface="Aharoni" pitchFamily="2" charset="-79"/>
              </a:rPr>
              <a:t>Cervical Dysplasia &amp; Cervical Carcinoma</a:t>
            </a:r>
            <a:endParaRPr lang="en-US" sz="4400" b="1" dirty="0">
              <a:solidFill>
                <a:srgbClr val="800000"/>
              </a:solidFill>
              <a:latin typeface="Aharoni" pitchFamily="2" charset="-79"/>
              <a:cs typeface="Aharoni" pitchFamily="2" charset="-79"/>
            </a:endParaRPr>
          </a:p>
        </p:txBody>
      </p:sp>
      <p:sp>
        <p:nvSpPr>
          <p:cNvPr id="7" name="TextBox 6"/>
          <p:cNvSpPr txBox="1"/>
          <p:nvPr/>
        </p:nvSpPr>
        <p:spPr>
          <a:xfrm>
            <a:off x="9110842" y="6588177"/>
            <a:ext cx="1547664" cy="253916"/>
          </a:xfrm>
          <a:prstGeom prst="rect">
            <a:avLst/>
          </a:prstGeom>
          <a:noFill/>
        </p:spPr>
        <p:txBody>
          <a:bodyPr wrap="square" rtlCol="0">
            <a:spAutoFit/>
          </a:bodyPr>
          <a:lstStyle/>
          <a:p>
            <a:pPr rtl="0"/>
            <a:r>
              <a:rPr lang="en-US" sz="1000" b="1" i="1" dirty="0">
                <a:solidFill>
                  <a:prstClr val="black"/>
                </a:solidFill>
              </a:rPr>
              <a:t>Reproduction  block</a:t>
            </a:r>
          </a:p>
        </p:txBody>
      </p:sp>
      <p:sp>
        <p:nvSpPr>
          <p:cNvPr id="8" name="TextBox 7"/>
          <p:cNvSpPr txBox="1"/>
          <p:nvPr/>
        </p:nvSpPr>
        <p:spPr>
          <a:xfrm>
            <a:off x="1524000" y="6597353"/>
            <a:ext cx="1475656" cy="246221"/>
          </a:xfrm>
          <a:prstGeom prst="rect">
            <a:avLst/>
          </a:prstGeom>
          <a:noFill/>
        </p:spPr>
        <p:txBody>
          <a:bodyPr wrap="square" rtlCol="0">
            <a:spAutoFit/>
          </a:bodyPr>
          <a:lstStyle/>
          <a:p>
            <a:pPr algn="l" rtl="0"/>
            <a:r>
              <a:rPr lang="en-US" sz="1000" b="1" i="1" dirty="0">
                <a:solidFill>
                  <a:prstClr val="black"/>
                </a:solidFill>
              </a:rPr>
              <a:t>Pathology </a:t>
            </a:r>
            <a:r>
              <a:rPr lang="en-US" sz="1000" b="1" i="1" dirty="0" err="1">
                <a:solidFill>
                  <a:prstClr val="black"/>
                </a:solidFill>
              </a:rPr>
              <a:t>Dept</a:t>
            </a:r>
            <a:r>
              <a:rPr lang="en-US" sz="1000" b="1" i="1" dirty="0">
                <a:solidFill>
                  <a:prstClr val="black"/>
                </a:solidFill>
              </a:rPr>
              <a:t>, KSU</a:t>
            </a:r>
          </a:p>
        </p:txBody>
      </p:sp>
    </p:spTree>
    <p:extLst>
      <p:ext uri="{BB962C8B-B14F-4D97-AF65-F5344CB8AC3E}">
        <p14:creationId xmlns:p14="http://schemas.microsoft.com/office/powerpoint/2010/main" val="14361401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12322" name="Picture 2" descr="http://library.med.utah.edu/WebPath/jpeg4/FEM007.jpg"/>
          <p:cNvPicPr>
            <a:picLocks noChangeAspect="1" noChangeArrowheads="1"/>
          </p:cNvPicPr>
          <p:nvPr/>
        </p:nvPicPr>
        <p:blipFill>
          <a:blip r:embed="rId2" cstate="print"/>
          <a:srcRect/>
          <a:stretch>
            <a:fillRect/>
          </a:stretch>
        </p:blipFill>
        <p:spPr bwMode="auto">
          <a:xfrm>
            <a:off x="2639616" y="1268760"/>
            <a:ext cx="6768752" cy="4320480"/>
          </a:xfrm>
          <a:prstGeom prst="rect">
            <a:avLst/>
          </a:prstGeom>
          <a:noFill/>
          <a:ln w="28575">
            <a:solidFill>
              <a:schemeClr val="tx1"/>
            </a:solidFill>
          </a:ln>
        </p:spPr>
      </p:pic>
      <p:sp>
        <p:nvSpPr>
          <p:cNvPr id="3" name="Rectangle 2"/>
          <p:cNvSpPr/>
          <p:nvPr/>
        </p:nvSpPr>
        <p:spPr>
          <a:xfrm>
            <a:off x="2095472" y="5661248"/>
            <a:ext cx="7715304" cy="707886"/>
          </a:xfrm>
          <a:prstGeom prst="rect">
            <a:avLst/>
          </a:prstGeom>
        </p:spPr>
        <p:txBody>
          <a:bodyPr wrap="square">
            <a:spAutoFit/>
          </a:bodyPr>
          <a:lstStyle/>
          <a:p>
            <a:pPr algn="ctr" rtl="0"/>
            <a:r>
              <a:rPr lang="en-US" sz="2000" b="1" i="1" dirty="0">
                <a:solidFill>
                  <a:prstClr val="black"/>
                </a:solidFill>
              </a:rPr>
              <a:t>The normal cervical squamous epithelium at the left transforms to dysplastic changes on the right with  underlying chronic inflammation </a:t>
            </a:r>
          </a:p>
        </p:txBody>
      </p:sp>
      <p:sp>
        <p:nvSpPr>
          <p:cNvPr id="4" name="مستطيل مستدير الزوايا 5"/>
          <p:cNvSpPr/>
          <p:nvPr/>
        </p:nvSpPr>
        <p:spPr>
          <a:xfrm>
            <a:off x="3309918" y="214290"/>
            <a:ext cx="5500726" cy="785818"/>
          </a:xfrm>
          <a:prstGeom prst="roundRect">
            <a:avLst/>
          </a:prstGeom>
          <a:solidFill>
            <a:srgbClr val="150F87"/>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400" b="1" i="1" dirty="0">
                <a:solidFill>
                  <a:prstClr val="white"/>
                </a:solidFill>
              </a:rPr>
              <a:t>Normal and Dysplastic Cervical Squamous Epithelium</a:t>
            </a:r>
            <a:endParaRPr lang="ar-SA" sz="2400" b="1" i="1" dirty="0">
              <a:solidFill>
                <a:prstClr val="white"/>
              </a:solidFill>
            </a:endParaRPr>
          </a:p>
        </p:txBody>
      </p:sp>
      <p:sp>
        <p:nvSpPr>
          <p:cNvPr id="5" name="TextBox 4"/>
          <p:cNvSpPr txBox="1"/>
          <p:nvPr/>
        </p:nvSpPr>
        <p:spPr>
          <a:xfrm>
            <a:off x="2999656" y="1936212"/>
            <a:ext cx="1357322" cy="369332"/>
          </a:xfrm>
          <a:prstGeom prst="rect">
            <a:avLst/>
          </a:prstGeom>
          <a:noFill/>
        </p:spPr>
        <p:txBody>
          <a:bodyPr wrap="square" rtlCol="0">
            <a:spAutoFit/>
          </a:bodyPr>
          <a:lstStyle/>
          <a:p>
            <a:pPr algn="l" rtl="0"/>
            <a:r>
              <a:rPr lang="en-US" b="1" dirty="0">
                <a:solidFill>
                  <a:srgbClr val="FF0000"/>
                </a:solidFill>
              </a:rPr>
              <a:t>Normal</a:t>
            </a:r>
          </a:p>
        </p:txBody>
      </p:sp>
      <p:sp>
        <p:nvSpPr>
          <p:cNvPr id="6" name="TextBox 5"/>
          <p:cNvSpPr txBox="1"/>
          <p:nvPr/>
        </p:nvSpPr>
        <p:spPr>
          <a:xfrm>
            <a:off x="7953388" y="1785926"/>
            <a:ext cx="1500198" cy="369332"/>
          </a:xfrm>
          <a:prstGeom prst="rect">
            <a:avLst/>
          </a:prstGeom>
          <a:noFill/>
        </p:spPr>
        <p:txBody>
          <a:bodyPr wrap="square" rtlCol="0">
            <a:spAutoFit/>
          </a:bodyPr>
          <a:lstStyle/>
          <a:p>
            <a:pPr algn="l" rtl="0"/>
            <a:r>
              <a:rPr lang="en-US" b="1" dirty="0">
                <a:solidFill>
                  <a:srgbClr val="FF0000"/>
                </a:solidFill>
              </a:rPr>
              <a:t>Dysplasia</a:t>
            </a:r>
          </a:p>
        </p:txBody>
      </p:sp>
      <p:sp>
        <p:nvSpPr>
          <p:cNvPr id="11" name="TextBox 10"/>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12" name="TextBox 11"/>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4240264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مستطيل مستدير الزوايا 5"/>
          <p:cNvSpPr/>
          <p:nvPr/>
        </p:nvSpPr>
        <p:spPr>
          <a:xfrm>
            <a:off x="3024166" y="214290"/>
            <a:ext cx="6072230" cy="478406"/>
          </a:xfrm>
          <a:prstGeom prst="roundRect">
            <a:avLst/>
          </a:prstGeom>
          <a:solidFill>
            <a:srgbClr val="1801A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400" b="1" i="1" dirty="0">
                <a:solidFill>
                  <a:prstClr val="white"/>
                </a:solidFill>
              </a:rPr>
              <a:t>Endocervical Squamous Dysplasia</a:t>
            </a:r>
            <a:endParaRPr lang="ar-SA" sz="2400" b="1" i="1" dirty="0">
              <a:solidFill>
                <a:prstClr val="white"/>
              </a:solidFill>
            </a:endParaRPr>
          </a:p>
        </p:txBody>
      </p:sp>
      <p:pic>
        <p:nvPicPr>
          <p:cNvPr id="192514" name="Picture 2" descr="http://library.med.utah.edu/WebPath/jpeg4/FEM008.jpg"/>
          <p:cNvPicPr>
            <a:picLocks noChangeAspect="1" noChangeArrowheads="1"/>
          </p:cNvPicPr>
          <p:nvPr/>
        </p:nvPicPr>
        <p:blipFill>
          <a:blip r:embed="rId2" cstate="print"/>
          <a:srcRect/>
          <a:stretch>
            <a:fillRect/>
          </a:stretch>
        </p:blipFill>
        <p:spPr bwMode="auto">
          <a:xfrm>
            <a:off x="2639616" y="928672"/>
            <a:ext cx="6840760" cy="4214147"/>
          </a:xfrm>
          <a:prstGeom prst="rect">
            <a:avLst/>
          </a:prstGeom>
          <a:noFill/>
          <a:ln w="28575">
            <a:solidFill>
              <a:schemeClr val="tx1"/>
            </a:solidFill>
          </a:ln>
        </p:spPr>
      </p:pic>
      <p:sp>
        <p:nvSpPr>
          <p:cNvPr id="5" name="Rectangle 4"/>
          <p:cNvSpPr/>
          <p:nvPr/>
        </p:nvSpPr>
        <p:spPr>
          <a:xfrm>
            <a:off x="1881158" y="5229201"/>
            <a:ext cx="8072494" cy="1200329"/>
          </a:xfrm>
          <a:prstGeom prst="rect">
            <a:avLst/>
          </a:prstGeom>
        </p:spPr>
        <p:txBody>
          <a:bodyPr wrap="square">
            <a:spAutoFit/>
          </a:bodyPr>
          <a:lstStyle/>
          <a:p>
            <a:pPr algn="ctr" rtl="0"/>
            <a:r>
              <a:rPr lang="en-US" b="1" i="1" dirty="0">
                <a:solidFill>
                  <a:prstClr val="black"/>
                </a:solidFill>
              </a:rPr>
              <a:t>Cervical squamous dysplasia is seen at medium magnification, extending from the center to the right. The epithelium is normal at the left. </a:t>
            </a:r>
          </a:p>
          <a:p>
            <a:pPr algn="ctr" rtl="0"/>
            <a:r>
              <a:rPr lang="en-US" b="1" i="1" dirty="0">
                <a:solidFill>
                  <a:prstClr val="black"/>
                </a:solidFill>
              </a:rPr>
              <a:t>Note how the dysplastic cell nuclei at the right are larger and darker, and the dysplastic cells have a disorderly arrangement</a:t>
            </a:r>
          </a:p>
        </p:txBody>
      </p:sp>
      <p:sp>
        <p:nvSpPr>
          <p:cNvPr id="9" name="TextBox 8"/>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10" name="TextBox 9"/>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
        <p:nvSpPr>
          <p:cNvPr id="7" name="TextBox 6"/>
          <p:cNvSpPr txBox="1"/>
          <p:nvPr/>
        </p:nvSpPr>
        <p:spPr>
          <a:xfrm>
            <a:off x="8947432" y="990600"/>
            <a:ext cx="425169" cy="369332"/>
          </a:xfrm>
          <a:prstGeom prst="rect">
            <a:avLst/>
          </a:prstGeom>
          <a:noFill/>
        </p:spPr>
        <p:txBody>
          <a:bodyPr wrap="square" rtlCol="0">
            <a:spAutoFit/>
          </a:bodyPr>
          <a:lstStyle/>
          <a:p>
            <a:pPr algn="l" rtl="0"/>
            <a:r>
              <a:rPr lang="en-US" b="1" dirty="0">
                <a:solidFill>
                  <a:prstClr val="black"/>
                </a:solidFill>
              </a:rPr>
              <a:t>Rt</a:t>
            </a:r>
          </a:p>
        </p:txBody>
      </p:sp>
      <p:sp>
        <p:nvSpPr>
          <p:cNvPr id="8" name="TextBox 7"/>
          <p:cNvSpPr txBox="1"/>
          <p:nvPr/>
        </p:nvSpPr>
        <p:spPr>
          <a:xfrm>
            <a:off x="2667001" y="990600"/>
            <a:ext cx="425169" cy="369332"/>
          </a:xfrm>
          <a:prstGeom prst="rect">
            <a:avLst/>
          </a:prstGeom>
          <a:noFill/>
        </p:spPr>
        <p:txBody>
          <a:bodyPr wrap="square" rtlCol="0">
            <a:spAutoFit/>
          </a:bodyPr>
          <a:lstStyle/>
          <a:p>
            <a:pPr algn="l" rtl="0"/>
            <a:r>
              <a:rPr lang="en-US" b="1" dirty="0">
                <a:solidFill>
                  <a:prstClr val="black"/>
                </a:solidFill>
              </a:rPr>
              <a:t>Lt</a:t>
            </a:r>
          </a:p>
        </p:txBody>
      </p:sp>
    </p:spTree>
    <p:extLst>
      <p:ext uri="{BB962C8B-B14F-4D97-AF65-F5344CB8AC3E}">
        <p14:creationId xmlns:p14="http://schemas.microsoft.com/office/powerpoint/2010/main" val="100749892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67938" name="Picture 2" descr="http://library.med.utah.edu/WebPath/jpeg4/FEM013.jpg"/>
          <p:cNvPicPr>
            <a:picLocks noChangeAspect="1" noChangeArrowheads="1"/>
          </p:cNvPicPr>
          <p:nvPr/>
        </p:nvPicPr>
        <p:blipFill>
          <a:blip r:embed="rId2" cstate="print"/>
          <a:srcRect/>
          <a:stretch>
            <a:fillRect/>
          </a:stretch>
        </p:blipFill>
        <p:spPr bwMode="auto">
          <a:xfrm>
            <a:off x="6096000" y="1412776"/>
            <a:ext cx="3936504" cy="3744416"/>
          </a:xfrm>
          <a:prstGeom prst="rect">
            <a:avLst/>
          </a:prstGeom>
          <a:noFill/>
        </p:spPr>
      </p:pic>
      <p:sp>
        <p:nvSpPr>
          <p:cNvPr id="3" name="مستطيل مستدير الزوايا 5"/>
          <p:cNvSpPr/>
          <p:nvPr/>
        </p:nvSpPr>
        <p:spPr>
          <a:xfrm>
            <a:off x="3024166" y="337216"/>
            <a:ext cx="6024162" cy="571504"/>
          </a:xfrm>
          <a:prstGeom prst="roundRect">
            <a:avLst/>
          </a:prstGeom>
          <a:solidFill>
            <a:srgbClr val="1801A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400" b="1" i="1" dirty="0">
                <a:solidFill>
                  <a:prstClr val="white"/>
                </a:solidFill>
              </a:rPr>
              <a:t>Cervical Squamous  Cell Carcinoma </a:t>
            </a:r>
            <a:endParaRPr lang="ar-SA" sz="2400" b="1" i="1" dirty="0">
              <a:solidFill>
                <a:prstClr val="white"/>
              </a:solidFill>
            </a:endParaRPr>
          </a:p>
        </p:txBody>
      </p:sp>
      <p:pic>
        <p:nvPicPr>
          <p:cNvPr id="167940" name="Picture 4" descr="http://library.med.utah.edu/WebPath/jpeg4/FEM012.jpg"/>
          <p:cNvPicPr>
            <a:picLocks noChangeAspect="1" noChangeArrowheads="1"/>
          </p:cNvPicPr>
          <p:nvPr/>
        </p:nvPicPr>
        <p:blipFill>
          <a:blip r:embed="rId3" cstate="print"/>
          <a:srcRect/>
          <a:stretch>
            <a:fillRect/>
          </a:stretch>
        </p:blipFill>
        <p:spPr bwMode="auto">
          <a:xfrm>
            <a:off x="1947540" y="1412776"/>
            <a:ext cx="4004444" cy="3744416"/>
          </a:xfrm>
          <a:prstGeom prst="rect">
            <a:avLst/>
          </a:prstGeom>
          <a:noFill/>
        </p:spPr>
      </p:pic>
      <p:sp>
        <p:nvSpPr>
          <p:cNvPr id="6" name="Rectangle 5"/>
          <p:cNvSpPr/>
          <p:nvPr/>
        </p:nvSpPr>
        <p:spPr>
          <a:xfrm>
            <a:off x="2351584" y="5457998"/>
            <a:ext cx="6984776" cy="923330"/>
          </a:xfrm>
          <a:prstGeom prst="rect">
            <a:avLst/>
          </a:prstGeom>
        </p:spPr>
        <p:txBody>
          <a:bodyPr wrap="square">
            <a:spAutoFit/>
          </a:bodyPr>
          <a:lstStyle/>
          <a:p>
            <a:pPr algn="ctr" rtl="0"/>
            <a:r>
              <a:rPr lang="en-US" b="1" i="1" dirty="0">
                <a:solidFill>
                  <a:prstClr val="black"/>
                </a:solidFill>
              </a:rPr>
              <a:t>This is the gross appearance of a cervical squamous cell carcinoma that is still limited to the cervix (stage I). </a:t>
            </a:r>
          </a:p>
          <a:p>
            <a:pPr algn="ctr" rtl="0"/>
            <a:r>
              <a:rPr lang="en-US" b="1" i="1" dirty="0">
                <a:solidFill>
                  <a:prstClr val="black"/>
                </a:solidFill>
              </a:rPr>
              <a:t>The tumor is a fungating red to tan to yellow mass.</a:t>
            </a:r>
          </a:p>
        </p:txBody>
      </p:sp>
      <p:sp>
        <p:nvSpPr>
          <p:cNvPr id="10" name="TextBox 9"/>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11" name="TextBox 10"/>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39083779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مستطيل مستدير الزوايا 5"/>
          <p:cNvSpPr/>
          <p:nvPr/>
        </p:nvSpPr>
        <p:spPr>
          <a:xfrm>
            <a:off x="2567608" y="337216"/>
            <a:ext cx="6912768" cy="499496"/>
          </a:xfrm>
          <a:prstGeom prst="roundRect">
            <a:avLst/>
          </a:prstGeom>
          <a:solidFill>
            <a:srgbClr val="1801A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2400" b="1" i="1" dirty="0">
                <a:solidFill>
                  <a:prstClr val="white"/>
                </a:solidFill>
              </a:rPr>
              <a:t>Cervical Squamous  Cell Carcinoma - HPF </a:t>
            </a:r>
            <a:endParaRPr lang="ar-SA" sz="2400" b="1" i="1" dirty="0">
              <a:solidFill>
                <a:prstClr val="white"/>
              </a:solidFill>
            </a:endParaRPr>
          </a:p>
        </p:txBody>
      </p:sp>
      <p:pic>
        <p:nvPicPr>
          <p:cNvPr id="175106" name="Picture 2" descr="http://library.med.utah.edu/WebPath/jpeg4/FEM011.jpg"/>
          <p:cNvPicPr>
            <a:picLocks noChangeAspect="1" noChangeArrowheads="1"/>
          </p:cNvPicPr>
          <p:nvPr/>
        </p:nvPicPr>
        <p:blipFill>
          <a:blip r:embed="rId2" cstate="print"/>
          <a:srcRect/>
          <a:stretch>
            <a:fillRect/>
          </a:stretch>
        </p:blipFill>
        <p:spPr bwMode="auto">
          <a:xfrm>
            <a:off x="2927648" y="1052736"/>
            <a:ext cx="6264696" cy="3897620"/>
          </a:xfrm>
          <a:prstGeom prst="rect">
            <a:avLst/>
          </a:prstGeom>
          <a:noFill/>
          <a:ln w="12700">
            <a:solidFill>
              <a:schemeClr val="tx1"/>
            </a:solidFill>
          </a:ln>
        </p:spPr>
      </p:pic>
      <p:sp>
        <p:nvSpPr>
          <p:cNvPr id="4" name="Rectangle 3"/>
          <p:cNvSpPr/>
          <p:nvPr/>
        </p:nvSpPr>
        <p:spPr>
          <a:xfrm>
            <a:off x="2711624" y="5013176"/>
            <a:ext cx="6624736" cy="1477328"/>
          </a:xfrm>
          <a:prstGeom prst="rect">
            <a:avLst/>
          </a:prstGeom>
        </p:spPr>
        <p:txBody>
          <a:bodyPr wrap="square">
            <a:spAutoFit/>
          </a:bodyPr>
          <a:lstStyle/>
          <a:p>
            <a:pPr algn="ctr" rtl="0"/>
            <a:r>
              <a:rPr lang="en-US" b="1" i="1" dirty="0">
                <a:solidFill>
                  <a:prstClr val="black"/>
                </a:solidFill>
              </a:rPr>
              <a:t>At high magnification, nests of neoplastic squamous cells are invaded through a chronically inflamed stroma. This cancer is well- differentiated, as evidenced by keratin pearls (*) within nests of tumor cells. However, most cervical squamous carcinomas are non-keratinizing.</a:t>
            </a:r>
          </a:p>
        </p:txBody>
      </p:sp>
      <p:sp>
        <p:nvSpPr>
          <p:cNvPr id="5" name="Rectangle 4"/>
          <p:cNvSpPr/>
          <p:nvPr/>
        </p:nvSpPr>
        <p:spPr>
          <a:xfrm>
            <a:off x="7320136" y="1772817"/>
            <a:ext cx="346570" cy="461665"/>
          </a:xfrm>
          <a:prstGeom prst="rect">
            <a:avLst/>
          </a:prstGeom>
        </p:spPr>
        <p:txBody>
          <a:bodyPr wrap="none">
            <a:spAutoFit/>
          </a:bodyPr>
          <a:lstStyle/>
          <a:p>
            <a:pPr algn="l" rtl="0"/>
            <a:r>
              <a:rPr lang="en-US" sz="2400" b="1" i="1" dirty="0">
                <a:solidFill>
                  <a:prstClr val="black"/>
                </a:solidFill>
              </a:rPr>
              <a:t>*</a:t>
            </a:r>
            <a:endParaRPr lang="en-US" sz="2400" dirty="0">
              <a:solidFill>
                <a:prstClr val="black"/>
              </a:solidFill>
            </a:endParaRPr>
          </a:p>
        </p:txBody>
      </p:sp>
      <p:sp>
        <p:nvSpPr>
          <p:cNvPr id="9" name="TextBox 8"/>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10" name="TextBox 9"/>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3733122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www.fairview.org/healthlibrary/Article/=/fv/groups/public/documents/images/6245.img"/>
          <p:cNvPicPr>
            <a:picLocks noChangeAspect="1" noChangeArrowheads="1"/>
          </p:cNvPicPr>
          <p:nvPr/>
        </p:nvPicPr>
        <p:blipFill>
          <a:blip r:embed="rId2" cstate="print"/>
          <a:srcRect/>
          <a:stretch>
            <a:fillRect/>
          </a:stretch>
        </p:blipFill>
        <p:spPr bwMode="auto">
          <a:xfrm>
            <a:off x="5105400" y="3962400"/>
            <a:ext cx="3429000" cy="2438400"/>
          </a:xfrm>
          <a:prstGeom prst="rect">
            <a:avLst/>
          </a:prstGeom>
          <a:noFill/>
        </p:spPr>
      </p:pic>
      <p:sp>
        <p:nvSpPr>
          <p:cNvPr id="5" name="Oval 4"/>
          <p:cNvSpPr/>
          <p:nvPr/>
        </p:nvSpPr>
        <p:spPr>
          <a:xfrm>
            <a:off x="3429000" y="2362200"/>
            <a:ext cx="6624736" cy="1512168"/>
          </a:xfrm>
          <a:prstGeom prst="ellipse">
            <a:avLst/>
          </a:prstGeom>
          <a:solidFill>
            <a:schemeClr val="accent5">
              <a:lumMod val="75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4000" b="1" i="1" dirty="0">
                <a:solidFill>
                  <a:prstClr val="white"/>
                </a:solidFill>
                <a:effectLst>
                  <a:outerShdw blurRad="38100" dist="38100" dir="2700000" algn="tl">
                    <a:srgbClr val="000000">
                      <a:alpha val="43137"/>
                    </a:srgbClr>
                  </a:outerShdw>
                </a:effectLst>
                <a:latin typeface="Aharoni" pitchFamily="2" charset="-79"/>
                <a:cs typeface="Aharoni" pitchFamily="2" charset="-79"/>
              </a:rPr>
              <a:t>FALLOPIAN TUBES</a:t>
            </a:r>
          </a:p>
        </p:txBody>
      </p:sp>
      <p:sp>
        <p:nvSpPr>
          <p:cNvPr id="7" name="TextBox 6"/>
          <p:cNvSpPr txBox="1"/>
          <p:nvPr/>
        </p:nvSpPr>
        <p:spPr>
          <a:xfrm>
            <a:off x="9110842" y="6588177"/>
            <a:ext cx="1547664" cy="253916"/>
          </a:xfrm>
          <a:prstGeom prst="rect">
            <a:avLst/>
          </a:prstGeom>
          <a:noFill/>
        </p:spPr>
        <p:txBody>
          <a:bodyPr wrap="square" rtlCol="0">
            <a:spAutoFit/>
          </a:bodyPr>
          <a:lstStyle/>
          <a:p>
            <a:pPr rtl="0"/>
            <a:r>
              <a:rPr lang="en-US" sz="1000" b="1" i="1" dirty="0">
                <a:solidFill>
                  <a:prstClr val="black"/>
                </a:solidFill>
              </a:rPr>
              <a:t>Reproduction  block</a:t>
            </a:r>
          </a:p>
        </p:txBody>
      </p:sp>
      <p:sp>
        <p:nvSpPr>
          <p:cNvPr id="8" name="TextBox 7"/>
          <p:cNvSpPr txBox="1"/>
          <p:nvPr/>
        </p:nvSpPr>
        <p:spPr>
          <a:xfrm>
            <a:off x="1524000" y="6597353"/>
            <a:ext cx="1475656" cy="246221"/>
          </a:xfrm>
          <a:prstGeom prst="rect">
            <a:avLst/>
          </a:prstGeom>
          <a:noFill/>
        </p:spPr>
        <p:txBody>
          <a:bodyPr wrap="square" rtlCol="0">
            <a:spAutoFit/>
          </a:bodyPr>
          <a:lstStyle/>
          <a:p>
            <a:pPr algn="l" rtl="0"/>
            <a:r>
              <a:rPr lang="en-US" sz="1000" b="1" i="1" dirty="0">
                <a:solidFill>
                  <a:prstClr val="black"/>
                </a:solidFill>
              </a:rPr>
              <a:t>Pathology </a:t>
            </a:r>
            <a:r>
              <a:rPr lang="en-US" sz="1000" b="1" i="1" dirty="0" err="1">
                <a:solidFill>
                  <a:prstClr val="black"/>
                </a:solidFill>
              </a:rPr>
              <a:t>Dept</a:t>
            </a:r>
            <a:r>
              <a:rPr lang="en-US" sz="1000" b="1" i="1" dirty="0">
                <a:solidFill>
                  <a:prstClr val="black"/>
                </a:solidFill>
              </a:rPr>
              <a:t>, KSU</a:t>
            </a:r>
          </a:p>
        </p:txBody>
      </p:sp>
    </p:spTree>
    <p:extLst>
      <p:ext uri="{BB962C8B-B14F-4D97-AF65-F5344CB8AC3E}">
        <p14:creationId xmlns:p14="http://schemas.microsoft.com/office/powerpoint/2010/main" val="1946750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792162"/>
          </a:xfrm>
        </p:spPr>
        <p:txBody>
          <a:bodyPr/>
          <a:lstStyle/>
          <a:p>
            <a:r>
              <a:rPr lang="en-US" dirty="0" smtClean="0"/>
              <a:t> </a:t>
            </a:r>
            <a:endParaRPr lang="en-US" dirty="0"/>
          </a:p>
        </p:txBody>
      </p:sp>
      <p:sp>
        <p:nvSpPr>
          <p:cNvPr id="6" name="Rounded Rectangle 5"/>
          <p:cNvSpPr/>
          <p:nvPr/>
        </p:nvSpPr>
        <p:spPr>
          <a:xfrm>
            <a:off x="2895600" y="457200"/>
            <a:ext cx="6248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effectLst>
                  <a:outerShdw blurRad="38100" dist="38100" dir="2700000" algn="tl">
                    <a:srgbClr val="000000">
                      <a:alpha val="43137"/>
                    </a:srgbClr>
                  </a:outerShdw>
                </a:effectLst>
              </a:rPr>
              <a:t>Normal </a:t>
            </a:r>
            <a:r>
              <a:rPr lang="en-US" sz="2400" b="1" i="1" dirty="0" err="1">
                <a:solidFill>
                  <a:prstClr val="white"/>
                </a:solidFill>
                <a:effectLst>
                  <a:outerShdw blurRad="38100" dist="38100" dir="2700000" algn="tl">
                    <a:srgbClr val="000000">
                      <a:alpha val="43137"/>
                    </a:srgbClr>
                  </a:outerShdw>
                </a:effectLst>
              </a:rPr>
              <a:t>vs</a:t>
            </a:r>
            <a:r>
              <a:rPr lang="en-US" sz="2400" b="1" i="1" dirty="0">
                <a:solidFill>
                  <a:prstClr val="white"/>
                </a:solidFill>
                <a:effectLst>
                  <a:outerShdw blurRad="38100" dist="38100" dir="2700000" algn="tl">
                    <a:srgbClr val="000000">
                      <a:alpha val="43137"/>
                    </a:srgbClr>
                  </a:outerShdw>
                </a:effectLst>
              </a:rPr>
              <a:t> Inflamed Fallopian Tube</a:t>
            </a:r>
          </a:p>
        </p:txBody>
      </p:sp>
      <p:pic>
        <p:nvPicPr>
          <p:cNvPr id="146434" name="Picture 2" descr="http://www.mdguidelines.com/images/Illustrations/salpingi.jpg"/>
          <p:cNvPicPr>
            <a:picLocks noChangeAspect="1" noChangeArrowheads="1"/>
          </p:cNvPicPr>
          <p:nvPr/>
        </p:nvPicPr>
        <p:blipFill>
          <a:blip r:embed="rId2" cstate="print"/>
          <a:srcRect/>
          <a:stretch>
            <a:fillRect/>
          </a:stretch>
        </p:blipFill>
        <p:spPr bwMode="auto">
          <a:xfrm>
            <a:off x="2884392" y="1196753"/>
            <a:ext cx="6163937" cy="5332619"/>
          </a:xfrm>
          <a:prstGeom prst="rect">
            <a:avLst/>
          </a:prstGeom>
          <a:noFill/>
        </p:spPr>
      </p:pic>
      <p:sp>
        <p:nvSpPr>
          <p:cNvPr id="8" name="TextBox 7"/>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3049564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3189312" y="457200"/>
            <a:ext cx="5715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effectLst>
                  <a:outerShdw blurRad="38100" dist="38100" dir="2700000" algn="tl">
                    <a:srgbClr val="000000">
                      <a:alpha val="43137"/>
                    </a:srgbClr>
                  </a:outerShdw>
                </a:effectLst>
              </a:rPr>
              <a:t>Acute Salpingitis - Gross</a:t>
            </a:r>
          </a:p>
        </p:txBody>
      </p:sp>
      <p:pic>
        <p:nvPicPr>
          <p:cNvPr id="145410" name="Picture 2" descr="http://o.quizlet.com/i/nVRl3a7aEAMerTabTrbJ6w_m.jpg"/>
          <p:cNvPicPr>
            <a:picLocks noChangeAspect="1" noChangeArrowheads="1"/>
          </p:cNvPicPr>
          <p:nvPr/>
        </p:nvPicPr>
        <p:blipFill>
          <a:blip r:embed="rId2" cstate="print"/>
          <a:srcRect/>
          <a:stretch>
            <a:fillRect/>
          </a:stretch>
        </p:blipFill>
        <p:spPr bwMode="auto">
          <a:xfrm rot="16200000">
            <a:off x="3912052" y="356365"/>
            <a:ext cx="4248472" cy="6217278"/>
          </a:xfrm>
          <a:prstGeom prst="rect">
            <a:avLst/>
          </a:prstGeom>
          <a:noFill/>
          <a:ln w="12700">
            <a:solidFill>
              <a:schemeClr val="tx1"/>
            </a:solidFill>
          </a:ln>
        </p:spPr>
      </p:pic>
      <p:sp>
        <p:nvSpPr>
          <p:cNvPr id="6" name="TextBox 5"/>
          <p:cNvSpPr txBox="1"/>
          <p:nvPr/>
        </p:nvSpPr>
        <p:spPr>
          <a:xfrm>
            <a:off x="2999656" y="5805265"/>
            <a:ext cx="6048672" cy="646331"/>
          </a:xfrm>
          <a:prstGeom prst="rect">
            <a:avLst/>
          </a:prstGeom>
          <a:noFill/>
        </p:spPr>
        <p:txBody>
          <a:bodyPr wrap="square" rtlCol="0">
            <a:spAutoFit/>
          </a:bodyPr>
          <a:lstStyle/>
          <a:p>
            <a:pPr algn="ctr" rtl="0"/>
            <a:r>
              <a:rPr lang="en-US" b="1" i="1" dirty="0">
                <a:solidFill>
                  <a:prstClr val="black"/>
                </a:solidFill>
              </a:rPr>
              <a:t>Acute salpingitis: Excised congested swollen fallopian tube with hemorrhagic patches</a:t>
            </a:r>
          </a:p>
        </p:txBody>
      </p:sp>
      <p:sp>
        <p:nvSpPr>
          <p:cNvPr id="9" name="TextBox 8"/>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10" name="TextBox 9"/>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524737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3117304" y="457200"/>
            <a:ext cx="5715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effectLst>
                  <a:outerShdw blurRad="38100" dist="38100" dir="2700000" algn="tl">
                    <a:srgbClr val="000000">
                      <a:alpha val="43137"/>
                    </a:srgbClr>
                  </a:outerShdw>
                </a:effectLst>
              </a:rPr>
              <a:t>Acute Salpingitis - Microscopic</a:t>
            </a:r>
          </a:p>
        </p:txBody>
      </p:sp>
      <p:sp>
        <p:nvSpPr>
          <p:cNvPr id="5" name="Rectangle 4"/>
          <p:cNvSpPr/>
          <p:nvPr/>
        </p:nvSpPr>
        <p:spPr>
          <a:xfrm>
            <a:off x="2743200" y="5352871"/>
            <a:ext cx="6324600" cy="923330"/>
          </a:xfrm>
          <a:prstGeom prst="rect">
            <a:avLst/>
          </a:prstGeom>
        </p:spPr>
        <p:txBody>
          <a:bodyPr wrap="square">
            <a:spAutoFit/>
          </a:bodyPr>
          <a:lstStyle/>
          <a:p>
            <a:pPr algn="ctr" rtl="0"/>
            <a:r>
              <a:rPr lang="en-US" b="1" i="1" dirty="0">
                <a:solidFill>
                  <a:prstClr val="black"/>
                </a:solidFill>
              </a:rPr>
              <a:t>A remnant of tubal epithelium is seen here surrounded and infiltrated by numerous neutrophils. This is acute salpingitis. Neisseria gonorrheae was cultured.</a:t>
            </a:r>
          </a:p>
        </p:txBody>
      </p:sp>
      <p:pic>
        <p:nvPicPr>
          <p:cNvPr id="6" name="Picture 2" descr="http://library.med.utah.edu/WebPath/jpeg4/FEM041.jpg"/>
          <p:cNvPicPr>
            <a:picLocks noChangeAspect="1" noChangeArrowheads="1"/>
          </p:cNvPicPr>
          <p:nvPr/>
        </p:nvPicPr>
        <p:blipFill>
          <a:blip r:embed="rId3" cstate="print"/>
          <a:srcRect/>
          <a:stretch>
            <a:fillRect/>
          </a:stretch>
        </p:blipFill>
        <p:spPr bwMode="auto">
          <a:xfrm>
            <a:off x="2895600" y="1295400"/>
            <a:ext cx="6096000" cy="3962401"/>
          </a:xfrm>
          <a:prstGeom prst="rect">
            <a:avLst/>
          </a:prstGeom>
          <a:noFill/>
          <a:ln w="12700">
            <a:solidFill>
              <a:schemeClr val="tx1"/>
            </a:solidFill>
          </a:ln>
        </p:spPr>
      </p:pic>
      <p:sp>
        <p:nvSpPr>
          <p:cNvPr id="10" name="TextBox 9"/>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11" name="TextBox 10"/>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375864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697050" y="1268760"/>
            <a:ext cx="6578615" cy="4608512"/>
          </a:xfrm>
          <a:prstGeom prst="rect">
            <a:avLst/>
          </a:prstGeom>
          <a:noFill/>
          <a:ln w="9525">
            <a:noFill/>
            <a:miter lim="800000"/>
            <a:headEnd/>
            <a:tailEnd/>
          </a:ln>
          <a:effectLst/>
        </p:spPr>
      </p:pic>
      <p:sp>
        <p:nvSpPr>
          <p:cNvPr id="3" name="Rounded Rectangle 2"/>
          <p:cNvSpPr/>
          <p:nvPr/>
        </p:nvSpPr>
        <p:spPr>
          <a:xfrm>
            <a:off x="2711624" y="476672"/>
            <a:ext cx="6480720" cy="504056"/>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effectLst>
                  <a:outerShdw blurRad="38100" dist="38100" dir="2700000" algn="tl">
                    <a:srgbClr val="000000">
                      <a:alpha val="43137"/>
                    </a:srgbClr>
                  </a:outerShdw>
                </a:effectLst>
              </a:rPr>
              <a:t>Female Reproductive System - Gross</a:t>
            </a:r>
          </a:p>
        </p:txBody>
      </p:sp>
      <p:sp>
        <p:nvSpPr>
          <p:cNvPr id="4" name="TextBox 3"/>
          <p:cNvSpPr txBox="1"/>
          <p:nvPr/>
        </p:nvSpPr>
        <p:spPr>
          <a:xfrm>
            <a:off x="2855640" y="6093296"/>
            <a:ext cx="6264696" cy="369332"/>
          </a:xfrm>
          <a:prstGeom prst="rect">
            <a:avLst/>
          </a:prstGeom>
          <a:noFill/>
        </p:spPr>
        <p:txBody>
          <a:bodyPr wrap="square" rtlCol="0">
            <a:spAutoFit/>
          </a:bodyPr>
          <a:lstStyle/>
          <a:p>
            <a:pPr algn="ctr" rtl="0"/>
            <a:r>
              <a:rPr lang="en-US" b="1" i="1" dirty="0">
                <a:solidFill>
                  <a:prstClr val="black"/>
                </a:solidFill>
              </a:rPr>
              <a:t>Uterus with Cervix, Ovaries and Fallopian Tubes</a:t>
            </a:r>
          </a:p>
        </p:txBody>
      </p:sp>
      <p:sp>
        <p:nvSpPr>
          <p:cNvPr id="8" name="TextBox 7"/>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1602143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05200" y="2514600"/>
            <a:ext cx="6120680" cy="201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4800" b="1" i="1" dirty="0">
                <a:solidFill>
                  <a:prstClr val="white"/>
                </a:solidFill>
                <a:effectLst>
                  <a:outerShdw blurRad="38100" dist="38100" dir="2700000" algn="tl">
                    <a:srgbClr val="000000">
                      <a:alpha val="43137"/>
                    </a:srgbClr>
                  </a:outerShdw>
                </a:effectLst>
                <a:latin typeface="Aharoni" pitchFamily="2" charset="-79"/>
                <a:cs typeface="Aharoni" pitchFamily="2" charset="-79"/>
              </a:rPr>
              <a:t>Ovarian Cysts and </a:t>
            </a:r>
            <a:br>
              <a:rPr lang="en-US" sz="4800" b="1" i="1" dirty="0">
                <a:solidFill>
                  <a:prstClr val="white"/>
                </a:solidFill>
                <a:effectLst>
                  <a:outerShdw blurRad="38100" dist="38100" dir="2700000" algn="tl">
                    <a:srgbClr val="000000">
                      <a:alpha val="43137"/>
                    </a:srgbClr>
                  </a:outerShdw>
                </a:effectLst>
                <a:latin typeface="Aharoni" pitchFamily="2" charset="-79"/>
                <a:cs typeface="Aharoni" pitchFamily="2" charset="-79"/>
              </a:rPr>
            </a:br>
            <a:r>
              <a:rPr lang="en-US" sz="4800" b="1" i="1" dirty="0">
                <a:solidFill>
                  <a:prstClr val="white"/>
                </a:solidFill>
                <a:effectLst>
                  <a:outerShdw blurRad="38100" dist="38100" dir="2700000" algn="tl">
                    <a:srgbClr val="000000">
                      <a:alpha val="43137"/>
                    </a:srgbClr>
                  </a:outerShdw>
                </a:effectLst>
                <a:latin typeface="Aharoni" pitchFamily="2" charset="-79"/>
                <a:cs typeface="Aharoni" pitchFamily="2" charset="-79"/>
              </a:rPr>
              <a:t> Breast Masses</a:t>
            </a:r>
            <a:endParaRPr lang="en-US" sz="4800" b="1" dirty="0">
              <a:solidFill>
                <a:prstClr val="white"/>
              </a:solidFill>
              <a:latin typeface="Aharoni" pitchFamily="2" charset="-79"/>
              <a:cs typeface="Aharoni" pitchFamily="2" charset="-79"/>
            </a:endParaRPr>
          </a:p>
        </p:txBody>
      </p:sp>
      <p:sp>
        <p:nvSpPr>
          <p:cNvPr id="6" name="Title 1"/>
          <p:cNvSpPr txBox="1">
            <a:spLocks/>
          </p:cNvSpPr>
          <p:nvPr/>
        </p:nvSpPr>
        <p:spPr>
          <a:xfrm>
            <a:off x="2855640" y="980728"/>
            <a:ext cx="6984776" cy="864096"/>
          </a:xfrm>
          <a:prstGeom prst="rect">
            <a:avLst/>
          </a:prstGeom>
        </p:spPr>
        <p:txBody>
          <a:bodyPr vert="horz" anchor="b">
            <a:noAutofit/>
          </a:bodyPr>
          <a:lstStyle/>
          <a:p>
            <a:pPr algn="ctr" rtl="0">
              <a:spcBef>
                <a:spcPct val="0"/>
              </a:spcBef>
              <a:defRPr/>
            </a:pPr>
            <a:r>
              <a:rPr lang="en-US" sz="4400" b="1" i="1" cap="small" dirty="0">
                <a:solidFill>
                  <a:prstClr val="black"/>
                </a:solidFill>
                <a:effectLst>
                  <a:outerShdw blurRad="38100" dist="38100" dir="2700000" algn="tl">
                    <a:srgbClr val="000000">
                      <a:alpha val="43137"/>
                    </a:srgbClr>
                  </a:outerShdw>
                </a:effectLst>
                <a:ea typeface="+mj-ea"/>
                <a:cs typeface="+mj-cs"/>
              </a:rPr>
              <a:t/>
            </a:r>
            <a:br>
              <a:rPr lang="en-US" sz="4400" b="1" i="1" cap="small" dirty="0">
                <a:solidFill>
                  <a:prstClr val="black"/>
                </a:solidFill>
                <a:effectLst>
                  <a:outerShdw blurRad="38100" dist="38100" dir="2700000" algn="tl">
                    <a:srgbClr val="000000">
                      <a:alpha val="43137"/>
                    </a:srgbClr>
                  </a:outerShdw>
                </a:effectLst>
                <a:ea typeface="+mj-ea"/>
                <a:cs typeface="+mj-cs"/>
              </a:rPr>
            </a:br>
            <a:r>
              <a:rPr lang="en-US" sz="4400" b="1" i="1" cap="small" dirty="0">
                <a:solidFill>
                  <a:prstClr val="black"/>
                </a:solidFill>
                <a:effectLst>
                  <a:outerShdw blurRad="38100" dist="38100" dir="2700000" algn="tl">
                    <a:srgbClr val="000000">
                      <a:alpha val="43137"/>
                    </a:srgbClr>
                  </a:outerShdw>
                </a:effectLst>
                <a:ea typeface="+mj-ea"/>
                <a:cs typeface="+mj-cs"/>
              </a:rPr>
              <a:t/>
            </a:r>
            <a:br>
              <a:rPr lang="en-US" sz="4400" b="1" i="1" cap="small" dirty="0">
                <a:solidFill>
                  <a:prstClr val="black"/>
                </a:solidFill>
                <a:effectLst>
                  <a:outerShdw blurRad="38100" dist="38100" dir="2700000" algn="tl">
                    <a:srgbClr val="000000">
                      <a:alpha val="43137"/>
                    </a:srgbClr>
                  </a:outerShdw>
                </a:effectLst>
                <a:ea typeface="+mj-ea"/>
                <a:cs typeface="+mj-cs"/>
              </a:rPr>
            </a:br>
            <a:r>
              <a:rPr lang="en-US" sz="4400" b="1" i="1" cap="small" dirty="0">
                <a:solidFill>
                  <a:prstClr val="black"/>
                </a:solidFill>
                <a:effectLst>
                  <a:outerShdw blurRad="38100" dist="38100" dir="2700000" algn="tl">
                    <a:srgbClr val="000000">
                      <a:alpha val="43137"/>
                    </a:srgbClr>
                  </a:outerShdw>
                </a:effectLst>
                <a:ea typeface="+mj-ea"/>
                <a:cs typeface="+mj-cs"/>
              </a:rPr>
              <a:t/>
            </a:r>
            <a:br>
              <a:rPr lang="en-US" sz="4400" b="1" i="1" cap="small" dirty="0">
                <a:solidFill>
                  <a:prstClr val="black"/>
                </a:solidFill>
                <a:effectLst>
                  <a:outerShdw blurRad="38100" dist="38100" dir="2700000" algn="tl">
                    <a:srgbClr val="000000">
                      <a:alpha val="43137"/>
                    </a:srgbClr>
                  </a:outerShdw>
                </a:effectLst>
                <a:ea typeface="+mj-ea"/>
                <a:cs typeface="+mj-cs"/>
              </a:rPr>
            </a:br>
            <a:r>
              <a:rPr lang="en-US" sz="4400" b="1" i="1" cap="small" dirty="0">
                <a:solidFill>
                  <a:prstClr val="black"/>
                </a:solidFill>
                <a:effectLst>
                  <a:outerShdw blurRad="38100" dist="38100" dir="2700000" algn="tl">
                    <a:srgbClr val="000000">
                      <a:alpha val="43137"/>
                    </a:srgbClr>
                  </a:outerShdw>
                </a:effectLst>
                <a:ea typeface="+mj-ea"/>
                <a:cs typeface="+mj-cs"/>
              </a:rPr>
              <a:t/>
            </a:r>
            <a:br>
              <a:rPr lang="en-US" sz="4400" b="1" i="1" cap="small" dirty="0">
                <a:solidFill>
                  <a:prstClr val="black"/>
                </a:solidFill>
                <a:effectLst>
                  <a:outerShdw blurRad="38100" dist="38100" dir="2700000" algn="tl">
                    <a:srgbClr val="000000">
                      <a:alpha val="43137"/>
                    </a:srgbClr>
                  </a:outerShdw>
                </a:effectLst>
                <a:ea typeface="+mj-ea"/>
                <a:cs typeface="+mj-cs"/>
              </a:rPr>
            </a:br>
            <a:r>
              <a:rPr lang="en-US" sz="4400" b="1" i="1" cap="small" dirty="0">
                <a:solidFill>
                  <a:prstClr val="black"/>
                </a:solidFill>
                <a:effectLst>
                  <a:outerShdw blurRad="38100" dist="38100" dir="2700000" algn="tl">
                    <a:srgbClr val="000000">
                      <a:alpha val="43137"/>
                    </a:srgbClr>
                  </a:outerShdw>
                </a:effectLst>
                <a:ea typeface="+mj-ea"/>
                <a:cs typeface="+mj-cs"/>
              </a:rPr>
              <a:t/>
            </a:r>
            <a:br>
              <a:rPr lang="en-US" sz="4400" b="1" i="1" cap="small" dirty="0">
                <a:solidFill>
                  <a:prstClr val="black"/>
                </a:solidFill>
                <a:effectLst>
                  <a:outerShdw blurRad="38100" dist="38100" dir="2700000" algn="tl">
                    <a:srgbClr val="000000">
                      <a:alpha val="43137"/>
                    </a:srgbClr>
                  </a:outerShdw>
                </a:effectLst>
                <a:ea typeface="+mj-ea"/>
                <a:cs typeface="+mj-cs"/>
              </a:rPr>
            </a:br>
            <a:r>
              <a:rPr lang="en-US" sz="4400" b="1" i="1" cap="small" dirty="0">
                <a:solidFill>
                  <a:prstClr val="black"/>
                </a:solidFill>
                <a:effectLst>
                  <a:outerShdw blurRad="38100" dist="38100" dir="2700000" algn="tl">
                    <a:srgbClr val="000000">
                      <a:alpha val="43137"/>
                    </a:srgbClr>
                  </a:outerShdw>
                </a:effectLst>
                <a:ea typeface="+mj-ea"/>
                <a:cs typeface="+mj-cs"/>
              </a:rPr>
              <a:t/>
            </a:r>
            <a:br>
              <a:rPr lang="en-US" sz="4400" b="1" i="1" cap="small" dirty="0">
                <a:solidFill>
                  <a:prstClr val="black"/>
                </a:solidFill>
                <a:effectLst>
                  <a:outerShdw blurRad="38100" dist="38100" dir="2700000" algn="tl">
                    <a:srgbClr val="000000">
                      <a:alpha val="43137"/>
                    </a:srgbClr>
                  </a:outerShdw>
                </a:effectLst>
                <a:ea typeface="+mj-ea"/>
                <a:cs typeface="+mj-cs"/>
              </a:rPr>
            </a:br>
            <a:r>
              <a:rPr lang="en-US" sz="4400" b="1" i="1" cap="small" dirty="0">
                <a:solidFill>
                  <a:prstClr val="black"/>
                </a:solidFill>
                <a:effectLst>
                  <a:outerShdw blurRad="38100" dist="38100" dir="2700000" algn="tl">
                    <a:srgbClr val="000000">
                      <a:alpha val="43137"/>
                    </a:srgbClr>
                  </a:outerShdw>
                </a:effectLst>
                <a:ea typeface="+mj-ea"/>
                <a:cs typeface="+mj-cs"/>
              </a:rPr>
              <a:t/>
            </a:r>
            <a:br>
              <a:rPr lang="en-US" sz="4400" b="1" i="1" cap="small" dirty="0">
                <a:solidFill>
                  <a:prstClr val="black"/>
                </a:solidFill>
                <a:effectLst>
                  <a:outerShdw blurRad="38100" dist="38100" dir="2700000" algn="tl">
                    <a:srgbClr val="000000">
                      <a:alpha val="43137"/>
                    </a:srgbClr>
                  </a:outerShdw>
                </a:effectLst>
                <a:ea typeface="+mj-ea"/>
                <a:cs typeface="+mj-cs"/>
              </a:rPr>
            </a:br>
            <a:r>
              <a:rPr lang="en-US" sz="4400" b="1" i="1" cap="small" dirty="0">
                <a:solidFill>
                  <a:prstClr val="black"/>
                </a:solidFill>
                <a:effectLst>
                  <a:outerShdw blurRad="38100" dist="38100" dir="2700000" algn="tl">
                    <a:srgbClr val="000000">
                      <a:alpha val="43137"/>
                    </a:srgbClr>
                  </a:outerShdw>
                </a:effectLst>
                <a:ea typeface="+mj-ea"/>
                <a:cs typeface="+mj-cs"/>
              </a:rPr>
              <a:t/>
            </a:r>
            <a:br>
              <a:rPr lang="en-US" sz="4400" b="1" i="1" cap="small" dirty="0">
                <a:solidFill>
                  <a:prstClr val="black"/>
                </a:solidFill>
                <a:effectLst>
                  <a:outerShdw blurRad="38100" dist="38100" dir="2700000" algn="tl">
                    <a:srgbClr val="000000">
                      <a:alpha val="43137"/>
                    </a:srgbClr>
                  </a:outerShdw>
                </a:effectLst>
                <a:ea typeface="+mj-ea"/>
                <a:cs typeface="+mj-cs"/>
              </a:rPr>
            </a:br>
            <a:r>
              <a:rPr lang="en-US" sz="4400" b="1" i="1" cap="small" dirty="0">
                <a:solidFill>
                  <a:prstClr val="black"/>
                </a:solidFill>
                <a:effectLst>
                  <a:outerShdw blurRad="38100" dist="38100" dir="2700000" algn="tl">
                    <a:srgbClr val="000000">
                      <a:alpha val="43137"/>
                    </a:srgbClr>
                  </a:outerShdw>
                </a:effectLst>
                <a:ea typeface="+mj-ea"/>
                <a:cs typeface="+mj-cs"/>
              </a:rPr>
              <a:t>3</a:t>
            </a:r>
            <a:r>
              <a:rPr lang="en-US" sz="4400" b="1" i="1" cap="small" baseline="30000" dirty="0">
                <a:solidFill>
                  <a:prstClr val="black"/>
                </a:solidFill>
                <a:effectLst>
                  <a:outerShdw blurRad="38100" dist="38100" dir="2700000" algn="tl">
                    <a:srgbClr val="000000">
                      <a:alpha val="43137"/>
                    </a:srgbClr>
                  </a:outerShdw>
                </a:effectLst>
                <a:ea typeface="+mj-ea"/>
                <a:cs typeface="+mj-cs"/>
              </a:rPr>
              <a:t>rd</a:t>
            </a:r>
            <a:r>
              <a:rPr lang="en-US" sz="4400" b="1" i="1" cap="small" dirty="0">
                <a:solidFill>
                  <a:prstClr val="black"/>
                </a:solidFill>
                <a:effectLst>
                  <a:outerShdw blurRad="38100" dist="38100" dir="2700000" algn="tl">
                    <a:srgbClr val="000000">
                      <a:alpha val="43137"/>
                    </a:srgbClr>
                  </a:outerShdw>
                </a:effectLst>
                <a:ea typeface="+mj-ea"/>
                <a:cs typeface="+mj-cs"/>
              </a:rPr>
              <a:t>   Practical Session</a:t>
            </a:r>
            <a:endParaRPr lang="en-US" sz="3600" b="1" i="1" cap="small" dirty="0">
              <a:solidFill>
                <a:prstClr val="black"/>
              </a:solidFill>
              <a:effectLst>
                <a:outerShdw blurRad="38100" dist="38100" dir="2700000" algn="tl">
                  <a:srgbClr val="000000">
                    <a:alpha val="43137"/>
                  </a:srgbClr>
                </a:outerShdw>
              </a:effectLst>
              <a:ea typeface="+mj-ea"/>
              <a:cs typeface="+mj-cs"/>
            </a:endParaRPr>
          </a:p>
        </p:txBody>
      </p:sp>
      <p:sp>
        <p:nvSpPr>
          <p:cNvPr id="7" name="TextBox 6"/>
          <p:cNvSpPr txBox="1"/>
          <p:nvPr/>
        </p:nvSpPr>
        <p:spPr>
          <a:xfrm>
            <a:off x="9110842" y="6588177"/>
            <a:ext cx="1547664" cy="253916"/>
          </a:xfrm>
          <a:prstGeom prst="rect">
            <a:avLst/>
          </a:prstGeom>
          <a:noFill/>
        </p:spPr>
        <p:txBody>
          <a:bodyPr wrap="square" rtlCol="0">
            <a:spAutoFit/>
          </a:bodyPr>
          <a:lstStyle/>
          <a:p>
            <a:pPr rtl="0"/>
            <a:r>
              <a:rPr lang="en-US" sz="1000" b="1" i="1" dirty="0">
                <a:solidFill>
                  <a:prstClr val="black"/>
                </a:solidFill>
              </a:rPr>
              <a:t>Reproduction  block</a:t>
            </a:r>
          </a:p>
        </p:txBody>
      </p:sp>
      <p:sp>
        <p:nvSpPr>
          <p:cNvPr id="8" name="TextBox 7"/>
          <p:cNvSpPr txBox="1"/>
          <p:nvPr/>
        </p:nvSpPr>
        <p:spPr>
          <a:xfrm>
            <a:off x="1524000" y="6597353"/>
            <a:ext cx="1475656" cy="246221"/>
          </a:xfrm>
          <a:prstGeom prst="rect">
            <a:avLst/>
          </a:prstGeom>
          <a:noFill/>
        </p:spPr>
        <p:txBody>
          <a:bodyPr wrap="square" rtlCol="0">
            <a:spAutoFit/>
          </a:bodyPr>
          <a:lstStyle/>
          <a:p>
            <a:pPr algn="l" rtl="0"/>
            <a:r>
              <a:rPr lang="en-US" sz="1000" b="1" i="1" dirty="0">
                <a:solidFill>
                  <a:prstClr val="black"/>
                </a:solidFill>
              </a:rPr>
              <a:t>Pathology </a:t>
            </a:r>
            <a:r>
              <a:rPr lang="en-US" sz="1000" b="1" i="1" dirty="0" err="1">
                <a:solidFill>
                  <a:prstClr val="black"/>
                </a:solidFill>
              </a:rPr>
              <a:t>Dept</a:t>
            </a:r>
            <a:r>
              <a:rPr lang="en-US" sz="1000" b="1" i="1" dirty="0">
                <a:solidFill>
                  <a:prstClr val="black"/>
                </a:solidFill>
              </a:rPr>
              <a:t>, KSU</a:t>
            </a:r>
          </a:p>
        </p:txBody>
      </p:sp>
    </p:spTree>
    <p:extLst>
      <p:ext uri="{BB962C8B-B14F-4D97-AF65-F5344CB8AC3E}">
        <p14:creationId xmlns:p14="http://schemas.microsoft.com/office/powerpoint/2010/main" val="38277480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http://www.fairview.org/healthlibrary/Article/=/fv/groups/public/documents/images/6245.img"/>
          <p:cNvPicPr>
            <a:picLocks noChangeAspect="1" noChangeArrowheads="1"/>
          </p:cNvPicPr>
          <p:nvPr/>
        </p:nvPicPr>
        <p:blipFill>
          <a:blip r:embed="rId2" cstate="print"/>
          <a:srcRect/>
          <a:stretch>
            <a:fillRect/>
          </a:stretch>
        </p:blipFill>
        <p:spPr bwMode="auto">
          <a:xfrm>
            <a:off x="5257800" y="4038600"/>
            <a:ext cx="3429000" cy="2438400"/>
          </a:xfrm>
          <a:prstGeom prst="rect">
            <a:avLst/>
          </a:prstGeom>
          <a:noFill/>
        </p:spPr>
      </p:pic>
      <p:sp>
        <p:nvSpPr>
          <p:cNvPr id="5" name="Oval 4"/>
          <p:cNvSpPr/>
          <p:nvPr/>
        </p:nvSpPr>
        <p:spPr>
          <a:xfrm>
            <a:off x="3276600" y="2362200"/>
            <a:ext cx="6624736" cy="1512168"/>
          </a:xfrm>
          <a:prstGeom prst="ellipse">
            <a:avLst/>
          </a:prstGeom>
          <a:solidFill>
            <a:srgbClr val="993366"/>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5400" b="1" i="1" dirty="0">
                <a:solidFill>
                  <a:prstClr val="white"/>
                </a:solidFill>
                <a:effectLst>
                  <a:outerShdw blurRad="38100" dist="38100" dir="2700000" algn="tl">
                    <a:srgbClr val="000000">
                      <a:alpha val="43137"/>
                    </a:srgbClr>
                  </a:outerShdw>
                </a:effectLst>
                <a:latin typeface="Aharoni" pitchFamily="2" charset="-79"/>
                <a:cs typeface="Aharoni" pitchFamily="2" charset="-79"/>
              </a:rPr>
              <a:t>OVARIES</a:t>
            </a:r>
          </a:p>
        </p:txBody>
      </p:sp>
      <p:sp>
        <p:nvSpPr>
          <p:cNvPr id="7" name="TextBox 6"/>
          <p:cNvSpPr txBox="1"/>
          <p:nvPr/>
        </p:nvSpPr>
        <p:spPr>
          <a:xfrm>
            <a:off x="9110842" y="6588177"/>
            <a:ext cx="1547664" cy="253916"/>
          </a:xfrm>
          <a:prstGeom prst="rect">
            <a:avLst/>
          </a:prstGeom>
          <a:noFill/>
        </p:spPr>
        <p:txBody>
          <a:bodyPr wrap="square" rtlCol="0">
            <a:spAutoFit/>
          </a:bodyPr>
          <a:lstStyle/>
          <a:p>
            <a:pPr rtl="0"/>
            <a:r>
              <a:rPr lang="en-US" sz="1000" b="1" i="1" dirty="0">
                <a:solidFill>
                  <a:prstClr val="black"/>
                </a:solidFill>
              </a:rPr>
              <a:t>Reproduction  block</a:t>
            </a:r>
          </a:p>
        </p:txBody>
      </p:sp>
      <p:sp>
        <p:nvSpPr>
          <p:cNvPr id="8" name="TextBox 7"/>
          <p:cNvSpPr txBox="1"/>
          <p:nvPr/>
        </p:nvSpPr>
        <p:spPr>
          <a:xfrm>
            <a:off x="1524000" y="6597353"/>
            <a:ext cx="1475656" cy="246221"/>
          </a:xfrm>
          <a:prstGeom prst="rect">
            <a:avLst/>
          </a:prstGeom>
          <a:noFill/>
        </p:spPr>
        <p:txBody>
          <a:bodyPr wrap="square" rtlCol="0">
            <a:spAutoFit/>
          </a:bodyPr>
          <a:lstStyle/>
          <a:p>
            <a:pPr algn="l" rtl="0"/>
            <a:r>
              <a:rPr lang="en-US" sz="1000" b="1" i="1" dirty="0">
                <a:solidFill>
                  <a:prstClr val="black"/>
                </a:solidFill>
              </a:rPr>
              <a:t>Pathology </a:t>
            </a:r>
            <a:r>
              <a:rPr lang="en-US" sz="1000" b="1" i="1" dirty="0" err="1">
                <a:solidFill>
                  <a:prstClr val="black"/>
                </a:solidFill>
              </a:rPr>
              <a:t>Dept</a:t>
            </a:r>
            <a:r>
              <a:rPr lang="en-US" sz="1000" b="1" i="1" dirty="0">
                <a:solidFill>
                  <a:prstClr val="black"/>
                </a:solidFill>
              </a:rPr>
              <a:t>, KSU</a:t>
            </a:r>
          </a:p>
        </p:txBody>
      </p:sp>
    </p:spTree>
    <p:extLst>
      <p:ext uri="{BB962C8B-B14F-4D97-AF65-F5344CB8AC3E}">
        <p14:creationId xmlns:p14="http://schemas.microsoft.com/office/powerpoint/2010/main" val="18264677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276600" y="3048001"/>
            <a:ext cx="6048672" cy="830997"/>
          </a:xfrm>
          <a:prstGeom prst="rect">
            <a:avLst/>
          </a:prstGeom>
          <a:noFill/>
        </p:spPr>
        <p:txBody>
          <a:bodyPr wrap="square" rtlCol="0">
            <a:spAutoFit/>
          </a:bodyPr>
          <a:lstStyle/>
          <a:p>
            <a:pPr algn="ctr" rtl="0"/>
            <a:r>
              <a:rPr lang="en-US" sz="4800" b="1" i="1" dirty="0">
                <a:solidFill>
                  <a:prstClr val="black">
                    <a:lumMod val="75000"/>
                    <a:lumOff val="25000"/>
                  </a:prstClr>
                </a:solidFill>
                <a:effectLst>
                  <a:outerShdw blurRad="38100" dist="38100" dir="2700000" algn="tl">
                    <a:srgbClr val="000000">
                      <a:alpha val="43137"/>
                    </a:srgbClr>
                  </a:outerShdw>
                </a:effectLst>
                <a:latin typeface="Aharoni" pitchFamily="2" charset="-79"/>
                <a:cs typeface="Aharoni" pitchFamily="2" charset="-79"/>
              </a:rPr>
              <a:t> OVARIAN CYST</a:t>
            </a:r>
          </a:p>
        </p:txBody>
      </p:sp>
      <p:sp>
        <p:nvSpPr>
          <p:cNvPr id="5" name="TextBox 4"/>
          <p:cNvSpPr txBox="1"/>
          <p:nvPr/>
        </p:nvSpPr>
        <p:spPr>
          <a:xfrm>
            <a:off x="9110842" y="6588177"/>
            <a:ext cx="1547664" cy="253916"/>
          </a:xfrm>
          <a:prstGeom prst="rect">
            <a:avLst/>
          </a:prstGeom>
          <a:noFill/>
        </p:spPr>
        <p:txBody>
          <a:bodyPr wrap="square" rtlCol="0">
            <a:spAutoFit/>
          </a:bodyPr>
          <a:lstStyle/>
          <a:p>
            <a:pPr rtl="0"/>
            <a:r>
              <a:rPr lang="en-US" sz="1000" b="1" i="1" dirty="0">
                <a:solidFill>
                  <a:prstClr val="black"/>
                </a:solidFill>
              </a:rPr>
              <a:t>Reproduction  block</a:t>
            </a:r>
          </a:p>
        </p:txBody>
      </p:sp>
      <p:sp>
        <p:nvSpPr>
          <p:cNvPr id="8" name="TextBox 7"/>
          <p:cNvSpPr txBox="1"/>
          <p:nvPr/>
        </p:nvSpPr>
        <p:spPr>
          <a:xfrm>
            <a:off x="1524000" y="6597353"/>
            <a:ext cx="1475656" cy="246221"/>
          </a:xfrm>
          <a:prstGeom prst="rect">
            <a:avLst/>
          </a:prstGeom>
          <a:noFill/>
        </p:spPr>
        <p:txBody>
          <a:bodyPr wrap="square" rtlCol="0">
            <a:spAutoFit/>
          </a:bodyPr>
          <a:lstStyle/>
          <a:p>
            <a:pPr algn="l" rtl="0"/>
            <a:r>
              <a:rPr lang="en-US" sz="1000" b="1" i="1" dirty="0">
                <a:solidFill>
                  <a:prstClr val="black"/>
                </a:solidFill>
              </a:rPr>
              <a:t>Pathology </a:t>
            </a:r>
            <a:r>
              <a:rPr lang="en-US" sz="1000" b="1" i="1" dirty="0" err="1">
                <a:solidFill>
                  <a:prstClr val="black"/>
                </a:solidFill>
              </a:rPr>
              <a:t>Dept</a:t>
            </a:r>
            <a:r>
              <a:rPr lang="en-US" sz="1000" b="1" i="1" dirty="0">
                <a:solidFill>
                  <a:prstClr val="black"/>
                </a:solidFill>
              </a:rPr>
              <a:t>, KSU</a:t>
            </a:r>
          </a:p>
        </p:txBody>
      </p:sp>
    </p:spTree>
    <p:extLst>
      <p:ext uri="{BB962C8B-B14F-4D97-AF65-F5344CB8AC3E}">
        <p14:creationId xmlns:p14="http://schemas.microsoft.com/office/powerpoint/2010/main" val="39236865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9874" name="Picture 2" descr="http://library.med.utah.edu/WebPath/jpeg4/FEM046.jpg"/>
          <p:cNvPicPr>
            <a:picLocks noChangeAspect="1" noChangeArrowheads="1"/>
          </p:cNvPicPr>
          <p:nvPr/>
        </p:nvPicPr>
        <p:blipFill>
          <a:blip r:embed="rId2" cstate="print"/>
          <a:srcRect/>
          <a:stretch>
            <a:fillRect/>
          </a:stretch>
        </p:blipFill>
        <p:spPr bwMode="auto">
          <a:xfrm>
            <a:off x="3048001" y="1143000"/>
            <a:ext cx="5818909" cy="3810000"/>
          </a:xfrm>
          <a:prstGeom prst="rect">
            <a:avLst/>
          </a:prstGeom>
          <a:noFill/>
          <a:ln w="12700">
            <a:solidFill>
              <a:schemeClr val="tx1"/>
            </a:solidFill>
          </a:ln>
        </p:spPr>
      </p:pic>
      <p:sp>
        <p:nvSpPr>
          <p:cNvPr id="3" name="Rectangle 2"/>
          <p:cNvSpPr/>
          <p:nvPr/>
        </p:nvSpPr>
        <p:spPr>
          <a:xfrm>
            <a:off x="2743200" y="5124271"/>
            <a:ext cx="6400800" cy="923330"/>
          </a:xfrm>
          <a:prstGeom prst="rect">
            <a:avLst/>
          </a:prstGeom>
        </p:spPr>
        <p:txBody>
          <a:bodyPr wrap="square">
            <a:spAutoFit/>
          </a:bodyPr>
          <a:lstStyle/>
          <a:p>
            <a:pPr algn="ctr" rtl="0"/>
            <a:r>
              <a:rPr lang="en-US" b="1" i="1" dirty="0">
                <a:solidFill>
                  <a:prstClr val="black"/>
                </a:solidFill>
              </a:rPr>
              <a:t>Here is a benign cyst in an ovary. This is probably a follicular cyst. Occasionally such cysts may reach several centimeters in size and, if they rupture, can cause abdominal pain.</a:t>
            </a:r>
          </a:p>
        </p:txBody>
      </p:sp>
      <p:sp>
        <p:nvSpPr>
          <p:cNvPr id="4" name="Rounded Rectangle 3"/>
          <p:cNvSpPr/>
          <p:nvPr/>
        </p:nvSpPr>
        <p:spPr>
          <a:xfrm>
            <a:off x="3200400" y="381000"/>
            <a:ext cx="5562600" cy="527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effectLst>
                  <a:outerShdw blurRad="38100" dist="38100" dir="2700000" algn="tl">
                    <a:srgbClr val="000000">
                      <a:alpha val="43137"/>
                    </a:srgbClr>
                  </a:outerShdw>
                </a:effectLst>
              </a:rPr>
              <a:t>Benign Ovarian Cyst - Gross</a:t>
            </a:r>
          </a:p>
        </p:txBody>
      </p:sp>
      <p:sp>
        <p:nvSpPr>
          <p:cNvPr id="8" name="TextBox 7"/>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31378883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3124200" y="5257800"/>
            <a:ext cx="5867400" cy="923330"/>
          </a:xfrm>
          <a:prstGeom prst="rect">
            <a:avLst/>
          </a:prstGeom>
        </p:spPr>
        <p:txBody>
          <a:bodyPr wrap="square">
            <a:spAutoFit/>
          </a:bodyPr>
          <a:lstStyle/>
          <a:p>
            <a:pPr algn="ctr" rtl="0"/>
            <a:r>
              <a:rPr lang="en-US" b="1" i="1" dirty="0">
                <a:solidFill>
                  <a:prstClr val="black"/>
                </a:solidFill>
              </a:rPr>
              <a:t>Benign epithelial tumors of the ovary can reach massive proportions. The serous cystadenoma seen here fills a surgical pan and dwarfs the 4 cm ruler.</a:t>
            </a:r>
          </a:p>
        </p:txBody>
      </p:sp>
      <p:pic>
        <p:nvPicPr>
          <p:cNvPr id="74754" name="Picture 2" descr="http://library.med.utah.edu/WebPath/jpeg4/FEM052.jpg"/>
          <p:cNvPicPr>
            <a:picLocks noChangeAspect="1" noChangeArrowheads="1"/>
          </p:cNvPicPr>
          <p:nvPr/>
        </p:nvPicPr>
        <p:blipFill>
          <a:blip r:embed="rId2" cstate="print"/>
          <a:srcRect/>
          <a:stretch>
            <a:fillRect/>
          </a:stretch>
        </p:blipFill>
        <p:spPr bwMode="auto">
          <a:xfrm>
            <a:off x="3200401" y="1371601"/>
            <a:ext cx="5659581" cy="3705679"/>
          </a:xfrm>
          <a:prstGeom prst="rect">
            <a:avLst/>
          </a:prstGeom>
          <a:noFill/>
        </p:spPr>
      </p:pic>
      <p:sp>
        <p:nvSpPr>
          <p:cNvPr id="5" name="Rounded Rectangle 4"/>
          <p:cNvSpPr/>
          <p:nvPr/>
        </p:nvSpPr>
        <p:spPr>
          <a:xfrm>
            <a:off x="3276600" y="457200"/>
            <a:ext cx="5486400" cy="523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effectLst>
                  <a:outerShdw blurRad="38100" dist="38100" dir="2700000" algn="tl">
                    <a:srgbClr val="000000">
                      <a:alpha val="43137"/>
                    </a:srgbClr>
                  </a:outerShdw>
                </a:effectLst>
              </a:rPr>
              <a:t>Serous Cystadenoma of the Ovary</a:t>
            </a:r>
          </a:p>
        </p:txBody>
      </p:sp>
      <p:sp>
        <p:nvSpPr>
          <p:cNvPr id="9" name="TextBox 8"/>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10" name="TextBox 9"/>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17285181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2743200" y="457200"/>
            <a:ext cx="6449144" cy="523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smtClean="0">
                <a:solidFill>
                  <a:prstClr val="white"/>
                </a:solidFill>
                <a:effectLst>
                  <a:outerShdw blurRad="38100" dist="38100" dir="2700000" algn="tl">
                    <a:srgbClr val="000000">
                      <a:alpha val="43137"/>
                    </a:srgbClr>
                  </a:outerShdw>
                </a:effectLst>
              </a:rPr>
              <a:t>Mucinous Cystadenoma </a:t>
            </a:r>
            <a:r>
              <a:rPr lang="en-US" sz="2400" b="1" i="1" dirty="0">
                <a:solidFill>
                  <a:prstClr val="white"/>
                </a:solidFill>
                <a:effectLst>
                  <a:outerShdw blurRad="38100" dist="38100" dir="2700000" algn="tl">
                    <a:srgbClr val="000000">
                      <a:alpha val="43137"/>
                    </a:srgbClr>
                  </a:outerShdw>
                </a:effectLst>
              </a:rPr>
              <a:t>of the Ovary - LPF</a:t>
            </a:r>
          </a:p>
        </p:txBody>
      </p:sp>
      <p:sp>
        <p:nvSpPr>
          <p:cNvPr id="8" name="TextBox 7"/>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pic>
        <p:nvPicPr>
          <p:cNvPr id="124932" name="Picture 4" descr="http://cai.md.chula.ac.th/chulapatho/chulapatho/systemic/female/movcyt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124744"/>
            <a:ext cx="6367642" cy="3973214"/>
          </a:xfrm>
          <a:prstGeom prst="rect">
            <a:avLst/>
          </a:prstGeom>
          <a:noFill/>
          <a:ln>
            <a:solidFill>
              <a:schemeClr val="accent1">
                <a:lumMod val="40000"/>
                <a:lumOff val="60000"/>
              </a:schemeClr>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743200" y="5385990"/>
            <a:ext cx="6161112" cy="923330"/>
          </a:xfrm>
          <a:prstGeom prst="rect">
            <a:avLst/>
          </a:prstGeom>
        </p:spPr>
        <p:txBody>
          <a:bodyPr wrap="square">
            <a:spAutoFit/>
          </a:bodyPr>
          <a:lstStyle/>
          <a:p>
            <a:pPr algn="ctr" rtl="0"/>
            <a:r>
              <a:rPr lang="en-US" b="1" i="1" dirty="0">
                <a:solidFill>
                  <a:prstClr val="black"/>
                </a:solidFill>
              </a:rPr>
              <a:t>Microscopy shows the thin wall lined by a single layer of </a:t>
            </a:r>
            <a:r>
              <a:rPr lang="en-US" b="1" i="1" dirty="0" err="1">
                <a:solidFill>
                  <a:prstClr val="black"/>
                </a:solidFill>
              </a:rPr>
              <a:t>mucin</a:t>
            </a:r>
            <a:r>
              <a:rPr lang="en-US" b="1" i="1" dirty="0">
                <a:solidFill>
                  <a:prstClr val="black"/>
                </a:solidFill>
              </a:rPr>
              <a:t>-secreting columnar cells with a basally-placed spherical small nucleus</a:t>
            </a:r>
          </a:p>
        </p:txBody>
      </p:sp>
    </p:spTree>
    <p:extLst>
      <p:ext uri="{BB962C8B-B14F-4D97-AF65-F5344CB8AC3E}">
        <p14:creationId xmlns:p14="http://schemas.microsoft.com/office/powerpoint/2010/main" val="42032184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2743200" y="457200"/>
            <a:ext cx="6449144" cy="523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smtClean="0">
                <a:solidFill>
                  <a:prstClr val="white"/>
                </a:solidFill>
                <a:effectLst>
                  <a:outerShdw blurRad="38100" dist="38100" dir="2700000" algn="tl">
                    <a:srgbClr val="000000">
                      <a:alpha val="43137"/>
                    </a:srgbClr>
                  </a:outerShdw>
                </a:effectLst>
              </a:rPr>
              <a:t>Mucinous Cystadenoma </a:t>
            </a:r>
            <a:r>
              <a:rPr lang="en-US" sz="2400" b="1" i="1" dirty="0">
                <a:solidFill>
                  <a:prstClr val="white"/>
                </a:solidFill>
                <a:effectLst>
                  <a:outerShdw blurRad="38100" dist="38100" dir="2700000" algn="tl">
                    <a:srgbClr val="000000">
                      <a:alpha val="43137"/>
                    </a:srgbClr>
                  </a:outerShdw>
                </a:effectLst>
              </a:rPr>
              <a:t>of the Ovary - HPF</a:t>
            </a:r>
          </a:p>
        </p:txBody>
      </p:sp>
      <p:sp>
        <p:nvSpPr>
          <p:cNvPr id="8" name="TextBox 7"/>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pic>
        <p:nvPicPr>
          <p:cNvPr id="10" name="Picture 6" descr="http://cai.md.chula.ac.th/chulapatho/chulapatho/systemic/female/movcyt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196752"/>
            <a:ext cx="6449144" cy="4032448"/>
          </a:xfrm>
          <a:prstGeom prst="rect">
            <a:avLst/>
          </a:prstGeom>
          <a:solidFill>
            <a:schemeClr val="accent1">
              <a:lumMod val="40000"/>
              <a:lumOff val="60000"/>
            </a:schemeClr>
          </a:solidFill>
        </p:spPr>
      </p:pic>
      <p:sp>
        <p:nvSpPr>
          <p:cNvPr id="11" name="Rectangle 10"/>
          <p:cNvSpPr/>
          <p:nvPr/>
        </p:nvSpPr>
        <p:spPr>
          <a:xfrm>
            <a:off x="3071664" y="5313982"/>
            <a:ext cx="5756412" cy="923330"/>
          </a:xfrm>
          <a:prstGeom prst="rect">
            <a:avLst/>
          </a:prstGeom>
        </p:spPr>
        <p:txBody>
          <a:bodyPr wrap="square">
            <a:spAutoFit/>
          </a:bodyPr>
          <a:lstStyle/>
          <a:p>
            <a:pPr algn="ctr" rtl="0"/>
            <a:r>
              <a:rPr lang="en-US" b="1" dirty="0">
                <a:solidFill>
                  <a:prstClr val="black"/>
                </a:solidFill>
                <a:latin typeface="Times New Roman" panose="02020603050405020304" pitchFamily="18" charset="0"/>
              </a:rPr>
              <a:t> </a:t>
            </a:r>
            <a:r>
              <a:rPr lang="en-US" b="1" i="1" dirty="0">
                <a:solidFill>
                  <a:prstClr val="black"/>
                </a:solidFill>
              </a:rPr>
              <a:t>High power shows the thin wall lined by a single layer of mucin-secreting columnar cells with </a:t>
            </a:r>
          </a:p>
          <a:p>
            <a:pPr algn="ctr" rtl="0"/>
            <a:r>
              <a:rPr lang="en-US" b="1" i="1" dirty="0">
                <a:solidFill>
                  <a:prstClr val="black"/>
                </a:solidFill>
              </a:rPr>
              <a:t>a basally-placed spherical small nucleus</a:t>
            </a:r>
          </a:p>
        </p:txBody>
      </p:sp>
    </p:spTree>
    <p:extLst>
      <p:ext uri="{BB962C8B-B14F-4D97-AF65-F5344CB8AC3E}">
        <p14:creationId xmlns:p14="http://schemas.microsoft.com/office/powerpoint/2010/main" val="11648381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2819400" y="5276671"/>
            <a:ext cx="6172200" cy="369332"/>
          </a:xfrm>
          <a:prstGeom prst="rect">
            <a:avLst/>
          </a:prstGeom>
        </p:spPr>
        <p:txBody>
          <a:bodyPr wrap="square">
            <a:spAutoFit/>
          </a:bodyPr>
          <a:lstStyle/>
          <a:p>
            <a:pPr algn="ctr" rtl="0"/>
            <a:r>
              <a:rPr lang="en-US" b="1" i="1" dirty="0">
                <a:solidFill>
                  <a:prstClr val="white"/>
                </a:solidFill>
              </a:rPr>
              <a:t> .</a:t>
            </a:r>
          </a:p>
        </p:txBody>
      </p:sp>
      <p:sp>
        <p:nvSpPr>
          <p:cNvPr id="4" name="Rounded Rectangle 3"/>
          <p:cNvSpPr/>
          <p:nvPr/>
        </p:nvSpPr>
        <p:spPr>
          <a:xfrm>
            <a:off x="2743200" y="457200"/>
            <a:ext cx="6593160" cy="523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effectLst>
                  <a:outerShdw blurRad="38100" dist="38100" dir="2700000" algn="tl">
                    <a:srgbClr val="000000">
                      <a:alpha val="43137"/>
                    </a:srgbClr>
                  </a:outerShdw>
                </a:effectLst>
              </a:rPr>
              <a:t>Serous Cystadenoma of the Ovary - HPF</a:t>
            </a:r>
          </a:p>
        </p:txBody>
      </p:sp>
      <p:sp>
        <p:nvSpPr>
          <p:cNvPr id="8" name="TextBox 7"/>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pic>
        <p:nvPicPr>
          <p:cNvPr id="123912" name="Picture 8" descr="http://155.37.5.42/eatlas/images/GYN/5368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259586"/>
            <a:ext cx="6593160" cy="3714565"/>
          </a:xfrm>
          <a:prstGeom prst="rect">
            <a:avLst/>
          </a:prstGeom>
          <a:solidFill>
            <a:schemeClr val="accent1">
              <a:lumMod val="75000"/>
            </a:schemeClr>
          </a:solidFill>
          <a:ln w="12700">
            <a:solidFill>
              <a:schemeClr val="accent1">
                <a:lumMod val="40000"/>
                <a:lumOff val="60000"/>
              </a:schemeClr>
            </a:solidFill>
          </a:ln>
        </p:spPr>
      </p:pic>
      <p:sp>
        <p:nvSpPr>
          <p:cNvPr id="5" name="Rectangle 4"/>
          <p:cNvSpPr/>
          <p:nvPr/>
        </p:nvSpPr>
        <p:spPr>
          <a:xfrm>
            <a:off x="2495600" y="5181000"/>
            <a:ext cx="7488832" cy="1200329"/>
          </a:xfrm>
          <a:prstGeom prst="rect">
            <a:avLst/>
          </a:prstGeom>
        </p:spPr>
        <p:txBody>
          <a:bodyPr wrap="square">
            <a:spAutoFit/>
          </a:bodyPr>
          <a:lstStyle/>
          <a:p>
            <a:pPr algn="l" rtl="0"/>
            <a:r>
              <a:rPr lang="en-US" b="1" i="1" dirty="0">
                <a:solidFill>
                  <a:srgbClr val="333333"/>
                </a:solidFill>
              </a:rPr>
              <a:t>•  The blue arrows point to cilia. </a:t>
            </a:r>
            <a:br>
              <a:rPr lang="en-US" b="1" i="1" dirty="0">
                <a:solidFill>
                  <a:srgbClr val="333333"/>
                </a:solidFill>
              </a:rPr>
            </a:br>
            <a:r>
              <a:rPr lang="en-US" b="1" i="1" dirty="0">
                <a:solidFill>
                  <a:srgbClr val="333333"/>
                </a:solidFill>
              </a:rPr>
              <a:t>•  The cells have dark nuclei without nucleoli or mitoses. </a:t>
            </a:r>
            <a:br>
              <a:rPr lang="en-US" b="1" i="1" dirty="0">
                <a:solidFill>
                  <a:srgbClr val="333333"/>
                </a:solidFill>
              </a:rPr>
            </a:br>
            <a:r>
              <a:rPr lang="en-US" b="1" i="1" dirty="0">
                <a:solidFill>
                  <a:srgbClr val="333333"/>
                </a:solidFill>
              </a:rPr>
              <a:t>•  The cytoplasm is eosinophlic and ciliated like tubal epithelium. </a:t>
            </a:r>
            <a:br>
              <a:rPr lang="en-US" b="1" i="1" dirty="0">
                <a:solidFill>
                  <a:srgbClr val="333333"/>
                </a:solidFill>
              </a:rPr>
            </a:br>
            <a:r>
              <a:rPr lang="en-US" b="1" i="1" dirty="0">
                <a:solidFill>
                  <a:srgbClr val="333333"/>
                </a:solidFill>
              </a:rPr>
              <a:t>•  The stroma contains spindly fibroblasts</a:t>
            </a:r>
          </a:p>
        </p:txBody>
      </p:sp>
    </p:spTree>
    <p:extLst>
      <p:ext uri="{BB962C8B-B14F-4D97-AF65-F5344CB8AC3E}">
        <p14:creationId xmlns:p14="http://schemas.microsoft.com/office/powerpoint/2010/main" val="17252190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352801" y="2743200"/>
            <a:ext cx="6336703" cy="2123658"/>
          </a:xfrm>
          <a:prstGeom prst="rect">
            <a:avLst/>
          </a:prstGeom>
        </p:spPr>
        <p:txBody>
          <a:bodyPr wrap="square">
            <a:spAutoFit/>
          </a:bodyPr>
          <a:lstStyle/>
          <a:p>
            <a:pPr algn="ctr" rtl="0"/>
            <a:r>
              <a:rPr lang="en-US" sz="4400" b="1" i="1" dirty="0" err="1">
                <a:solidFill>
                  <a:prstClr val="black">
                    <a:lumMod val="75000"/>
                    <a:lumOff val="25000"/>
                  </a:prstClr>
                </a:solidFill>
                <a:effectLst>
                  <a:outerShdw blurRad="38100" dist="38100" dir="2700000" algn="tl">
                    <a:srgbClr val="000000">
                      <a:alpha val="43137"/>
                    </a:srgbClr>
                  </a:outerShdw>
                </a:effectLst>
                <a:latin typeface="Aharoni" pitchFamily="2" charset="-79"/>
                <a:cs typeface="Aharoni" pitchFamily="2" charset="-79"/>
              </a:rPr>
              <a:t>Dermoid</a:t>
            </a:r>
            <a:r>
              <a:rPr lang="en-US" sz="4400" b="1" i="1" dirty="0">
                <a:solidFill>
                  <a:prstClr val="black">
                    <a:lumMod val="75000"/>
                    <a:lumOff val="25000"/>
                  </a:prstClr>
                </a:solidFill>
                <a:effectLst>
                  <a:outerShdw blurRad="38100" dist="38100" dir="2700000" algn="tl">
                    <a:srgbClr val="000000">
                      <a:alpha val="43137"/>
                    </a:srgbClr>
                  </a:outerShdw>
                </a:effectLst>
                <a:latin typeface="Aharoni" pitchFamily="2" charset="-79"/>
                <a:cs typeface="Aharoni" pitchFamily="2" charset="-79"/>
              </a:rPr>
              <a:t> Cyst</a:t>
            </a:r>
          </a:p>
          <a:p>
            <a:pPr algn="ctr" rtl="0"/>
            <a:r>
              <a:rPr lang="en-US" sz="4400" b="1" i="1" dirty="0">
                <a:solidFill>
                  <a:prstClr val="black">
                    <a:lumMod val="75000"/>
                    <a:lumOff val="25000"/>
                  </a:prstClr>
                </a:solidFill>
                <a:effectLst>
                  <a:outerShdw blurRad="38100" dist="38100" dir="2700000" algn="tl">
                    <a:srgbClr val="000000">
                      <a:alpha val="43137"/>
                    </a:srgbClr>
                  </a:outerShdw>
                </a:effectLst>
                <a:latin typeface="Aharoni" pitchFamily="2" charset="-79"/>
                <a:cs typeface="Aharoni" pitchFamily="2" charset="-79"/>
              </a:rPr>
              <a:t>(Teratoma) </a:t>
            </a:r>
            <a:br>
              <a:rPr lang="en-US" sz="4400" b="1" i="1" dirty="0">
                <a:solidFill>
                  <a:prstClr val="black">
                    <a:lumMod val="75000"/>
                    <a:lumOff val="25000"/>
                  </a:prstClr>
                </a:solidFill>
                <a:effectLst>
                  <a:outerShdw blurRad="38100" dist="38100" dir="2700000" algn="tl">
                    <a:srgbClr val="000000">
                      <a:alpha val="43137"/>
                    </a:srgbClr>
                  </a:outerShdw>
                </a:effectLst>
                <a:latin typeface="Aharoni" pitchFamily="2" charset="-79"/>
                <a:cs typeface="Aharoni" pitchFamily="2" charset="-79"/>
              </a:rPr>
            </a:br>
            <a:r>
              <a:rPr lang="en-US" sz="4400" b="1" i="1" dirty="0">
                <a:solidFill>
                  <a:prstClr val="black">
                    <a:lumMod val="75000"/>
                    <a:lumOff val="25000"/>
                  </a:prstClr>
                </a:solidFill>
                <a:effectLst>
                  <a:outerShdw blurRad="38100" dist="38100" dir="2700000" algn="tl">
                    <a:srgbClr val="000000">
                      <a:alpha val="43137"/>
                    </a:srgbClr>
                  </a:outerShdw>
                </a:effectLst>
                <a:latin typeface="Aharoni" pitchFamily="2" charset="-79"/>
                <a:cs typeface="Aharoni" pitchFamily="2" charset="-79"/>
              </a:rPr>
              <a:t>of the Ovary</a:t>
            </a:r>
            <a:endParaRPr lang="en-US" sz="4400" b="1" dirty="0">
              <a:solidFill>
                <a:prstClr val="black">
                  <a:lumMod val="75000"/>
                  <a:lumOff val="25000"/>
                </a:prstClr>
              </a:solidFill>
              <a:latin typeface="Aharoni" pitchFamily="2" charset="-79"/>
              <a:cs typeface="Aharoni" pitchFamily="2" charset="-79"/>
            </a:endParaRPr>
          </a:p>
        </p:txBody>
      </p:sp>
      <p:sp>
        <p:nvSpPr>
          <p:cNvPr id="5" name="TextBox 4"/>
          <p:cNvSpPr txBox="1"/>
          <p:nvPr/>
        </p:nvSpPr>
        <p:spPr>
          <a:xfrm>
            <a:off x="9110842" y="6588177"/>
            <a:ext cx="1547664" cy="253916"/>
          </a:xfrm>
          <a:prstGeom prst="rect">
            <a:avLst/>
          </a:prstGeom>
          <a:noFill/>
        </p:spPr>
        <p:txBody>
          <a:bodyPr wrap="square" rtlCol="0">
            <a:spAutoFit/>
          </a:bodyPr>
          <a:lstStyle/>
          <a:p>
            <a:pPr rtl="0"/>
            <a:r>
              <a:rPr lang="en-US" sz="1000" b="1" i="1" dirty="0">
                <a:solidFill>
                  <a:prstClr val="black"/>
                </a:solidFill>
              </a:rPr>
              <a:t>Reproduction  block</a:t>
            </a:r>
          </a:p>
        </p:txBody>
      </p:sp>
      <p:sp>
        <p:nvSpPr>
          <p:cNvPr id="8" name="TextBox 7"/>
          <p:cNvSpPr txBox="1"/>
          <p:nvPr/>
        </p:nvSpPr>
        <p:spPr>
          <a:xfrm>
            <a:off x="1524000" y="6597353"/>
            <a:ext cx="1475656" cy="246221"/>
          </a:xfrm>
          <a:prstGeom prst="rect">
            <a:avLst/>
          </a:prstGeom>
          <a:noFill/>
        </p:spPr>
        <p:txBody>
          <a:bodyPr wrap="square" rtlCol="0">
            <a:spAutoFit/>
          </a:bodyPr>
          <a:lstStyle/>
          <a:p>
            <a:pPr algn="l" rtl="0"/>
            <a:r>
              <a:rPr lang="en-US" sz="1000" b="1" i="1" dirty="0">
                <a:solidFill>
                  <a:prstClr val="black"/>
                </a:solidFill>
              </a:rPr>
              <a:t>Pathology </a:t>
            </a:r>
            <a:r>
              <a:rPr lang="en-US" sz="1000" b="1" i="1" dirty="0" err="1">
                <a:solidFill>
                  <a:prstClr val="black"/>
                </a:solidFill>
              </a:rPr>
              <a:t>Dept</a:t>
            </a:r>
            <a:r>
              <a:rPr lang="en-US" sz="1000" b="1" i="1" dirty="0">
                <a:solidFill>
                  <a:prstClr val="black"/>
                </a:solidFill>
              </a:rPr>
              <a:t>, KSU</a:t>
            </a:r>
          </a:p>
        </p:txBody>
      </p:sp>
    </p:spTree>
    <p:extLst>
      <p:ext uri="{BB962C8B-B14F-4D97-AF65-F5344CB8AC3E}">
        <p14:creationId xmlns:p14="http://schemas.microsoft.com/office/powerpoint/2010/main" val="4243857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063552" y="5373217"/>
            <a:ext cx="7776864" cy="1200329"/>
          </a:xfrm>
          <a:prstGeom prst="rect">
            <a:avLst/>
          </a:prstGeom>
        </p:spPr>
        <p:txBody>
          <a:bodyPr wrap="square">
            <a:spAutoFit/>
          </a:bodyPr>
          <a:lstStyle/>
          <a:p>
            <a:pPr algn="ctr" rtl="0"/>
            <a:r>
              <a:rPr lang="en-US" b="1" i="1" dirty="0">
                <a:solidFill>
                  <a:prstClr val="black"/>
                </a:solidFill>
              </a:rPr>
              <a:t>This 4.0 cm dermoid cyst is filled with greasy material (keratin and sebaceous secretions) and shows tufts of hair. The rounded solid area at the bottom is called Rokitansky's protruberance. Microscopically, it also showed foci of neural tissue. </a:t>
            </a:r>
          </a:p>
        </p:txBody>
      </p:sp>
      <p:pic>
        <p:nvPicPr>
          <p:cNvPr id="315394" name="Picture 2" descr="http://www.webpathology.com/slides/slides/Ovary_MatureCysticTeratomaGross1.jpg"/>
          <p:cNvPicPr>
            <a:picLocks noChangeAspect="1" noChangeArrowheads="1"/>
          </p:cNvPicPr>
          <p:nvPr/>
        </p:nvPicPr>
        <p:blipFill>
          <a:blip r:embed="rId2" cstate="print"/>
          <a:srcRect/>
          <a:stretch>
            <a:fillRect/>
          </a:stretch>
        </p:blipFill>
        <p:spPr bwMode="auto">
          <a:xfrm>
            <a:off x="2988577" y="908720"/>
            <a:ext cx="6419791" cy="4392488"/>
          </a:xfrm>
          <a:prstGeom prst="rect">
            <a:avLst/>
          </a:prstGeom>
          <a:noFill/>
          <a:ln w="28575">
            <a:solidFill>
              <a:schemeClr val="tx1"/>
            </a:solidFill>
          </a:ln>
        </p:spPr>
      </p:pic>
      <p:sp>
        <p:nvSpPr>
          <p:cNvPr id="4" name="Rounded Rectangle 3"/>
          <p:cNvSpPr/>
          <p:nvPr/>
        </p:nvSpPr>
        <p:spPr>
          <a:xfrm>
            <a:off x="2783632" y="260648"/>
            <a:ext cx="6552728"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rPr>
              <a:t>Ovary: Mature Cystic Teratoma</a:t>
            </a:r>
          </a:p>
        </p:txBody>
      </p:sp>
      <p:sp>
        <p:nvSpPr>
          <p:cNvPr id="9" name="TextBox 8"/>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10" name="TextBox 9"/>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3144183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11298" name="Picture 2" descr="http://library.med.utah.edu/WebPath/jpeg4/FEM002.jpg"/>
          <p:cNvPicPr>
            <a:picLocks noChangeAspect="1" noChangeArrowheads="1"/>
          </p:cNvPicPr>
          <p:nvPr/>
        </p:nvPicPr>
        <p:blipFill>
          <a:blip r:embed="rId2" cstate="print"/>
          <a:srcRect/>
          <a:stretch>
            <a:fillRect/>
          </a:stretch>
        </p:blipFill>
        <p:spPr bwMode="auto">
          <a:xfrm>
            <a:off x="2855640" y="1117794"/>
            <a:ext cx="6336704" cy="3944040"/>
          </a:xfrm>
          <a:prstGeom prst="rect">
            <a:avLst/>
          </a:prstGeom>
          <a:noFill/>
        </p:spPr>
      </p:pic>
      <p:sp>
        <p:nvSpPr>
          <p:cNvPr id="3" name="Rectangle 2"/>
          <p:cNvSpPr/>
          <p:nvPr/>
        </p:nvSpPr>
        <p:spPr>
          <a:xfrm>
            <a:off x="2166910" y="5229201"/>
            <a:ext cx="7643866" cy="1200329"/>
          </a:xfrm>
          <a:prstGeom prst="rect">
            <a:avLst/>
          </a:prstGeom>
        </p:spPr>
        <p:txBody>
          <a:bodyPr wrap="square">
            <a:spAutoFit/>
          </a:bodyPr>
          <a:lstStyle/>
          <a:p>
            <a:pPr algn="ctr" rtl="0"/>
            <a:r>
              <a:rPr lang="en-US" b="1" i="1" dirty="0">
                <a:solidFill>
                  <a:prstClr val="black"/>
                </a:solidFill>
              </a:rPr>
              <a:t>Normal cervix with a smooth, glistening mucosal surface. There is a small rim of vaginal cuff from this hysterectomy specimen. The cervical </a:t>
            </a:r>
            <a:r>
              <a:rPr lang="en-US" b="1" i="1" dirty="0" err="1">
                <a:solidFill>
                  <a:prstClr val="black"/>
                </a:solidFill>
              </a:rPr>
              <a:t>os</a:t>
            </a:r>
            <a:r>
              <a:rPr lang="en-US" b="1" i="1" dirty="0">
                <a:solidFill>
                  <a:prstClr val="black"/>
                </a:solidFill>
              </a:rPr>
              <a:t> is small and round, typical for a nulliparous woman. The </a:t>
            </a:r>
            <a:r>
              <a:rPr lang="en-US" b="1" i="1" dirty="0" err="1">
                <a:solidFill>
                  <a:prstClr val="black"/>
                </a:solidFill>
              </a:rPr>
              <a:t>os</a:t>
            </a:r>
            <a:r>
              <a:rPr lang="en-US" b="1" i="1" dirty="0">
                <a:solidFill>
                  <a:prstClr val="black"/>
                </a:solidFill>
              </a:rPr>
              <a:t> will have a fish-mouth shape after one or more pregnancies</a:t>
            </a:r>
          </a:p>
        </p:txBody>
      </p:sp>
      <p:sp>
        <p:nvSpPr>
          <p:cNvPr id="4" name="Rounded Rectangle 3"/>
          <p:cNvSpPr/>
          <p:nvPr/>
        </p:nvSpPr>
        <p:spPr>
          <a:xfrm>
            <a:off x="3359696" y="336646"/>
            <a:ext cx="5328592" cy="500066"/>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effectLst>
                  <a:outerShdw blurRad="38100" dist="38100" dir="2700000" algn="tl">
                    <a:srgbClr val="000000">
                      <a:alpha val="43137"/>
                    </a:srgbClr>
                  </a:outerShdw>
                </a:effectLst>
              </a:rPr>
              <a:t>Normal Uterine Cervix - Gross</a:t>
            </a:r>
          </a:p>
        </p:txBody>
      </p:sp>
      <p:sp>
        <p:nvSpPr>
          <p:cNvPr id="9" name="TextBox 8"/>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10" name="TextBox 9"/>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29174431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60098" name="Picture 1"/>
          <p:cNvPicPr>
            <a:picLocks noChangeAspect="1"/>
          </p:cNvPicPr>
          <p:nvPr/>
        </p:nvPicPr>
        <p:blipFill>
          <a:blip r:embed="rId3" cstate="print"/>
          <a:srcRect/>
          <a:stretch>
            <a:fillRect/>
          </a:stretch>
        </p:blipFill>
        <p:spPr bwMode="auto">
          <a:xfrm>
            <a:off x="2829578" y="1071324"/>
            <a:ext cx="6434774" cy="4301893"/>
          </a:xfrm>
          <a:prstGeom prst="rect">
            <a:avLst/>
          </a:prstGeom>
          <a:noFill/>
          <a:ln w="12700">
            <a:solidFill>
              <a:schemeClr val="tx1"/>
            </a:solidFill>
            <a:miter lim="800000"/>
            <a:headEnd/>
            <a:tailEnd/>
          </a:ln>
        </p:spPr>
      </p:pic>
      <p:sp>
        <p:nvSpPr>
          <p:cNvPr id="3" name="Rectangle 2"/>
          <p:cNvSpPr/>
          <p:nvPr/>
        </p:nvSpPr>
        <p:spPr>
          <a:xfrm>
            <a:off x="2567608" y="5517232"/>
            <a:ext cx="6984776" cy="923330"/>
          </a:xfrm>
          <a:prstGeom prst="rect">
            <a:avLst/>
          </a:prstGeom>
        </p:spPr>
        <p:txBody>
          <a:bodyPr wrap="square">
            <a:spAutoFit/>
          </a:bodyPr>
          <a:lstStyle/>
          <a:p>
            <a:pPr algn="ctr" rtl="0">
              <a:spcBef>
                <a:spcPct val="0"/>
              </a:spcBef>
            </a:pPr>
            <a:r>
              <a:rPr lang="en-US" b="1" i="1" dirty="0">
                <a:solidFill>
                  <a:prstClr val="black"/>
                </a:solidFill>
              </a:rPr>
              <a:t>The picture shows cyst containing teeth and hairs with nail tissue and skin . It may be complicated by torsion infarction , struma ovarii and immature teratoma .</a:t>
            </a:r>
          </a:p>
        </p:txBody>
      </p:sp>
      <p:sp>
        <p:nvSpPr>
          <p:cNvPr id="4" name="Rounded Rectangle 3"/>
          <p:cNvSpPr/>
          <p:nvPr/>
        </p:nvSpPr>
        <p:spPr>
          <a:xfrm>
            <a:off x="2783632" y="260648"/>
            <a:ext cx="6552728"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rPr>
              <a:t>Ovary: Mature Cystic Teratoma</a:t>
            </a:r>
          </a:p>
        </p:txBody>
      </p:sp>
      <p:sp>
        <p:nvSpPr>
          <p:cNvPr id="8" name="TextBox 7"/>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2884438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991544" y="5229201"/>
            <a:ext cx="7920880" cy="1200329"/>
          </a:xfrm>
          <a:prstGeom prst="rect">
            <a:avLst/>
          </a:prstGeom>
        </p:spPr>
        <p:txBody>
          <a:bodyPr wrap="square">
            <a:spAutoFit/>
          </a:bodyPr>
          <a:lstStyle/>
          <a:p>
            <a:pPr algn="ctr" rtl="0"/>
            <a:r>
              <a:rPr lang="en-US" b="1" i="1" dirty="0">
                <a:solidFill>
                  <a:prstClr val="black"/>
                </a:solidFill>
              </a:rPr>
              <a:t>Ovarian teratoma showing neuroepithelial tubules and rosettes (immature component) adjacent to a hair follicle (mature component). They consist of epidermis, hair follicles, sweat and sebaceous glands and neuroectodermal derivatives</a:t>
            </a:r>
          </a:p>
        </p:txBody>
      </p:sp>
      <p:pic>
        <p:nvPicPr>
          <p:cNvPr id="316418" name="Picture 2" descr="http://www.webpathology.com/slides/slides/Ovary_GermCellTumors_MatureTeratomaB.jpg"/>
          <p:cNvPicPr>
            <a:picLocks noChangeAspect="1" noChangeArrowheads="1"/>
          </p:cNvPicPr>
          <p:nvPr/>
        </p:nvPicPr>
        <p:blipFill>
          <a:blip r:embed="rId2" cstate="print"/>
          <a:srcRect/>
          <a:stretch>
            <a:fillRect/>
          </a:stretch>
        </p:blipFill>
        <p:spPr bwMode="auto">
          <a:xfrm>
            <a:off x="2871900" y="980728"/>
            <a:ext cx="6536468" cy="4104456"/>
          </a:xfrm>
          <a:prstGeom prst="rect">
            <a:avLst/>
          </a:prstGeom>
          <a:noFill/>
          <a:ln w="28575">
            <a:solidFill>
              <a:schemeClr val="tx1"/>
            </a:solidFill>
          </a:ln>
        </p:spPr>
      </p:pic>
      <p:sp>
        <p:nvSpPr>
          <p:cNvPr id="4" name="Rounded Rectangle 3"/>
          <p:cNvSpPr/>
          <p:nvPr/>
        </p:nvSpPr>
        <p:spPr>
          <a:xfrm>
            <a:off x="2783632" y="260648"/>
            <a:ext cx="6552728"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rPr>
              <a:t>Ovary: Mature Cystic Teratoma</a:t>
            </a:r>
          </a:p>
        </p:txBody>
      </p:sp>
      <p:sp>
        <p:nvSpPr>
          <p:cNvPr id="9" name="TextBox 8"/>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10" name="TextBox 9"/>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29294760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17442" name="Picture 2" descr="http://www.webpathology.com/slides/slides/Ovary_GermCellTumors_MatureTeratoma5.jpg"/>
          <p:cNvPicPr>
            <a:picLocks noChangeAspect="1" noChangeArrowheads="1"/>
          </p:cNvPicPr>
          <p:nvPr/>
        </p:nvPicPr>
        <p:blipFill>
          <a:blip r:embed="rId2" cstate="print"/>
          <a:srcRect/>
          <a:stretch>
            <a:fillRect/>
          </a:stretch>
        </p:blipFill>
        <p:spPr bwMode="auto">
          <a:xfrm>
            <a:off x="2693977" y="1052737"/>
            <a:ext cx="6642384" cy="4464496"/>
          </a:xfrm>
          <a:prstGeom prst="rect">
            <a:avLst/>
          </a:prstGeom>
          <a:noFill/>
          <a:ln w="28575">
            <a:solidFill>
              <a:schemeClr val="tx1"/>
            </a:solidFill>
          </a:ln>
        </p:spPr>
      </p:pic>
      <p:sp>
        <p:nvSpPr>
          <p:cNvPr id="3" name="Rectangle 2"/>
          <p:cNvSpPr/>
          <p:nvPr/>
        </p:nvSpPr>
        <p:spPr>
          <a:xfrm>
            <a:off x="2135560" y="5807005"/>
            <a:ext cx="7560840" cy="707886"/>
          </a:xfrm>
          <a:prstGeom prst="rect">
            <a:avLst/>
          </a:prstGeom>
        </p:spPr>
        <p:txBody>
          <a:bodyPr wrap="square">
            <a:spAutoFit/>
          </a:bodyPr>
          <a:lstStyle/>
          <a:p>
            <a:pPr algn="ctr" rtl="0"/>
            <a:r>
              <a:rPr lang="en-US" sz="2000" b="1" i="1" dirty="0">
                <a:solidFill>
                  <a:prstClr val="black"/>
                </a:solidFill>
              </a:rPr>
              <a:t>This image shows skin and mucinous glands in </a:t>
            </a:r>
          </a:p>
          <a:p>
            <a:pPr algn="ctr" rtl="0"/>
            <a:r>
              <a:rPr lang="en-US" sz="2000" b="1" i="1" dirty="0">
                <a:solidFill>
                  <a:prstClr val="black"/>
                </a:solidFill>
              </a:rPr>
              <a:t>a mature solid teratoma of the ovary</a:t>
            </a:r>
          </a:p>
        </p:txBody>
      </p:sp>
      <p:sp>
        <p:nvSpPr>
          <p:cNvPr id="4" name="Rounded Rectangle 3"/>
          <p:cNvSpPr/>
          <p:nvPr/>
        </p:nvSpPr>
        <p:spPr>
          <a:xfrm>
            <a:off x="2783632" y="260648"/>
            <a:ext cx="6552728"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rPr>
              <a:t>Ovary: Mature Cystic Teratoma</a:t>
            </a:r>
          </a:p>
        </p:txBody>
      </p:sp>
      <p:sp>
        <p:nvSpPr>
          <p:cNvPr id="9" name="TextBox 8"/>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10" name="TextBox 9"/>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39657081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lum bright="10000" contrast="20000"/>
          </a:blip>
          <a:srcRect/>
          <a:stretch>
            <a:fillRect/>
          </a:stretch>
        </p:blipFill>
        <p:spPr>
          <a:xfrm>
            <a:off x="2836112" y="980728"/>
            <a:ext cx="6428240" cy="3888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2100064" y="4941168"/>
            <a:ext cx="7812360" cy="1477328"/>
          </a:xfrm>
          <a:prstGeom prst="rect">
            <a:avLst/>
          </a:prstGeom>
        </p:spPr>
        <p:txBody>
          <a:bodyPr wrap="square">
            <a:spAutoFit/>
          </a:bodyPr>
          <a:lstStyle/>
          <a:p>
            <a:pPr algn="ctr" rtl="0"/>
            <a:r>
              <a:rPr lang="en-US" b="1" i="1" dirty="0">
                <a:solidFill>
                  <a:prstClr val="black"/>
                </a:solidFill>
              </a:rPr>
              <a:t>Stratified  Squamous epithelium with underlying sweat glands, sebaceous glands, hair follicles, columnar ciliated epithelium, mucous and serous glands and structures from other germ layers such as bone and cartilage, lymphoid tissue, smooth  muscle </a:t>
            </a:r>
          </a:p>
          <a:p>
            <a:pPr algn="ctr" rtl="0"/>
            <a:r>
              <a:rPr lang="en-US" b="1" i="1" dirty="0">
                <a:solidFill>
                  <a:prstClr val="black"/>
                </a:solidFill>
              </a:rPr>
              <a:t>and brain tissue containing neurons and glial cells</a:t>
            </a:r>
          </a:p>
        </p:txBody>
      </p:sp>
      <p:sp>
        <p:nvSpPr>
          <p:cNvPr id="6" name="Rounded Rectangle 5"/>
          <p:cNvSpPr/>
          <p:nvPr/>
        </p:nvSpPr>
        <p:spPr>
          <a:xfrm>
            <a:off x="2783632" y="260648"/>
            <a:ext cx="6552728" cy="504056"/>
          </a:xfrm>
          <a:prstGeom prst="roundRect">
            <a:avLst/>
          </a:prstGeom>
          <a:solidFill>
            <a:srgbClr val="612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rPr>
              <a:t>Ovary: Mature Cystic Teratoma</a:t>
            </a:r>
          </a:p>
        </p:txBody>
      </p:sp>
      <p:sp>
        <p:nvSpPr>
          <p:cNvPr id="10" name="TextBox 9"/>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11" name="TextBox 10"/>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354214292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4690" name="Picture 2" descr="http://library.med.utah.edu/WebPath/jpeg4/FEM084.jpg"/>
          <p:cNvPicPr>
            <a:picLocks noChangeAspect="1" noChangeArrowheads="1"/>
          </p:cNvPicPr>
          <p:nvPr/>
        </p:nvPicPr>
        <p:blipFill>
          <a:blip r:embed="rId2" cstate="print"/>
          <a:srcRect/>
          <a:stretch>
            <a:fillRect/>
          </a:stretch>
        </p:blipFill>
        <p:spPr bwMode="auto">
          <a:xfrm>
            <a:off x="2999656" y="1124745"/>
            <a:ext cx="5976664" cy="3584823"/>
          </a:xfrm>
          <a:prstGeom prst="rect">
            <a:avLst/>
          </a:prstGeom>
          <a:noFill/>
          <a:ln w="12700">
            <a:solidFill>
              <a:schemeClr val="tx1"/>
            </a:solidFill>
          </a:ln>
        </p:spPr>
      </p:pic>
      <p:sp>
        <p:nvSpPr>
          <p:cNvPr id="3" name="Rectangle 2"/>
          <p:cNvSpPr/>
          <p:nvPr/>
        </p:nvSpPr>
        <p:spPr>
          <a:xfrm>
            <a:off x="2135560" y="4869160"/>
            <a:ext cx="7488832" cy="1477328"/>
          </a:xfrm>
          <a:prstGeom prst="rect">
            <a:avLst/>
          </a:prstGeom>
        </p:spPr>
        <p:txBody>
          <a:bodyPr wrap="square">
            <a:spAutoFit/>
          </a:bodyPr>
          <a:lstStyle/>
          <a:p>
            <a:pPr algn="ctr" rtl="0"/>
            <a:r>
              <a:rPr lang="en-US" b="1" i="1" dirty="0">
                <a:solidFill>
                  <a:prstClr val="black"/>
                </a:solidFill>
              </a:rPr>
              <a:t>The normal adult vaginal mucosa with a wrinkled appearance that is seen in women of reproductive years appears at the left. The cervix has been opened to reveal an endocervical canal leading to the lower uterine segment at the right that has an erythematous appearance extending to the cervical </a:t>
            </a:r>
            <a:r>
              <a:rPr lang="en-US" b="1" i="1" dirty="0" err="1">
                <a:solidFill>
                  <a:prstClr val="black"/>
                </a:solidFill>
              </a:rPr>
              <a:t>os</a:t>
            </a:r>
            <a:r>
              <a:rPr lang="en-US" b="1" i="1" dirty="0">
                <a:solidFill>
                  <a:prstClr val="black"/>
                </a:solidFill>
              </a:rPr>
              <a:t> consistent with chronic inflammation.</a:t>
            </a:r>
          </a:p>
        </p:txBody>
      </p:sp>
      <p:sp>
        <p:nvSpPr>
          <p:cNvPr id="4" name="Rounded Rectangle 3"/>
          <p:cNvSpPr/>
          <p:nvPr/>
        </p:nvSpPr>
        <p:spPr>
          <a:xfrm>
            <a:off x="2895600" y="336646"/>
            <a:ext cx="6215242" cy="500066"/>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effectLst>
                  <a:outerShdw blurRad="38100" dist="38100" dir="2700000" algn="tl">
                    <a:srgbClr val="000000">
                      <a:alpha val="43137"/>
                    </a:srgbClr>
                  </a:outerShdw>
                </a:effectLst>
              </a:rPr>
              <a:t>Normal Vagina &amp; Cervix  - Gross Cut section</a:t>
            </a:r>
          </a:p>
        </p:txBody>
      </p:sp>
      <p:sp>
        <p:nvSpPr>
          <p:cNvPr id="8" name="TextBox 7"/>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3711692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5714" name="Picture 2" descr="http://library.med.utah.edu/WebPath/jpeg4/FEM003.jpg"/>
          <p:cNvPicPr>
            <a:picLocks noChangeAspect="1" noChangeArrowheads="1"/>
          </p:cNvPicPr>
          <p:nvPr/>
        </p:nvPicPr>
        <p:blipFill>
          <a:blip r:embed="rId2" cstate="print"/>
          <a:srcRect/>
          <a:stretch>
            <a:fillRect/>
          </a:stretch>
        </p:blipFill>
        <p:spPr bwMode="auto">
          <a:xfrm>
            <a:off x="2855640" y="1196752"/>
            <a:ext cx="6384776" cy="4223370"/>
          </a:xfrm>
          <a:prstGeom prst="rect">
            <a:avLst/>
          </a:prstGeom>
          <a:noFill/>
          <a:ln w="12700">
            <a:solidFill>
              <a:schemeClr val="tx1"/>
            </a:solidFill>
          </a:ln>
        </p:spPr>
      </p:pic>
      <p:sp>
        <p:nvSpPr>
          <p:cNvPr id="3" name="Rectangle 2"/>
          <p:cNvSpPr/>
          <p:nvPr/>
        </p:nvSpPr>
        <p:spPr>
          <a:xfrm>
            <a:off x="2927648" y="5602014"/>
            <a:ext cx="6336704" cy="923330"/>
          </a:xfrm>
          <a:prstGeom prst="rect">
            <a:avLst/>
          </a:prstGeom>
        </p:spPr>
        <p:txBody>
          <a:bodyPr wrap="square">
            <a:spAutoFit/>
          </a:bodyPr>
          <a:lstStyle/>
          <a:p>
            <a:pPr algn="ctr" rtl="0"/>
            <a:r>
              <a:rPr lang="en-US" b="1" i="1" dirty="0">
                <a:solidFill>
                  <a:prstClr val="black"/>
                </a:solidFill>
              </a:rPr>
              <a:t>This is normal cervical non-keratinizing squamous epithelium. The squamous cells show maturation from the basal layer to  the surface</a:t>
            </a:r>
          </a:p>
        </p:txBody>
      </p:sp>
      <p:sp>
        <p:nvSpPr>
          <p:cNvPr id="4" name="Rounded Rectangle 3"/>
          <p:cNvSpPr/>
          <p:nvPr/>
        </p:nvSpPr>
        <p:spPr>
          <a:xfrm>
            <a:off x="2783632" y="336646"/>
            <a:ext cx="6480720" cy="500066"/>
          </a:xfrm>
          <a:prstGeom prst="roundRect">
            <a:avLst/>
          </a:prstGeom>
          <a:solidFill>
            <a:srgbClr val="8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2400" b="1" i="1" dirty="0">
                <a:solidFill>
                  <a:prstClr val="white"/>
                </a:solidFill>
                <a:effectLst>
                  <a:outerShdw blurRad="38100" dist="38100" dir="2700000" algn="tl">
                    <a:srgbClr val="000000">
                      <a:alpha val="43137"/>
                    </a:srgbClr>
                  </a:outerShdw>
                </a:effectLst>
              </a:rPr>
              <a:t>Normal Cervical Mucosa - HPF</a:t>
            </a:r>
          </a:p>
        </p:txBody>
      </p:sp>
      <p:sp>
        <p:nvSpPr>
          <p:cNvPr id="8" name="TextBox 7"/>
          <p:cNvSpPr txBox="1"/>
          <p:nvPr/>
        </p:nvSpPr>
        <p:spPr>
          <a:xfrm>
            <a:off x="9110842" y="6588177"/>
            <a:ext cx="1547664" cy="253916"/>
          </a:xfrm>
          <a:prstGeom prst="rect">
            <a:avLst/>
          </a:prstGeom>
          <a:noFill/>
        </p:spPr>
        <p:txBody>
          <a:bodyPr wrap="square" rtlCol="0">
            <a:spAutoFit/>
          </a:bodyPr>
          <a:lstStyle/>
          <a:p>
            <a:pPr rtl="0"/>
            <a:r>
              <a:rPr lang="en-US" sz="1000" b="1" i="1" dirty="0">
                <a:solidFill>
                  <a:srgbClr val="150F87"/>
                </a:solidFill>
              </a:rPr>
              <a:t>Reproduction  block</a:t>
            </a:r>
          </a:p>
        </p:txBody>
      </p:sp>
      <p:sp>
        <p:nvSpPr>
          <p:cNvPr id="9" name="TextBox 8"/>
          <p:cNvSpPr txBox="1"/>
          <p:nvPr/>
        </p:nvSpPr>
        <p:spPr>
          <a:xfrm>
            <a:off x="1524000" y="6597353"/>
            <a:ext cx="1475656" cy="246221"/>
          </a:xfrm>
          <a:prstGeom prst="rect">
            <a:avLst/>
          </a:prstGeom>
          <a:noFill/>
        </p:spPr>
        <p:txBody>
          <a:bodyPr wrap="square" rtlCol="0">
            <a:spAutoFit/>
          </a:bodyPr>
          <a:lstStyle/>
          <a:p>
            <a:pPr algn="l" rtl="0"/>
            <a:r>
              <a:rPr lang="en-US" sz="1000" b="1" i="1" dirty="0">
                <a:solidFill>
                  <a:srgbClr val="150F87"/>
                </a:solidFill>
              </a:rPr>
              <a:t>Pathology </a:t>
            </a:r>
            <a:r>
              <a:rPr lang="en-US" sz="1000" b="1" i="1" dirty="0" err="1">
                <a:solidFill>
                  <a:srgbClr val="150F87"/>
                </a:solidFill>
              </a:rPr>
              <a:t>Dept</a:t>
            </a:r>
            <a:r>
              <a:rPr lang="en-US" sz="1000" b="1" i="1" dirty="0">
                <a:solidFill>
                  <a:srgbClr val="150F87"/>
                </a:solidFill>
              </a:rPr>
              <a:t>, KSU</a:t>
            </a:r>
          </a:p>
        </p:txBody>
      </p:sp>
    </p:spTree>
    <p:extLst>
      <p:ext uri="{BB962C8B-B14F-4D97-AF65-F5344CB8AC3E}">
        <p14:creationId xmlns:p14="http://schemas.microsoft.com/office/powerpoint/2010/main" val="2442337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62400" y="2971800"/>
            <a:ext cx="5486400" cy="1224136"/>
          </a:xfrm>
        </p:spPr>
        <p:txBody>
          <a:bodyPr>
            <a:noAutofit/>
          </a:bodyPr>
          <a:lstStyle/>
          <a:p>
            <a:pPr algn="ctr"/>
            <a:r>
              <a:rPr lang="en-US" sz="6000" b="1" i="1" dirty="0">
                <a:solidFill>
                  <a:srgbClr val="993366"/>
                </a:solidFill>
                <a:effectLst>
                  <a:outerShdw blurRad="38100" dist="38100" dir="2700000" algn="tl">
                    <a:srgbClr val="000000">
                      <a:alpha val="43137"/>
                    </a:srgbClr>
                  </a:outerShdw>
                </a:effectLst>
                <a:latin typeface="Aharoni" pitchFamily="2" charset="-79"/>
                <a:cs typeface="Aharoni" pitchFamily="2" charset="-79"/>
              </a:rPr>
              <a:t>UTERUS</a:t>
            </a:r>
          </a:p>
        </p:txBody>
      </p:sp>
      <p:sp>
        <p:nvSpPr>
          <p:cNvPr id="4" name="TextBox 3"/>
          <p:cNvSpPr txBox="1"/>
          <p:nvPr/>
        </p:nvSpPr>
        <p:spPr>
          <a:xfrm>
            <a:off x="5791200" y="5257801"/>
            <a:ext cx="4235152" cy="1200329"/>
          </a:xfrm>
          <a:prstGeom prst="rect">
            <a:avLst/>
          </a:prstGeom>
          <a:noFill/>
        </p:spPr>
        <p:txBody>
          <a:bodyPr wrap="square" rtlCol="0">
            <a:spAutoFit/>
          </a:bodyPr>
          <a:lstStyle/>
          <a:p>
            <a:pPr algn="l" rtl="0"/>
            <a:r>
              <a:rPr lang="en-US" sz="3600" b="1" i="1" dirty="0">
                <a:solidFill>
                  <a:prstClr val="black"/>
                </a:solidFill>
                <a:effectLst>
                  <a:outerShdw blurRad="38100" dist="38100" dir="2700000" algn="tl">
                    <a:srgbClr val="000000">
                      <a:alpha val="43137"/>
                    </a:srgbClr>
                  </a:outerShdw>
                </a:effectLst>
              </a:rPr>
              <a:t>GROSS and  HISTOPATHOLOGY</a:t>
            </a:r>
          </a:p>
        </p:txBody>
      </p:sp>
      <p:sp>
        <p:nvSpPr>
          <p:cNvPr id="7" name="TextBox 6"/>
          <p:cNvSpPr txBox="1"/>
          <p:nvPr/>
        </p:nvSpPr>
        <p:spPr>
          <a:xfrm>
            <a:off x="9110842" y="6588177"/>
            <a:ext cx="1547664" cy="253916"/>
          </a:xfrm>
          <a:prstGeom prst="rect">
            <a:avLst/>
          </a:prstGeom>
          <a:noFill/>
        </p:spPr>
        <p:txBody>
          <a:bodyPr wrap="square" rtlCol="0">
            <a:spAutoFit/>
          </a:bodyPr>
          <a:lstStyle/>
          <a:p>
            <a:pPr rtl="0"/>
            <a:r>
              <a:rPr lang="en-US" sz="1000" b="1" i="1" dirty="0">
                <a:solidFill>
                  <a:prstClr val="black"/>
                </a:solidFill>
              </a:rPr>
              <a:t>Reproduction  block</a:t>
            </a:r>
          </a:p>
        </p:txBody>
      </p:sp>
      <p:sp>
        <p:nvSpPr>
          <p:cNvPr id="8" name="TextBox 7"/>
          <p:cNvSpPr txBox="1"/>
          <p:nvPr/>
        </p:nvSpPr>
        <p:spPr>
          <a:xfrm>
            <a:off x="1524000" y="6597353"/>
            <a:ext cx="1475656" cy="246221"/>
          </a:xfrm>
          <a:prstGeom prst="rect">
            <a:avLst/>
          </a:prstGeom>
          <a:noFill/>
        </p:spPr>
        <p:txBody>
          <a:bodyPr wrap="square" rtlCol="0">
            <a:spAutoFit/>
          </a:bodyPr>
          <a:lstStyle/>
          <a:p>
            <a:pPr algn="l" rtl="0"/>
            <a:r>
              <a:rPr lang="en-US" sz="1000" b="1" i="1" dirty="0">
                <a:solidFill>
                  <a:prstClr val="black"/>
                </a:solidFill>
              </a:rPr>
              <a:t>Pathology </a:t>
            </a:r>
            <a:r>
              <a:rPr lang="en-US" sz="1000" b="1" i="1" dirty="0" err="1">
                <a:solidFill>
                  <a:prstClr val="black"/>
                </a:solidFill>
              </a:rPr>
              <a:t>Dept</a:t>
            </a:r>
            <a:r>
              <a:rPr lang="en-US" sz="1000" b="1" i="1" dirty="0">
                <a:solidFill>
                  <a:prstClr val="black"/>
                </a:solidFill>
              </a:rPr>
              <a:t>, KSU</a:t>
            </a:r>
          </a:p>
        </p:txBody>
      </p:sp>
    </p:spTree>
    <p:extLst>
      <p:ext uri="{BB962C8B-B14F-4D97-AF65-F5344CB8AC3E}">
        <p14:creationId xmlns:p14="http://schemas.microsoft.com/office/powerpoint/2010/main" val="2622090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719736" y="2924944"/>
            <a:ext cx="6624736" cy="1512168"/>
          </a:xfrm>
          <a:prstGeom prst="ellipse">
            <a:avLst/>
          </a:prstGeom>
          <a:solidFill>
            <a:schemeClr val="accent1">
              <a:lumMod val="75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4000" b="1" i="1" dirty="0">
                <a:solidFill>
                  <a:prstClr val="white"/>
                </a:solidFill>
                <a:effectLst>
                  <a:outerShdw blurRad="38100" dist="38100" dir="2700000" algn="tl">
                    <a:srgbClr val="000000">
                      <a:alpha val="43137"/>
                    </a:srgbClr>
                  </a:outerShdw>
                </a:effectLst>
              </a:rPr>
              <a:t>ENDOMETRIUM</a:t>
            </a:r>
          </a:p>
        </p:txBody>
      </p:sp>
      <p:sp>
        <p:nvSpPr>
          <p:cNvPr id="7" name="TextBox 6"/>
          <p:cNvSpPr txBox="1"/>
          <p:nvPr/>
        </p:nvSpPr>
        <p:spPr>
          <a:xfrm>
            <a:off x="9110842" y="6588177"/>
            <a:ext cx="1547664" cy="253916"/>
          </a:xfrm>
          <a:prstGeom prst="rect">
            <a:avLst/>
          </a:prstGeom>
          <a:noFill/>
        </p:spPr>
        <p:txBody>
          <a:bodyPr wrap="square" rtlCol="0">
            <a:spAutoFit/>
          </a:bodyPr>
          <a:lstStyle/>
          <a:p>
            <a:pPr rtl="0"/>
            <a:r>
              <a:rPr lang="en-US" sz="1000" b="1" i="1" dirty="0">
                <a:solidFill>
                  <a:prstClr val="black"/>
                </a:solidFill>
              </a:rPr>
              <a:t>Reproduction  block</a:t>
            </a:r>
          </a:p>
        </p:txBody>
      </p:sp>
      <p:sp>
        <p:nvSpPr>
          <p:cNvPr id="8" name="TextBox 7"/>
          <p:cNvSpPr txBox="1"/>
          <p:nvPr/>
        </p:nvSpPr>
        <p:spPr>
          <a:xfrm>
            <a:off x="1524000" y="6597353"/>
            <a:ext cx="1475656" cy="246221"/>
          </a:xfrm>
          <a:prstGeom prst="rect">
            <a:avLst/>
          </a:prstGeom>
          <a:noFill/>
        </p:spPr>
        <p:txBody>
          <a:bodyPr wrap="square" rtlCol="0">
            <a:spAutoFit/>
          </a:bodyPr>
          <a:lstStyle/>
          <a:p>
            <a:pPr algn="l" rtl="0"/>
            <a:r>
              <a:rPr lang="en-US" sz="1000" b="1" i="1" dirty="0">
                <a:solidFill>
                  <a:prstClr val="black"/>
                </a:solidFill>
              </a:rPr>
              <a:t>Pathology </a:t>
            </a:r>
            <a:r>
              <a:rPr lang="en-US" sz="1000" b="1" i="1" dirty="0" err="1">
                <a:solidFill>
                  <a:prstClr val="black"/>
                </a:solidFill>
              </a:rPr>
              <a:t>Dept</a:t>
            </a:r>
            <a:r>
              <a:rPr lang="en-US" sz="1000" b="1" i="1" dirty="0">
                <a:solidFill>
                  <a:prstClr val="black"/>
                </a:solidFill>
              </a:rPr>
              <a:t>, KSU</a:t>
            </a:r>
          </a:p>
        </p:txBody>
      </p:sp>
    </p:spTree>
    <p:extLst>
      <p:ext uri="{BB962C8B-B14F-4D97-AF65-F5344CB8AC3E}">
        <p14:creationId xmlns:p14="http://schemas.microsoft.com/office/powerpoint/2010/main" val="17285064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1715</Words>
  <Application>Microsoft Office PowerPoint</Application>
  <PresentationFormat>Widescreen</PresentationFormat>
  <Paragraphs>235</Paragraphs>
  <Slides>53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Aharoni</vt:lpstr>
      <vt:lpstr>Arial</vt:lpstr>
      <vt:lpstr>Calibri</vt:lpstr>
      <vt:lpstr>Corbel</vt:lpstr>
      <vt:lpstr>Tahoma</vt:lpstr>
      <vt:lpstr>Times New Roman</vt:lpstr>
      <vt:lpstr>Theme2</vt:lpstr>
      <vt:lpstr>        2nd  Practical Session</vt:lpstr>
      <vt:lpstr>PowerPoint Presentation</vt:lpstr>
      <vt:lpstr>PowerPoint Presentation</vt:lpstr>
      <vt:lpstr>PowerPoint Presentation</vt:lpstr>
      <vt:lpstr>PowerPoint Presentation</vt:lpstr>
      <vt:lpstr>PowerPoint Presentation</vt:lpstr>
      <vt:lpstr>PowerPoint Presentation</vt:lpstr>
      <vt:lpstr>UTERUS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2nd  Practical Session</dc:title>
  <dc:creator>Naseem Zaidi Shaesta</dc:creator>
  <cp:lastModifiedBy>Maria Arafah</cp:lastModifiedBy>
  <cp:revision>2</cp:revision>
  <dcterms:created xsi:type="dcterms:W3CDTF">2016-02-22T11:46:14Z</dcterms:created>
  <dcterms:modified xsi:type="dcterms:W3CDTF">2016-03-30T07:36:14Z</dcterms:modified>
</cp:coreProperties>
</file>