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7" r:id="rId30"/>
    <p:sldId id="288" r:id="rId31"/>
    <p:sldId id="284" r:id="rId32"/>
    <p:sldId id="285" r:id="rId33"/>
    <p:sldId id="289" r:id="rId34"/>
    <p:sldId id="290" r:id="rId35"/>
    <p:sldId id="291" r:id="rId36"/>
    <p:sldId id="292" r:id="rId37"/>
    <p:sldId id="293" r:id="rId38"/>
    <p:sldId id="294" r:id="rId39"/>
    <p:sldId id="295" r:id="rId40"/>
    <p:sldId id="296"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59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39E1A-84F2-448D-9E74-DE4230A81119}" type="datetimeFigureOut">
              <a:rPr lang="en-US" smtClean="0"/>
              <a:t>4/12/2016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AE36E-B9B8-41C3-BAE9-6FC294FC1A8E}" type="slidenum">
              <a:rPr lang="en-US" smtClean="0"/>
              <a:t>‹#›</a:t>
            </a:fld>
            <a:endParaRPr lang="en-US"/>
          </a:p>
        </p:txBody>
      </p:sp>
    </p:spTree>
    <p:extLst>
      <p:ext uri="{BB962C8B-B14F-4D97-AF65-F5344CB8AC3E}">
        <p14:creationId xmlns:p14="http://schemas.microsoft.com/office/powerpoint/2010/main" val="331461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130357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2767001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1891141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val="74803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68488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692619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32</a:t>
            </a:fld>
            <a:endParaRPr lang="en-US"/>
          </a:p>
        </p:txBody>
      </p:sp>
    </p:spTree>
    <p:extLst>
      <p:ext uri="{BB962C8B-B14F-4D97-AF65-F5344CB8AC3E}">
        <p14:creationId xmlns:p14="http://schemas.microsoft.com/office/powerpoint/2010/main" val="188264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55108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30997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375349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16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7404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18</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9826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19</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28516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20</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198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392337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23</a:t>
            </a:fld>
            <a:endParaRPr lang="en-US"/>
          </a:p>
        </p:txBody>
      </p:sp>
    </p:spTree>
    <p:extLst>
      <p:ext uri="{BB962C8B-B14F-4D97-AF65-F5344CB8AC3E}">
        <p14:creationId xmlns:p14="http://schemas.microsoft.com/office/powerpoint/2010/main" val="3208242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56923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5B6963-83FE-4BEF-BB69-294B7111C868}"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653130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B6963-83FE-4BEF-BB69-294B7111C868}"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3659764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B6963-83FE-4BEF-BB69-294B7111C868}"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144576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B6963-83FE-4BEF-BB69-294B7111C868}"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144844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5B6963-83FE-4BEF-BB69-294B7111C868}"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6418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5B6963-83FE-4BEF-BB69-294B7111C868}"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9571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5B6963-83FE-4BEF-BB69-294B7111C868}" type="datetimeFigureOut">
              <a:rPr lang="en-US" smtClean="0"/>
              <a:t>4/12/2016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89721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5B6963-83FE-4BEF-BB69-294B7111C868}" type="datetimeFigureOut">
              <a:rPr lang="en-US" smtClean="0"/>
              <a:t>4/12/2016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382953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5B6963-83FE-4BEF-BB69-294B7111C868}" type="datetimeFigureOut">
              <a:rPr lang="en-US" smtClean="0"/>
              <a:t>4/12/2016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31146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B6963-83FE-4BEF-BB69-294B7111C868}"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012706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B6963-83FE-4BEF-BB69-294B7111C868}"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27EB0-2213-42FC-82BD-A6CCAF0F5FE3}" type="slidenum">
              <a:rPr lang="en-US" smtClean="0"/>
              <a:t>‹#›</a:t>
            </a:fld>
            <a:endParaRPr lang="en-US"/>
          </a:p>
        </p:txBody>
      </p:sp>
    </p:spTree>
    <p:extLst>
      <p:ext uri="{BB962C8B-B14F-4D97-AF65-F5344CB8AC3E}">
        <p14:creationId xmlns:p14="http://schemas.microsoft.com/office/powerpoint/2010/main" val="286034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B6963-83FE-4BEF-BB69-294B7111C868}" type="datetimeFigureOut">
              <a:rPr lang="en-US" smtClean="0"/>
              <a:t>4/12/2016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27EB0-2213-42FC-82BD-A6CCAF0F5FE3}" type="slidenum">
              <a:rPr lang="en-US" smtClean="0"/>
              <a:t>‹#›</a:t>
            </a:fld>
            <a:endParaRPr lang="en-US"/>
          </a:p>
        </p:txBody>
      </p:sp>
    </p:spTree>
    <p:extLst>
      <p:ext uri="{BB962C8B-B14F-4D97-AF65-F5344CB8AC3E}">
        <p14:creationId xmlns:p14="http://schemas.microsoft.com/office/powerpoint/2010/main" val="3409761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www.webpathology.com/image.asp?case=276&amp;n=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05200" y="1844823"/>
            <a:ext cx="6120680" cy="30415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 Breast </a:t>
            </a: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Masses</a:t>
            </a:r>
          </a:p>
          <a:p>
            <a:pPr algn="ctr"/>
            <a:r>
              <a:rPr lang="en-US" sz="4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by</a:t>
            </a:r>
            <a:endParaRPr lang="en-US" sz="4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US" sz="3600" b="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Shaesta</a:t>
            </a:r>
            <a:r>
              <a:rPr lang="en-US" sz="36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a:t>
            </a:r>
            <a:r>
              <a:rPr lang="en-US" sz="3600" b="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Naseem</a:t>
            </a:r>
            <a:endParaRPr lang="en-US" sz="3600" b="1" dirty="0">
              <a:solidFill>
                <a:schemeClr val="bg1"/>
              </a:solidFill>
              <a:latin typeface="Aharoni" pitchFamily="2" charset="-79"/>
              <a:cs typeface="Aharoni" pitchFamily="2" charset="-79"/>
            </a:endParaRPr>
          </a:p>
        </p:txBody>
      </p:sp>
      <p:sp>
        <p:nvSpPr>
          <p:cNvPr id="6" name="Title 1"/>
          <p:cNvSpPr txBox="1">
            <a:spLocks/>
          </p:cNvSpPr>
          <p:nvPr/>
        </p:nvSpPr>
        <p:spPr>
          <a:xfrm>
            <a:off x="2855640" y="980728"/>
            <a:ext cx="6984776" cy="864096"/>
          </a:xfrm>
          <a:prstGeom prst="rect">
            <a:avLst/>
          </a:prstGeom>
        </p:spPr>
        <p:txBody>
          <a:bodyPr vert="horz" anchor="b">
            <a:noAutofit/>
          </a:bodyPr>
          <a:lstStyle/>
          <a:p>
            <a:pPr algn="ctr">
              <a:spcBef>
                <a:spcPct val="0"/>
              </a:spcBef>
              <a:defRPr/>
            </a:pP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
            </a:r>
            <a:br>
              <a:rPr lang="en-US" sz="4400" b="1" i="1" cap="small" dirty="0">
                <a:effectLst>
                  <a:outerShdw blurRad="38100" dist="38100" dir="2700000" algn="tl">
                    <a:srgbClr val="000000">
                      <a:alpha val="43137"/>
                    </a:srgbClr>
                  </a:outerShdw>
                </a:effectLst>
                <a:latin typeface="+mj-lt"/>
                <a:ea typeface="+mj-ea"/>
                <a:cs typeface="+mj-cs"/>
              </a:rPr>
            </a:br>
            <a:r>
              <a:rPr lang="en-US" sz="4400" b="1" i="1" cap="small" dirty="0">
                <a:effectLst>
                  <a:outerShdw blurRad="38100" dist="38100" dir="2700000" algn="tl">
                    <a:srgbClr val="000000">
                      <a:alpha val="43137"/>
                    </a:srgbClr>
                  </a:outerShdw>
                </a:effectLst>
                <a:latin typeface="+mj-lt"/>
                <a:ea typeface="+mj-ea"/>
                <a:cs typeface="+mj-cs"/>
              </a:rPr>
              <a:t>3</a:t>
            </a:r>
            <a:r>
              <a:rPr lang="en-US" sz="4400" b="1" i="1" cap="small" baseline="30000" dirty="0">
                <a:effectLst>
                  <a:outerShdw blurRad="38100" dist="38100" dir="2700000" algn="tl">
                    <a:srgbClr val="000000">
                      <a:alpha val="43137"/>
                    </a:srgbClr>
                  </a:outerShdw>
                </a:effectLst>
                <a:latin typeface="+mj-lt"/>
                <a:ea typeface="+mj-ea"/>
                <a:cs typeface="+mj-cs"/>
              </a:rPr>
              <a:t>rd</a:t>
            </a:r>
            <a:r>
              <a:rPr lang="en-US" sz="4400" b="1" i="1" cap="small" dirty="0">
                <a:effectLst>
                  <a:outerShdw blurRad="38100" dist="38100" dir="2700000" algn="tl">
                    <a:srgbClr val="000000">
                      <a:alpha val="43137"/>
                    </a:srgbClr>
                  </a:outerShdw>
                </a:effectLst>
                <a:latin typeface="+mj-lt"/>
                <a:ea typeface="+mj-ea"/>
                <a:cs typeface="+mj-cs"/>
              </a:rPr>
              <a:t>   Practical Session</a:t>
            </a:r>
            <a:endParaRPr lang="en-US" sz="3600" b="1" i="1" cap="small" dirty="0">
              <a:effectLst>
                <a:outerShdw blurRad="38100" dist="38100" dir="2700000" algn="tl">
                  <a:srgbClr val="000000">
                    <a:alpha val="43137"/>
                  </a:srgbClr>
                </a:outerShdw>
              </a:effectLst>
              <a:latin typeface="+mj-lt"/>
              <a:ea typeface="+mj-ea"/>
              <a:cs typeface="+mj-cs"/>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1419760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373217"/>
            <a:ext cx="7776864" cy="1200329"/>
          </a:xfrm>
          <a:prstGeom prst="rect">
            <a:avLst/>
          </a:prstGeom>
        </p:spPr>
        <p:txBody>
          <a:bodyPr wrap="square">
            <a:spAutoFit/>
          </a:bodyPr>
          <a:lstStyle/>
          <a:p>
            <a:pPr algn="ctr"/>
            <a:r>
              <a:rPr lang="en-US" b="1" i="1" dirty="0"/>
              <a:t>This 4.0 cm dermoid cyst is filled with greasy material (keratin and sebaceous secretions) and shows tufts of hair. The rounded solid area at the bottom is called Rokitansky's protruberance. Microscopically, it also showed foci of neural tissue.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2988577" y="908720"/>
            <a:ext cx="6419791" cy="4392488"/>
          </a:xfrm>
          <a:prstGeom prst="rect">
            <a:avLst/>
          </a:prstGeom>
          <a:noFill/>
          <a:ln w="28575">
            <a:solidFill>
              <a:schemeClr val="tx1"/>
            </a:solidFill>
          </a:ln>
        </p:spPr>
      </p:pic>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124118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2829578" y="1071324"/>
            <a:ext cx="6434774" cy="4301893"/>
          </a:xfrm>
          <a:prstGeom prst="rect">
            <a:avLst/>
          </a:prstGeom>
          <a:noFill/>
          <a:ln w="12700">
            <a:solidFill>
              <a:schemeClr val="tx1"/>
            </a:solidFill>
            <a:miter lim="800000"/>
            <a:headEnd/>
            <a:tailEnd/>
          </a:ln>
        </p:spPr>
      </p:pic>
      <p:sp>
        <p:nvSpPr>
          <p:cNvPr id="3" name="Rectangle 2"/>
          <p:cNvSpPr/>
          <p:nvPr/>
        </p:nvSpPr>
        <p:spPr>
          <a:xfrm>
            <a:off x="2567608" y="5517232"/>
            <a:ext cx="6984776" cy="923330"/>
          </a:xfrm>
          <a:prstGeom prst="rect">
            <a:avLst/>
          </a:prstGeom>
        </p:spPr>
        <p:txBody>
          <a:bodyPr wrap="square">
            <a:spAutoFit/>
          </a:bodyPr>
          <a:lstStyle/>
          <a:p>
            <a:pPr algn="ctr">
              <a:spcBef>
                <a:spcPct val="0"/>
              </a:spcBef>
            </a:pPr>
            <a:r>
              <a:rPr lang="en-US" b="1" i="1" dirty="0"/>
              <a:t>The picture shows cyst containing teeth and hairs with nail tissue and skin . It may be complicated by torsion infarction , struma ovarii and immature teratoma .</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83445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229201"/>
            <a:ext cx="7920880" cy="1200329"/>
          </a:xfrm>
          <a:prstGeom prst="rect">
            <a:avLst/>
          </a:prstGeom>
        </p:spPr>
        <p:txBody>
          <a:bodyPr wrap="square">
            <a:spAutoFit/>
          </a:bodyPr>
          <a:lstStyle/>
          <a:p>
            <a:pPr algn="ctr"/>
            <a:r>
              <a:rPr lang="en-US" b="1" i="1" dirty="0"/>
              <a:t>Ovarian teratoma showing neuroepithelial tubules and rosettes (immature component) adjacent to a hair follicle (mature component). They consist of epidermis, hair follicles, sweat and sebaceous glands and neuroectodermal derivatives</a:t>
            </a:r>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2871900" y="980728"/>
            <a:ext cx="6536468" cy="4104456"/>
          </a:xfrm>
          <a:prstGeom prst="rect">
            <a:avLst/>
          </a:prstGeom>
          <a:noFill/>
          <a:ln w="28575">
            <a:solidFill>
              <a:schemeClr val="tx1"/>
            </a:solidFill>
          </a:ln>
        </p:spPr>
      </p:pic>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50804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2693977" y="1052737"/>
            <a:ext cx="6642384" cy="4464496"/>
          </a:xfrm>
          <a:prstGeom prst="rect">
            <a:avLst/>
          </a:prstGeom>
          <a:noFill/>
          <a:ln w="28575">
            <a:solidFill>
              <a:schemeClr val="tx1"/>
            </a:solidFill>
          </a:ln>
        </p:spPr>
      </p:pic>
      <p:sp>
        <p:nvSpPr>
          <p:cNvPr id="3" name="Rectangle 2"/>
          <p:cNvSpPr/>
          <p:nvPr/>
        </p:nvSpPr>
        <p:spPr>
          <a:xfrm>
            <a:off x="2135560" y="5807005"/>
            <a:ext cx="7560840" cy="707886"/>
          </a:xfrm>
          <a:prstGeom prst="rect">
            <a:avLst/>
          </a:prstGeom>
        </p:spPr>
        <p:txBody>
          <a:bodyPr wrap="square">
            <a:spAutoFit/>
          </a:bodyPr>
          <a:lstStyle/>
          <a:p>
            <a:pPr algn="ctr"/>
            <a:r>
              <a:rPr lang="en-US" sz="2000" b="1" i="1" dirty="0"/>
              <a:t>This image shows skin and mucinous glands in </a:t>
            </a:r>
          </a:p>
          <a:p>
            <a:pPr algn="ctr"/>
            <a:r>
              <a:rPr lang="en-US" sz="2000" b="1" i="1" dirty="0"/>
              <a:t>a mature solid teratoma of the ovary</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093396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836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100064" y="4941168"/>
            <a:ext cx="7812360" cy="1477328"/>
          </a:xfrm>
          <a:prstGeom prst="rect">
            <a:avLst/>
          </a:prstGeom>
        </p:spPr>
        <p:txBody>
          <a:bodyPr wrap="square">
            <a:spAutoFit/>
          </a:bodyPr>
          <a:lstStyle/>
          <a:p>
            <a:pPr algn="ctr"/>
            <a:r>
              <a:rPr lang="en-US" b="1" i="1" dirty="0"/>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a:t>and brain tissue containing neurons and glial cells</a:t>
            </a:r>
          </a:p>
        </p:txBody>
      </p:sp>
      <p:sp>
        <p:nvSpPr>
          <p:cNvPr id="6" name="Rounded Rectangle 5"/>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Ovary: Mature Cystic Teratoma</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5973378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07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4135674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3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Diagram of  the Normal Breast</a:t>
            </a:r>
          </a:p>
        </p:txBody>
      </p:sp>
      <p:pic>
        <p:nvPicPr>
          <p:cNvPr id="123905" name="Picture 1"/>
          <p:cNvPicPr>
            <a:picLocks noChangeAspect="1" noChangeArrowheads="1"/>
          </p:cNvPicPr>
          <p:nvPr/>
        </p:nvPicPr>
        <p:blipFill>
          <a:blip r:embed="rId3" cstate="print"/>
          <a:srcRect/>
          <a:stretch>
            <a:fillRect/>
          </a:stretch>
        </p:blipFill>
        <p:spPr bwMode="auto">
          <a:xfrm>
            <a:off x="2443570" y="1158988"/>
            <a:ext cx="6964798" cy="5078324"/>
          </a:xfrm>
          <a:prstGeom prst="rect">
            <a:avLst/>
          </a:prstGeom>
          <a:noFill/>
          <a:ln w="9525">
            <a:noFill/>
            <a:miter lim="800000"/>
            <a:headEnd/>
            <a:tailEnd/>
          </a:ln>
        </p:spPr>
      </p:pic>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659754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2855640" y="1340768"/>
            <a:ext cx="6336705" cy="4176464"/>
          </a:xfrm>
          <a:prstGeom prst="rect">
            <a:avLst/>
          </a:prstGeom>
          <a:noFill/>
          <a:ln w="12700">
            <a:solidFill>
              <a:schemeClr val="tx1"/>
            </a:solidFill>
            <a:miter lim="800000"/>
            <a:headEnd/>
            <a:tailEnd/>
          </a:ln>
        </p:spPr>
      </p:pic>
      <p:sp>
        <p:nvSpPr>
          <p:cNvPr id="5" name="Rounded Rectangle 4"/>
          <p:cNvSpPr/>
          <p:nvPr/>
        </p:nvSpPr>
        <p:spPr>
          <a:xfrm>
            <a:off x="2927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Anatomy of Normal Female Breast</a:t>
            </a:r>
          </a:p>
        </p:txBody>
      </p:sp>
      <p:sp>
        <p:nvSpPr>
          <p:cNvPr id="6" name="TextBox 5"/>
          <p:cNvSpPr txBox="1"/>
          <p:nvPr/>
        </p:nvSpPr>
        <p:spPr>
          <a:xfrm>
            <a:off x="2207568" y="5589240"/>
            <a:ext cx="7416824" cy="923330"/>
          </a:xfrm>
          <a:prstGeom prst="rect">
            <a:avLst/>
          </a:prstGeom>
          <a:noFill/>
        </p:spPr>
        <p:txBody>
          <a:bodyPr wrap="square" rtlCol="0">
            <a:spAutoFit/>
          </a:bodyPr>
          <a:lstStyle/>
          <a:p>
            <a:pPr algn="ctr"/>
            <a:r>
              <a:rPr lang="en-US" b="1" i="1" u="sng" dirty="0"/>
              <a:t>From inside outwards </a:t>
            </a:r>
            <a:r>
              <a:rPr lang="en-US" b="1" i="1" dirty="0"/>
              <a:t>: Pectoralis muscles, Adipose tissue , Lobules containing alveoli (acini), Lactiferous ducts, Lactiferous sinus,  Nipple , Skin covering the breast with dark colored Areola around the nipple.</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955547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927648" y="1268760"/>
          <a:ext cx="5976664" cy="4370040"/>
        </p:xfrm>
        <a:graphic>
          <a:graphicData uri="http://schemas.openxmlformats.org/presentationml/2006/ole">
            <mc:AlternateContent xmlns:mc="http://schemas.openxmlformats.org/markup-compatibility/2006">
              <mc:Choice xmlns:v="urn:schemas-microsoft-com:vml" Requires="v">
                <p:oleObj spid="_x0000_s1036" name="Bitmap Image" r:id="rId4" imgW="3638095" imgH="3552381" progId="PBrush">
                  <p:embed/>
                </p:oleObj>
              </mc:Choice>
              <mc:Fallback>
                <p:oleObj name="Bitmap Image" r:id="rId4" imgW="3638095" imgH="355238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3536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Breast Lobe</a:t>
            </a:r>
          </a:p>
        </p:txBody>
      </p:sp>
      <p:sp>
        <p:nvSpPr>
          <p:cNvPr id="5" name="Rectangle 4"/>
          <p:cNvSpPr/>
          <p:nvPr/>
        </p:nvSpPr>
        <p:spPr>
          <a:xfrm>
            <a:off x="2667000" y="5906870"/>
            <a:ext cx="6477000" cy="646331"/>
          </a:xfrm>
          <a:prstGeom prst="rect">
            <a:avLst/>
          </a:prstGeom>
        </p:spPr>
        <p:txBody>
          <a:bodyPr wrap="square">
            <a:spAutoFit/>
          </a:bodyPr>
          <a:lstStyle/>
          <a:p>
            <a:pPr algn="ctr"/>
            <a:r>
              <a:rPr lang="en-US" b="1" i="1" dirty="0"/>
              <a:t>There are an average of about 10 LOBES per breast. The suspensory ligament separates lobes.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9071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2711624" y="1219200"/>
            <a:ext cx="6408712" cy="4114800"/>
          </a:xfrm>
          <a:prstGeom prst="rect">
            <a:avLst/>
          </a:prstGeom>
          <a:noFill/>
          <a:ln w="12700">
            <a:solidFill>
              <a:schemeClr val="tx1"/>
            </a:solidFill>
            <a:miter lim="800000"/>
            <a:headEnd/>
            <a:tailEnd/>
          </a:ln>
        </p:spPr>
      </p:pic>
      <p:sp>
        <p:nvSpPr>
          <p:cNvPr id="4" name="Rounded Rectangle 3"/>
          <p:cNvSpPr/>
          <p:nvPr/>
        </p:nvSpPr>
        <p:spPr>
          <a:xfrm>
            <a:off x="2783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Histology of Breast</a:t>
            </a:r>
            <a:r>
              <a:rPr lang="en-US" sz="2400" b="1" i="1" dirty="0">
                <a:effectLst>
                  <a:outerShdw blurRad="38100" dist="38100" dir="2700000" algn="tl">
                    <a:srgbClr val="000000">
                      <a:alpha val="43137"/>
                    </a:srgbClr>
                  </a:outerShdw>
                </a:effectLst>
              </a:rPr>
              <a:t>– LPF   </a:t>
            </a:r>
          </a:p>
        </p:txBody>
      </p:sp>
      <p:sp>
        <p:nvSpPr>
          <p:cNvPr id="7" name="Rectangle 6"/>
          <p:cNvSpPr/>
          <p:nvPr/>
        </p:nvSpPr>
        <p:spPr>
          <a:xfrm>
            <a:off x="2362200" y="5380673"/>
            <a:ext cx="6934200" cy="1200329"/>
          </a:xfrm>
          <a:prstGeom prst="rect">
            <a:avLst/>
          </a:prstGeom>
        </p:spPr>
        <p:txBody>
          <a:bodyPr wrap="square">
            <a:spAutoFit/>
          </a:bodyPr>
          <a:lstStyle/>
          <a:p>
            <a:pPr algn="ctr"/>
            <a:r>
              <a:rPr lang="en-US" b="1" i="1" dirty="0"/>
              <a:t>Normal histology of breast tissue consists of the lobules. Within the lobules are small acini. Lobules are connected to </a:t>
            </a:r>
            <a:r>
              <a:rPr lang="en-US" b="1" i="1" dirty="0" err="1"/>
              <a:t>intralobular</a:t>
            </a:r>
            <a:r>
              <a:rPr lang="en-US" b="1" i="1" dirty="0"/>
              <a:t> </a:t>
            </a:r>
            <a:r>
              <a:rPr lang="en-US" b="1" i="1" dirty="0" err="1"/>
              <a:t>ductules</a:t>
            </a:r>
            <a:r>
              <a:rPr lang="en-US" b="1" i="1" dirty="0"/>
              <a:t> and interlobular ducts. Lobules are surrounded by loose connective tissue sensitive to sex hormones.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02573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fairview.org/healthlibrary/Article/=/fv/groups/public/documents/images/6245.img"/>
          <p:cNvPicPr>
            <a:picLocks noChangeAspect="1" noChangeArrowheads="1"/>
          </p:cNvPicPr>
          <p:nvPr/>
        </p:nvPicPr>
        <p:blipFill>
          <a:blip r:embed="rId2" cstate="print"/>
          <a:srcRect/>
          <a:stretch>
            <a:fillRect/>
          </a:stretch>
        </p:blipFill>
        <p:spPr bwMode="auto">
          <a:xfrm>
            <a:off x="5257800" y="4038600"/>
            <a:ext cx="3429000" cy="2438400"/>
          </a:xfrm>
          <a:prstGeom prst="rect">
            <a:avLst/>
          </a:prstGeom>
          <a:noFill/>
        </p:spPr>
      </p:pic>
      <p:sp>
        <p:nvSpPr>
          <p:cNvPr id="5" name="Oval 4"/>
          <p:cNvSpPr/>
          <p:nvPr/>
        </p:nvSpPr>
        <p:spPr>
          <a:xfrm>
            <a:off x="3276600" y="2362200"/>
            <a:ext cx="6624736" cy="1512168"/>
          </a:xfrm>
          <a:prstGeom prst="ellipse">
            <a:avLst/>
          </a:prstGeom>
          <a:solidFill>
            <a:srgbClr val="993366"/>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effectLst>
                  <a:outerShdw blurRad="38100" dist="38100" dir="2700000" algn="tl">
                    <a:srgbClr val="000000">
                      <a:alpha val="43137"/>
                    </a:srgbClr>
                  </a:outerShdw>
                </a:effectLst>
                <a:latin typeface="Aharoni" pitchFamily="2" charset="-79"/>
                <a:cs typeface="Aharoni" pitchFamily="2" charset="-79"/>
              </a:rPr>
              <a:t>OVARIES</a:t>
            </a: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131271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2999656" y="1066800"/>
          <a:ext cx="6296744" cy="4436342"/>
        </p:xfrm>
        <a:graphic>
          <a:graphicData uri="http://schemas.openxmlformats.org/presentationml/2006/ole">
            <mc:AlternateContent xmlns:mc="http://schemas.openxmlformats.org/markup-compatibility/2006">
              <mc:Choice xmlns:v="urn:schemas-microsoft-com:vml" Requires="v">
                <p:oleObj spid="_x0000_s2060" name="Bitmap Image" r:id="rId4" imgW="6800000" imgH="4304762" progId="PBrush">
                  <p:embed/>
                </p:oleObj>
              </mc:Choice>
              <mc:Fallback>
                <p:oleObj name="Bitmap Image" r:id="rId4" imgW="6800000" imgH="430476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7924801" y="1772816"/>
            <a:ext cx="2115442" cy="1800200"/>
          </a:xfrm>
          <a:prstGeom prst="rect">
            <a:avLst/>
          </a:prstGeom>
          <a:noFill/>
          <a:ln w="38100">
            <a:solidFill>
              <a:schemeClr val="tx1"/>
            </a:solidFill>
            <a:miter lim="800000"/>
            <a:headEnd/>
            <a:tailEnd/>
          </a:ln>
        </p:spPr>
      </p:pic>
      <p:sp>
        <p:nvSpPr>
          <p:cNvPr id="4" name="Rounded Rectangle 3"/>
          <p:cNvSpPr/>
          <p:nvPr/>
        </p:nvSpPr>
        <p:spPr>
          <a:xfrm>
            <a:off x="2895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ACINUS – HPF Microscopy  </a:t>
            </a:r>
          </a:p>
        </p:txBody>
      </p:sp>
      <p:sp>
        <p:nvSpPr>
          <p:cNvPr id="5" name="Rectangle 4"/>
          <p:cNvSpPr/>
          <p:nvPr/>
        </p:nvSpPr>
        <p:spPr>
          <a:xfrm>
            <a:off x="2537792" y="5589240"/>
            <a:ext cx="7086600" cy="923330"/>
          </a:xfrm>
          <a:prstGeom prst="rect">
            <a:avLst/>
          </a:prstGeom>
        </p:spPr>
        <p:txBody>
          <a:bodyPr wrap="square">
            <a:spAutoFit/>
          </a:bodyPr>
          <a:lstStyle/>
          <a:p>
            <a:pPr algn="ctr"/>
            <a:r>
              <a:rPr lang="en-US" b="1" i="1" dirty="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92493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5029200"/>
            <a:ext cx="4748064" cy="1284762"/>
          </a:xfrm>
        </p:spPr>
        <p:txBody>
          <a:bodyPr>
            <a:noAutofit/>
          </a:bodyPr>
          <a:lstStyle/>
          <a:p>
            <a:pPr algn="l"/>
            <a:r>
              <a:rPr lang="en-US" sz="4000" b="1" i="1" dirty="0">
                <a:solidFill>
                  <a:srgbClr val="8000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6" name="TextBox 5"/>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406575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276600"/>
            <a:ext cx="6400800" cy="1152532"/>
          </a:xfrm>
        </p:spPr>
        <p:txBody>
          <a:bodyPr>
            <a:noAutofit/>
          </a:bodyPr>
          <a:lstStyle/>
          <a:p>
            <a:pPr algn="ctr">
              <a:defRPr/>
            </a:pPr>
            <a:r>
              <a:rPr lang="en-US" sz="54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859233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5867401" y="1828800"/>
            <a:ext cx="4177457" cy="3276600"/>
          </a:xfrm>
          <a:prstGeom prst="rect">
            <a:avLst/>
          </a:prstGeom>
          <a:noFill/>
        </p:spPr>
      </p:pic>
      <p:sp>
        <p:nvSpPr>
          <p:cNvPr id="5" name="Rectangle 4"/>
          <p:cNvSpPr/>
          <p:nvPr/>
        </p:nvSpPr>
        <p:spPr>
          <a:xfrm>
            <a:off x="5715000" y="5181601"/>
            <a:ext cx="4038600" cy="1200329"/>
          </a:xfrm>
          <a:prstGeom prst="rect">
            <a:avLst/>
          </a:prstGeom>
        </p:spPr>
        <p:txBody>
          <a:bodyPr wrap="square">
            <a:spAutoFit/>
          </a:bodyPr>
          <a:lstStyle/>
          <a:p>
            <a:pPr algn="ctr"/>
            <a:r>
              <a:rPr lang="en-US" b="1" i="1" dirty="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1524000" y="5181601"/>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cs typeface="Arial" pitchFamily="34" charset="0"/>
              </a:rPr>
              <a:t>Multiple fibroadenomas with smooth, circumscribed borders </a:t>
            </a:r>
          </a:p>
        </p:txBody>
      </p:sp>
      <p:sp>
        <p:nvSpPr>
          <p:cNvPr id="7" name="Rectangle 6"/>
          <p:cNvSpPr/>
          <p:nvPr/>
        </p:nvSpPr>
        <p:spPr>
          <a:xfrm>
            <a:off x="2438400" y="838200"/>
            <a:ext cx="7239000" cy="707886"/>
          </a:xfrm>
          <a:prstGeom prst="rect">
            <a:avLst/>
          </a:prstGeom>
        </p:spPr>
        <p:txBody>
          <a:bodyPr wrap="square">
            <a:spAutoFit/>
          </a:bodyPr>
          <a:lstStyle/>
          <a:p>
            <a:pPr algn="ctr"/>
            <a:r>
              <a:rPr lang="en-US" sz="2000" b="1" i="1" dirty="0">
                <a:solidFill>
                  <a:prstClr val="black"/>
                </a:solidFill>
              </a:rPr>
              <a:t>Fibroadenoma of the breast has a benign behavior with good prognosis </a:t>
            </a:r>
            <a:endParaRPr lang="en-US" sz="2000" b="1" i="1" dirty="0"/>
          </a:p>
        </p:txBody>
      </p:sp>
      <p:sp>
        <p:nvSpPr>
          <p:cNvPr id="8" name="Rounded Rectangle 7"/>
          <p:cNvSpPr/>
          <p:nvPr/>
        </p:nvSpPr>
        <p:spPr>
          <a:xfrm>
            <a:off x="3048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 Gross</a:t>
            </a: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1775521" y="1844824"/>
            <a:ext cx="4021719" cy="3312368"/>
          </a:xfrm>
          <a:prstGeom prst="rect">
            <a:avLst/>
          </a:prstGeom>
          <a:noFill/>
        </p:spPr>
      </p:pic>
      <p:sp>
        <p:nvSpPr>
          <p:cNvPr id="12" name="TextBox 11"/>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3" name="TextBox 12"/>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70939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2667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819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LPF</a:t>
            </a:r>
          </a:p>
        </p:txBody>
      </p:sp>
      <p:sp>
        <p:nvSpPr>
          <p:cNvPr id="7" name="Rectangle 6"/>
          <p:cNvSpPr/>
          <p:nvPr/>
        </p:nvSpPr>
        <p:spPr>
          <a:xfrm>
            <a:off x="2438400" y="5638800"/>
            <a:ext cx="7086600" cy="923330"/>
          </a:xfrm>
          <a:prstGeom prst="rect">
            <a:avLst/>
          </a:prstGeom>
        </p:spPr>
        <p:txBody>
          <a:bodyPr wrap="square">
            <a:spAutoFit/>
          </a:bodyPr>
          <a:lstStyle/>
          <a:p>
            <a:pPr algn="ctr">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316560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667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07568" y="5304472"/>
            <a:ext cx="7162800" cy="1477328"/>
          </a:xfrm>
          <a:prstGeom prst="rect">
            <a:avLst/>
          </a:prstGeom>
        </p:spPr>
        <p:txBody>
          <a:bodyPr wrap="square">
            <a:spAutoFit/>
          </a:bodyPr>
          <a:lstStyle/>
          <a:p>
            <a:pPr marL="627063" indent="-627063" algn="ctr">
              <a:defRPr/>
            </a:pPr>
            <a:r>
              <a:rPr lang="en-US" b="1" i="1" dirty="0"/>
              <a:t>        Proliferation fibrous tissue is invaginating the ducts causing elongation, compression and distortion of the ducts which have slit-like lumen (intracanalicular).</a:t>
            </a:r>
          </a:p>
          <a:p>
            <a:pPr marL="627063" indent="-627063" algn="ctr">
              <a:defRPr/>
            </a:pPr>
            <a:r>
              <a:rPr lang="en-US" b="1" i="1" dirty="0"/>
              <a:t> 	At places fibrous tissue is arranged around the ducts (pericanalicular) and does not invaginate</a:t>
            </a:r>
          </a:p>
        </p:txBody>
      </p:sp>
      <p:sp>
        <p:nvSpPr>
          <p:cNvPr id="6" name="Rounded Rectangle 5"/>
          <p:cNvSpPr/>
          <p:nvPr/>
        </p:nvSpPr>
        <p:spPr>
          <a:xfrm>
            <a:off x="2743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HPF</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0495820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855640" y="5209402"/>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t>Pericanalicular </a:t>
            </a:r>
            <a:r>
              <a:rPr lang="en-US" b="1" i="1" dirty="0">
                <a:cs typeface="Arial" pitchFamily="34" charset="0"/>
              </a:rPr>
              <a:t>Fibroadenoma: in</a:t>
            </a:r>
            <a:r>
              <a:rPr lang="en-US" b="1" i="1" dirty="0"/>
              <a:t> histologic pattern, the glands maintain their round or oval profiles. There is no prognostic or clinical significance attached to the pericanalicular and intracanalicular patterns. Both may be seen within the same lesion</a:t>
            </a:r>
            <a:endParaRPr lang="en-US" b="1" i="1" dirty="0">
              <a:cs typeface="Arial" pitchFamily="34" charset="0"/>
            </a:endParaRPr>
          </a:p>
        </p:txBody>
      </p:sp>
      <p:sp>
        <p:nvSpPr>
          <p:cNvPr id="5" name="Rounded Rectangle 4"/>
          <p:cNvSpPr/>
          <p:nvPr/>
        </p:nvSpPr>
        <p:spPr>
          <a:xfrm>
            <a:off x="2783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Pericanalicular Fibroadenoma of Breast</a:t>
            </a: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3001094" y="1052736"/>
            <a:ext cx="6191250" cy="4144144"/>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1091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0"/>
            <a:ext cx="5638800" cy="2167880"/>
          </a:xfrm>
        </p:spPr>
        <p:txBody>
          <a:bodyPr>
            <a:noAutofit/>
          </a:bodyPr>
          <a:lstStyle/>
          <a:p>
            <a:pPr algn="ctr">
              <a:defRPr/>
            </a:pPr>
            <a:r>
              <a:rPr lang="en-US" sz="4800" b="1" i="1" dirty="0" smtClean="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Neoplasm </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of the breast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903010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2514600" y="1143001"/>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514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effectLst>
                  <a:outerShdw blurRad="38100" dist="38100" dir="2700000" algn="tl">
                    <a:srgbClr val="000000">
                      <a:alpha val="43137"/>
                    </a:srgbClr>
                  </a:outerShdw>
                </a:effectLst>
              </a:rPr>
              <a:t>Intraductal</a:t>
            </a:r>
            <a:r>
              <a:rPr lang="en-US" sz="2400" b="1" i="1" dirty="0">
                <a:effectLst>
                  <a:outerShdw blurRad="38100" dist="38100" dir="2700000" algn="tl">
                    <a:srgbClr val="000000">
                      <a:alpha val="43137"/>
                    </a:srgbClr>
                  </a:outerShdw>
                </a:effectLst>
              </a:rPr>
              <a:t> (In-situ) Carcinoma of the Breast- LPF  </a:t>
            </a:r>
          </a:p>
        </p:txBody>
      </p:sp>
      <p:sp>
        <p:nvSpPr>
          <p:cNvPr id="8" name="Rectangle 7"/>
          <p:cNvSpPr/>
          <p:nvPr/>
        </p:nvSpPr>
        <p:spPr>
          <a:xfrm>
            <a:off x="2438400" y="5477470"/>
            <a:ext cx="6781800" cy="923330"/>
          </a:xfrm>
          <a:prstGeom prst="rect">
            <a:avLst/>
          </a:prstGeom>
        </p:spPr>
        <p:txBody>
          <a:bodyPr wrap="square">
            <a:spAutoFit/>
          </a:bodyPr>
          <a:lstStyle/>
          <a:p>
            <a:pPr algn="ctr"/>
            <a:r>
              <a:rPr lang="en-US" b="1" i="1" dirty="0"/>
              <a:t>Cells are forming imperfect acini and shows a cribriform pattern. Small groups of cells in the center of many ducts are necrotic. No invasion of basement membrane of the ducts.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80841513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2639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514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Intraductal Carcinoma of the Breast- HPF  </a:t>
            </a:r>
          </a:p>
        </p:txBody>
      </p:sp>
      <p:sp>
        <p:nvSpPr>
          <p:cNvPr id="7" name="Rectangle 6"/>
          <p:cNvSpPr/>
          <p:nvPr/>
        </p:nvSpPr>
        <p:spPr>
          <a:xfrm>
            <a:off x="2743200" y="5562601"/>
            <a:ext cx="6553200" cy="646331"/>
          </a:xfrm>
          <a:prstGeom prst="rect">
            <a:avLst/>
          </a:prstGeom>
        </p:spPr>
        <p:txBody>
          <a:bodyPr wrap="square">
            <a:spAutoFit/>
          </a:bodyPr>
          <a:lstStyle/>
          <a:p>
            <a:pPr algn="ctr"/>
            <a:r>
              <a:rPr lang="en-US" b="1" i="1" dirty="0"/>
              <a:t>Large ducts are distended by neoplastic epithelial cells which are pleomorphic with large  hyperchromatic nuclei and mitosis.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32496351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3048001"/>
            <a:ext cx="6048672" cy="830997"/>
          </a:xfrm>
          <a:prstGeom prst="rect">
            <a:avLst/>
          </a:prstGeom>
          <a:noFill/>
        </p:spPr>
        <p:txBody>
          <a:bodyPr wrap="square" rtlCol="0">
            <a:spAutoFit/>
          </a:bodyPr>
          <a:lstStyle/>
          <a:p>
            <a:pPr algn="ctr"/>
            <a:r>
              <a:rPr lang="en-US" sz="48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OVARIAN CYST</a:t>
            </a: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665233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667000"/>
            <a:ext cx="5715000" cy="213360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951093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1524000" y="1265033"/>
            <a:ext cx="4516266" cy="3861804"/>
          </a:xfrm>
          <a:prstGeom prst="rect">
            <a:avLst/>
          </a:prstGeom>
          <a:noFill/>
          <a:ln w="12700">
            <a:solidFill>
              <a:schemeClr val="tx1"/>
            </a:solidFill>
          </a:ln>
        </p:spPr>
      </p:pic>
      <p:sp>
        <p:nvSpPr>
          <p:cNvPr id="3" name="Rectangle 2"/>
          <p:cNvSpPr/>
          <p:nvPr/>
        </p:nvSpPr>
        <p:spPr>
          <a:xfrm>
            <a:off x="1181100" y="5401270"/>
            <a:ext cx="4343400" cy="646331"/>
          </a:xfrm>
          <a:prstGeom prst="rect">
            <a:avLst/>
          </a:prstGeom>
        </p:spPr>
        <p:txBody>
          <a:bodyPr wrap="square">
            <a:spAutoFit/>
          </a:bodyPr>
          <a:lstStyle/>
          <a:p>
            <a:pPr algn="ctr"/>
            <a:r>
              <a:rPr lang="en-US" b="1" i="1" dirty="0"/>
              <a:t>Breast cancer showing an inverted nipple, lump and skin dimpling</a:t>
            </a:r>
          </a:p>
        </p:txBody>
      </p:sp>
      <p:sp>
        <p:nvSpPr>
          <p:cNvPr id="5" name="Rounded Rectangle 4"/>
          <p:cNvSpPr/>
          <p:nvPr/>
        </p:nvSpPr>
        <p:spPr>
          <a:xfrm>
            <a:off x="3352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Clinical Signs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7" name="Rectangle 6"/>
          <p:cNvSpPr/>
          <p:nvPr/>
        </p:nvSpPr>
        <p:spPr>
          <a:xfrm>
            <a:off x="6483178" y="1761865"/>
            <a:ext cx="4670854" cy="2569934"/>
          </a:xfrm>
          <a:prstGeom prst="rect">
            <a:avLst/>
          </a:prstGeom>
        </p:spPr>
        <p:txBody>
          <a:bodyPr wrap="square">
            <a:spAutoFit/>
          </a:bodyPr>
          <a:lstStyle/>
          <a:p>
            <a:pPr marR="0" lvl="0">
              <a:lnSpc>
                <a:spcPct val="115000"/>
              </a:lnSpc>
              <a:spcBef>
                <a:spcPts val="1200"/>
              </a:spcBef>
              <a:spcAft>
                <a:spcPts val="0"/>
              </a:spcAft>
            </a:pPr>
            <a:r>
              <a:rPr lang="en-US" b="1" dirty="0" smtClean="0">
                <a:effectLst/>
                <a:latin typeface="Times New Roman" panose="02020603050405020304" pitchFamily="18" charset="0"/>
                <a:ea typeface="Calibri" panose="020F0502020204030204" pitchFamily="34" charset="0"/>
                <a:cs typeface="Arial" panose="020B0604020202020204" pitchFamily="34" charset="0"/>
              </a:rPr>
              <a:t>Risk factors</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Family history                   </a:t>
            </a: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Advanced age            </a:t>
            </a: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Oral contraceptives</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Smoking and obesity          </a:t>
            </a: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High fat diet</a:t>
            </a:r>
            <a:r>
              <a:rPr lang="en-US" dirty="0" smtClean="0">
                <a:effectLst/>
                <a:latin typeface="Times New Roman" panose="02020603050405020304" pitchFamily="18" charset="0"/>
                <a:ea typeface="Calibri" panose="020F0502020204030204" pitchFamily="34" charset="0"/>
                <a:cs typeface="Arial" panose="020B0604020202020204" pitchFamily="34" charset="0"/>
              </a:rPr>
              <a:t> 	   </a:t>
            </a:r>
          </a:p>
          <a:p>
            <a:pPr marL="742950" marR="0" indent="-285750">
              <a:lnSpc>
                <a:spcPct val="115000"/>
              </a:lnSpc>
              <a:spcBef>
                <a:spcPts val="0"/>
              </a:spcBef>
              <a:spcAft>
                <a:spcPts val="0"/>
              </a:spcAft>
              <a:buFontTx/>
              <a:buChar char="-"/>
            </a:pP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Exogenous estrogens</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8205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3048000" y="1143001"/>
            <a:ext cx="5943600" cy="4381335"/>
          </a:xfrm>
          <a:prstGeom prst="rect">
            <a:avLst/>
          </a:prstGeom>
          <a:noFill/>
          <a:ln w="12700">
            <a:solidFill>
              <a:schemeClr val="tx1"/>
            </a:solidFill>
          </a:ln>
        </p:spPr>
      </p:pic>
      <p:sp>
        <p:nvSpPr>
          <p:cNvPr id="3" name="Rectangle 2"/>
          <p:cNvSpPr/>
          <p:nvPr/>
        </p:nvSpPr>
        <p:spPr>
          <a:xfrm>
            <a:off x="3048000" y="5791201"/>
            <a:ext cx="5950024" cy="646331"/>
          </a:xfrm>
          <a:prstGeom prst="rect">
            <a:avLst/>
          </a:prstGeom>
        </p:spPr>
        <p:txBody>
          <a:bodyPr wrap="square">
            <a:spAutoFit/>
          </a:bodyPr>
          <a:lstStyle/>
          <a:p>
            <a:pPr algn="ctr"/>
            <a:r>
              <a:rPr lang="en-US" b="1" i="1" dirty="0"/>
              <a:t>Ill-defined pale and firm nodule with overlying retracted nipple and surrounding skin .</a:t>
            </a:r>
          </a:p>
        </p:txBody>
      </p:sp>
      <p:sp>
        <p:nvSpPr>
          <p:cNvPr id="4" name="Rounded Rectangle 3"/>
          <p:cNvSpPr/>
          <p:nvPr/>
        </p:nvSpPr>
        <p:spPr>
          <a:xfrm>
            <a:off x="3352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Gross Biopsy</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20273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50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2857078" y="1124744"/>
            <a:ext cx="6335266" cy="3888432"/>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Rectangle 1"/>
          <p:cNvSpPr/>
          <p:nvPr/>
        </p:nvSpPr>
        <p:spPr>
          <a:xfrm>
            <a:off x="3912973" y="5339011"/>
            <a:ext cx="6096000" cy="923330"/>
          </a:xfrm>
          <a:prstGeom prst="rect">
            <a:avLst/>
          </a:prstGeom>
        </p:spPr>
        <p:txBody>
          <a:bodyPr>
            <a:spAutoFit/>
          </a:bodyPr>
          <a:lstStyle/>
          <a:p>
            <a:pPr marL="285750" indent="-285750">
              <a:buFont typeface="Wingdings" panose="05000000000000000000" pitchFamily="2" charset="2"/>
              <a:buChar char="Ø"/>
            </a:pPr>
            <a:r>
              <a:rPr lang="en-US" dirty="0" smtClean="0"/>
              <a:t>Firm and poorly circumscribed </a:t>
            </a:r>
            <a:r>
              <a:rPr lang="en-US" dirty="0" err="1" smtClean="0"/>
              <a:t>tumour</a:t>
            </a:r>
            <a:r>
              <a:rPr lang="en-US" dirty="0" smtClean="0"/>
              <a:t> mass.</a:t>
            </a:r>
          </a:p>
          <a:p>
            <a:pPr marL="285750" indent="-285750">
              <a:buFont typeface="Wingdings" panose="05000000000000000000" pitchFamily="2" charset="2"/>
              <a:buChar char="Ø"/>
            </a:pPr>
            <a:r>
              <a:rPr lang="en-US" dirty="0" smtClean="0"/>
              <a:t>Yellowish pale cut-surface.</a:t>
            </a:r>
          </a:p>
          <a:p>
            <a:pPr marL="285750" indent="-285750">
              <a:buFont typeface="Wingdings" panose="05000000000000000000" pitchFamily="2" charset="2"/>
              <a:buChar char="Ø"/>
            </a:pPr>
            <a:r>
              <a:rPr lang="en-US" dirty="0" smtClean="0"/>
              <a:t>Radiating strands into surrounding fats.</a:t>
            </a:r>
            <a:endParaRPr lang="en-US" dirty="0"/>
          </a:p>
        </p:txBody>
      </p:sp>
    </p:spTree>
    <p:extLst>
      <p:ext uri="{BB962C8B-B14F-4D97-AF65-F5344CB8AC3E}">
        <p14:creationId xmlns:p14="http://schemas.microsoft.com/office/powerpoint/2010/main" val="1406992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2816977" y="1143001"/>
            <a:ext cx="6411332" cy="4229389"/>
          </a:xfrm>
          <a:prstGeom prst="rect">
            <a:avLst/>
          </a:prstGeom>
          <a:noFill/>
          <a:ln w="12700">
            <a:solidFill>
              <a:schemeClr val="tx1"/>
            </a:solidFill>
          </a:ln>
        </p:spPr>
      </p:pic>
      <p:sp>
        <p:nvSpPr>
          <p:cNvPr id="84995" name="Rectangle 3"/>
          <p:cNvSpPr>
            <a:spLocks noChangeArrowheads="1"/>
          </p:cNvSpPr>
          <p:nvPr/>
        </p:nvSpPr>
        <p:spPr bwMode="auto">
          <a:xfrm>
            <a:off x="2514601"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cs typeface="Times New Roman" pitchFamily="18" charset="0"/>
              </a:rPr>
              <a:t>Microscopically , A well-differentiated ductal carcinoma made up of small acini and glands. Tumour cells are around to polygonal with deeply stained nuclei and occasional mitoses. Nuclear atypia is mild</a:t>
            </a:r>
          </a:p>
        </p:txBody>
      </p:sp>
      <p:sp>
        <p:nvSpPr>
          <p:cNvPr id="5" name="Rounded Rectangle 4"/>
          <p:cNvSpPr/>
          <p:nvPr/>
        </p:nvSpPr>
        <p:spPr>
          <a:xfrm>
            <a:off x="2878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002583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78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sp>
        <p:nvSpPr>
          <p:cNvPr id="6" name="Rectangle 5"/>
          <p:cNvSpPr/>
          <p:nvPr/>
        </p:nvSpPr>
        <p:spPr>
          <a:xfrm>
            <a:off x="2743200" y="5674023"/>
            <a:ext cx="6629400" cy="646331"/>
          </a:xfrm>
          <a:prstGeom prst="rect">
            <a:avLst/>
          </a:prstGeom>
        </p:spPr>
        <p:txBody>
          <a:bodyPr wrap="square">
            <a:spAutoFit/>
          </a:bodyPr>
          <a:lstStyle/>
          <a:p>
            <a:pPr algn="ctr"/>
            <a:r>
              <a:rPr lang="en-US" b="1" i="1" dirty="0"/>
              <a:t>Cords, sheets and nests of tumour cells surrounded by dense fibrous tissue  stroma containing scattered lymphocytes</a:t>
            </a:r>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2927648" y="1124744"/>
            <a:ext cx="6191250" cy="4464496"/>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26272312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27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2747628" y="1180278"/>
            <a:ext cx="6082766" cy="3861280"/>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
        <p:nvSpPr>
          <p:cNvPr id="2" name="Rectangle 1"/>
          <p:cNvSpPr/>
          <p:nvPr/>
        </p:nvSpPr>
        <p:spPr>
          <a:xfrm>
            <a:off x="2747628" y="5548075"/>
            <a:ext cx="6096000" cy="923330"/>
          </a:xfrm>
          <a:prstGeom prst="rect">
            <a:avLst/>
          </a:prstGeom>
        </p:spPr>
        <p:txBody>
          <a:bodyPr>
            <a:spAutoFit/>
          </a:bodyPr>
          <a:lstStyle/>
          <a:p>
            <a:pPr marL="285750" indent="-285750">
              <a:buFont typeface="Wingdings" panose="05000000000000000000" pitchFamily="2" charset="2"/>
              <a:buChar char="Ø"/>
            </a:pPr>
            <a:r>
              <a:rPr lang="en-US" dirty="0" smtClean="0"/>
              <a:t>Malignant pleomorphic cells.</a:t>
            </a:r>
          </a:p>
          <a:p>
            <a:pPr marL="285750" indent="-285750">
              <a:buFont typeface="Wingdings" panose="05000000000000000000" pitchFamily="2" charset="2"/>
              <a:buChar char="Ø"/>
            </a:pPr>
            <a:r>
              <a:rPr lang="en-US" dirty="0" smtClean="0"/>
              <a:t>Frequent mitotic figures.</a:t>
            </a:r>
          </a:p>
          <a:p>
            <a:pPr marL="285750" indent="-285750">
              <a:buFont typeface="Wingdings" panose="05000000000000000000" pitchFamily="2" charset="2"/>
              <a:buChar char="Ø"/>
            </a:pPr>
            <a:r>
              <a:rPr lang="en-US" dirty="0" smtClean="0"/>
              <a:t>Minimal tubular formations or differentiations. </a:t>
            </a:r>
            <a:endParaRPr lang="en-US" dirty="0"/>
          </a:p>
        </p:txBody>
      </p:sp>
      <p:sp>
        <p:nvSpPr>
          <p:cNvPr id="3" name="Rectangle 2"/>
          <p:cNvSpPr/>
          <p:nvPr/>
        </p:nvSpPr>
        <p:spPr>
          <a:xfrm>
            <a:off x="8843628" y="1612651"/>
            <a:ext cx="3393158" cy="2003625"/>
          </a:xfrm>
          <a:prstGeom prst="rect">
            <a:avLst/>
          </a:prstGeom>
        </p:spPr>
        <p:txBody>
          <a:bodyPr wrap="square">
            <a:spAutoFit/>
          </a:bodyPr>
          <a:lstStyle/>
          <a:p>
            <a:pPr marR="0" lvl="0">
              <a:lnSpc>
                <a:spcPct val="115000"/>
              </a:lnSpc>
              <a:spcBef>
                <a:spcPts val="0"/>
              </a:spcBef>
              <a:spcAft>
                <a:spcPts val="0"/>
              </a:spcAft>
            </a:pPr>
            <a:r>
              <a:rPr lang="en-US" b="1" dirty="0" smtClean="0">
                <a:effectLst/>
                <a:latin typeface="Times New Roman" panose="02020603050405020304" pitchFamily="18" charset="0"/>
                <a:ea typeface="Calibri" panose="020F0502020204030204" pitchFamily="34" charset="0"/>
                <a:cs typeface="Arial" panose="020B0604020202020204" pitchFamily="34" charset="0"/>
              </a:rPr>
              <a:t>For the prognosis and treatment of the patient</a:t>
            </a:r>
          </a:p>
          <a:p>
            <a:pPr marL="285750" marR="0" lvl="0" indent="-285750">
              <a:lnSpc>
                <a:spcPct val="115000"/>
              </a:lnSpc>
              <a:spcBef>
                <a:spcPts val="0"/>
              </a:spcBef>
              <a:spcAft>
                <a:spcPts val="0"/>
              </a:spcAft>
              <a:buFont typeface="Wingdings" panose="05000000000000000000" pitchFamily="2" charset="2"/>
              <a:buChar char="§"/>
            </a:pPr>
            <a:r>
              <a:rPr lang="en-US" b="1" i="1" u="sng"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Hormonal markers</a:t>
            </a: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Estrogen and Progesterone.</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nSpc>
                <a:spcPct val="115000"/>
              </a:lnSpc>
              <a:spcBef>
                <a:spcPts val="0"/>
              </a:spcBef>
              <a:spcAft>
                <a:spcPts val="1000"/>
              </a:spcAft>
              <a:buFont typeface="Wingdings" panose="05000000000000000000" pitchFamily="2" charset="2"/>
              <a:buChar char="§"/>
            </a:pPr>
            <a:r>
              <a:rPr lang="en-US" b="1" i="1" u="sng"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Receptor</a:t>
            </a:r>
            <a:r>
              <a:rPr lang="en-US" b="1" i="1" dirty="0" smtClean="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Her 2 / NEU are checked</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816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0"/>
            <a:ext cx="6515832" cy="1498848"/>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p>
        </p:txBody>
      </p:sp>
      <p:sp>
        <p:nvSpPr>
          <p:cNvPr id="6" name="TextBox 5"/>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36519025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5013177"/>
            <a:ext cx="7632848" cy="1200329"/>
          </a:xfrm>
          <a:prstGeom prst="rect">
            <a:avLst/>
          </a:prstGeom>
          <a:noFill/>
        </p:spPr>
        <p:txBody>
          <a:bodyPr wrap="square" rtlCol="0">
            <a:spAutoFit/>
          </a:bodyPr>
          <a:lstStyle/>
          <a:p>
            <a:pPr algn="ctr"/>
            <a:r>
              <a:rPr lang="en-US" b="1" i="1" dirty="0"/>
              <a:t>Paget's disease is a nipple lesion associated with underlying ductal carcinoma-in-situ with or without associated stromal invasion. Clinically, the lesion is eczema-like with hyperemia and erosion of the epidermis. Initially centered on the nipple, they may later involve the areola.</a:t>
            </a:r>
          </a:p>
        </p:txBody>
      </p:sp>
      <p:pic>
        <p:nvPicPr>
          <p:cNvPr id="25601" name="Picture 1"/>
          <p:cNvPicPr>
            <a:picLocks noChangeAspect="1" noChangeArrowheads="1"/>
          </p:cNvPicPr>
          <p:nvPr/>
        </p:nvPicPr>
        <p:blipFill>
          <a:blip r:embed="rId2" cstate="print"/>
          <a:srcRect/>
          <a:stretch>
            <a:fillRect/>
          </a:stretch>
        </p:blipFill>
        <p:spPr bwMode="auto">
          <a:xfrm>
            <a:off x="4727849" y="1772816"/>
            <a:ext cx="2675579" cy="2798394"/>
          </a:xfrm>
          <a:prstGeom prst="rect">
            <a:avLst/>
          </a:prstGeom>
          <a:noFill/>
          <a:ln w="12700">
            <a:solidFill>
              <a:schemeClr val="tx1"/>
            </a:solidFill>
            <a:miter lim="800000"/>
            <a:headEnd/>
            <a:tailEnd/>
          </a:ln>
        </p:spPr>
      </p:pic>
      <p:sp>
        <p:nvSpPr>
          <p:cNvPr id="5" name="Rounded Rectangle 4"/>
          <p:cNvSpPr/>
          <p:nvPr/>
        </p:nvSpPr>
        <p:spPr>
          <a:xfrm>
            <a:off x="3124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 Gross</a:t>
            </a: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1902724"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7608169" y="1772816"/>
            <a:ext cx="2482837" cy="2808312"/>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807025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2696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2590801" y="5228273"/>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cs typeface="Arial" pitchFamily="34" charset="0"/>
              </a:rPr>
              <a:t>Paget's disease of nipple. Paget's cells 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2743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95823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3048001" y="1143000"/>
            <a:ext cx="5818909" cy="3810000"/>
          </a:xfrm>
          <a:prstGeom prst="rect">
            <a:avLst/>
          </a:prstGeom>
          <a:noFill/>
          <a:ln w="12700">
            <a:solidFill>
              <a:schemeClr val="tx1"/>
            </a:solidFill>
          </a:ln>
        </p:spPr>
      </p:pic>
      <p:sp>
        <p:nvSpPr>
          <p:cNvPr id="3" name="Rectangle 2"/>
          <p:cNvSpPr/>
          <p:nvPr/>
        </p:nvSpPr>
        <p:spPr>
          <a:xfrm>
            <a:off x="2743200" y="5124271"/>
            <a:ext cx="6400800" cy="923330"/>
          </a:xfrm>
          <a:prstGeom prst="rect">
            <a:avLst/>
          </a:prstGeom>
        </p:spPr>
        <p:txBody>
          <a:bodyPr wrap="square">
            <a:spAutoFit/>
          </a:bodyPr>
          <a:lstStyle/>
          <a:p>
            <a:pPr algn="ctr"/>
            <a:r>
              <a:rPr lang="en-US" b="1" i="1" dirty="0"/>
              <a:t>Here is a benign cyst in an ovary. This is probably a follicular cyst. Occasionally such cysts may reach several centimeters in size and, if they rupture, can cause abdominal pain.</a:t>
            </a:r>
          </a:p>
        </p:txBody>
      </p:sp>
      <p:sp>
        <p:nvSpPr>
          <p:cNvPr id="4" name="Rounded Rectangle 3"/>
          <p:cNvSpPr/>
          <p:nvPr/>
        </p:nvSpPr>
        <p:spPr>
          <a:xfrm>
            <a:off x="3200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Benign Ovarian Cyst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07306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200" y="5257801"/>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common. </a:t>
            </a:r>
            <a:r>
              <a:rPr lang="en-US" b="1" i="1" dirty="0"/>
              <a:t>Ulceration and invasion of epidermis by ductal carcinoma cells (Paget cells), present between  basal cells in elongated rete pegs.</a:t>
            </a:r>
          </a:p>
        </p:txBody>
      </p:sp>
      <p:sp>
        <p:nvSpPr>
          <p:cNvPr id="6" name="Rounded Rectangle 5"/>
          <p:cNvSpPr/>
          <p:nvPr/>
        </p:nvSpPr>
        <p:spPr>
          <a:xfrm>
            <a:off x="2743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2783632" y="1052736"/>
            <a:ext cx="6480720" cy="4176464"/>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412247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5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rPr>
              <a:t>GOOD LUCK</a:t>
            </a:r>
          </a:p>
        </p:txBody>
      </p:sp>
    </p:spTree>
    <p:extLst>
      <p:ext uri="{BB962C8B-B14F-4D97-AF65-F5344CB8AC3E}">
        <p14:creationId xmlns:p14="http://schemas.microsoft.com/office/powerpoint/2010/main" val="3930295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5257800"/>
            <a:ext cx="5867400" cy="923330"/>
          </a:xfrm>
          <a:prstGeom prst="rect">
            <a:avLst/>
          </a:prstGeom>
        </p:spPr>
        <p:txBody>
          <a:bodyPr wrap="square">
            <a:spAutoFit/>
          </a:bodyPr>
          <a:lstStyle/>
          <a:p>
            <a:pPr algn="ctr"/>
            <a:r>
              <a:rPr lang="en-US" b="1" i="1" dirty="0"/>
              <a:t>Benign epithelial tumors of the ovary can reach massive proportions. The serous cystadenoma seen here fills a surgical pan and dwarfs the 4 cm ruler.</a:t>
            </a:r>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2999656" y="1438713"/>
            <a:ext cx="5659581" cy="3705679"/>
          </a:xfrm>
          <a:prstGeom prst="rect">
            <a:avLst/>
          </a:prstGeom>
          <a:noFill/>
        </p:spPr>
      </p:pic>
      <p:sp>
        <p:nvSpPr>
          <p:cNvPr id="5" name="Rounded Rectangle 4"/>
          <p:cNvSpPr/>
          <p:nvPr/>
        </p:nvSpPr>
        <p:spPr>
          <a:xfrm>
            <a:off x="3276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3" name="Picture 2"/>
          <p:cNvPicPr>
            <a:picLocks noChangeAspect="1"/>
          </p:cNvPicPr>
          <p:nvPr/>
        </p:nvPicPr>
        <p:blipFill>
          <a:blip r:embed="rId3"/>
          <a:stretch>
            <a:fillRect/>
          </a:stretch>
        </p:blipFill>
        <p:spPr>
          <a:xfrm>
            <a:off x="7936048" y="2858790"/>
            <a:ext cx="7598392" cy="365650"/>
          </a:xfrm>
          <a:prstGeom prst="rect">
            <a:avLst/>
          </a:prstGeom>
        </p:spPr>
      </p:pic>
    </p:spTree>
    <p:extLst>
      <p:ext uri="{BB962C8B-B14F-4D97-AF65-F5344CB8AC3E}">
        <p14:creationId xmlns:p14="http://schemas.microsoft.com/office/powerpoint/2010/main" val="2356196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743200" y="5461856"/>
            <a:ext cx="6096000" cy="646331"/>
          </a:xfrm>
          <a:prstGeom prst="rect">
            <a:avLst/>
          </a:prstGeom>
        </p:spPr>
        <p:txBody>
          <a:bodyPr>
            <a:spAutoFit/>
          </a:bodyPr>
          <a:lstStyle/>
          <a:p>
            <a:r>
              <a:rPr lang="en-US" dirty="0" smtClean="0"/>
              <a:t>a- Ciliated columnar and cuboidal epithelium.</a:t>
            </a:r>
          </a:p>
          <a:p>
            <a:r>
              <a:rPr lang="en-US" dirty="0" smtClean="0"/>
              <a:t>b- Underlying ovarian </a:t>
            </a:r>
            <a:r>
              <a:rPr lang="en-US" dirty="0" err="1" smtClean="0"/>
              <a:t>stroma</a:t>
            </a:r>
            <a:r>
              <a:rPr lang="en-US" dirty="0" smtClean="0"/>
              <a:t>.</a:t>
            </a:r>
            <a:endParaRPr lang="en-US" dirty="0"/>
          </a:p>
        </p:txBody>
      </p:sp>
    </p:spTree>
    <p:extLst>
      <p:ext uri="{BB962C8B-B14F-4D97-AF65-F5344CB8AC3E}">
        <p14:creationId xmlns:p14="http://schemas.microsoft.com/office/powerpoint/2010/main" val="293102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96752"/>
            <a:ext cx="6449144" cy="4032448"/>
          </a:xfrm>
          <a:prstGeom prst="rect">
            <a:avLst/>
          </a:prstGeom>
          <a:solidFill>
            <a:schemeClr val="accent1">
              <a:lumMod val="40000"/>
              <a:lumOff val="60000"/>
            </a:schemeClr>
          </a:solidFill>
        </p:spPr>
      </p:pic>
      <p:sp>
        <p:nvSpPr>
          <p:cNvPr id="2" name="Rectangle 1"/>
          <p:cNvSpPr/>
          <p:nvPr/>
        </p:nvSpPr>
        <p:spPr>
          <a:xfrm>
            <a:off x="2850292" y="5303341"/>
            <a:ext cx="6260550" cy="1200329"/>
          </a:xfrm>
          <a:prstGeom prst="rect">
            <a:avLst/>
          </a:prstGeom>
        </p:spPr>
        <p:txBody>
          <a:bodyPr wrap="square">
            <a:spAutoFit/>
          </a:bodyPr>
          <a:lstStyle/>
          <a:p>
            <a:r>
              <a:rPr lang="en-US" dirty="0"/>
              <a:t>L</a:t>
            </a:r>
            <a:r>
              <a:rPr lang="en-US" dirty="0" smtClean="0"/>
              <a:t>aparoscopic examination of the other ovary is necessary because serous ovarian neoplasms are usually bilateral. </a:t>
            </a:r>
          </a:p>
          <a:p>
            <a:r>
              <a:rPr lang="en-US" dirty="0" smtClean="0"/>
              <a:t>Other bilateral ovarian </a:t>
            </a:r>
            <a:r>
              <a:rPr lang="en-US" dirty="0" err="1" smtClean="0"/>
              <a:t>tumour</a:t>
            </a:r>
            <a:r>
              <a:rPr lang="en-US" dirty="0" smtClean="0"/>
              <a:t> which is caused by                                                metastases from the gastrointestinal tract is </a:t>
            </a:r>
            <a:r>
              <a:rPr lang="en-US" dirty="0" err="1" smtClean="0"/>
              <a:t>Krukenberg</a:t>
            </a:r>
            <a:r>
              <a:rPr lang="en-US" dirty="0" smtClean="0"/>
              <a:t> </a:t>
            </a:r>
            <a:r>
              <a:rPr lang="en-US" dirty="0" err="1" smtClean="0"/>
              <a:t>tumour</a:t>
            </a:r>
            <a:endParaRPr lang="en-US" dirty="0"/>
          </a:p>
        </p:txBody>
      </p:sp>
    </p:spTree>
    <p:extLst>
      <p:ext uri="{BB962C8B-B14F-4D97-AF65-F5344CB8AC3E}">
        <p14:creationId xmlns:p14="http://schemas.microsoft.com/office/powerpoint/2010/main" val="1021634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5276671"/>
            <a:ext cx="6172200" cy="369332"/>
          </a:xfrm>
          <a:prstGeom prst="rect">
            <a:avLst/>
          </a:prstGeom>
        </p:spPr>
        <p:txBody>
          <a:bodyPr wrap="square">
            <a:spAutoFit/>
          </a:bodyPr>
          <a:lstStyle/>
          <a:p>
            <a:pPr algn="ctr"/>
            <a:r>
              <a:rPr lang="en-US" b="1" i="1" dirty="0">
                <a:solidFill>
                  <a:schemeClr val="bg1"/>
                </a:solidFill>
              </a:rPr>
              <a:t> .</a:t>
            </a:r>
          </a:p>
        </p:txBody>
      </p:sp>
      <p:sp>
        <p:nvSpPr>
          <p:cNvPr id="4" name="Rounded Rectangle 3"/>
          <p:cNvSpPr/>
          <p:nvPr/>
        </p:nvSpPr>
        <p:spPr>
          <a:xfrm>
            <a:off x="2743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59586"/>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2495600" y="5181000"/>
            <a:ext cx="7488832" cy="1200329"/>
          </a:xfrm>
          <a:prstGeom prst="rect">
            <a:avLst/>
          </a:prstGeom>
        </p:spPr>
        <p:txBody>
          <a:bodyPr wrap="square">
            <a:spAutoFit/>
          </a:bodyPr>
          <a:lstStyle/>
          <a:p>
            <a:r>
              <a:rPr lang="en-US" b="1" i="1" dirty="0">
                <a:solidFill>
                  <a:srgbClr val="333333"/>
                </a:solidFill>
                <a:latin typeface="+mj-lt"/>
              </a:rPr>
              <a:t>•  The blue arrows point to cilia. </a:t>
            </a:r>
            <a:br>
              <a:rPr lang="en-US" b="1" i="1" dirty="0">
                <a:solidFill>
                  <a:srgbClr val="333333"/>
                </a:solidFill>
                <a:latin typeface="+mj-lt"/>
              </a:rPr>
            </a:br>
            <a:r>
              <a:rPr lang="en-US" b="1" i="1" dirty="0">
                <a:solidFill>
                  <a:srgbClr val="333333"/>
                </a:solidFill>
                <a:latin typeface="+mj-lt"/>
              </a:rPr>
              <a:t>•  The cells have dark nuclei without nucleoli or mitoses. </a:t>
            </a:r>
            <a:br>
              <a:rPr lang="en-US" b="1" i="1" dirty="0">
                <a:solidFill>
                  <a:srgbClr val="333333"/>
                </a:solidFill>
                <a:latin typeface="+mj-lt"/>
              </a:rPr>
            </a:br>
            <a:r>
              <a:rPr lang="en-US" b="1" i="1" dirty="0">
                <a:solidFill>
                  <a:srgbClr val="333333"/>
                </a:solidFill>
                <a:latin typeface="+mj-lt"/>
              </a:rPr>
              <a:t>•  The cytoplasm is eosinophlic and ciliated like tubal epithelium. </a:t>
            </a:r>
            <a:br>
              <a:rPr lang="en-US" b="1" i="1" dirty="0">
                <a:solidFill>
                  <a:srgbClr val="333333"/>
                </a:solidFill>
                <a:latin typeface="+mj-lt"/>
              </a:rPr>
            </a:br>
            <a:r>
              <a:rPr lang="en-US" b="1" i="1" dirty="0">
                <a:solidFill>
                  <a:srgbClr val="333333"/>
                </a:solidFill>
                <a:latin typeface="+mj-lt"/>
              </a:rPr>
              <a:t>•  The stroma contains spindly fibroblasts</a:t>
            </a:r>
          </a:p>
        </p:txBody>
      </p:sp>
    </p:spTree>
    <p:extLst>
      <p:ext uri="{BB962C8B-B14F-4D97-AF65-F5344CB8AC3E}">
        <p14:creationId xmlns:p14="http://schemas.microsoft.com/office/powerpoint/2010/main" val="1635811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1" y="2743200"/>
            <a:ext cx="6336703" cy="2123658"/>
          </a:xfrm>
          <a:prstGeom prst="rect">
            <a:avLst/>
          </a:prstGeom>
        </p:spPr>
        <p:txBody>
          <a:bodyPr wrap="square">
            <a:spAutoFit/>
          </a:bodyPr>
          <a:lstStyle/>
          <a:p>
            <a:pPr lvl="0" algn="ctr"/>
            <a:r>
              <a:rPr lang="en-US" sz="4400" b="1" i="1" dirty="0" err="1">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 Cyst</a:t>
            </a:r>
          </a:p>
          <a:p>
            <a:pPr lvl="0" algn="ct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schemeClr val="tx1">
                    <a:lumMod val="75000"/>
                    <a:lumOff val="25000"/>
                  </a:scheme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schemeClr val="tx1">
                  <a:lumMod val="75000"/>
                  <a:lumOff val="25000"/>
                </a:schemeClr>
              </a:solidFill>
              <a:latin typeface="Aharoni" pitchFamily="2" charset="-79"/>
              <a:cs typeface="Aharoni" pitchFamily="2" charset="-79"/>
            </a:endParaRP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p>
        </p:txBody>
      </p:sp>
    </p:spTree>
    <p:extLst>
      <p:ext uri="{BB962C8B-B14F-4D97-AF65-F5344CB8AC3E}">
        <p14:creationId xmlns:p14="http://schemas.microsoft.com/office/powerpoint/2010/main" val="2635541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1291</Words>
  <Application>Microsoft Office PowerPoint</Application>
  <PresentationFormat>Custom</PresentationFormat>
  <Paragraphs>196</Paragraphs>
  <Slides>41</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Neoplasm of the breast  </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Naseem Zaidi Shaesta</dc:creator>
  <cp:lastModifiedBy>GCUSER</cp:lastModifiedBy>
  <cp:revision>7</cp:revision>
  <dcterms:created xsi:type="dcterms:W3CDTF">2016-04-11T10:52:08Z</dcterms:created>
  <dcterms:modified xsi:type="dcterms:W3CDTF">2016-04-12T08:03:28Z</dcterms:modified>
</cp:coreProperties>
</file>