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3" r:id="rId2"/>
    <p:sldId id="333" r:id="rId3"/>
    <p:sldId id="351" r:id="rId4"/>
    <p:sldId id="353" r:id="rId5"/>
    <p:sldId id="348" r:id="rId6"/>
    <p:sldId id="352" r:id="rId7"/>
    <p:sldId id="320" r:id="rId8"/>
    <p:sldId id="295" r:id="rId9"/>
    <p:sldId id="345" r:id="rId10"/>
    <p:sldId id="346" r:id="rId11"/>
    <p:sldId id="323" r:id="rId12"/>
    <p:sldId id="337" r:id="rId13"/>
    <p:sldId id="328" r:id="rId14"/>
    <p:sldId id="327" r:id="rId15"/>
    <p:sldId id="336" r:id="rId16"/>
    <p:sldId id="325" r:id="rId17"/>
    <p:sldId id="338" r:id="rId18"/>
    <p:sldId id="326" r:id="rId19"/>
    <p:sldId id="341" r:id="rId20"/>
    <p:sldId id="283" r:id="rId21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101FF"/>
    <a:srgbClr val="0000FF"/>
    <a:srgbClr val="00FFFF"/>
    <a:srgbClr val="CCFFFF"/>
    <a:srgbClr val="EBFFB3"/>
    <a:srgbClr val="FF33CC"/>
    <a:srgbClr val="E7FFFF"/>
    <a:srgbClr val="CDFFF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043" autoAdjust="0"/>
  </p:normalViewPr>
  <p:slideViewPr>
    <p:cSldViewPr>
      <p:cViewPr>
        <p:scale>
          <a:sx n="66" d="100"/>
          <a:sy n="66" d="100"/>
        </p:scale>
        <p:origin x="-1698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C0D4D6E-95EB-4BCC-BDBB-A5D6B6FB35B2}" type="datetimeFigureOut">
              <a:rPr lang="ar-EG" smtClean="0"/>
              <a:pPr/>
              <a:t>18/06/1437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9D41416-D7D6-4A82-A138-A99A06653B14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01237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itric_oxide" TargetMode="External"/><Relationship Id="rId7" Type="http://schemas.openxmlformats.org/officeDocument/2006/relationships/hyperlink" Target="https://en.wikipedia.org/wiki/Smooth_muscl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Cyclic_guanosine_monophosphate" TargetMode="External"/><Relationship Id="rId5" Type="http://schemas.openxmlformats.org/officeDocument/2006/relationships/hyperlink" Target="https://en.wikipedia.org/wiki/Guanylate_cyclase" TargetMode="External"/><Relationship Id="rId4" Type="http://schemas.openxmlformats.org/officeDocument/2006/relationships/hyperlink" Target="https://en.wikipedia.org/wiki/Corpus_cavernosum_peni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C044F-F362-483A-918B-44400F105E8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C044F-F362-483A-918B-44400F105E8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of the physiological process of erection involves the release of </a:t>
            </a:r>
            <a:r>
              <a:rPr lang="en-US" dirty="0" smtClean="0">
                <a:hlinkClick r:id="rId3" action="ppaction://hlinkfile" tooltip="Nitric oxide"/>
              </a:rPr>
              <a:t>nitric oxide</a:t>
            </a:r>
            <a:r>
              <a:rPr lang="en-US" dirty="0" smtClean="0"/>
              <a:t> (NO) in vasculature of the </a:t>
            </a:r>
            <a:r>
              <a:rPr lang="en-US" dirty="0" smtClean="0">
                <a:hlinkClick r:id="rId4" action="ppaction://hlinkfile" tooltip="Corpus cavernosum penis"/>
              </a:rPr>
              <a:t>corpus </a:t>
            </a:r>
            <a:r>
              <a:rPr lang="en-US" dirty="0" err="1" smtClean="0">
                <a:hlinkClick r:id="rId4" action="ppaction://hlinkfile" tooltip="Corpus cavernosum penis"/>
              </a:rPr>
              <a:t>cavernosum</a:t>
            </a:r>
            <a:r>
              <a:rPr lang="en-US" dirty="0" smtClean="0"/>
              <a:t> as a result of sexual stimulation. NO activates the enzyme </a:t>
            </a:r>
            <a:r>
              <a:rPr lang="en-US" dirty="0" err="1" smtClean="0">
                <a:hlinkClick r:id="rId5" action="ppaction://hlinkfile" tooltip="Guanylate cyclase"/>
              </a:rPr>
              <a:t>guanylate</a:t>
            </a:r>
            <a:r>
              <a:rPr lang="en-US" dirty="0" smtClean="0">
                <a:hlinkClick r:id="rId5" action="ppaction://hlinkfile" tooltip="Guanylate cyclase"/>
              </a:rPr>
              <a:t> </a:t>
            </a:r>
            <a:r>
              <a:rPr lang="en-US" dirty="0" err="1" smtClean="0">
                <a:hlinkClick r:id="rId5" action="ppaction://hlinkfile" tooltip="Guanylate cyclase"/>
              </a:rPr>
              <a:t>cyclase</a:t>
            </a:r>
            <a:r>
              <a:rPr lang="en-US" dirty="0" smtClean="0"/>
              <a:t> which results in increased levels of </a:t>
            </a:r>
            <a:r>
              <a:rPr lang="en-US" dirty="0" smtClean="0">
                <a:hlinkClick r:id="rId6" action="ppaction://hlinkfile" tooltip="Cyclic guanosine monophosphate"/>
              </a:rPr>
              <a:t>cyclic </a:t>
            </a:r>
            <a:r>
              <a:rPr lang="en-US" dirty="0" err="1" smtClean="0">
                <a:hlinkClick r:id="rId6" action="ppaction://hlinkfile" tooltip="Cyclic guanosine monophosphate"/>
              </a:rPr>
              <a:t>guanosine</a:t>
            </a:r>
            <a:r>
              <a:rPr lang="en-US" dirty="0" smtClean="0">
                <a:hlinkClick r:id="rId6" action="ppaction://hlinkfile" tooltip="Cyclic guanosine monophosphate"/>
              </a:rPr>
              <a:t> monophosphate</a:t>
            </a:r>
            <a:r>
              <a:rPr lang="en-US" dirty="0" smtClean="0"/>
              <a:t> (</a:t>
            </a:r>
            <a:r>
              <a:rPr lang="en-US" dirty="0" err="1" smtClean="0"/>
              <a:t>cGMP</a:t>
            </a:r>
            <a:r>
              <a:rPr lang="en-US" dirty="0" smtClean="0"/>
              <a:t>), leading to </a:t>
            </a:r>
            <a:r>
              <a:rPr lang="en-US" dirty="0" smtClean="0">
                <a:hlinkClick r:id="rId7" action="ppaction://hlinkfile" tooltip="Smooth muscle"/>
              </a:rPr>
              <a:t>smooth muscle</a:t>
            </a:r>
            <a:r>
              <a:rPr lang="en-US" dirty="0" smtClean="0"/>
              <a:t> relaxation in blood vessels </a:t>
            </a:r>
          </a:p>
          <a:p>
            <a:r>
              <a:rPr lang="en-US" dirty="0" smtClean="0"/>
              <a:t>supplying the corpus </a:t>
            </a:r>
            <a:r>
              <a:rPr lang="en-US" dirty="0" err="1" smtClean="0"/>
              <a:t>cavernosum</a:t>
            </a:r>
            <a:r>
              <a:rPr lang="en-US" dirty="0" smtClean="0"/>
              <a:t>, resulting in increased blood flow and an erection.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41416-D7D6-4A82-A138-A99A06653B14}" type="slidenum">
              <a:rPr lang="ar-EG" smtClean="0"/>
              <a:pPr/>
              <a:t>11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6186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18/06/1437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5671239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18/06/1437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0536555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18/06/1437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60163252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18/06/1437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3419290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18/06/1437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3842629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18/06/1437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8462157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18/06/1437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3627254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18/06/1437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68468033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18/06/1437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32552573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18/06/1437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3180211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18/06/1437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1881760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0099"/>
            </a:gs>
            <a:gs pos="21000">
              <a:srgbClr val="0066FF"/>
            </a:gs>
            <a:gs pos="31000">
              <a:srgbClr val="00FFFF">
                <a:alpha val="22000"/>
              </a:srgbClr>
            </a:gs>
            <a:gs pos="53000">
              <a:srgbClr val="E1F4FF">
                <a:alpha val="60000"/>
              </a:srgbClr>
            </a:gs>
            <a:gs pos="54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0A401-BF32-4AEA-BF29-E1D5CCF33233}" type="datetimeFigureOut">
              <a:rPr lang="ar-EG" smtClean="0"/>
              <a:pPr/>
              <a:t>18/06/1437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4231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5334000" y="0"/>
            <a:ext cx="4515608" cy="2590800"/>
            <a:chOff x="4712789" y="3810000"/>
            <a:chExt cx="5277608" cy="2918048"/>
          </a:xfrm>
        </p:grpSpPr>
        <p:pic>
          <p:nvPicPr>
            <p:cNvPr id="27" name="Picture 26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4712789" y="5932512"/>
              <a:ext cx="853446" cy="620688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5422219" y="5579018"/>
              <a:ext cx="1080120" cy="785542"/>
            </a:xfrm>
            <a:prstGeom prst="rect">
              <a:avLst/>
            </a:prstGeom>
            <a:noFill/>
          </p:spPr>
        </p:pic>
        <p:grpSp>
          <p:nvGrpSpPr>
            <p:cNvPr id="2" name="Group 24"/>
            <p:cNvGrpSpPr/>
            <p:nvPr/>
          </p:nvGrpSpPr>
          <p:grpSpPr>
            <a:xfrm rot="20861846">
              <a:off x="6781800" y="3810000"/>
              <a:ext cx="3208597" cy="2918048"/>
              <a:chOff x="3186862" y="3717032"/>
              <a:chExt cx="3082311" cy="2952328"/>
            </a:xfrm>
          </p:grpSpPr>
          <p:grpSp>
            <p:nvGrpSpPr>
              <p:cNvPr id="3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FFFF">
                  <a:tint val="45000"/>
                  <a:satMod val="400000"/>
                </a:srgb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6367323" y="5212432"/>
              <a:ext cx="1287143" cy="936104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304800" y="304800"/>
            <a:ext cx="5811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AFFECTING 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417982">
            <a:off x="455271" y="2318728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032" name="Picture 8" descr="https://encrypted-tbn1.gstatic.com/images?q=tbn:ANd9GcREVpaAbNwtzGBzwri-t3ckwdRj4OpPs2c19SG5OcZrRBBmnR_Oc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7986"/>
            <a:ext cx="3733800" cy="2990015"/>
          </a:xfrm>
          <a:prstGeom prst="parallelogram">
            <a:avLst/>
          </a:prstGeom>
          <a:noFill/>
        </p:spPr>
      </p:pic>
      <p:pic>
        <p:nvPicPr>
          <p:cNvPr id="1030" name="Picture 6" descr="http://www.kingofpsd.com/wp-content/uploads/icons-vector-male-and-female-signs-30-1023-picture-330x33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75" y="3200400"/>
            <a:ext cx="1771650" cy="1771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70884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86368" y="4953000"/>
            <a:ext cx="8363272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Cigarette smoking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vasoconstriction + penile venous leakage</a:t>
            </a:r>
            <a:endParaRPr lang="en-US" sz="2400" b="1" baseline="30000" dirty="0" smtClean="0">
              <a:latin typeface="Arial Narrow" panose="020B0606020202030204" pitchFamily="34" charset="0"/>
            </a:endParaRP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Alcohol </a:t>
            </a:r>
            <a:r>
              <a:rPr lang="en-US" sz="2400" b="1" dirty="0" smtClean="0">
                <a:latin typeface="Arial Narrow" panose="020B0606020202030204" pitchFamily="34" charset="0"/>
              </a:rPr>
              <a:t>[small amounts]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 desire + anxiety +</a:t>
            </a:r>
            <a:r>
              <a:rPr lang="en-US" sz="2400" b="1" dirty="0" smtClean="0">
                <a:latin typeface="Arial Narrow" panose="020B0606020202030204" pitchFamily="34" charset="0"/>
              </a:rPr>
              <a:t> vasodilatation </a:t>
            </a: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Alcohol [big amounts]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 sedation+  desire</a:t>
            </a: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Chronic alcoholism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hypogonadism</a:t>
            </a:r>
            <a:r>
              <a:rPr lang="en-US" sz="2400" b="1" dirty="0" smtClean="0">
                <a:latin typeface="Arial Narrow" panose="020B0606020202030204" pitchFamily="34" charset="0"/>
              </a:rPr>
              <a:t> + polyneuropathy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0" y="4460855"/>
            <a:ext cx="247650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Habituating Agents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31343" y="228600"/>
            <a:ext cx="3137397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Other anti-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hypertensives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 </a:t>
            </a:r>
            <a:endParaRPr lang="ar-EG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0648" y="735985"/>
            <a:ext cx="8957632" cy="8001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b="1" dirty="0" smtClean="0">
                <a:latin typeface="Symbol" panose="05050102010706020507" pitchFamily="18" charset="2"/>
              </a:rPr>
              <a:t>b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2</a:t>
            </a:r>
            <a:r>
              <a:rPr lang="en-US" sz="2400" b="1" dirty="0" smtClean="0">
                <a:latin typeface="Arial Narrow" panose="020B0606020202030204" pitchFamily="34" charset="0"/>
              </a:rPr>
              <a:t> blockers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-</a:t>
            </a:r>
            <a:r>
              <a:rPr lang="en-US" sz="2400" b="1" dirty="0" err="1" smtClean="0">
                <a:latin typeface="Arial Narrow" panose="020B0606020202030204" pitchFamily="34" charset="0"/>
              </a:rPr>
              <a:t>ve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v</a:t>
            </a:r>
            <a:r>
              <a:rPr lang="en-US" sz="2400" b="1" dirty="0" err="1" smtClean="0">
                <a:latin typeface="Arial Narrow" panose="020B0606020202030204" pitchFamily="34" charset="0"/>
              </a:rPr>
              <a:t>asodilating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Symbol" panose="05050102010706020507" pitchFamily="18" charset="2"/>
              </a:rPr>
              <a:t>b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2</a:t>
            </a:r>
            <a:r>
              <a:rPr lang="en-US" sz="2400" b="1" dirty="0" smtClean="0">
                <a:latin typeface="Arial Narrow" panose="020B0606020202030204" pitchFamily="34" charset="0"/>
              </a:rPr>
              <a:t> + potentiate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1</a:t>
            </a:r>
            <a:r>
              <a:rPr lang="en-US" sz="2400" b="1" dirty="0" smtClean="0">
                <a:latin typeface="Arial Narrow" panose="020B0606020202030204" pitchFamily="34" charset="0"/>
              </a:rPr>
              <a:t> effect</a:t>
            </a:r>
          </a:p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Thiazide diuretics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 </a:t>
            </a:r>
            <a:r>
              <a:rPr lang="en-US" sz="2400" b="1" dirty="0">
                <a:latin typeface="Arial Narrow" panose="020B0606020202030204" pitchFamily="34" charset="0"/>
              </a:rPr>
              <a:t>spinal reflex controlling erection +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b="1" dirty="0" smtClean="0">
                <a:latin typeface="Arial Narrow" panose="020B0606020202030204" pitchFamily="34" charset="0"/>
              </a:rPr>
              <a:t>arousal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0" y="1567875"/>
            <a:ext cx="209550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Anti-androgens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168" y="2404408"/>
            <a:ext cx="9113927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Finasteride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>
                <a:latin typeface="Symbol" panose="05050102010706020507" pitchFamily="18" charset="2"/>
                <a:sym typeface="Wingdings"/>
              </a:rPr>
              <a:t>a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reductase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inhibitor (prevent production of active testosterone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u="heavy" dirty="0">
                <a:uFill>
                  <a:solidFill>
                    <a:srgbClr val="FF33CC"/>
                  </a:solidFill>
                </a:uFill>
                <a:latin typeface="Bernard MT Condensed" panose="02050806060905020404" pitchFamily="18" charset="0"/>
              </a:rPr>
              <a:t>irreversible erectile dysfunction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Cyproterone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 acetate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</a:rPr>
              <a:t>synthetic </a:t>
            </a:r>
            <a:r>
              <a:rPr lang="en-US" sz="2400" b="1" dirty="0">
                <a:latin typeface="Arial Narrow" panose="020B0606020202030204" pitchFamily="34" charset="0"/>
              </a:rPr>
              <a:t>steroidal </a:t>
            </a:r>
            <a:r>
              <a:rPr lang="en-US" sz="2400" b="1" dirty="0" err="1">
                <a:latin typeface="Arial Narrow" panose="020B0606020202030204" pitchFamily="34" charset="0"/>
              </a:rPr>
              <a:t>antiandrogen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Cimetidine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(high </a:t>
            </a:r>
            <a:r>
              <a:rPr lang="en-US" sz="2400" b="1" dirty="0">
                <a:latin typeface="Arial Narrow" panose="020B0606020202030204" pitchFamily="34" charset="0"/>
              </a:rPr>
              <a:t>doses) / 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Ketoconazol</a:t>
            </a:r>
            <a:r>
              <a:rPr lang="en-US" sz="2400" b="1" dirty="0">
                <a:latin typeface="Arial Narrow" panose="020B0606020202030204" pitchFamily="34" charset="0"/>
              </a:rPr>
              <a:t>e  /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Spironolactone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hyper-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prolactinemia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+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gynecomastia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Estrogen-containing medications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27737" y="1506915"/>
            <a:ext cx="2177863" cy="718125"/>
            <a:chOff x="4527737" y="1506915"/>
            <a:chExt cx="2177863" cy="718125"/>
          </a:xfrm>
        </p:grpSpPr>
        <p:sp>
          <p:nvSpPr>
            <p:cNvPr id="3" name="Chevron 2"/>
            <p:cNvSpPr/>
            <p:nvPr/>
          </p:nvSpPr>
          <p:spPr>
            <a:xfrm flipH="1">
              <a:off x="5831343" y="1506915"/>
              <a:ext cx="874257" cy="718125"/>
            </a:xfrm>
            <a:prstGeom prst="chevron">
              <a:avLst>
                <a:gd name="adj" fmla="val 64855"/>
              </a:avLst>
            </a:prstGeom>
            <a:solidFill>
              <a:srgbClr val="3101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27737" y="1618001"/>
              <a:ext cx="13740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Arial Narrow" panose="020B0606020202030204" pitchFamily="34" charset="0"/>
                  <a:sym typeface="Wingdings"/>
                </a:rPr>
                <a:t> </a:t>
              </a:r>
              <a:r>
                <a:rPr lang="en-US" sz="2400" dirty="0" smtClean="0">
                  <a:latin typeface="Bernard MT Condensed" panose="02050806060905020404" pitchFamily="18" charset="0"/>
                  <a:sym typeface="Wingdings"/>
                </a:rPr>
                <a:t>Desire</a:t>
              </a:r>
              <a:r>
                <a:rPr lang="en-US" sz="2400" b="1" dirty="0" smtClean="0">
                  <a:latin typeface="Arial Narrow" panose="020B0606020202030204" pitchFamily="34" charset="0"/>
                  <a:sym typeface="Wingdings"/>
                </a:rPr>
                <a:t> </a:t>
              </a:r>
              <a:endParaRPr lang="ar-EG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53860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4379" y="177225"/>
            <a:ext cx="3261021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 smtClean="0">
                <a:solidFill>
                  <a:srgbClr val="3101FF"/>
                </a:solidFill>
                <a:latin typeface="Bernard MT Condensed" pitchFamily="18" charset="0"/>
              </a:rPr>
              <a:t>DRUGS TREATING ED</a:t>
            </a:r>
            <a:endParaRPr lang="ar-EG" sz="32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pic>
        <p:nvPicPr>
          <p:cNvPr id="5" name="Picture 2" descr="http://img.bhs4.com/f5/6/f56410c297638355aa78c34e18859af44d923f40_lar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-76200" y="-76200"/>
            <a:ext cx="2133600" cy="2133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76200"/>
            <a:ext cx="91268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Desire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61950" y="986135"/>
            <a:ext cx="106336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Arousal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76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Androgens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4040" y="990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Apomorphine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1850" y="457200"/>
            <a:ext cx="182473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 smtClean="0">
                <a:solidFill>
                  <a:srgbClr val="FF00FF"/>
                </a:solidFill>
                <a:latin typeface="Bernard MT Condensed" pitchFamily="18" charset="0"/>
              </a:rPr>
              <a:t>CENTRALLY</a:t>
            </a:r>
            <a:endParaRPr lang="ar-EG" sz="3200" dirty="0">
              <a:solidFill>
                <a:srgbClr val="FF00FF"/>
              </a:solidFill>
              <a:latin typeface="Bernard MT Condense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1257300"/>
            <a:ext cx="2464329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 smtClean="0">
                <a:solidFill>
                  <a:srgbClr val="FF00FF"/>
                </a:solidFill>
                <a:latin typeface="Bernard MT Condensed" pitchFamily="18" charset="0"/>
              </a:rPr>
              <a:t>PERIPHERALLY</a:t>
            </a:r>
            <a:endParaRPr lang="ar-EG" sz="3200" dirty="0">
              <a:solidFill>
                <a:srgbClr val="FF00FF"/>
              </a:solidFill>
              <a:latin typeface="Bernard MT Condensed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181600" y="762000"/>
            <a:ext cx="381000" cy="0"/>
          </a:xfrm>
          <a:prstGeom prst="straightConnector1">
            <a:avLst/>
          </a:prstGeom>
          <a:ln w="57150">
            <a:solidFill>
              <a:srgbClr val="3101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8800" y="838200"/>
            <a:ext cx="0" cy="381000"/>
          </a:xfrm>
          <a:prstGeom prst="straightConnector1">
            <a:avLst/>
          </a:prstGeom>
          <a:ln w="57150">
            <a:solidFill>
              <a:srgbClr val="3101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369886" y="304800"/>
            <a:ext cx="687514" cy="212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425318" y="1255068"/>
            <a:ext cx="483110" cy="22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524000" y="2590800"/>
            <a:ext cx="5943600" cy="3967163"/>
            <a:chOff x="609600" y="2514600"/>
            <a:chExt cx="5943600" cy="3967163"/>
          </a:xfrm>
        </p:grpSpPr>
        <p:pic>
          <p:nvPicPr>
            <p:cNvPr id="1026" name="Picture 2" descr="C:\Documents and Settings\DR.OMNIA\My Documents\My Pictures\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8206" r="2286"/>
            <a:stretch>
              <a:fillRect/>
            </a:stretch>
          </p:blipFill>
          <p:spPr bwMode="auto">
            <a:xfrm>
              <a:off x="609600" y="2514600"/>
              <a:ext cx="5943600" cy="3967163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2057400" y="5086350"/>
              <a:ext cx="762000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dirty="0" err="1" smtClean="0">
                  <a:solidFill>
                    <a:srgbClr val="CC0000"/>
                  </a:solidFill>
                  <a:latin typeface="Bernard MT Condensed" pitchFamily="18" charset="0"/>
                </a:rPr>
                <a:t>cGMP</a:t>
              </a:r>
              <a:endParaRPr lang="en-US" sz="20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90900" y="5029200"/>
              <a:ext cx="762000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dirty="0" err="1" smtClean="0">
                  <a:solidFill>
                    <a:srgbClr val="00B050"/>
                  </a:solidFill>
                  <a:latin typeface="Bernard MT Condensed" pitchFamily="18" charset="0"/>
                </a:rPr>
                <a:t>cAMP</a:t>
              </a:r>
              <a:endParaRPr lang="en-US" sz="2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95800" y="6076950"/>
              <a:ext cx="7620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600" dirty="0" smtClean="0">
                  <a:latin typeface="Arial Rounded MT Bold" pitchFamily="34" charset="0"/>
                </a:rPr>
                <a:t>AMP</a:t>
              </a:r>
              <a:endParaRPr lang="en-US" sz="1600" dirty="0">
                <a:latin typeface="Arial Rounded MT Bold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286250" y="5562600"/>
              <a:ext cx="3048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343400" y="5562600"/>
              <a:ext cx="99060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dirty="0" smtClean="0">
                  <a:solidFill>
                    <a:srgbClr val="00B050"/>
                  </a:solidFill>
                  <a:latin typeface="Bernard MT Condensed" pitchFamily="18" charset="0"/>
                </a:rPr>
                <a:t>PDE</a:t>
              </a:r>
              <a:r>
                <a:rPr lang="en-US" sz="2200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2,3,4</a:t>
              </a:r>
              <a:endParaRPr lang="en-US" sz="2200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19200" y="5394811"/>
              <a:ext cx="76200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dirty="0" smtClean="0">
                  <a:solidFill>
                    <a:srgbClr val="C00000"/>
                  </a:solidFill>
                  <a:latin typeface="Bernard MT Condensed" pitchFamily="18" charset="0"/>
                </a:rPr>
                <a:t>PDE</a:t>
              </a:r>
              <a:r>
                <a:rPr lang="en-US" sz="2200" baseline="-25000" dirty="0" smtClean="0">
                  <a:solidFill>
                    <a:srgbClr val="C00000"/>
                  </a:solidFill>
                  <a:latin typeface="Bernard MT Condensed" pitchFamily="18" charset="0"/>
                </a:rPr>
                <a:t>5</a:t>
              </a:r>
              <a:endParaRPr lang="en-US" sz="2200" baseline="-250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312744" y="4018013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Nitrates !!!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13120" y="394335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Prostaglandin Analogues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9800" y="42672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dirty="0" err="1" smtClean="0">
                <a:solidFill>
                  <a:srgbClr val="0070C0"/>
                </a:solidFill>
                <a:latin typeface="Bernard MT Condensed" pitchFamily="18" charset="0"/>
              </a:rPr>
              <a:t>Salbutamol</a:t>
            </a:r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 !!!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10400" y="5486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Papaverine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0" y="480060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PDE</a:t>
            </a:r>
            <a:r>
              <a:rPr lang="en-US" sz="2400" baseline="-25000" dirty="0" smtClean="0">
                <a:solidFill>
                  <a:srgbClr val="3101FF"/>
                </a:solidFill>
                <a:latin typeface="Bernard MT Condensed" pitchFamily="18" charset="0"/>
              </a:rPr>
              <a:t>5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Inhibitors</a:t>
            </a: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Sildenafil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Vardenafil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Tadalafil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Avanafil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33600" y="2057401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ORAL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67200" y="2057401"/>
            <a:ext cx="1981200" cy="46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Transurethral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29400" y="20646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4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Intracavernosal</a:t>
            </a:r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Inj.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472764" y="4041230"/>
            <a:ext cx="704850" cy="400050"/>
            <a:chOff x="819150" y="2590800"/>
            <a:chExt cx="704850" cy="400050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838200" y="259080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19150" y="260985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400800" y="4267200"/>
            <a:ext cx="704850" cy="400050"/>
            <a:chOff x="819150" y="2590800"/>
            <a:chExt cx="704850" cy="400050"/>
          </a:xfrm>
        </p:grpSpPr>
        <p:cxnSp>
          <p:nvCxnSpPr>
            <p:cNvPr id="52" name="Straight Connector 51"/>
            <p:cNvCxnSpPr/>
            <p:nvPr/>
          </p:nvCxnSpPr>
          <p:spPr>
            <a:xfrm flipH="1">
              <a:off x="838200" y="259080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19150" y="260985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7543800" y="6184622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000" dirty="0" err="1" smtClean="0">
                <a:solidFill>
                  <a:srgbClr val="3101FF"/>
                </a:solidFill>
                <a:latin typeface="Bernard MT Condensed" pitchFamily="18" charset="0"/>
              </a:rPr>
              <a:t>Phentolamine</a:t>
            </a:r>
            <a:endParaRPr lang="en-US" sz="20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58000" y="5943600"/>
            <a:ext cx="508076" cy="387286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baseline="-25000" dirty="0"/>
              <a:t>1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61" name="Oval 60"/>
          <p:cNvSpPr/>
          <p:nvPr/>
        </p:nvSpPr>
        <p:spPr>
          <a:xfrm>
            <a:off x="5638800" y="3962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239000" y="6248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-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638800" y="4282966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2545080" y="408432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1828800" y="5528438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-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096000" y="5486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-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62000" y="2319011"/>
            <a:ext cx="1371600" cy="2405389"/>
            <a:chOff x="762000" y="2319011"/>
            <a:chExt cx="1371600" cy="2405389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762000" y="2590800"/>
              <a:ext cx="0" cy="21336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41" idx="1"/>
            </p:cNvCxnSpPr>
            <p:nvPr/>
          </p:nvCxnSpPr>
          <p:spPr>
            <a:xfrm flipV="1">
              <a:off x="762000" y="2319011"/>
              <a:ext cx="1371600" cy="27179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8579594" y="2971800"/>
            <a:ext cx="457200" cy="914400"/>
            <a:chOff x="8503394" y="2971800"/>
            <a:chExt cx="457200" cy="914400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8942427" y="2971800"/>
              <a:ext cx="4505" cy="381000"/>
            </a:xfrm>
            <a:prstGeom prst="line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8503394" y="3352800"/>
              <a:ext cx="457200" cy="533400"/>
            </a:xfrm>
            <a:prstGeom prst="straightConnector1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Arrow Connector 75"/>
          <p:cNvCxnSpPr/>
          <p:nvPr/>
        </p:nvCxnSpPr>
        <p:spPr>
          <a:xfrm flipV="1">
            <a:off x="8478202" y="5029200"/>
            <a:ext cx="558592" cy="533400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324600" y="2362200"/>
            <a:ext cx="1143000" cy="1447800"/>
            <a:chOff x="6324600" y="2362200"/>
            <a:chExt cx="1143000" cy="1447800"/>
          </a:xfrm>
        </p:grpSpPr>
        <p:cxnSp>
          <p:nvCxnSpPr>
            <p:cNvPr id="79" name="Straight Connector 78"/>
            <p:cNvCxnSpPr/>
            <p:nvPr/>
          </p:nvCxnSpPr>
          <p:spPr>
            <a:xfrm flipV="1">
              <a:off x="7467600" y="2667000"/>
              <a:ext cx="0" cy="1143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 flipV="1">
              <a:off x="6324600" y="2362200"/>
              <a:ext cx="1143000" cy="304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/>
          <p:cNvCxnSpPr/>
          <p:nvPr/>
        </p:nvCxnSpPr>
        <p:spPr>
          <a:xfrm>
            <a:off x="1600200" y="5562600"/>
            <a:ext cx="304800" cy="762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6479630" y="5594132"/>
            <a:ext cx="533400" cy="762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048000" y="5670332"/>
            <a:ext cx="3962400" cy="1053510"/>
            <a:chOff x="3825240" y="5638800"/>
            <a:chExt cx="3185160" cy="1085042"/>
          </a:xfrm>
        </p:grpSpPr>
        <p:cxnSp>
          <p:nvCxnSpPr>
            <p:cNvPr id="9" name="Straight Connector 8"/>
            <p:cNvCxnSpPr>
              <a:stCxn id="39" idx="1"/>
            </p:cNvCxnSpPr>
            <p:nvPr/>
          </p:nvCxnSpPr>
          <p:spPr>
            <a:xfrm flipH="1">
              <a:off x="5971366" y="5686455"/>
              <a:ext cx="1039034" cy="866745"/>
            </a:xfrm>
            <a:prstGeom prst="line">
              <a:avLst/>
            </a:prstGeom>
            <a:ln w="38100">
              <a:solidFill>
                <a:srgbClr val="3101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3825240" y="5638800"/>
              <a:ext cx="2118360" cy="1085042"/>
            </a:xfrm>
            <a:custGeom>
              <a:avLst/>
              <a:gdLst>
                <a:gd name="connsiteX0" fmla="*/ 2118360 w 2118360"/>
                <a:gd name="connsiteY0" fmla="*/ 929640 h 1085042"/>
                <a:gd name="connsiteX1" fmla="*/ 1813560 w 2118360"/>
                <a:gd name="connsiteY1" fmla="*/ 1082040 h 1085042"/>
                <a:gd name="connsiteX2" fmla="*/ 1463040 w 2118360"/>
                <a:gd name="connsiteY2" fmla="*/ 807720 h 1085042"/>
                <a:gd name="connsiteX3" fmla="*/ 1112520 w 2118360"/>
                <a:gd name="connsiteY3" fmla="*/ 289560 h 1085042"/>
                <a:gd name="connsiteX4" fmla="*/ 0 w 2118360"/>
                <a:gd name="connsiteY4" fmla="*/ 0 h 1085042"/>
                <a:gd name="connsiteX5" fmla="*/ 0 w 2118360"/>
                <a:gd name="connsiteY5" fmla="*/ 0 h 108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8360" h="1085042">
                  <a:moveTo>
                    <a:pt x="2118360" y="929640"/>
                  </a:moveTo>
                  <a:cubicBezTo>
                    <a:pt x="2020570" y="1016000"/>
                    <a:pt x="1922780" y="1102360"/>
                    <a:pt x="1813560" y="1082040"/>
                  </a:cubicBezTo>
                  <a:cubicBezTo>
                    <a:pt x="1704340" y="1061720"/>
                    <a:pt x="1579880" y="939800"/>
                    <a:pt x="1463040" y="807720"/>
                  </a:cubicBezTo>
                  <a:cubicBezTo>
                    <a:pt x="1346200" y="675640"/>
                    <a:pt x="1356360" y="424180"/>
                    <a:pt x="1112520" y="289560"/>
                  </a:cubicBezTo>
                  <a:cubicBezTo>
                    <a:pt x="868680" y="154940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3101FF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34400" y="3352800"/>
            <a:ext cx="488732" cy="2819400"/>
            <a:chOff x="8458200" y="3352800"/>
            <a:chExt cx="488732" cy="2819400"/>
          </a:xfrm>
        </p:grpSpPr>
        <p:cxnSp>
          <p:nvCxnSpPr>
            <p:cNvPr id="83" name="Straight Arrow Connector 82"/>
            <p:cNvCxnSpPr/>
            <p:nvPr/>
          </p:nvCxnSpPr>
          <p:spPr>
            <a:xfrm flipV="1">
              <a:off x="8458200" y="5029200"/>
              <a:ext cx="488732" cy="1143000"/>
            </a:xfrm>
            <a:prstGeom prst="straightConnector1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8935402" y="3352800"/>
              <a:ext cx="11530" cy="1676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 animBg="1"/>
      <p:bldP spid="13" grpId="0" animBg="1"/>
      <p:bldP spid="36" grpId="0"/>
      <p:bldP spid="36" grpId="1"/>
      <p:bldP spid="37" grpId="0"/>
      <p:bldP spid="38" grpId="0"/>
      <p:bldP spid="38" grpId="1"/>
      <p:bldP spid="39" grpId="0"/>
      <p:bldP spid="40" grpId="0"/>
      <p:bldP spid="41" grpId="0"/>
      <p:bldP spid="42" grpId="0"/>
      <p:bldP spid="43" grpId="0"/>
      <p:bldP spid="59" grpId="0"/>
      <p:bldP spid="61" grpId="0" animBg="1"/>
      <p:bldP spid="62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FF00FF"/>
                </a:solidFill>
                <a:latin typeface="Bernard MT Condensed" pitchFamily="18" charset="0"/>
              </a:rPr>
              <a:t>SELECTIVE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PDE</a:t>
            </a:r>
            <a:r>
              <a:rPr lang="en-US" sz="2400" baseline="-25000" dirty="0" smtClean="0">
                <a:solidFill>
                  <a:srgbClr val="3101FF"/>
                </a:solidFill>
                <a:latin typeface="Bernard MT Condensed" pitchFamily="18" charset="0"/>
              </a:rPr>
              <a:t>5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Inhibitors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9600" y="9212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ORAL</a:t>
            </a:r>
            <a:endParaRPr lang="en-US" sz="2400" dirty="0" smtClean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1820" y="638066"/>
            <a:ext cx="59436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Inhibit PDE</a:t>
            </a:r>
            <a:r>
              <a:rPr lang="en-US" sz="2400" b="1" baseline="-25000" dirty="0" smtClean="0">
                <a:latin typeface="Arial Narrow" pitchFamily="34" charset="0"/>
              </a:rPr>
              <a:t>5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latin typeface="Arial Narrow" pitchFamily="34" charset="0"/>
              </a:rPr>
              <a:t>prevent breakdown of  cGMP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dirty="0">
                <a:latin typeface="Bernard MT Condensed" panose="02050806060905020404" pitchFamily="18" charset="0"/>
              </a:rPr>
              <a:t>pertain </a:t>
            </a:r>
            <a:r>
              <a:rPr lang="en-US" sz="2400" dirty="0" smtClean="0">
                <a:latin typeface="Bernard MT Condensed" panose="02050806060905020404" pitchFamily="18" charset="0"/>
              </a:rPr>
              <a:t>vasodilatation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dirty="0">
                <a:latin typeface="Bernard MT Condensed" panose="02050806060905020404" pitchFamily="18" charset="0"/>
                <a:sym typeface="Wingdings 3"/>
              </a:rPr>
              <a:t>erection</a:t>
            </a:r>
            <a:r>
              <a:rPr lang="en-US" sz="2400" dirty="0">
                <a:latin typeface="Bernard MT Condensed" panose="02050806060905020404" pitchFamily="18" charset="0"/>
              </a:rPr>
              <a:t>. 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4200" y="1400066"/>
            <a:ext cx="62484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They do not affect the libido, </a:t>
            </a:r>
            <a:r>
              <a:rPr lang="en-US" sz="2400" dirty="0" smtClean="0">
                <a:latin typeface="Bernard MT Condensed" panose="02050806060905020404" pitchFamily="18" charset="0"/>
              </a:rPr>
              <a:t>so sexual stimulation is essential to a successful </a:t>
            </a:r>
            <a:endParaRPr lang="en-US" sz="2400" dirty="0">
              <a:latin typeface="Bernard MT Condensed" panose="02050806060905020404" pitchFamily="18" charset="0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2971800" y="714266"/>
            <a:ext cx="304800" cy="1371600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92580" y="664066"/>
            <a:ext cx="168402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Sildenafil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Vardenafil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Tadalafil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Avanafil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" y="1981200"/>
            <a:ext cx="8763000" cy="2376073"/>
            <a:chOff x="76200" y="1981200"/>
            <a:chExt cx="8763000" cy="2376073"/>
          </a:xfrm>
        </p:grpSpPr>
        <p:sp>
          <p:nvSpPr>
            <p:cNvPr id="24" name="Rectangle 23"/>
            <p:cNvSpPr/>
            <p:nvPr/>
          </p:nvSpPr>
          <p:spPr>
            <a:xfrm>
              <a:off x="304800" y="2209800"/>
              <a:ext cx="6781800" cy="457200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" name="Down Arrow 2052"/>
            <p:cNvSpPr/>
            <p:nvPr/>
          </p:nvSpPr>
          <p:spPr>
            <a:xfrm>
              <a:off x="76200" y="1981200"/>
              <a:ext cx="1203960" cy="212244"/>
            </a:xfrm>
            <a:prstGeom prst="downArrow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4800" y="2264392"/>
              <a:ext cx="8534400" cy="20928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>
                <a:lnSpc>
                  <a:spcPts val="2500"/>
                </a:lnSpc>
              </a:pPr>
              <a:r>
                <a:rPr lang="en-US" sz="2400" b="1" dirty="0" err="1" smtClean="0">
                  <a:latin typeface="Arial Narrow" panose="020B0606020202030204" pitchFamily="34" charset="0"/>
                </a:rPr>
                <a:t>Pharmacodynamic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action relevant to  PDE</a:t>
              </a:r>
              <a:r>
                <a:rPr lang="en-US" sz="2400" b="1" baseline="-25000" dirty="0" smtClean="0">
                  <a:latin typeface="Arial Narrow" panose="020B0606020202030204" pitchFamily="34" charset="0"/>
                </a:rPr>
                <a:t>5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inhibition </a:t>
              </a:r>
              <a:r>
                <a:rPr lang="en-US" sz="2400" b="1" dirty="0" smtClean="0">
                  <a:latin typeface="Arial Narrow"/>
                </a:rPr>
                <a:t>►</a:t>
              </a:r>
              <a:endParaRPr lang="en-US" sz="2400" b="1" dirty="0" smtClean="0"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spcBef>
                  <a:spcPts val="600"/>
                </a:spcBef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VSMCs of </a:t>
              </a: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Erectile Tissue of  Penis (</a:t>
              </a:r>
              <a:r>
                <a:rPr lang="en-US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vascular smooth muscle cells (VSMCs)</a:t>
              </a:r>
              <a:endParaRPr lang="en-US" sz="1200" b="1" dirty="0" smtClean="0">
                <a:solidFill>
                  <a:srgbClr val="0000FF"/>
                </a:solidFill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>
                  <a:latin typeface="Arial Narrow" panose="020B0606020202030204" pitchFamily="34" charset="0"/>
                </a:rPr>
                <a:t>Other 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VSMCs ( </a:t>
              </a: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lung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, brain….) / </a:t>
              </a: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heart</a:t>
              </a:r>
              <a:endParaRPr lang="en-US" sz="2400" b="1" dirty="0">
                <a:solidFill>
                  <a:srgbClr val="0000FF"/>
                </a:solidFill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Other non-VSMCs </a:t>
              </a:r>
              <a:r>
                <a:rPr lang="en-US" sz="2400" b="1" dirty="0">
                  <a:latin typeface="Arial Narrow" panose="020B0606020202030204" pitchFamily="34" charset="0"/>
                </a:rPr>
                <a:t>(</a:t>
              </a:r>
              <a:r>
                <a:rPr lang="en-US" sz="2400" b="1" dirty="0">
                  <a:solidFill>
                    <a:srgbClr val="0000FF"/>
                  </a:solidFill>
                  <a:latin typeface="Arial Narrow" panose="020B0606020202030204" pitchFamily="34" charset="0"/>
                </a:rPr>
                <a:t>prostate, bladder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, </a:t>
              </a:r>
              <a:r>
                <a:rPr lang="en-US" sz="2400" b="1" dirty="0">
                  <a:solidFill>
                    <a:srgbClr val="3101FF"/>
                  </a:solidFill>
                  <a:latin typeface="Arial Narrow" panose="020B0606020202030204" pitchFamily="34" charset="0"/>
                </a:rPr>
                <a:t>seminal </a:t>
              </a:r>
              <a:r>
                <a:rPr lang="en-US" sz="2400" b="1" dirty="0" smtClean="0">
                  <a:solidFill>
                    <a:srgbClr val="3101FF"/>
                  </a:solidFill>
                  <a:latin typeface="Arial Narrow" panose="020B0606020202030204" pitchFamily="34" charset="0"/>
                </a:rPr>
                <a:t>vesicle, GIT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….) </a:t>
              </a:r>
              <a:endParaRPr lang="en-US" sz="2400" b="1" dirty="0"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Platelets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Other tissues; testis, sk. muscles, </a:t>
              </a:r>
              <a:r>
                <a:rPr lang="en-US" sz="2400" b="1" dirty="0">
                  <a:latin typeface="Arial Narrow" panose="020B0606020202030204" pitchFamily="34" charset="0"/>
                </a:rPr>
                <a:t>liver, kidney, 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pancreas, …..</a:t>
              </a:r>
              <a:endParaRPr lang="ar-EG" sz="2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2400" y="4369713"/>
            <a:ext cx="8839200" cy="2516817"/>
            <a:chOff x="152400" y="4369713"/>
            <a:chExt cx="8839200" cy="2516817"/>
          </a:xfrm>
        </p:grpSpPr>
        <p:sp>
          <p:nvSpPr>
            <p:cNvPr id="17" name="Rectangle 16"/>
            <p:cNvSpPr/>
            <p:nvPr/>
          </p:nvSpPr>
          <p:spPr>
            <a:xfrm>
              <a:off x="152400" y="4369713"/>
              <a:ext cx="1377300" cy="430887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FF00FF"/>
              </a:solidFill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sz="2200" dirty="0" smtClean="0">
                  <a:solidFill>
                    <a:srgbClr val="0000FF"/>
                  </a:solidFill>
                  <a:latin typeface="Bernard MT Condensed" panose="02050806060905020404" pitchFamily="18" charset="0"/>
                </a:rPr>
                <a:t>Indications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200" y="4724400"/>
              <a:ext cx="8534400" cy="21621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 algn="l" rtl="0"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Erectile dysfunction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; 1</a:t>
              </a:r>
              <a:r>
                <a:rPr lang="en-US" sz="2400" b="1" baseline="30000" dirty="0" smtClean="0">
                  <a:latin typeface="Arial Narrow" panose="020B0606020202030204" pitchFamily="34" charset="0"/>
                </a:rPr>
                <a:t>st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line therapy. All types have similar efficacy</a:t>
              </a:r>
            </a:p>
            <a:p>
              <a:pPr marL="342900" indent="-342900" algn="l" rtl="0">
                <a:buBlip>
                  <a:blip r:embed="rId2"/>
                </a:buBlip>
              </a:pPr>
              <a:endParaRPr lang="en-US" sz="2400" b="1" dirty="0" smtClean="0">
                <a:latin typeface="Arial Narrow" panose="020B0606020202030204" pitchFamily="34" charset="0"/>
              </a:endParaRPr>
            </a:p>
            <a:p>
              <a:pPr marL="342900" indent="-342900" algn="l" rtl="0">
                <a:buBlip>
                  <a:blip r:embed="rId2"/>
                </a:buBlip>
              </a:pPr>
              <a:endParaRPr lang="en-US" sz="2400" b="1" dirty="0" smtClean="0"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Pulmonary hypertension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BPH &amp; premature ejaculation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endParaRPr lang="ar-EG" sz="24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352800" y="152400"/>
            <a:ext cx="1369286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Mechanism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895600" y="517364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Sildenafil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Vardenafil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Tadalafil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% Efficacy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74-84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73-83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72-81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5157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050"/>
          <p:cNvSpPr txBox="1"/>
          <p:nvPr/>
        </p:nvSpPr>
        <p:spPr>
          <a:xfrm>
            <a:off x="7594052" y="3241656"/>
            <a:ext cx="17145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Altered VISION</a:t>
            </a:r>
            <a:endParaRPr lang="ar-EG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96200" y="5257800"/>
            <a:ext cx="1135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Back Pain</a:t>
            </a:r>
            <a:endParaRPr lang="ar-EG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63572" y="2674935"/>
            <a:ext cx="18090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Headache/Flush nasal congestion</a:t>
            </a:r>
            <a:endParaRPr lang="ar-EG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7640" y="5920026"/>
            <a:ext cx="3214918" cy="86177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1">
            <a:spAutoFit/>
          </a:bodyPr>
          <a:lstStyle/>
          <a:p>
            <a:pPr algn="l" rtl="0">
              <a:lnSpc>
                <a:spcPts val="2000"/>
              </a:lnSpc>
            </a:pPr>
            <a:r>
              <a:rPr lang="en-US" sz="2000" b="1" dirty="0" smtClean="0">
                <a:latin typeface="Arial Narrow" panose="020B0606020202030204" pitchFamily="34" charset="0"/>
              </a:rPr>
              <a:t>Sildenafil   10-fold selective</a:t>
            </a:r>
          </a:p>
          <a:p>
            <a:pPr algn="l" rtl="0">
              <a:lnSpc>
                <a:spcPts val="2000"/>
              </a:lnSpc>
            </a:pPr>
            <a:r>
              <a:rPr lang="en-US" sz="2000" b="1" dirty="0" err="1" smtClean="0">
                <a:latin typeface="Arial Narrow" panose="020B0606020202030204" pitchFamily="34" charset="0"/>
              </a:rPr>
              <a:t>Vardenafil</a:t>
            </a:r>
            <a:r>
              <a:rPr lang="en-US" sz="2000" b="1" dirty="0" smtClean="0">
                <a:latin typeface="Arial Narrow" panose="020B0606020202030204" pitchFamily="34" charset="0"/>
              </a:rPr>
              <a:t> 16-fold </a:t>
            </a:r>
            <a:r>
              <a:rPr lang="en-US" sz="2000" b="1" dirty="0">
                <a:latin typeface="Arial Narrow" panose="020B0606020202030204" pitchFamily="34" charset="0"/>
              </a:rPr>
              <a:t>selective</a:t>
            </a:r>
            <a:endParaRPr lang="en-US" sz="2000" b="1" dirty="0" smtClean="0">
              <a:latin typeface="Arial Narrow" panose="020B0606020202030204" pitchFamily="34" charset="0"/>
            </a:endParaRPr>
          </a:p>
          <a:p>
            <a:pPr algn="l" rtl="0">
              <a:lnSpc>
                <a:spcPts val="2000"/>
              </a:lnSpc>
            </a:pPr>
            <a:r>
              <a:rPr lang="en-US" sz="2000" b="1" dirty="0" err="1" smtClean="0">
                <a:latin typeface="Arial Narrow" panose="020B0606020202030204" pitchFamily="34" charset="0"/>
              </a:rPr>
              <a:t>Tadalafil</a:t>
            </a:r>
            <a:r>
              <a:rPr lang="en-US" sz="2000" b="1" dirty="0" smtClean="0">
                <a:latin typeface="Arial Narrow" panose="020B0606020202030204" pitchFamily="34" charset="0"/>
              </a:rPr>
              <a:t>  &gt;200-fold selective</a:t>
            </a:r>
            <a:endParaRPr lang="ar-EG" sz="2000" b="1" dirty="0">
              <a:latin typeface="Arial Narrow" panose="020B0606020202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39772" y="1124369"/>
            <a:ext cx="1313728" cy="902409"/>
            <a:chOff x="7639772" y="1124369"/>
            <a:chExt cx="1313728" cy="902409"/>
          </a:xfrm>
        </p:grpSpPr>
        <p:sp>
          <p:nvSpPr>
            <p:cNvPr id="54" name="TextBox 53"/>
            <p:cNvSpPr txBox="1"/>
            <p:nvPr/>
          </p:nvSpPr>
          <p:spPr>
            <a:xfrm>
              <a:off x="7818120" y="1339091"/>
              <a:ext cx="11353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00FF"/>
                  </a:solidFill>
                  <a:latin typeface="Bernard MT Condensed" panose="02050806060905020404" pitchFamily="18" charset="0"/>
                </a:rPr>
                <a:t>IHD / AMI</a:t>
              </a:r>
              <a:endParaRPr lang="ar-EG" sz="2000" dirty="0">
                <a:solidFill>
                  <a:srgbClr val="0000FF"/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56" name="Right Brace 55"/>
            <p:cNvSpPr/>
            <p:nvPr/>
          </p:nvSpPr>
          <p:spPr>
            <a:xfrm>
              <a:off x="7639772" y="1124369"/>
              <a:ext cx="208828" cy="902409"/>
            </a:xfrm>
            <a:prstGeom prst="righ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4" name="Rectangle 2053"/>
          <p:cNvSpPr/>
          <p:nvPr/>
        </p:nvSpPr>
        <p:spPr>
          <a:xfrm>
            <a:off x="3600450" y="6203930"/>
            <a:ext cx="2370842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000" dirty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anose="020B0606020202030204" pitchFamily="34" charset="0"/>
              </a:rPr>
              <a:t>Give variability in ADRs</a:t>
            </a:r>
            <a:endParaRPr lang="ar-EG" sz="2000" dirty="0">
              <a:solidFill>
                <a:srgbClr val="3101FF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5400" y="1066800"/>
            <a:ext cx="6313170" cy="4795099"/>
            <a:chOff x="1383030" y="1066800"/>
            <a:chExt cx="6313170" cy="4795099"/>
          </a:xfrm>
        </p:grpSpPr>
        <p:grpSp>
          <p:nvGrpSpPr>
            <p:cNvPr id="2049" name="Group 2048"/>
            <p:cNvGrpSpPr/>
            <p:nvPr/>
          </p:nvGrpSpPr>
          <p:grpSpPr>
            <a:xfrm>
              <a:off x="1383030" y="1066800"/>
              <a:ext cx="6313170" cy="4795099"/>
              <a:chOff x="-228600" y="2286000"/>
              <a:chExt cx="5570220" cy="4436287"/>
            </a:xfrm>
          </p:grpSpPr>
          <p:pic>
            <p:nvPicPr>
              <p:cNvPr id="14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9485" r="82659" b="31639"/>
              <a:stretch/>
            </p:blipFill>
            <p:spPr bwMode="auto">
              <a:xfrm>
                <a:off x="114301" y="2293403"/>
                <a:ext cx="1463040" cy="3136388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-228600" y="2286000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pic>
            <p:nvPicPr>
              <p:cNvPr id="16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72619" r="82659" b="13600"/>
              <a:stretch/>
            </p:blipFill>
            <p:spPr bwMode="auto">
              <a:xfrm>
                <a:off x="114300" y="5429790"/>
                <a:ext cx="1463041" cy="734167"/>
              </a:xfrm>
              <a:prstGeom prst="rect">
                <a:avLst/>
              </a:prstGeom>
              <a:no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-228600" y="249820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-228600" y="2954818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-228600" y="3411430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-228600" y="3868043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-228600" y="432465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228600" y="456564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-228600" y="4984206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-228600" y="5440819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-228600" y="5897431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pic>
            <p:nvPicPr>
              <p:cNvPr id="26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0" t="9485" b="31639"/>
              <a:stretch/>
            </p:blipFill>
            <p:spPr bwMode="auto">
              <a:xfrm>
                <a:off x="1120140" y="2289191"/>
                <a:ext cx="4218392" cy="3136388"/>
              </a:xfrm>
              <a:prstGeom prst="rect">
                <a:avLst/>
              </a:prstGeom>
              <a:noFill/>
            </p:spPr>
          </p:pic>
          <p:pic>
            <p:nvPicPr>
              <p:cNvPr id="27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0" t="72619" b="13452"/>
              <a:stretch/>
            </p:blipFill>
            <p:spPr bwMode="auto">
              <a:xfrm>
                <a:off x="1120140" y="5421962"/>
                <a:ext cx="4218392" cy="741995"/>
              </a:xfrm>
              <a:prstGeom prst="rect">
                <a:avLst/>
              </a:prstGeom>
              <a:noFill/>
            </p:spPr>
          </p:pic>
          <p:sp>
            <p:nvSpPr>
              <p:cNvPr id="28" name="5-Point Star 27"/>
              <p:cNvSpPr/>
              <p:nvPr/>
            </p:nvSpPr>
            <p:spPr>
              <a:xfrm>
                <a:off x="967740" y="3883620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29" name="5-Point Star 28"/>
              <p:cNvSpPr/>
              <p:nvPr/>
            </p:nvSpPr>
            <p:spPr>
              <a:xfrm>
                <a:off x="967740" y="4324824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0" name="5-Point Star 29"/>
              <p:cNvSpPr/>
              <p:nvPr/>
            </p:nvSpPr>
            <p:spPr>
              <a:xfrm>
                <a:off x="967740" y="2293403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1" name="5-Point Star 30"/>
              <p:cNvSpPr/>
              <p:nvPr/>
            </p:nvSpPr>
            <p:spPr>
              <a:xfrm>
                <a:off x="967740" y="2534392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2" name="5-Point Star 31"/>
              <p:cNvSpPr/>
              <p:nvPr/>
            </p:nvSpPr>
            <p:spPr>
              <a:xfrm>
                <a:off x="967740" y="4578497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3" name="5-Point Star 32"/>
              <p:cNvSpPr/>
              <p:nvPr/>
            </p:nvSpPr>
            <p:spPr>
              <a:xfrm>
                <a:off x="967740" y="4968718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4" name="5-Point Star 33"/>
              <p:cNvSpPr/>
              <p:nvPr/>
            </p:nvSpPr>
            <p:spPr>
              <a:xfrm>
                <a:off x="967740" y="5466355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5" name="5-Point Star 34"/>
              <p:cNvSpPr/>
              <p:nvPr/>
            </p:nvSpPr>
            <p:spPr>
              <a:xfrm>
                <a:off x="967740" y="2980354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6" name="5-Point Star 35"/>
              <p:cNvSpPr/>
              <p:nvPr/>
            </p:nvSpPr>
            <p:spPr>
              <a:xfrm>
                <a:off x="967740" y="3413631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7" name="5-Point Star 36"/>
              <p:cNvSpPr/>
              <p:nvPr/>
            </p:nvSpPr>
            <p:spPr>
              <a:xfrm>
                <a:off x="967740" y="5905428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733800" y="5196310"/>
                <a:ext cx="15240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dirty="0">
                    <a:cs typeface="+mj-cs"/>
                  </a:rPr>
                  <a:t>l</a:t>
                </a:r>
                <a:r>
                  <a:rPr lang="en-US" b="1" dirty="0" smtClean="0">
                    <a:cs typeface="+mj-cs"/>
                  </a:rPr>
                  <a:t>ymphocyte</a:t>
                </a:r>
                <a:endParaRPr lang="ar-EG" b="1" dirty="0">
                  <a:cs typeface="+mj-cs"/>
                </a:endParaRPr>
              </a:p>
            </p:txBody>
          </p:sp>
          <p:pic>
            <p:nvPicPr>
              <p:cNvPr id="39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89779" r="82659"/>
              <a:stretch/>
            </p:blipFill>
            <p:spPr bwMode="auto">
              <a:xfrm>
                <a:off x="114299" y="6171785"/>
                <a:ext cx="1463041" cy="544482"/>
              </a:xfrm>
              <a:prstGeom prst="rect">
                <a:avLst/>
              </a:prstGeom>
              <a:noFill/>
            </p:spPr>
          </p:pic>
          <p:pic>
            <p:nvPicPr>
              <p:cNvPr id="40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0" t="89377"/>
              <a:stretch/>
            </p:blipFill>
            <p:spPr bwMode="auto">
              <a:xfrm>
                <a:off x="1123228" y="6156377"/>
                <a:ext cx="4218392" cy="565910"/>
              </a:xfrm>
              <a:prstGeom prst="rect">
                <a:avLst/>
              </a:prstGeom>
              <a:noFill/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-228600" y="6179197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42" name="5-Point Star 41"/>
              <p:cNvSpPr/>
              <p:nvPr/>
            </p:nvSpPr>
            <p:spPr>
              <a:xfrm>
                <a:off x="967740" y="6202008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</p:grpSp>
        <p:sp>
          <p:nvSpPr>
            <p:cNvPr id="2052" name="Rectangle 2051"/>
            <p:cNvSpPr/>
            <p:nvPr/>
          </p:nvSpPr>
          <p:spPr>
            <a:xfrm>
              <a:off x="1771667" y="2787866"/>
              <a:ext cx="5829533" cy="456612"/>
            </a:xfrm>
            <a:prstGeom prst="rect">
              <a:avLst/>
            </a:prstGeom>
            <a:solidFill>
              <a:srgbClr val="FFFF00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055" name="Rectangle 2054"/>
            <p:cNvSpPr/>
            <p:nvPr/>
          </p:nvSpPr>
          <p:spPr>
            <a:xfrm>
              <a:off x="1771667" y="3245066"/>
              <a:ext cx="5829533" cy="269759"/>
            </a:xfrm>
            <a:prstGeom prst="rect">
              <a:avLst/>
            </a:prstGeom>
            <a:solidFill>
              <a:srgbClr val="FF00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76350" y="5292841"/>
              <a:ext cx="5829533" cy="498359"/>
            </a:xfrm>
            <a:prstGeom prst="rect">
              <a:avLst/>
            </a:prstGeom>
            <a:solidFill>
              <a:srgbClr val="00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8200" y="2787866"/>
            <a:ext cx="915222" cy="3152076"/>
            <a:chOff x="838200" y="2787866"/>
            <a:chExt cx="915222" cy="3152076"/>
          </a:xfrm>
        </p:grpSpPr>
        <p:sp>
          <p:nvSpPr>
            <p:cNvPr id="57" name="Right Brace 56"/>
            <p:cNvSpPr/>
            <p:nvPr/>
          </p:nvSpPr>
          <p:spPr>
            <a:xfrm flipH="1">
              <a:off x="1544594" y="2787866"/>
              <a:ext cx="208828" cy="673140"/>
            </a:xfrm>
            <a:prstGeom prst="righ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9" name="Straight Arrow Connector 2058"/>
            <p:cNvCxnSpPr/>
            <p:nvPr/>
          </p:nvCxnSpPr>
          <p:spPr>
            <a:xfrm flipH="1">
              <a:off x="838200" y="3124436"/>
              <a:ext cx="729255" cy="2815506"/>
            </a:xfrm>
            <a:prstGeom prst="straightConnector1">
              <a:avLst/>
            </a:prstGeom>
            <a:ln w="38100">
              <a:solidFill>
                <a:srgbClr val="3101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181100" y="89609"/>
            <a:ext cx="8343900" cy="977191"/>
            <a:chOff x="304800" y="0"/>
            <a:chExt cx="8343900" cy="977191"/>
          </a:xfrm>
        </p:grpSpPr>
        <p:sp>
          <p:nvSpPr>
            <p:cNvPr id="52" name="TextBox 51"/>
            <p:cNvSpPr txBox="1"/>
            <p:nvPr/>
          </p:nvSpPr>
          <p:spPr>
            <a:xfrm>
              <a:off x="304800" y="0"/>
              <a:ext cx="8343900" cy="97719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>
                <a:lnSpc>
                  <a:spcPts val="2300"/>
                </a:lnSpc>
              </a:pPr>
              <a:r>
                <a:rPr lang="en-US" sz="2400" dirty="0" smtClean="0">
                  <a:latin typeface="Bernard MT Condensed" pitchFamily="18" charset="0"/>
                </a:rPr>
                <a:t>Selectivity on PDE</a:t>
              </a:r>
              <a:r>
                <a:rPr lang="en-US" sz="2400" baseline="-25000" dirty="0" smtClean="0">
                  <a:latin typeface="Bernard MT Condensed" pitchFamily="18" charset="0"/>
                </a:rPr>
                <a:t>5</a:t>
              </a:r>
              <a:r>
                <a:rPr lang="en-US" sz="2400" dirty="0" smtClean="0">
                  <a:latin typeface="Bernard MT Condensed" pitchFamily="18" charset="0"/>
                </a:rPr>
                <a:t> is not absolute 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and vary with  each drug</a:t>
              </a:r>
            </a:p>
            <a:p>
              <a:pPr marL="342900" indent="-342900" algn="l" rtl="0">
                <a:lnSpc>
                  <a:spcPts val="2300"/>
                </a:lnSpc>
                <a:buBlip>
                  <a:blip r:embed="rId3"/>
                </a:buBlip>
              </a:pPr>
              <a:r>
                <a:rPr lang="en-US" sz="2200" b="1" dirty="0" smtClean="0">
                  <a:latin typeface="Arial Narrow" panose="020B0606020202030204" pitchFamily="34" charset="0"/>
                </a:rPr>
                <a:t>Can partially act on PDE targeting cGMP (6, 11, 9, 1) </a:t>
              </a:r>
            </a:p>
            <a:p>
              <a:pPr marL="342900" indent="-342900" algn="l" rtl="0">
                <a:lnSpc>
                  <a:spcPts val="2300"/>
                </a:lnSpc>
                <a:buBlip>
                  <a:blip r:embed="rId3"/>
                </a:buBlip>
              </a:pPr>
              <a:r>
                <a:rPr lang="en-US" sz="2200" b="1" dirty="0" smtClean="0">
                  <a:latin typeface="Arial Narrow" panose="020B0606020202030204" pitchFamily="34" charset="0"/>
                </a:rPr>
                <a:t>In higher doses it can act on PDE </a:t>
              </a:r>
              <a:r>
                <a:rPr lang="en-US" sz="2200" b="1" dirty="0">
                  <a:latin typeface="Arial Narrow" panose="020B0606020202030204" pitchFamily="34" charset="0"/>
                </a:rPr>
                <a:t>targeting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cAMP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 (2,3,4, 10,…)</a:t>
              </a:r>
            </a:p>
          </p:txBody>
        </p:sp>
        <p:sp>
          <p:nvSpPr>
            <p:cNvPr id="53" name="5-Point Star 52"/>
            <p:cNvSpPr/>
            <p:nvPr/>
          </p:nvSpPr>
          <p:spPr>
            <a:xfrm>
              <a:off x="6400800" y="304800"/>
              <a:ext cx="419100" cy="324203"/>
            </a:xfrm>
            <a:prstGeom prst="star5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600"/>
            </a:p>
          </p:txBody>
        </p:sp>
        <p:sp>
          <p:nvSpPr>
            <p:cNvPr id="58" name="5-Point Star 57"/>
            <p:cNvSpPr/>
            <p:nvPr/>
          </p:nvSpPr>
          <p:spPr>
            <a:xfrm>
              <a:off x="7467600" y="609600"/>
              <a:ext cx="419100" cy="324203"/>
            </a:xfrm>
            <a:prstGeom prst="star5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600"/>
            </a:p>
          </p:txBody>
        </p:sp>
      </p:grpSp>
      <p:sp>
        <p:nvSpPr>
          <p:cNvPr id="60" name="Down Arrow 59"/>
          <p:cNvSpPr/>
          <p:nvPr/>
        </p:nvSpPr>
        <p:spPr>
          <a:xfrm>
            <a:off x="0" y="168756"/>
            <a:ext cx="1203960" cy="212244"/>
          </a:xfrm>
          <a:prstGeom prst="downArrow">
            <a:avLst/>
          </a:prstGeom>
          <a:solidFill>
            <a:srgbClr val="FF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2" name="5-Point Star 61"/>
          <p:cNvSpPr/>
          <p:nvPr/>
        </p:nvSpPr>
        <p:spPr>
          <a:xfrm>
            <a:off x="8382000" y="6096000"/>
            <a:ext cx="533400" cy="5334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0" grpId="0"/>
      <p:bldP spid="51" grpId="0"/>
      <p:bldP spid="55" grpId="1" animBg="1"/>
      <p:bldP spid="20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1518" y="5670828"/>
            <a:ext cx="1918282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Major rare ADRs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607391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Ischemic Optic Neuropathy; can cause sudden loss of vision</a:t>
            </a: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Hearing loss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84192" y="178713"/>
            <a:ext cx="718466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8600" y="4223028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IHD &amp; AMI &gt; patients on big dose or on </a:t>
            </a:r>
            <a:r>
              <a:rPr lang="en-US" sz="2000" b="1" dirty="0" err="1" smtClean="0">
                <a:latin typeface="Arial Narrow" pitchFamily="34" charset="0"/>
              </a:rPr>
              <a:t>nirates</a:t>
            </a:r>
            <a:r>
              <a:rPr lang="en-US" sz="2000" b="1" dirty="0" smtClean="0">
                <a:latin typeface="Arial Narrow" pitchFamily="34" charset="0"/>
              </a:rPr>
              <a:t> </a:t>
            </a: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Hypotension  &gt; patients on </a:t>
            </a:r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dirty="0" smtClean="0">
                <a:latin typeface="Arial Narrow" pitchFamily="34" charset="0"/>
              </a:rPr>
              <a:t>-blockers  than  other </a:t>
            </a:r>
            <a:r>
              <a:rPr lang="en-US" sz="2000" b="1" dirty="0" err="1" smtClean="0">
                <a:latin typeface="Arial Narrow" pitchFamily="34" charset="0"/>
              </a:rPr>
              <a:t>antihypertensives</a:t>
            </a:r>
            <a:endParaRPr lang="en-US" sz="2000" b="1" dirty="0" smtClean="0">
              <a:latin typeface="Arial Narrow" pitchFamily="34" charset="0"/>
            </a:endParaRP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Bleeding; </a:t>
            </a:r>
            <a:r>
              <a:rPr lang="en-US" sz="2000" b="1" dirty="0" err="1" smtClean="0">
                <a:latin typeface="Arial Narrow" pitchFamily="34" charset="0"/>
              </a:rPr>
              <a:t>epistaxsis</a:t>
            </a:r>
            <a:r>
              <a:rPr lang="en-US" sz="2000" b="1" dirty="0" smtClean="0">
                <a:latin typeface="Arial Narrow" pitchFamily="34" charset="0"/>
              </a:rPr>
              <a:t>…..etc.</a:t>
            </a: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Priapism; if erection lasts longer than 4 hours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 emergency situation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228600" y="3773788"/>
            <a:ext cx="2848857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Major less common ADRs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04800" y="223520"/>
          <a:ext cx="7696200" cy="346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3248"/>
                <a:gridCol w="1458628"/>
                <a:gridCol w="1471961"/>
                <a:gridCol w="1532363"/>
              </a:tblGrid>
              <a:tr h="37084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Sildenafil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Vardenafil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Tadalafil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Headache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Flushing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Nasal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Congestion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Rhinitis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Congestion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Dyspepsia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Abnormal vision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&gt; 4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&lt; 2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Myalgia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&amp; Back pain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Sperm functions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Rounded MT Bold" pitchFamily="34" charset="0"/>
                          <a:sym typeface="Wingdings 3"/>
                        </a:rPr>
                        <a:t>?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Q-T prolongation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sym typeface="Wingdings 3"/>
                        </a:rPr>
                        <a:t>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3962400" y="2159000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947848" y="2416792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934200" y="2895600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478440" y="3340100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61664" y="247936"/>
            <a:ext cx="1720343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Common ADRs</a:t>
            </a:r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1" grpId="0"/>
      <p:bldP spid="32" grpId="0" animBg="1"/>
      <p:bldP spid="16" grpId="0" animBg="1"/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184404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3101FF"/>
                </a:solidFill>
                <a:latin typeface="Arial Narrow" pitchFamily="34" charset="0"/>
              </a:rPr>
              <a:t>Metabolism</a:t>
            </a:r>
            <a:r>
              <a:rPr lang="en-US" sz="2400" b="1" dirty="0" smtClean="0">
                <a:latin typeface="Arial Narrow" pitchFamily="34" charset="0"/>
              </a:rPr>
              <a:t>; All by hepatic CYT3A4</a:t>
            </a:r>
            <a:r>
              <a:rPr lang="en-US" sz="2400" b="1" dirty="0">
                <a:latin typeface="Arial Narrow" pitchFamily="34" charset="0"/>
              </a:rPr>
              <a:t>; </a:t>
            </a:r>
            <a:r>
              <a:rPr lang="en-US" sz="2400" b="1" dirty="0" err="1" smtClean="0">
                <a:latin typeface="Arial Narrow" pitchFamily="34" charset="0"/>
              </a:rPr>
              <a:t>Tadalafil</a:t>
            </a:r>
            <a:r>
              <a:rPr lang="en-US" sz="2400" b="1" dirty="0" smtClean="0">
                <a:latin typeface="Arial Narrow" pitchFamily="34" charset="0"/>
              </a:rPr>
              <a:t> &gt; the rest thus;</a:t>
            </a:r>
          </a:p>
          <a:p>
            <a:pPr marL="0" lvl="1" algn="l" rtl="0"/>
            <a:r>
              <a:rPr lang="en-US" sz="2400" b="1" dirty="0" smtClean="0">
                <a:latin typeface="Arial Narrow" pitchFamily="34" charset="0"/>
                <a:sym typeface="Wingdings"/>
              </a:rPr>
              <a:t></a:t>
            </a:r>
            <a:r>
              <a:rPr lang="en-US" sz="2400" b="1" dirty="0" smtClean="0">
                <a:latin typeface="Arial Narrow" pitchFamily="34" charset="0"/>
              </a:rPr>
              <a:t>ADRs with enzyme inhibitors; </a:t>
            </a:r>
            <a:r>
              <a:rPr lang="en-US" sz="2400" b="1" dirty="0" err="1" smtClean="0">
                <a:latin typeface="Arial Narrow" pitchFamily="34" charset="0"/>
              </a:rPr>
              <a:t>erythro</a:t>
            </a:r>
            <a:r>
              <a:rPr lang="en-US" sz="2400" b="1" dirty="0" smtClean="0">
                <a:latin typeface="Arial Narrow" pitchFamily="34" charset="0"/>
              </a:rPr>
              <a:t> &amp; clarithromycin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ketoconazole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cimetidine, </a:t>
            </a:r>
            <a:r>
              <a:rPr lang="en-US" sz="2400" b="1" dirty="0" err="1" smtClean="0">
                <a:latin typeface="Arial Narrow" pitchFamily="34" charset="0"/>
              </a:rPr>
              <a:t>tacrolimus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fluvoxamine</a:t>
            </a:r>
            <a:r>
              <a:rPr lang="en-US" sz="2400" b="1" dirty="0">
                <a:latin typeface="Arial Narrow" pitchFamily="34" charset="0"/>
              </a:rPr>
              <a:t>,  </a:t>
            </a:r>
            <a:r>
              <a:rPr lang="en-US" sz="2400" b="1" dirty="0" err="1" smtClean="0">
                <a:latin typeface="Arial Narrow" pitchFamily="34" charset="0"/>
              </a:rPr>
              <a:t>amiodarone</a:t>
            </a:r>
            <a:r>
              <a:rPr lang="en-US" sz="2400" b="1" dirty="0" smtClean="0">
                <a:latin typeface="Arial Narrow" pitchFamily="34" charset="0"/>
              </a:rPr>
              <a:t>…etc. </a:t>
            </a:r>
            <a:endParaRPr lang="en-US" sz="2400" b="1" dirty="0">
              <a:latin typeface="Arial Narrow" pitchFamily="34" charset="0"/>
            </a:endParaRPr>
          </a:p>
          <a:p>
            <a:pPr algn="l" rtl="0"/>
            <a:r>
              <a:rPr lang="en-US" sz="2400" b="1" dirty="0" smtClean="0">
                <a:latin typeface="Arial Narrow" pitchFamily="34" charset="0"/>
                <a:sym typeface="Wingdings"/>
              </a:rPr>
              <a:t>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efficacy with enzyme inducers; rifampicin, </a:t>
            </a:r>
            <a:r>
              <a:rPr lang="en-US" sz="2400" b="1" dirty="0" err="1" smtClean="0">
                <a:latin typeface="Arial Narrow" pitchFamily="34" charset="0"/>
              </a:rPr>
              <a:t>carbamazipine</a:t>
            </a:r>
            <a:r>
              <a:rPr lang="en-US" sz="2400" b="1" dirty="0" smtClean="0">
                <a:latin typeface="Arial Narrow" pitchFamily="34" charset="0"/>
              </a:rPr>
              <a:t>, phenytoin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28600"/>
            <a:ext cx="6672532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Pharmacokinetic 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profile difference of  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PDE5 inhibitors </a:t>
            </a:r>
            <a:endParaRPr lang="ar-EG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720987"/>
            <a:ext cx="9829800" cy="1151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3101FF"/>
                </a:solidFill>
                <a:latin typeface="Arial Narrow" pitchFamily="34" charset="0"/>
              </a:rPr>
              <a:t>Absorption</a:t>
            </a:r>
            <a:r>
              <a:rPr lang="en-US" sz="2400" b="1" dirty="0" smtClean="0">
                <a:latin typeface="Arial Narrow" pitchFamily="34" charset="0"/>
              </a:rPr>
              <a:t>; Fatty </a:t>
            </a:r>
            <a:r>
              <a:rPr lang="en-US" sz="2400" b="1" dirty="0">
                <a:latin typeface="Arial Narrow" pitchFamily="34" charset="0"/>
              </a:rPr>
              <a:t>food interferes with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Sildenafil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&amp; </a:t>
            </a:r>
            <a:r>
              <a:rPr lang="en-US" sz="2400" b="1" dirty="0" err="1">
                <a:solidFill>
                  <a:srgbClr val="FF0000"/>
                </a:solidFill>
                <a:latin typeface="Arial Narrow" pitchFamily="34" charset="0"/>
              </a:rPr>
              <a:t>Vardenafil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absorption  </a:t>
            </a:r>
            <a:endParaRPr lang="en-US" sz="2400" b="1" dirty="0" smtClean="0">
              <a:latin typeface="Arial Narrow" pitchFamily="34" charset="0"/>
            </a:endParaRPr>
          </a:p>
          <a:p>
            <a:pPr algn="l" rtl="0"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                    </a:t>
            </a:r>
            <a:r>
              <a:rPr lang="en-US" sz="2400" b="1" dirty="0" smtClean="0">
                <a:latin typeface="Arial Narrow" pitchFamily="34" charset="0"/>
                <a:sym typeface="Wingdings"/>
              </a:rPr>
              <a:t> so taken on empty stomach / at least 2 </a:t>
            </a:r>
            <a:r>
              <a:rPr lang="en-US" sz="2400" b="1" dirty="0" err="1" smtClean="0">
                <a:latin typeface="Arial Narrow" pitchFamily="34" charset="0"/>
                <a:sym typeface="Wingdings"/>
              </a:rPr>
              <a:t>hr.s</a:t>
            </a:r>
            <a:r>
              <a:rPr lang="en-US" sz="2400" b="1" dirty="0" smtClean="0">
                <a:latin typeface="Arial Narrow" pitchFamily="34" charset="0"/>
                <a:sym typeface="Wingdings"/>
              </a:rPr>
              <a:t> after food </a:t>
            </a:r>
            <a:endParaRPr lang="en-US" sz="2400" b="1" dirty="0" smtClean="0">
              <a:latin typeface="Arial Narrow" pitchFamily="34" charset="0"/>
            </a:endParaRPr>
          </a:p>
          <a:p>
            <a:pPr algn="l" rtl="0"/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                     </a:t>
            </a:r>
            <a:r>
              <a:rPr lang="en-US" sz="2400" b="1" dirty="0" err="1" smtClean="0">
                <a:solidFill>
                  <a:srgbClr val="FF00FF"/>
                </a:solidFill>
                <a:latin typeface="Arial Narrow" pitchFamily="34" charset="0"/>
              </a:rPr>
              <a:t>Tadalafil</a:t>
            </a:r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&amp; </a:t>
            </a:r>
            <a:r>
              <a:rPr lang="en-US" sz="2400" b="1" dirty="0" err="1" smtClean="0">
                <a:solidFill>
                  <a:srgbClr val="FF00FF"/>
                </a:solidFill>
                <a:latin typeface="Arial Narrow" pitchFamily="34" charset="0"/>
              </a:rPr>
              <a:t>Avanafil</a:t>
            </a:r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are not affected by </a:t>
            </a:r>
            <a:r>
              <a:rPr lang="en-US" sz="2400" b="1" dirty="0" smtClean="0">
                <a:latin typeface="Arial Narrow" pitchFamily="34" charset="0"/>
              </a:rPr>
              <a:t>food</a:t>
            </a:r>
            <a:endParaRPr lang="en-US" sz="2400" b="1" dirty="0">
              <a:latin typeface="Arial Narrow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740060"/>
              </p:ext>
            </p:extLst>
          </p:nvPr>
        </p:nvGraphicFramePr>
        <p:xfrm>
          <a:off x="320040" y="3962400"/>
          <a:ext cx="7833360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360"/>
                <a:gridCol w="1219200"/>
                <a:gridCol w="1143000"/>
                <a:gridCol w="1066800"/>
              </a:tblGrid>
              <a:tr h="49784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All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 drugs are given only once a day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Sildenafil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Vardenafil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Tadalafil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Dosage (mg)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50-100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10-20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10-20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Time of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administration before intercourse (hrs.)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1-12 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Onset of action (min)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30-60</a:t>
                      </a:r>
                      <a:endParaRPr lang="ar-EG" b="1" dirty="0"/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30-60</a:t>
                      </a:r>
                      <a:endParaRPr lang="ar-EG" b="1" dirty="0" smtClean="0"/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&lt;30-45</a:t>
                      </a:r>
                      <a:endParaRPr lang="ar-EG" b="1" dirty="0"/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Duration  of action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(hrs.)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4-5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28600" y="3429000"/>
            <a:ext cx="196596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Administration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080" y="6074509"/>
            <a:ext cx="7537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3101FF"/>
                </a:solidFill>
                <a:latin typeface="Arial Narrow" pitchFamily="34" charset="0"/>
              </a:rPr>
              <a:t>NB</a:t>
            </a:r>
            <a:r>
              <a:rPr lang="en-US" b="1" dirty="0" smtClean="0">
                <a:latin typeface="Arial Narrow" pitchFamily="34" charset="0"/>
              </a:rPr>
              <a:t>.  </a:t>
            </a:r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</a:rPr>
              <a:t>Avanafil</a:t>
            </a:r>
            <a:r>
              <a:rPr lang="en-US" sz="2000" b="1" dirty="0" smtClean="0">
                <a:latin typeface="Arial Narrow" pitchFamily="34" charset="0"/>
              </a:rPr>
              <a:t> has the advantage of been given 30 min before  intercourse</a:t>
            </a:r>
          </a:p>
          <a:p>
            <a:pPr algn="l" rtl="0"/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       </a:t>
            </a:r>
            <a:r>
              <a:rPr lang="en-US" sz="2000" b="1" dirty="0" err="1" smtClean="0">
                <a:solidFill>
                  <a:srgbClr val="FF0000"/>
                </a:solidFill>
                <a:latin typeface="Arial Narrow" pitchFamily="34" charset="0"/>
              </a:rPr>
              <a:t>Tadalafil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 must be  given </a:t>
            </a:r>
            <a:r>
              <a:rPr lang="en-US" sz="2000" b="1" dirty="0">
                <a:latin typeface="Arial Narrow" pitchFamily="34" charset="0"/>
              </a:rPr>
              <a:t>every 72 </a:t>
            </a:r>
            <a:r>
              <a:rPr lang="en-US" sz="2000" b="1" dirty="0" err="1">
                <a:latin typeface="Arial Narrow" pitchFamily="34" charset="0"/>
              </a:rPr>
              <a:t>hrs</a:t>
            </a:r>
            <a:r>
              <a:rPr lang="en-US" sz="2000" b="1" dirty="0">
                <a:latin typeface="Arial Narrow" pitchFamily="34" charset="0"/>
              </a:rPr>
              <a:t>  if </a:t>
            </a:r>
            <a:r>
              <a:rPr lang="en-US" sz="2000" b="1" dirty="0" smtClean="0">
                <a:latin typeface="Arial Narrow" pitchFamily="34" charset="0"/>
              </a:rPr>
              <a:t>used with enzyme inhibitors </a:t>
            </a:r>
            <a:endParaRPr lang="en-US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640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228600"/>
            <a:ext cx="2239716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Contraindications</a:t>
            </a:r>
            <a:endParaRPr lang="en-US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722143"/>
            <a:ext cx="8991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Hypersensitivity to drug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Patients with history </a:t>
            </a:r>
            <a:r>
              <a:rPr lang="en-US" sz="2400" b="1" dirty="0">
                <a:latin typeface="Arial Narrow" panose="020B0606020202030204" pitchFamily="34" charset="0"/>
              </a:rPr>
              <a:t>of  AMI / stroke / </a:t>
            </a:r>
            <a:r>
              <a:rPr lang="en-US" sz="2400" b="1" dirty="0" smtClean="0">
                <a:latin typeface="Arial Narrow" panose="020B0606020202030204" pitchFamily="34" charset="0"/>
              </a:rPr>
              <a:t>fatal </a:t>
            </a:r>
            <a:r>
              <a:rPr lang="en-US" sz="2400" b="1" dirty="0">
                <a:latin typeface="Arial Narrow" panose="020B0606020202030204" pitchFamily="34" charset="0"/>
              </a:rPr>
              <a:t>arrhythmias </a:t>
            </a:r>
            <a:r>
              <a:rPr lang="en-US" sz="2400" b="1" dirty="0" smtClean="0">
                <a:latin typeface="Arial Narrow" panose="020B0606020202030204" pitchFamily="34" charset="0"/>
              </a:rPr>
              <a:t>&lt;6 </a:t>
            </a:r>
            <a:r>
              <a:rPr lang="en-US" sz="2400" b="1" dirty="0">
                <a:latin typeface="Arial Narrow" panose="020B0606020202030204" pitchFamily="34" charset="0"/>
              </a:rPr>
              <a:t>month</a:t>
            </a:r>
            <a:endParaRPr lang="ar-EG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Nitrates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total contraindication / ? </a:t>
            </a:r>
            <a:r>
              <a:rPr lang="en-US" sz="2400" b="1" dirty="0" smtClean="0">
                <a:latin typeface="Arial Narrow" panose="020B0606020202030204" pitchFamily="34" charset="0"/>
              </a:rPr>
              <a:t>PDEIs in small dose + spacing at least 24hrs (48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hrs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with </a:t>
            </a:r>
            <a:r>
              <a:rPr lang="en-US" sz="2400" b="1" i="1" dirty="0" err="1" smtClean="0">
                <a:latin typeface="Arial Narrow" panose="020B0606020202030204" pitchFamily="34" charset="0"/>
              </a:rPr>
              <a:t>Tadalafil</a:t>
            </a:r>
            <a:r>
              <a:rPr lang="en-US" sz="2400" b="1" dirty="0" smtClean="0">
                <a:latin typeface="Arial Narrow" panose="020B0606020202030204" pitchFamily="34" charset="0"/>
              </a:rPr>
              <a:t>) for fear of developing IHD/AMI due to severe hypotension </a:t>
            </a:r>
            <a:r>
              <a:rPr lang="en-US" sz="2000" b="1" i="1" dirty="0" smtClean="0">
                <a:latin typeface="Arial Narrow" panose="020B0606020202030204" pitchFamily="34" charset="0"/>
              </a:rPr>
              <a:t>(see detailed mechanism in </a:t>
            </a:r>
            <a:r>
              <a:rPr lang="en-US" sz="2000" b="1" i="1" dirty="0" err="1" smtClean="0">
                <a:latin typeface="Arial Narrow" panose="020B0606020202030204" pitchFamily="34" charset="0"/>
              </a:rPr>
              <a:t>antianginal</a:t>
            </a:r>
            <a:r>
              <a:rPr lang="en-US" sz="2000" b="1" i="1" dirty="0" smtClean="0">
                <a:latin typeface="Arial Narrow" panose="020B0606020202030204" pitchFamily="34" charset="0"/>
              </a:rPr>
              <a:t> drugs)</a:t>
            </a:r>
            <a:endParaRPr lang="en-US" sz="2400" b="1" i="1" dirty="0" smtClean="0"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" y="2725848"/>
            <a:ext cx="1667701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Precautions </a:t>
            </a:r>
            <a:endParaRPr lang="en-US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" y="3254276"/>
            <a:ext cx="8991600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With </a:t>
            </a:r>
            <a:r>
              <a:rPr lang="en-US" sz="2400" b="1" dirty="0" smtClean="0">
                <a:latin typeface="Symbol" panose="05050102010706020507" pitchFamily="18" charset="2"/>
              </a:rPr>
              <a:t>a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blockers </a:t>
            </a:r>
            <a:r>
              <a:rPr lang="en-US" sz="2000" b="1" dirty="0">
                <a:latin typeface="Arial Narrow" panose="020B0606020202030204" pitchFamily="34" charset="0"/>
              </a:rPr>
              <a:t>[except </a:t>
            </a:r>
            <a:r>
              <a:rPr lang="en-US" sz="2000" b="1" dirty="0" err="1">
                <a:latin typeface="Arial Narrow" panose="020B0606020202030204" pitchFamily="34" charset="0"/>
              </a:rPr>
              <a:t>tamsulosin</a:t>
            </a:r>
            <a:r>
              <a:rPr lang="en-US" sz="2000" b="1" dirty="0">
                <a:latin typeface="Arial Narrow" panose="020B0606020202030204" pitchFamily="34" charset="0"/>
              </a:rPr>
              <a:t>]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orthostatic hypotension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With </a:t>
            </a:r>
            <a:r>
              <a:rPr lang="en-US" sz="2400" b="1" dirty="0" err="1">
                <a:latin typeface="Arial Narrow" panose="020B0606020202030204" pitchFamily="34" charset="0"/>
              </a:rPr>
              <a:t>hepato</a:t>
            </a:r>
            <a:r>
              <a:rPr lang="en-US" sz="2400" b="1" dirty="0">
                <a:latin typeface="Arial Narrow" panose="020B0606020202030204" pitchFamily="34" charset="0"/>
              </a:rPr>
              <a:t>/renal insufficiency 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With </a:t>
            </a:r>
            <a:r>
              <a:rPr lang="en-US" sz="2400" b="1" dirty="0">
                <a:latin typeface="Arial Narrow" panose="020B0606020202030204" pitchFamily="34" charset="0"/>
              </a:rPr>
              <a:t>bleeding tendencies </a:t>
            </a:r>
            <a:r>
              <a:rPr lang="en-US" sz="2000" b="1" dirty="0">
                <a:latin typeface="Arial Narrow" panose="020B0606020202030204" pitchFamily="34" charset="0"/>
              </a:rPr>
              <a:t>[leukemia's,  hemophilia, </a:t>
            </a:r>
            <a:r>
              <a:rPr lang="en-US" sz="2000" b="1" dirty="0" err="1">
                <a:latin typeface="Arial Narrow" panose="020B0606020202030204" pitchFamily="34" charset="0"/>
              </a:rPr>
              <a:t>Vit</a:t>
            </a:r>
            <a:r>
              <a:rPr lang="en-US" sz="2000" b="1" dirty="0">
                <a:latin typeface="Arial Narrow" panose="020B0606020202030204" pitchFamily="34" charset="0"/>
              </a:rPr>
              <a:t> K deficiency, </a:t>
            </a:r>
            <a:r>
              <a:rPr lang="en-US" sz="2000" b="1" dirty="0" err="1">
                <a:latin typeface="Arial Narrow" panose="020B0606020202030204" pitchFamily="34" charset="0"/>
              </a:rPr>
              <a:t>antiphospholipid</a:t>
            </a:r>
            <a:r>
              <a:rPr lang="en-US" sz="2000" b="1" dirty="0">
                <a:latin typeface="Arial Narrow" panose="020B0606020202030204" pitchFamily="34" charset="0"/>
              </a:rPr>
              <a:t> syndrome,…</a:t>
            </a:r>
            <a:r>
              <a:rPr lang="en-US" sz="2000" b="1" dirty="0" err="1">
                <a:latin typeface="Arial Narrow" panose="020B0606020202030204" pitchFamily="34" charset="0"/>
              </a:rPr>
              <a:t>etc</a:t>
            </a:r>
            <a:r>
              <a:rPr lang="en-US" sz="2000" b="1" dirty="0">
                <a:latin typeface="Arial Narrow" panose="020B0606020202030204" pitchFamily="34" charset="0"/>
              </a:rPr>
              <a:t>]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With </a:t>
            </a:r>
            <a:r>
              <a:rPr lang="en-US" sz="2000" b="1" i="1" dirty="0">
                <a:latin typeface="Arial Narrow" panose="020B0606020202030204" pitchFamily="34" charset="0"/>
              </a:rPr>
              <a:t>quinidine, procainamide, </a:t>
            </a:r>
            <a:r>
              <a:rPr lang="en-US" sz="2000" b="1" i="1" dirty="0" err="1">
                <a:latin typeface="Arial Narrow" panose="020B0606020202030204" pitchFamily="34" charset="0"/>
              </a:rPr>
              <a:t>amiodarone</a:t>
            </a:r>
            <a:r>
              <a:rPr lang="en-US" sz="2000" b="1" i="1" dirty="0">
                <a:latin typeface="Arial Narrow" panose="020B0606020202030204" pitchFamily="34" charset="0"/>
              </a:rPr>
              <a:t> </a:t>
            </a:r>
            <a:r>
              <a:rPr lang="en-US" sz="2000" b="1" dirty="0" smtClean="0">
                <a:latin typeface="Arial Narrow" panose="020B0606020202030204" pitchFamily="34" charset="0"/>
              </a:rPr>
              <a:t>(class I &amp; III </a:t>
            </a:r>
            <a:r>
              <a:rPr lang="en-US" sz="2000" b="1" dirty="0" err="1" smtClean="0">
                <a:latin typeface="Arial Narrow" panose="020B0606020202030204" pitchFamily="34" charset="0"/>
              </a:rPr>
              <a:t>antiarhtmics</a:t>
            </a:r>
            <a:r>
              <a:rPr lang="en-US" sz="2000" b="1" dirty="0" smtClean="0">
                <a:latin typeface="Arial Narrow" panose="020B0606020202030204" pitchFamily="34" charset="0"/>
              </a:rPr>
              <a:t>) </a:t>
            </a:r>
            <a:r>
              <a:rPr lang="en-US" sz="2000" b="1" dirty="0">
                <a:solidFill>
                  <a:srgbClr val="0000FF"/>
                </a:solidFill>
                <a:latin typeface="Arial Narrow" panose="020B0606020202030204" pitchFamily="34" charset="0"/>
              </a:rPr>
              <a:t>(</a:t>
            </a:r>
            <a:r>
              <a:rPr lang="en-US" sz="2000" b="1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Vardenafil</a:t>
            </a:r>
            <a:r>
              <a:rPr lang="en-US" sz="20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)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Dose </a:t>
            </a:r>
            <a:r>
              <a:rPr lang="en-US" sz="2400" b="1" dirty="0" smtClean="0">
                <a:latin typeface="Arial Narrow" panose="020B0606020202030204" pitchFamily="34" charset="0"/>
              </a:rPr>
              <a:t>adjustment;  </a:t>
            </a:r>
            <a:r>
              <a:rPr lang="en-US" sz="2000" b="1" i="1" dirty="0">
                <a:latin typeface="Arial Narrow" panose="020B0606020202030204" pitchFamily="34" charset="0"/>
              </a:rPr>
              <a:t>when using drugs that have interaction on hepatic liver microsomal enzymes </a:t>
            </a:r>
            <a:r>
              <a:rPr lang="en-US" sz="2000" b="1" i="1" dirty="0" err="1">
                <a:latin typeface="Arial Narrow" panose="020B0606020202030204" pitchFamily="34" charset="0"/>
              </a:rPr>
              <a:t>i.e</a:t>
            </a:r>
            <a:r>
              <a:rPr lang="en-US" sz="2000" b="1" i="1" dirty="0">
                <a:latin typeface="Arial Narrow" panose="020B0606020202030204" pitchFamily="34" charset="0"/>
              </a:rPr>
              <a:t> inhibitors or </a:t>
            </a:r>
            <a:r>
              <a:rPr lang="en-US" sz="2000" b="1" i="1" dirty="0" smtClean="0">
                <a:latin typeface="Arial Narrow" panose="020B0606020202030204" pitchFamily="34" charset="0"/>
              </a:rPr>
              <a:t>inducers.</a:t>
            </a:r>
            <a:endParaRPr lang="en-US" sz="2000" b="1" i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Retinitis </a:t>
            </a:r>
            <a:r>
              <a:rPr lang="en-US" sz="2400" b="1" dirty="0" err="1">
                <a:latin typeface="Arial Narrow" panose="020B0606020202030204" pitchFamily="34" charset="0"/>
              </a:rPr>
              <a:t>pigmentosa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Testosterone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9212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ORAL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48640"/>
            <a:ext cx="8991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Given to those with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hypogonadism</a:t>
            </a:r>
            <a:r>
              <a:rPr lang="en-US" sz="2400" b="1" dirty="0" smtClean="0">
                <a:latin typeface="Arial Narrow" panose="020B0606020202030204" pitchFamily="34" charset="0"/>
              </a:rPr>
              <a:t> or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hyperprolactenemia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Given for promotion of desire.</a:t>
            </a:r>
            <a:endParaRPr lang="en-US" sz="2400" b="1" i="1" dirty="0" smtClean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" y="1524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Apomorphine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" y="1965544"/>
            <a:ext cx="89916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 dopamine agonist on D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2 </a:t>
            </a:r>
            <a:r>
              <a:rPr lang="en-US" sz="2400" b="1" dirty="0" smtClean="0">
                <a:latin typeface="Arial Narrow" panose="020B0606020202030204" pitchFamily="34" charset="0"/>
              </a:rPr>
              <a:t>receptors.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Activates arousal centrally; </a:t>
            </a:r>
            <a:r>
              <a:rPr lang="en-US" sz="2400" b="1" dirty="0" err="1">
                <a:latin typeface="Arial Narrow" panose="020B0606020202030204" pitchFamily="34" charset="0"/>
              </a:rPr>
              <a:t>E</a:t>
            </a:r>
            <a:r>
              <a:rPr lang="en-US" sz="2400" b="1" dirty="0" err="1" smtClean="0">
                <a:latin typeface="Arial Narrow" panose="020B0606020202030204" pitchFamily="34" charset="0"/>
              </a:rPr>
              <a:t>rectogenic</a:t>
            </a:r>
            <a:r>
              <a:rPr lang="en-US" sz="2400" b="1" dirty="0" smtClean="0">
                <a:latin typeface="Arial Narrow" panose="020B0606020202030204" pitchFamily="34" charset="0"/>
              </a:rPr>
              <a:t> +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Little promotion of desire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Given </a:t>
            </a:r>
            <a:r>
              <a:rPr lang="en-US" sz="2400" b="1" dirty="0" smtClean="0">
                <a:latin typeface="Arial Narrow" panose="020B0606020202030204" pitchFamily="34" charset="0"/>
              </a:rPr>
              <a:t>sublingual 	/ Acts quickly. 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Not FDA approved </a:t>
            </a:r>
            <a:r>
              <a:rPr lang="en-US" sz="2400" b="1" dirty="0" smtClean="0">
                <a:latin typeface="Arial Narrow" panose="020B0606020202030204" pitchFamily="34" charset="0"/>
              </a:rPr>
              <a:t>	/   Weaker than PDE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5</a:t>
            </a:r>
            <a:r>
              <a:rPr lang="en-US" sz="2400" b="1" dirty="0" smtClean="0">
                <a:latin typeface="Arial Narrow" panose="020B0606020202030204" pitchFamily="34" charset="0"/>
              </a:rPr>
              <a:t> Is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Given in mild-moderate cases / psychogenic / </a:t>
            </a:r>
            <a:r>
              <a:rPr lang="en-US" sz="2400" b="1" dirty="0">
                <a:latin typeface="Arial Narrow" panose="020B0606020202030204" pitchFamily="34" charset="0"/>
              </a:rPr>
              <a:t>PDE</a:t>
            </a:r>
            <a:r>
              <a:rPr lang="en-US" sz="2400" b="1" baseline="-25000" dirty="0">
                <a:latin typeface="Arial Narrow" panose="020B0606020202030204" pitchFamily="34" charset="0"/>
              </a:rPr>
              <a:t>5</a:t>
            </a:r>
            <a:r>
              <a:rPr lang="en-US" sz="2400" b="1" dirty="0">
                <a:latin typeface="Arial Narrow" panose="020B0606020202030204" pitchFamily="34" charset="0"/>
              </a:rPr>
              <a:t> Is </a:t>
            </a:r>
            <a:r>
              <a:rPr lang="en-US" sz="2400" b="1" dirty="0" smtClean="0">
                <a:latin typeface="Arial Narrow" panose="020B0606020202030204" pitchFamily="34" charset="0"/>
              </a:rPr>
              <a:t>contraindication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ADRs: nausea</a:t>
            </a:r>
            <a:r>
              <a:rPr lang="en-US" sz="2400" b="1" dirty="0">
                <a:latin typeface="Arial Narrow" panose="020B0606020202030204" pitchFamily="34" charset="0"/>
              </a:rPr>
              <a:t>, headache, and dizziness </a:t>
            </a:r>
            <a:r>
              <a:rPr lang="en-US" sz="2400" b="1" u="sng" dirty="0" smtClean="0">
                <a:uFill>
                  <a:solidFill>
                    <a:srgbClr val="FF00FF"/>
                  </a:solidFill>
                </a:uFill>
                <a:latin typeface="Arial Narrow" panose="020B0606020202030204" pitchFamily="34" charset="0"/>
              </a:rPr>
              <a:t>but safe with nitrate</a:t>
            </a:r>
            <a:endParaRPr lang="en-US" sz="2400" b="1" u="sng" dirty="0">
              <a:uFill>
                <a:solidFill>
                  <a:srgbClr val="FF00FF"/>
                </a:solidFill>
              </a:u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648200"/>
            <a:ext cx="8801100" cy="20774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spcBef>
                <a:spcPts val="600"/>
              </a:spcBef>
            </a:pP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</a:rPr>
              <a:t>Oral </a:t>
            </a:r>
            <a:r>
              <a:rPr lang="en-US" sz="2000" dirty="0" err="1">
                <a:solidFill>
                  <a:srgbClr val="3101FF"/>
                </a:solidFill>
                <a:latin typeface="Bernard MT Condensed" pitchFamily="18" charset="0"/>
              </a:rPr>
              <a:t>phentolamine</a:t>
            </a: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</a:rPr>
              <a:t> </a:t>
            </a: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000" dirty="0" smtClean="0">
                <a:solidFill>
                  <a:srgbClr val="3101FF"/>
                </a:solidFill>
                <a:latin typeface="Symbol" panose="05050102010706020507" pitchFamily="18" charset="2"/>
                <a:sym typeface="Wingdings"/>
              </a:rPr>
              <a:t> </a:t>
            </a:r>
            <a:r>
              <a:rPr lang="en-US" sz="2200" b="1" dirty="0" smtClean="0">
                <a:latin typeface="Symbol" panose="05050102010706020507" pitchFamily="18" charset="2"/>
              </a:rPr>
              <a:t>a</a:t>
            </a:r>
            <a:r>
              <a:rPr lang="en-US" sz="2200" b="1" baseline="-25000" dirty="0" smtClean="0">
                <a:latin typeface="Arial Narrow" panose="020B0606020202030204" pitchFamily="34" charset="0"/>
              </a:rPr>
              <a:t>1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blocker </a:t>
            </a:r>
            <a:r>
              <a:rPr lang="en-US" sz="2200" b="1" dirty="0" smtClean="0">
                <a:latin typeface="Arial Narrow" panose="020B0606020202030204" pitchFamily="34" charset="0"/>
              </a:rPr>
              <a:t>/ debatable efficacy</a:t>
            </a:r>
            <a:endParaRPr lang="en-US" sz="2200" b="1" dirty="0">
              <a:latin typeface="Arial Narrow" panose="020B0606020202030204" pitchFamily="34" charset="0"/>
            </a:endParaRPr>
          </a:p>
          <a:p>
            <a:pPr algn="l" rtl="0">
              <a:spcBef>
                <a:spcPts val="600"/>
              </a:spcBef>
            </a:pPr>
            <a:r>
              <a:rPr lang="en-US" sz="2000" dirty="0" err="1">
                <a:solidFill>
                  <a:srgbClr val="3101FF"/>
                </a:solidFill>
                <a:latin typeface="Bernard MT Condensed" pitchFamily="18" charset="0"/>
              </a:rPr>
              <a:t>Yohimbine</a:t>
            </a:r>
            <a:r>
              <a:rPr lang="en-US" sz="2200" b="1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 </a:t>
            </a:r>
            <a:r>
              <a:rPr lang="en-US" sz="2200" b="1" dirty="0">
                <a:latin typeface="Arial Narrow" panose="020B0606020202030204" pitchFamily="34" charset="0"/>
                <a:sym typeface="Wingdings"/>
              </a:rPr>
              <a:t>C</a:t>
            </a:r>
            <a:r>
              <a:rPr lang="en-US" sz="2200" b="1" dirty="0" smtClean="0">
                <a:latin typeface="Arial Narrow" panose="020B0606020202030204" pitchFamily="34" charset="0"/>
              </a:rPr>
              <a:t>entral </a:t>
            </a:r>
            <a:r>
              <a:rPr lang="en-US" sz="2200" b="1" dirty="0">
                <a:latin typeface="Arial Narrow" panose="020B0606020202030204" pitchFamily="34" charset="0"/>
              </a:rPr>
              <a:t>and </a:t>
            </a:r>
            <a:r>
              <a:rPr lang="en-US" sz="2200" b="1" dirty="0" err="1" smtClean="0">
                <a:latin typeface="Arial Narrow" panose="020B0606020202030204" pitchFamily="34" charset="0"/>
              </a:rPr>
              <a:t>periphral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 smtClean="0">
                <a:latin typeface="Symbol" panose="05050102010706020507" pitchFamily="18" charset="2"/>
              </a:rPr>
              <a:t>a</a:t>
            </a:r>
            <a:r>
              <a:rPr lang="en-US" sz="2200" b="1" baseline="-25000" dirty="0" smtClean="0">
                <a:latin typeface="Arial Narrow" panose="020B0606020202030204" pitchFamily="34" charset="0"/>
              </a:rPr>
              <a:t>2</a:t>
            </a:r>
            <a:r>
              <a:rPr lang="en-US" sz="2200" b="1" dirty="0" smtClean="0">
                <a:latin typeface="Arial Narrow" panose="020B0606020202030204" pitchFamily="34" charset="0"/>
              </a:rPr>
              <a:t> agonist 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latin typeface="Arial Narrow" panose="020B0606020202030204" pitchFamily="34" charset="0"/>
              </a:rPr>
              <a:t>Aphrodetic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+ </a:t>
            </a:r>
            <a:r>
              <a:rPr lang="en-US" sz="2200" b="1" dirty="0" err="1" smtClean="0">
                <a:latin typeface="Arial Narrow" panose="020B0606020202030204" pitchFamily="34" charset="0"/>
              </a:rPr>
              <a:t>Erectogenic</a:t>
            </a:r>
            <a:r>
              <a:rPr lang="en-US" sz="2200" b="1" dirty="0">
                <a:latin typeface="Arial Narrow" panose="020B0606020202030204" pitchFamily="34" charset="0"/>
              </a:rPr>
              <a:t> </a:t>
            </a:r>
            <a:r>
              <a:rPr lang="en-US" sz="2200" b="1" dirty="0" smtClean="0">
                <a:latin typeface="Arial Narrow" panose="020B0606020202030204" pitchFamily="34" charset="0"/>
              </a:rPr>
              <a:t>  </a:t>
            </a:r>
            <a:br>
              <a:rPr lang="en-US" sz="2200" b="1" dirty="0" smtClean="0">
                <a:latin typeface="Arial Narrow" panose="020B0606020202030204" pitchFamily="34" charset="0"/>
              </a:rPr>
            </a:br>
            <a:r>
              <a:rPr lang="en-US" sz="2200" b="1" dirty="0" smtClean="0">
                <a:latin typeface="Arial Narrow" panose="020B0606020202030204" pitchFamily="34" charset="0"/>
              </a:rPr>
              <a:t>                       but low efficacy and many </a:t>
            </a:r>
            <a:r>
              <a:rPr lang="en-US" sz="2200" b="1" dirty="0">
                <a:latin typeface="Arial Narrow" panose="020B0606020202030204" pitchFamily="34" charset="0"/>
              </a:rPr>
              <a:t>CV side effects</a:t>
            </a:r>
          </a:p>
          <a:p>
            <a:pPr algn="l" rtl="0">
              <a:spcBef>
                <a:spcPts val="600"/>
              </a:spcBef>
            </a:pPr>
            <a:r>
              <a:rPr lang="en-US" sz="2000" dirty="0" err="1" smtClean="0">
                <a:solidFill>
                  <a:srgbClr val="3101FF"/>
                </a:solidFill>
                <a:latin typeface="Bernard MT Condensed" pitchFamily="18" charset="0"/>
              </a:rPr>
              <a:t>Trazodone</a:t>
            </a: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</a:rPr>
              <a:t> </a:t>
            </a: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A</a:t>
            </a:r>
            <a:r>
              <a:rPr lang="en-US" sz="2200" b="1" dirty="0" smtClean="0">
                <a:latin typeface="Arial Narrow" panose="020B0606020202030204" pitchFamily="34" charset="0"/>
              </a:rPr>
              <a:t>ntidepressant</a:t>
            </a:r>
            <a:r>
              <a:rPr lang="en-US" sz="2200" b="1" dirty="0">
                <a:latin typeface="Arial Narrow" panose="020B0606020202030204" pitchFamily="34" charset="0"/>
              </a:rPr>
              <a:t>, </a:t>
            </a:r>
            <a:r>
              <a:rPr lang="en-US" sz="2200" b="1" dirty="0" smtClean="0">
                <a:latin typeface="Arial Narrow" panose="020B0606020202030204" pitchFamily="34" charset="0"/>
              </a:rPr>
              <a:t>a 5HT reuptake </a:t>
            </a:r>
            <a:r>
              <a:rPr lang="en-US" sz="2200" b="1" dirty="0">
                <a:latin typeface="Arial Narrow" panose="020B0606020202030204" pitchFamily="34" charset="0"/>
              </a:rPr>
              <a:t>inhibitor </a:t>
            </a: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priapism </a:t>
            </a:r>
            <a:endParaRPr lang="en-US" sz="2200" b="1" dirty="0" smtClean="0">
              <a:latin typeface="Arial Narrow" panose="020B0606020202030204" pitchFamily="34" charset="0"/>
            </a:endParaRPr>
          </a:p>
          <a:p>
            <a:pPr algn="l" rtl="0">
              <a:spcBef>
                <a:spcPts val="600"/>
              </a:spcBef>
            </a:pP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</a:rPr>
              <a:t>Korean Ginseng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 </a:t>
            </a:r>
            <a:r>
              <a:rPr lang="en-US" sz="2200" b="1" dirty="0">
                <a:latin typeface="Arial Narrow" panose="020B0606020202030204" pitchFamily="34" charset="0"/>
                <a:sym typeface="Wingdings"/>
              </a:rPr>
              <a:t>Q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uestionable / may be a NO </a:t>
            </a:r>
            <a:r>
              <a:rPr lang="en-US" sz="2200" b="1" dirty="0" err="1" smtClean="0">
                <a:latin typeface="Arial Narrow" panose="020B0606020202030204" pitchFamily="34" charset="0"/>
                <a:sym typeface="Wingdings"/>
              </a:rPr>
              <a:t>donner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.</a:t>
            </a:r>
            <a:endParaRPr lang="ar-EG" sz="2200" b="1" dirty="0">
              <a:latin typeface="Arial Narrow" panose="020B0606020202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379637"/>
            <a:ext cx="9105900" cy="0"/>
          </a:xfrm>
          <a:prstGeom prst="line">
            <a:avLst/>
          </a:prstGeom>
          <a:ln w="3810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" y="4480560"/>
            <a:ext cx="9105900" cy="0"/>
          </a:xfrm>
          <a:prstGeom prst="line">
            <a:avLst/>
          </a:prstGeom>
          <a:ln w="3810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4419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err="1">
                <a:solidFill>
                  <a:srgbClr val="3101FF"/>
                </a:solidFill>
                <a:latin typeface="Bernard MT Condensed" pitchFamily="18" charset="0"/>
              </a:rPr>
              <a:t>Alprostadil</a:t>
            </a:r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 smtClean="0">
                <a:latin typeface="Arial Narrow" panose="020B0606020202030204" pitchFamily="34" charset="0"/>
              </a:rPr>
              <a:t>PG E1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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cAMP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algn="l" rtl="0"/>
            <a:r>
              <a:rPr lang="en-US" sz="2400" b="1" dirty="0">
                <a:latin typeface="Arial Narrow" panose="020B0606020202030204" pitchFamily="34" charset="0"/>
              </a:rPr>
              <a:t>S</a:t>
            </a:r>
            <a:r>
              <a:rPr lang="en-US" sz="2400" b="1" dirty="0" smtClean="0">
                <a:latin typeface="Arial Narrow" panose="020B0606020202030204" pitchFamily="34" charset="0"/>
              </a:rPr>
              <a:t>ynthetic </a:t>
            </a:r>
            <a:r>
              <a:rPr lang="en-US" sz="2400" b="1" dirty="0">
                <a:latin typeface="Arial Narrow" panose="020B0606020202030204" pitchFamily="34" charset="0"/>
              </a:rPr>
              <a:t>+ more </a:t>
            </a:r>
            <a:r>
              <a:rPr lang="en-US" sz="2400" b="1" dirty="0" smtClean="0">
                <a:latin typeface="Arial Narrow" panose="020B0606020202030204" pitchFamily="34" charset="0"/>
              </a:rPr>
              <a:t>stable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630309"/>
            <a:ext cx="7010400" cy="11060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Low - Intermediate Efficacy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Minimal </a:t>
            </a:r>
            <a:r>
              <a:rPr lang="en-US" sz="2400" b="1" dirty="0">
                <a:latin typeface="Arial Narrow" panose="020B0606020202030204" pitchFamily="34" charset="0"/>
              </a:rPr>
              <a:t>systemic </a:t>
            </a:r>
            <a:r>
              <a:rPr lang="en-US" sz="2400" b="1" dirty="0" smtClean="0">
                <a:latin typeface="Arial Narrow" panose="020B0606020202030204" pitchFamily="34" charset="0"/>
              </a:rPr>
              <a:t>effects / Rarity </a:t>
            </a:r>
            <a:r>
              <a:rPr lang="en-US" sz="2400" b="1" dirty="0">
                <a:latin typeface="Arial Narrow" panose="020B0606020202030204" pitchFamily="34" charset="0"/>
              </a:rPr>
              <a:t>of drug interactions. 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438400"/>
            <a:ext cx="553430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Variable penile pain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Urethral bleeding / Urethral tract infection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Vasovagal reflex / Hypotension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Priapism or Fibrosis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rare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9212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TRANSURETHRAL</a:t>
            </a:r>
            <a:endParaRPr lang="en-US" sz="2400" dirty="0" smtClean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58000" y="457200"/>
            <a:ext cx="2286000" cy="5334000"/>
            <a:chOff x="3916680" y="807720"/>
            <a:chExt cx="2072640" cy="4892040"/>
          </a:xfrm>
        </p:grpSpPr>
        <p:pic>
          <p:nvPicPr>
            <p:cNvPr id="14" name="Picture 2" descr="http://mydoctortells.com/wp-content/uploads/2013/08/slide4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094" t="14203" r="30601" b="18747"/>
            <a:stretch/>
          </p:blipFill>
          <p:spPr bwMode="auto">
            <a:xfrm>
              <a:off x="3916680" y="807720"/>
              <a:ext cx="2072640" cy="4892040"/>
            </a:xfrm>
            <a:prstGeom prst="rect">
              <a:avLst/>
            </a:prstGeom>
            <a:noFill/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3916680" y="1042719"/>
              <a:ext cx="0" cy="284348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52400" y="910548"/>
            <a:ext cx="6324600" cy="10055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latin typeface="Arial Narrow" panose="020B0606020202030204" pitchFamily="34" charset="0"/>
              </a:rPr>
              <a:t>Applied by a special applicator into penile urethra &amp; acts on corpora </a:t>
            </a:r>
            <a:r>
              <a:rPr lang="en-US" sz="2400" b="1" dirty="0" err="1" smtClean="0">
                <a:latin typeface="Arial Narrow" panose="020B0606020202030204" pitchFamily="34" charset="0"/>
              </a:rPr>
              <a:t>cavernousa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Erection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2134" y="2514600"/>
            <a:ext cx="718466" cy="473976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480" y="4267200"/>
            <a:ext cx="6797040" cy="0"/>
          </a:xfrm>
          <a:prstGeom prst="line">
            <a:avLst/>
          </a:prstGeom>
          <a:ln w="3810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" y="4038600"/>
            <a:ext cx="12518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Topical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2134" y="5943600"/>
            <a:ext cx="887186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200" b="1" dirty="0" smtClean="0">
                <a:latin typeface="Arial Narrow" panose="020B0606020202030204" pitchFamily="34" charset="0"/>
              </a:rPr>
              <a:t>Low efficacy / No FDA approval</a:t>
            </a:r>
          </a:p>
          <a:p>
            <a:pPr algn="l" rtl="0"/>
            <a:r>
              <a:rPr lang="en-US" sz="2200" b="1" dirty="0" smtClean="0">
                <a:latin typeface="Arial Narrow" panose="020B0606020202030204" pitchFamily="34" charset="0"/>
              </a:rPr>
              <a:t>Female Partner can develop 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200" b="1" dirty="0" smtClean="0">
                <a:latin typeface="Arial Narrow" panose="020B0606020202030204" pitchFamily="34" charset="0"/>
              </a:rPr>
              <a:t>hypotension</a:t>
            </a:r>
            <a:r>
              <a:rPr lang="en-US" sz="2200" b="1" dirty="0">
                <a:latin typeface="Arial Narrow" panose="020B0606020202030204" pitchFamily="34" charset="0"/>
              </a:rPr>
              <a:t>, </a:t>
            </a:r>
            <a:r>
              <a:rPr lang="en-US" sz="2200" b="1" dirty="0" smtClean="0">
                <a:latin typeface="Arial Narrow" panose="020B0606020202030204" pitchFamily="34" charset="0"/>
              </a:rPr>
              <a:t>headache 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vaginal absorption</a:t>
            </a:r>
            <a:r>
              <a:rPr lang="en-US" sz="2200" b="1" dirty="0" smtClean="0">
                <a:latin typeface="Arial Narrow" panose="020B0606020202030204" pitchFamily="34" charset="0"/>
              </a:rPr>
              <a:t>.</a:t>
            </a:r>
            <a:endParaRPr lang="ar-EG" sz="2200" dirty="0"/>
          </a:p>
        </p:txBody>
      </p:sp>
      <p:sp>
        <p:nvSpPr>
          <p:cNvPr id="25" name="Rectangle 24"/>
          <p:cNvSpPr/>
          <p:nvPr/>
        </p:nvSpPr>
        <p:spPr>
          <a:xfrm>
            <a:off x="-2978149" y="4696599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endParaRPr lang="en-US" sz="2200" b="1" dirty="0">
              <a:latin typeface="Arial Narrow" panose="020B060602020203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72134" y="4664690"/>
            <a:ext cx="6149340" cy="1374735"/>
            <a:chOff x="272134" y="4664690"/>
            <a:chExt cx="6149340" cy="1374735"/>
          </a:xfrm>
        </p:grpSpPr>
        <p:sp>
          <p:nvSpPr>
            <p:cNvPr id="23" name="TextBox 22"/>
            <p:cNvSpPr txBox="1"/>
            <p:nvPr/>
          </p:nvSpPr>
          <p:spPr>
            <a:xfrm>
              <a:off x="272134" y="4664690"/>
              <a:ext cx="6149340" cy="137473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>
                <a:lnSpc>
                  <a:spcPts val="2500"/>
                </a:lnSpc>
              </a:pPr>
              <a:r>
                <a:rPr lang="en-US" sz="2200" b="1" dirty="0" smtClean="0">
                  <a:latin typeface="Arial Narrow" panose="020B0606020202030204" pitchFamily="34" charset="0"/>
                </a:rPr>
                <a:t>20%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Papaverine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; </a:t>
              </a:r>
              <a:r>
                <a:rPr lang="en-US" sz="2200" b="1" dirty="0" smtClean="0">
                  <a:latin typeface="Arial Narrow" panose="020B0606020202030204" pitchFamily="34" charset="0"/>
                  <a:sym typeface="Wingdings"/>
                </a:rPr>
                <a:t></a:t>
              </a:r>
              <a:r>
                <a:rPr lang="en-US" sz="2200" b="1" dirty="0" err="1" smtClean="0">
                  <a:latin typeface="Arial Narrow" panose="020B0606020202030204" pitchFamily="34" charset="0"/>
                  <a:sym typeface="Wingdings"/>
                </a:rPr>
                <a:t>cAMP</a:t>
              </a:r>
              <a:r>
                <a:rPr lang="en-US" sz="2200" b="1" dirty="0" smtClean="0">
                  <a:latin typeface="Arial Narrow" panose="020B0606020202030204" pitchFamily="34" charset="0"/>
                  <a:sym typeface="Wingdings"/>
                </a:rPr>
                <a:t> + </a:t>
              </a:r>
              <a:r>
                <a:rPr lang="en-US" sz="2000" b="1" dirty="0" smtClean="0">
                  <a:latin typeface="Arial Narrow" panose="020B0606020202030204" pitchFamily="34" charset="0"/>
                  <a:sym typeface="Wingdings"/>
                </a:rPr>
                <a:t>cGMP</a:t>
              </a:r>
              <a:endParaRPr lang="en-US" sz="2000" b="1" dirty="0" smtClean="0">
                <a:latin typeface="Arial Narrow" panose="020B0606020202030204" pitchFamily="34" charset="0"/>
              </a:endParaRPr>
            </a:p>
            <a:p>
              <a:pPr algn="l" rtl="0">
                <a:lnSpc>
                  <a:spcPts val="2500"/>
                </a:lnSpc>
              </a:pPr>
              <a:r>
                <a:rPr lang="en-US" sz="2200" b="1" dirty="0" smtClean="0">
                  <a:latin typeface="Arial Narrow" panose="020B0606020202030204" pitchFamily="34" charset="0"/>
                </a:rPr>
                <a:t>2%  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Minoxidil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; NO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donner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 + K  channel opener</a:t>
              </a:r>
            </a:p>
            <a:p>
              <a:pPr algn="l" rtl="0">
                <a:lnSpc>
                  <a:spcPts val="2500"/>
                </a:lnSpc>
              </a:pPr>
              <a:r>
                <a:rPr lang="en-US" sz="2200" b="1" dirty="0" smtClean="0">
                  <a:latin typeface="Arial Narrow" panose="020B0606020202030204" pitchFamily="34" charset="0"/>
                </a:rPr>
                <a:t>2%   Nitroglycerine</a:t>
              </a:r>
            </a:p>
            <a:p>
              <a:pPr algn="l" rtl="0">
                <a:lnSpc>
                  <a:spcPts val="2500"/>
                </a:lnSpc>
              </a:pPr>
              <a:r>
                <a:rPr lang="en-US" sz="2200" b="1" dirty="0">
                  <a:latin typeface="Arial Narrow" panose="020B0606020202030204" pitchFamily="34" charset="0"/>
                </a:rPr>
                <a:t>+ a drug absorption 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enhancers</a:t>
              </a:r>
              <a:endParaRPr lang="en-US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6" name="Right Brace 25"/>
            <p:cNvSpPr/>
            <p:nvPr/>
          </p:nvSpPr>
          <p:spPr>
            <a:xfrm>
              <a:off x="5424356" y="4764404"/>
              <a:ext cx="350520" cy="914400"/>
            </a:xfrm>
            <a:prstGeom prst="rightBrace">
              <a:avLst/>
            </a:prstGeom>
            <a:ln w="28575">
              <a:solidFill>
                <a:srgbClr val="310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 </a:t>
              </a:r>
              <a:endParaRPr lang="ar-EG" dirty="0"/>
            </a:p>
          </p:txBody>
        </p:sp>
      </p:grp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omnia\Pictures\Picture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0" y="228600"/>
            <a:ext cx="3276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4419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ar-EG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150167"/>
            <a:ext cx="2514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Intracavernosal</a:t>
            </a:r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Inj.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152400"/>
            <a:ext cx="4419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1. 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Alprostadil</a:t>
            </a:r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 smtClean="0">
                <a:latin typeface="Arial Narrow" panose="020B0606020202030204" pitchFamily="34" charset="0"/>
              </a:rPr>
              <a:t>PG E1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</a:t>
            </a:r>
            <a:r>
              <a:rPr lang="en-US" sz="2400" b="1" dirty="0" err="1">
                <a:latin typeface="Arial Narrow" panose="020B0606020202030204" pitchFamily="34" charset="0"/>
                <a:sym typeface="Wingdings"/>
              </a:rPr>
              <a:t>cAMP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605135"/>
            <a:ext cx="7848600" cy="13875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 smtClean="0">
                <a:latin typeface="Arial Narrow" panose="020B0606020202030204" pitchFamily="34" charset="0"/>
              </a:rPr>
              <a:t>Needs training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Erection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after </a:t>
            </a:r>
            <a:r>
              <a:rPr lang="en-US" sz="2400" b="1" dirty="0">
                <a:latin typeface="Arial Narrow" panose="020B0606020202030204" pitchFamily="34" charset="0"/>
              </a:rPr>
              <a:t>5-15 min 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>
              <a:lnSpc>
                <a:spcPts val="2500"/>
              </a:lnSpc>
              <a:buFont typeface="Wingdings" pitchFamily="2" charset="2"/>
              <a:buChar char="à"/>
            </a:pPr>
            <a:r>
              <a:rPr lang="en-US" sz="2400" b="1" dirty="0" smtClean="0">
                <a:latin typeface="Arial Narrow" panose="020B0606020202030204" pitchFamily="34" charset="0"/>
              </a:rPr>
              <a:t>lasts </a:t>
            </a:r>
            <a:r>
              <a:rPr lang="en-US" sz="2400" b="1" dirty="0">
                <a:latin typeface="Arial Narrow" panose="020B0606020202030204" pitchFamily="34" charset="0"/>
              </a:rPr>
              <a:t>according to </a:t>
            </a:r>
            <a:r>
              <a:rPr lang="en-US" sz="2400" b="1" dirty="0" smtClean="0">
                <a:latin typeface="Arial Narrow" panose="020B0606020202030204" pitchFamily="34" charset="0"/>
              </a:rPr>
              <a:t>dose injected</a:t>
            </a:r>
          </a:p>
          <a:p>
            <a:pPr algn="l" rtl="0">
              <a:lnSpc>
                <a:spcPts val="2500"/>
              </a:lnSpc>
            </a:pPr>
            <a:r>
              <a:rPr lang="en-US" altLang="ar-EG" sz="2400" b="1" dirty="0" smtClean="0">
                <a:latin typeface="Arial Narrow" panose="020B0606020202030204" pitchFamily="34" charset="0"/>
              </a:rPr>
              <a:t>May develop fear </a:t>
            </a:r>
            <a:r>
              <a:rPr lang="en-US" altLang="ar-EG" sz="2400" b="1" dirty="0">
                <a:latin typeface="Arial Narrow" panose="020B0606020202030204" pitchFamily="34" charset="0"/>
              </a:rPr>
              <a:t>of self injury / Discontinuation </a:t>
            </a:r>
          </a:p>
          <a:p>
            <a:pPr marL="342900" indent="-342900" algn="r" rtl="0">
              <a:lnSpc>
                <a:spcPts val="2500"/>
              </a:lnSpc>
              <a:buFont typeface="Wingdings" pitchFamily="2" charset="2"/>
              <a:buChar char="à"/>
            </a:pP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5934" y="1659624"/>
            <a:ext cx="718466" cy="473976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03573" y="1606019"/>
            <a:ext cx="683205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400" b="1" dirty="0" smtClean="0">
                <a:latin typeface="Arial Narrow" panose="020B0606020202030204" pitchFamily="34" charset="0"/>
              </a:rPr>
              <a:t>Pain or bleeding at </a:t>
            </a:r>
            <a:r>
              <a:rPr lang="en-US" altLang="ar-EG" sz="2400" b="1" dirty="0">
                <a:latin typeface="Arial Narrow" panose="020B0606020202030204" pitchFamily="34" charset="0"/>
              </a:rPr>
              <a:t>injection site </a:t>
            </a:r>
            <a:endParaRPr lang="en-US" altLang="ar-EG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400" b="1" dirty="0" err="1">
                <a:latin typeface="Arial Narrow" panose="020B0606020202030204" pitchFamily="34" charset="0"/>
              </a:rPr>
              <a:t>Cavernosal</a:t>
            </a:r>
            <a:r>
              <a:rPr lang="en-US" altLang="ar-EG" sz="2400" b="1" dirty="0">
                <a:latin typeface="Arial Narrow" panose="020B0606020202030204" pitchFamily="34" charset="0"/>
              </a:rPr>
              <a:t> fibrosis</a:t>
            </a:r>
          </a:p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400" b="1" dirty="0" smtClean="0">
                <a:latin typeface="Arial Narrow" panose="020B0606020202030204" pitchFamily="34" charset="0"/>
              </a:rPr>
              <a:t>Priapism </a:t>
            </a:r>
            <a:endParaRPr lang="en-US" alt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933" y="2698626"/>
            <a:ext cx="551906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2. 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Papaverine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 smtClean="0">
                <a:latin typeface="Arial Narrow" panose="020B0606020202030204" pitchFamily="34" charset="0"/>
              </a:rPr>
              <a:t>PG E1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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cAMP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</a:p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3. 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Phentolamine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>
                <a:latin typeface="Arial Narrow" panose="020B0606020202030204" pitchFamily="34" charset="0"/>
              </a:rPr>
              <a:t>1</a:t>
            </a:r>
            <a:r>
              <a:rPr lang="en-US" sz="2400" b="1" dirty="0">
                <a:latin typeface="Arial Narrow" panose="020B0606020202030204" pitchFamily="34" charset="0"/>
              </a:rPr>
              <a:t> blocker 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8604" y="2941320"/>
            <a:ext cx="3672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latin typeface="Arial Narrow" panose="020B0606020202030204" pitchFamily="34" charset="0"/>
              </a:rPr>
              <a:t>3 combined in severe cases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5720" y="3794760"/>
            <a:ext cx="9105900" cy="0"/>
          </a:xfrm>
          <a:prstGeom prst="line">
            <a:avLst/>
          </a:prstGeom>
          <a:ln w="57150">
            <a:solidFill>
              <a:srgbClr val="3101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9560" y="4791611"/>
            <a:ext cx="85496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 medical emergency </a:t>
            </a: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Aspirate </a:t>
            </a:r>
            <a:r>
              <a:rPr lang="en-US" sz="2400" b="1" dirty="0">
                <a:latin typeface="Arial Narrow" panose="020B0606020202030204" pitchFamily="34" charset="0"/>
              </a:rPr>
              <a:t>blood </a:t>
            </a:r>
            <a:r>
              <a:rPr lang="en-US" sz="2400" b="1" dirty="0" smtClean="0">
                <a:latin typeface="Arial Narrow" panose="020B0606020202030204" pitchFamily="34" charset="0"/>
              </a:rPr>
              <a:t>to decrease </a:t>
            </a:r>
            <a:r>
              <a:rPr lang="en-US" sz="2400" b="1" dirty="0" err="1">
                <a:latin typeface="Arial Narrow" panose="020B0606020202030204" pitchFamily="34" charset="0"/>
              </a:rPr>
              <a:t>intracavernous</a:t>
            </a:r>
            <a:r>
              <a:rPr lang="en-US" sz="2400" b="1" dirty="0">
                <a:latin typeface="Arial Narrow" panose="020B0606020202030204" pitchFamily="34" charset="0"/>
              </a:rPr>
              <a:t> pressure</a:t>
            </a:r>
            <a:r>
              <a:rPr lang="en-US" sz="2400" b="1" dirty="0" smtClean="0">
                <a:latin typeface="Arial Narrow" panose="020B0606020202030204" pitchFamily="34" charset="0"/>
              </a:rPr>
              <a:t>.</a:t>
            </a: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 err="1">
                <a:latin typeface="Arial Narrow" panose="020B0606020202030204" pitchFamily="34" charset="0"/>
              </a:rPr>
              <a:t>I</a:t>
            </a:r>
            <a:r>
              <a:rPr lang="en-US" sz="2400" b="1" dirty="0" err="1" smtClean="0">
                <a:latin typeface="Arial Narrow" panose="020B0606020202030204" pitchFamily="34" charset="0"/>
              </a:rPr>
              <a:t>ntracavernous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injection of 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Phenylephrine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>
                <a:latin typeface="Arial Narrow" panose="020B0606020202030204" pitchFamily="34" charset="0"/>
              </a:rPr>
              <a:t>1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agonist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/>
            </a:r>
            <a:br>
              <a:rPr lang="en-US" sz="2400" b="1" dirty="0" smtClean="0">
                <a:latin typeface="Arial Narrow" panose="020B0606020202030204" pitchFamily="34" charset="0"/>
                <a:sym typeface="Wingdings"/>
              </a:rPr>
            </a:b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					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             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detumescence</a:t>
            </a:r>
            <a:endParaRPr lang="ar-EG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4144833"/>
            <a:ext cx="2842701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</a:rPr>
              <a:t>Treatment of </a:t>
            </a:r>
            <a:r>
              <a:rPr lang="en-US" sz="2400" dirty="0" err="1">
                <a:solidFill>
                  <a:srgbClr val="3101FF"/>
                </a:solidFill>
                <a:latin typeface="Bernard MT Condensed" pitchFamily="18" charset="0"/>
              </a:rPr>
              <a:t>P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ripism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 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221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7538" r="2186" b="7354"/>
          <a:stretch>
            <a:fillRect/>
          </a:stretch>
        </p:blipFill>
        <p:spPr bwMode="auto">
          <a:xfrm rot="3432982" flipV="1">
            <a:off x="7224133" y="-16"/>
            <a:ext cx="924168" cy="697446"/>
          </a:xfrm>
          <a:prstGeom prst="rect">
            <a:avLst/>
          </a:prstGeom>
          <a:noFill/>
        </p:spPr>
      </p:pic>
      <p:pic>
        <p:nvPicPr>
          <p:cNvPr id="11" name="Picture 10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FFFF">
                <a:tint val="45000"/>
                <a:satMod val="400000"/>
              </a:srgbClr>
            </a:duotone>
          </a:blip>
          <a:srcRect l="7538" r="2186" b="7354"/>
          <a:stretch>
            <a:fillRect/>
          </a:stretch>
        </p:blipFill>
        <p:spPr bwMode="auto">
          <a:xfrm flipV="1">
            <a:off x="7433099" y="2133600"/>
            <a:ext cx="1101301" cy="83112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76200" y="76200"/>
            <a:ext cx="5811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AFFECTING 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719" y="786050"/>
            <a:ext cx="7132441" cy="737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2400" y="2514600"/>
            <a:ext cx="889248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 algn="l" rtl="0">
              <a:lnSpc>
                <a:spcPts val="3000"/>
              </a:lnSpc>
            </a:pPr>
            <a:r>
              <a:rPr lang="en-US" sz="2400" u="heavy" dirty="0" smtClean="0">
                <a:solidFill>
                  <a:srgbClr val="3101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3101FF"/>
              </a:solidFill>
              <a:uFill>
                <a:solidFill>
                  <a:srgbClr val="FF33CC"/>
                </a:solidFill>
              </a:uFill>
              <a:latin typeface="Bernard MT Condensed" pitchFamily="18" charset="0"/>
            </a:endParaRP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Revise the </a:t>
            </a:r>
            <a:r>
              <a:rPr lang="en-US" sz="2400" b="1" dirty="0" err="1" smtClean="0">
                <a:latin typeface="Arial Narrow" pitchFamily="34" charset="0"/>
              </a:rPr>
              <a:t>haemodynamic</a:t>
            </a:r>
            <a:r>
              <a:rPr lang="en-US" sz="2400" b="1" dirty="0" smtClean="0">
                <a:latin typeface="Arial Narrow" pitchFamily="34" charset="0"/>
              </a:rPr>
              <a:t> changes inducing normal erection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Interpret its different molecular control mechanisms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Define erectile dysfunction [ED] and enumerate its varied risks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List drugs inducing ED and reflect on some underlying mechanisms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Correlate drugs used in treatment of ED to the </a:t>
            </a:r>
            <a:r>
              <a:rPr lang="en-US" sz="2400" b="1" dirty="0" err="1" smtClean="0">
                <a:latin typeface="Arial Narrow" pitchFamily="34" charset="0"/>
              </a:rPr>
              <a:t>etiopathogenesis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Classify oral 1</a:t>
            </a:r>
            <a:r>
              <a:rPr lang="en-US" sz="2400" b="1" baseline="30000" dirty="0" smtClean="0">
                <a:latin typeface="Arial Narrow" pitchFamily="34" charset="0"/>
              </a:rPr>
              <a:t>st</a:t>
            </a:r>
            <a:r>
              <a:rPr lang="en-US" sz="2400" b="1" dirty="0" smtClean="0">
                <a:latin typeface="Arial Narrow" pitchFamily="34" charset="0"/>
              </a:rPr>
              <a:t> line </a:t>
            </a:r>
            <a:r>
              <a:rPr lang="en-US" sz="2400" b="1" dirty="0">
                <a:latin typeface="Arial Narrow" pitchFamily="34" charset="0"/>
              </a:rPr>
              <a:t>therapy </a:t>
            </a:r>
            <a:r>
              <a:rPr lang="en-US" sz="2400" b="1" dirty="0" err="1" smtClean="0">
                <a:latin typeface="Arial Narrow" pitchFamily="34" charset="0"/>
              </a:rPr>
              <a:t>relevent</a:t>
            </a:r>
            <a:r>
              <a:rPr lang="en-US" sz="2400" b="1" dirty="0" smtClean="0">
                <a:latin typeface="Arial Narrow" pitchFamily="34" charset="0"/>
              </a:rPr>
              <a:t> to; Mechanism / Utility / ADRs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Compare the pharmacological difference of PDE</a:t>
            </a:r>
            <a:r>
              <a:rPr lang="en-US" sz="2400" b="1" baseline="-25000" dirty="0" smtClean="0">
                <a:latin typeface="Arial Narrow" pitchFamily="34" charset="0"/>
              </a:rPr>
              <a:t>5</a:t>
            </a:r>
            <a:r>
              <a:rPr lang="en-US" sz="2400" b="1" dirty="0" smtClean="0">
                <a:latin typeface="Arial Narrow" pitchFamily="34" charset="0"/>
              </a:rPr>
              <a:t> inhibitors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>
                <a:latin typeface="Arial Narrow" pitchFamily="34" charset="0"/>
              </a:rPr>
              <a:t>Study </a:t>
            </a:r>
            <a:r>
              <a:rPr lang="en-US" sz="2400" b="1" dirty="0" smtClean="0">
                <a:latin typeface="Arial Narrow" pitchFamily="34" charset="0"/>
              </a:rPr>
              <a:t>the  transurethral, </a:t>
            </a:r>
            <a:r>
              <a:rPr lang="en-US" sz="2400" b="1" dirty="0" err="1" smtClean="0">
                <a:latin typeface="Arial Narrow" pitchFamily="34" charset="0"/>
              </a:rPr>
              <a:t>intracavernous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or topical 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line therapies;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Mechanism </a:t>
            </a:r>
            <a:r>
              <a:rPr lang="en-US" sz="2400" b="1" dirty="0">
                <a:latin typeface="Arial Narrow" pitchFamily="34" charset="0"/>
              </a:rPr>
              <a:t>/ Utility / ADRs</a:t>
            </a:r>
            <a:r>
              <a:rPr lang="en-US" sz="2400" b="1" dirty="0" smtClean="0">
                <a:latin typeface="Arial Narrow" pitchFamily="34" charset="0"/>
              </a:rPr>
              <a:t>  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Enumerate lines of treatment of priapism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1676400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88000" dist="50800" dir="5040000" algn="tl">
                    <a:srgbClr val="008000"/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00FFFF"/>
              </a:solidFill>
              <a:effectLst>
                <a:outerShdw blurRad="88000" dist="50800" dir="5040000" algn="tl">
                  <a:srgbClr val="008000"/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16" name="Group 24"/>
          <p:cNvGrpSpPr/>
          <p:nvPr/>
        </p:nvGrpSpPr>
        <p:grpSpPr>
          <a:xfrm rot="20861846">
            <a:off x="7104280" y="0"/>
            <a:ext cx="2745328" cy="2590800"/>
            <a:chOff x="3186862" y="3717032"/>
            <a:chExt cx="3082311" cy="2952328"/>
          </a:xfrm>
        </p:grpSpPr>
        <p:grpSp>
          <p:nvGrpSpPr>
            <p:cNvPr id="17" name="Group 1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2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8" name="Group 2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41536059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5334000" y="0"/>
            <a:ext cx="4515608" cy="2590800"/>
            <a:chOff x="4712789" y="3810000"/>
            <a:chExt cx="5277608" cy="2918048"/>
          </a:xfrm>
        </p:grpSpPr>
        <p:pic>
          <p:nvPicPr>
            <p:cNvPr id="27" name="Picture 26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4712789" y="5932512"/>
              <a:ext cx="853446" cy="620688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5422219" y="5579018"/>
              <a:ext cx="1080120" cy="785542"/>
            </a:xfrm>
            <a:prstGeom prst="rect">
              <a:avLst/>
            </a:prstGeom>
            <a:noFill/>
          </p:spPr>
        </p:pic>
        <p:grpSp>
          <p:nvGrpSpPr>
            <p:cNvPr id="2" name="Group 24"/>
            <p:cNvGrpSpPr/>
            <p:nvPr/>
          </p:nvGrpSpPr>
          <p:grpSpPr>
            <a:xfrm rot="20861846">
              <a:off x="6781800" y="3810000"/>
              <a:ext cx="3208597" cy="2918048"/>
              <a:chOff x="3186862" y="3717032"/>
              <a:chExt cx="3082311" cy="2952328"/>
            </a:xfrm>
          </p:grpSpPr>
          <p:grpSp>
            <p:nvGrpSpPr>
              <p:cNvPr id="3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FFFF">
                  <a:tint val="45000"/>
                  <a:satMod val="400000"/>
                </a:srgb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6367323" y="5212432"/>
              <a:ext cx="1287143" cy="936104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304800" y="304800"/>
            <a:ext cx="5811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AFFECTING 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417982">
            <a:off x="413288" y="2333968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032" name="Picture 8" descr="https://encrypted-tbn1.gstatic.com/images?q=tbn:ANd9GcREVpaAbNwtzGBzwri-t3ckwdRj4OpPs2c19SG5OcZrRBBmnR_Oc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7986"/>
            <a:ext cx="3733800" cy="2990015"/>
          </a:xfrm>
          <a:prstGeom prst="parallelogram">
            <a:avLst/>
          </a:prstGeom>
          <a:noFill/>
        </p:spPr>
      </p:pic>
      <p:pic>
        <p:nvPicPr>
          <p:cNvPr id="1030" name="Picture 6" descr="http://www.kingofpsd.com/wp-content/uploads/icons-vector-male-and-female-signs-30-1023-picture-330x33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75" y="3200400"/>
            <a:ext cx="1771650" cy="177165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581399" y="5048071"/>
            <a:ext cx="51928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8000"/>
                  </a:outerShdw>
                </a:effectLst>
                <a:latin typeface="French Script MT" pitchFamily="66" charset="0"/>
              </a:rPr>
              <a:t>GOOD LUCK</a:t>
            </a:r>
            <a:endParaRPr lang="en-US" sz="7200" b="1" cap="none" spc="0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8000"/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2513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600" b="1" dirty="0" smtClean="0">
                <a:solidFill>
                  <a:srgbClr val="0000FF"/>
                </a:solidFill>
              </a:rPr>
              <a:t>Peripheral </a:t>
            </a:r>
            <a:r>
              <a:rPr lang="en-US" sz="2600" dirty="0" smtClean="0">
                <a:solidFill>
                  <a:srgbClr val="0000FF"/>
                </a:solidFill>
                <a:latin typeface="Bernard MT Condensed" pitchFamily="18" charset="0"/>
              </a:rPr>
              <a:t>HAEMODYNAMIC CHANGES </a:t>
            </a:r>
            <a:r>
              <a:rPr lang="en-US" sz="2600" b="1" dirty="0" smtClean="0">
                <a:solidFill>
                  <a:srgbClr val="0000FF"/>
                </a:solidFill>
              </a:rPr>
              <a:t>inducing  </a:t>
            </a:r>
            <a:r>
              <a:rPr lang="en-US" sz="2600" dirty="0" smtClean="0">
                <a:solidFill>
                  <a:srgbClr val="0000FF"/>
                </a:solidFill>
                <a:latin typeface="Bernard MT Condensed" pitchFamily="18" charset="0"/>
              </a:rPr>
              <a:t>ERECTION</a:t>
            </a:r>
            <a:endParaRPr lang="ar-EG" sz="2600" dirty="0">
              <a:solidFill>
                <a:srgbClr val="0000FF"/>
              </a:solidFill>
            </a:endParaRPr>
          </a:p>
        </p:txBody>
      </p:sp>
      <p:pic>
        <p:nvPicPr>
          <p:cNvPr id="2050" name="Picture 2" descr="C:\Users\omnia\Pictures\Picture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7" y="457200"/>
            <a:ext cx="4519613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omnia\Pictures\Picture1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 t="4992" b="7644"/>
          <a:stretch/>
        </p:blipFill>
        <p:spPr bwMode="auto">
          <a:xfrm>
            <a:off x="152400" y="842002"/>
            <a:ext cx="4000500" cy="27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Straight Connector 61"/>
          <p:cNvCxnSpPr/>
          <p:nvPr/>
        </p:nvCxnSpPr>
        <p:spPr>
          <a:xfrm>
            <a:off x="4243387" y="533400"/>
            <a:ext cx="0" cy="5992835"/>
          </a:xfrm>
          <a:prstGeom prst="line">
            <a:avLst/>
          </a:prstGeom>
          <a:ln w="5715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267200" y="3581400"/>
            <a:ext cx="1519968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ts val="2800"/>
              </a:lnSpc>
              <a:spcBef>
                <a:spcPts val="600"/>
              </a:spcBef>
            </a:pPr>
            <a:r>
              <a:rPr lang="en-US" sz="2400" dirty="0">
                <a:solidFill>
                  <a:srgbClr val="3101FF"/>
                </a:solidFill>
                <a:latin typeface="Bernard MT Condensed" panose="02050806060905020404" pitchFamily="18" charset="0"/>
              </a:rPr>
              <a:t>ERECT State</a:t>
            </a:r>
          </a:p>
        </p:txBody>
      </p:sp>
      <p:sp>
        <p:nvSpPr>
          <p:cNvPr id="2048" name="Rectangle 2047"/>
          <p:cNvSpPr/>
          <p:nvPr/>
        </p:nvSpPr>
        <p:spPr>
          <a:xfrm>
            <a:off x="42100" y="3581400"/>
            <a:ext cx="1731564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ts val="2800"/>
              </a:lnSpc>
              <a:spcBef>
                <a:spcPts val="600"/>
              </a:spcBef>
            </a:pPr>
            <a:r>
              <a:rPr lang="en-US" sz="2400" dirty="0">
                <a:solidFill>
                  <a:srgbClr val="3101FF"/>
                </a:solidFill>
                <a:latin typeface="Bernard MT Condensed" panose="02050806060905020404" pitchFamily="18" charset="0"/>
              </a:rPr>
              <a:t>FLACCID State</a:t>
            </a:r>
          </a:p>
        </p:txBody>
      </p:sp>
      <p:pic>
        <p:nvPicPr>
          <p:cNvPr id="52" name="Picture 2" descr="C:\Users\omnia\Pictures\mechanical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2264"/>
          <a:stretch/>
        </p:blipFill>
        <p:spPr bwMode="auto">
          <a:xfrm>
            <a:off x="914400" y="3987086"/>
            <a:ext cx="2819400" cy="27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mnia\Pictures\mechanicala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2" b="10118"/>
          <a:stretch/>
        </p:blipFill>
        <p:spPr bwMode="auto">
          <a:xfrm>
            <a:off x="5715000" y="3900236"/>
            <a:ext cx="3048000" cy="288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5-Point Star 9"/>
          <p:cNvSpPr/>
          <p:nvPr/>
        </p:nvSpPr>
        <p:spPr>
          <a:xfrm>
            <a:off x="8610600" y="0"/>
            <a:ext cx="5334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04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      Pathophysiology          			Mechanism of an erection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CA" dirty="0"/>
              <a:t>*</a:t>
            </a:r>
            <a:r>
              <a:rPr lang="en-CA" dirty="0" smtClean="0"/>
              <a:t>An erection occurs when the </a:t>
            </a:r>
            <a:r>
              <a:rPr lang="en-CA" b="1" dirty="0" smtClean="0">
                <a:solidFill>
                  <a:srgbClr val="FF0000"/>
                </a:solidFill>
              </a:rPr>
              <a:t>amount of blood rushing to the penis is greater than the amount of blood flowing from it</a:t>
            </a:r>
          </a:p>
          <a:p>
            <a:pPr marL="0" indent="0" algn="l">
              <a:buNone/>
            </a:pPr>
            <a:r>
              <a:rPr lang="en-CA" dirty="0" smtClean="0"/>
              <a:t>* </a:t>
            </a:r>
            <a:r>
              <a:rPr lang="en-CA" b="1" dirty="0" smtClean="0">
                <a:solidFill>
                  <a:srgbClr val="0000FF"/>
                </a:solidFill>
              </a:rPr>
              <a:t>A massive influx of blood accumulates </a:t>
            </a:r>
            <a:r>
              <a:rPr lang="en-CA" dirty="0" smtClean="0"/>
              <a:t>in the sinusoidal spaces due to </a:t>
            </a:r>
            <a:r>
              <a:rPr lang="en-CA" b="1" dirty="0">
                <a:solidFill>
                  <a:srgbClr val="0000FF"/>
                </a:solidFill>
              </a:rPr>
              <a:t>relaxation of smooth muscle &amp; dilatation of arteries </a:t>
            </a:r>
            <a:r>
              <a:rPr lang="en-CA" dirty="0" smtClean="0">
                <a:sym typeface="Wingdings" pitchFamily="2" charset="2"/>
              </a:rPr>
              <a:t> corpora </a:t>
            </a:r>
            <a:r>
              <a:rPr lang="en-CA" dirty="0" err="1" smtClean="0">
                <a:sym typeface="Wingdings" pitchFamily="2" charset="2"/>
              </a:rPr>
              <a:t>cavernosa</a:t>
            </a:r>
            <a:r>
              <a:rPr lang="en-CA" dirty="0" smtClean="0">
                <a:sym typeface="Wingdings" pitchFamily="2" charset="2"/>
              </a:rPr>
              <a:t> to swell </a:t>
            </a:r>
            <a:r>
              <a:rPr lang="en-CA" b="1" dirty="0" smtClean="0">
                <a:solidFill>
                  <a:srgbClr val="0000FF"/>
                </a:solidFill>
                <a:sym typeface="Wingdings" pitchFamily="2" charset="2"/>
              </a:rPr>
              <a:t>(tumescence)</a:t>
            </a:r>
          </a:p>
          <a:p>
            <a:pPr marL="0" indent="0" algn="l">
              <a:buNone/>
            </a:pPr>
            <a:r>
              <a:rPr lang="en-CA" dirty="0" smtClean="0">
                <a:sym typeface="Wingdings" pitchFamily="2" charset="2"/>
              </a:rPr>
              <a:t>* Tumescence compresses the veins that normally drain the penis  reduces </a:t>
            </a:r>
            <a:r>
              <a:rPr lang="en-CA" b="1" dirty="0" smtClean="0">
                <a:solidFill>
                  <a:srgbClr val="0000FF"/>
                </a:solidFill>
                <a:sym typeface="Wingdings" pitchFamily="2" charset="2"/>
              </a:rPr>
              <a:t>venous outflow </a:t>
            </a:r>
            <a:r>
              <a:rPr lang="en-CA" dirty="0" smtClean="0">
                <a:sym typeface="Wingdings" pitchFamily="2" charset="2"/>
              </a:rPr>
              <a:t>&amp;            </a:t>
            </a:r>
          </a:p>
          <a:p>
            <a:pPr marL="0" indent="0" algn="l">
              <a:buNone/>
            </a:pPr>
            <a:r>
              <a:rPr lang="en-CA" dirty="0" smtClean="0">
                <a:sym typeface="Wingdings" pitchFamily="2" charset="2"/>
              </a:rPr>
              <a:t>                             maintains penile rigidity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211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dirty="0" smtClean="0"/>
              <a:t>Pathophysiology 			 </a:t>
            </a:r>
            <a:br>
              <a:rPr lang="en-CA" dirty="0" smtClean="0"/>
            </a:br>
            <a:r>
              <a:rPr lang="en-CA" dirty="0" smtClean="0"/>
              <a:t>              Mechanism of an erection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CA" dirty="0" smtClean="0"/>
              <a:t>* A normal erection relies on the coordination:</a:t>
            </a:r>
          </a:p>
          <a:p>
            <a:pPr marL="457200" lvl="1" indent="0" algn="l">
              <a:buNone/>
            </a:pPr>
            <a:r>
              <a:rPr lang="en-CA" dirty="0" smtClean="0"/>
              <a:t>-Vascular</a:t>
            </a:r>
          </a:p>
          <a:p>
            <a:pPr marL="457200" lvl="1" indent="0" algn="l">
              <a:buNone/>
            </a:pPr>
            <a:r>
              <a:rPr lang="en-CA" dirty="0" smtClean="0"/>
              <a:t>-Neurological </a:t>
            </a:r>
          </a:p>
          <a:p>
            <a:pPr marL="457200" lvl="1" indent="0" algn="l">
              <a:buNone/>
            </a:pPr>
            <a:r>
              <a:rPr lang="en-CA" dirty="0" smtClean="0"/>
              <a:t>-Hormonal</a:t>
            </a:r>
          </a:p>
          <a:p>
            <a:pPr marL="457200" lvl="1" indent="0" algn="l">
              <a:buNone/>
            </a:pPr>
            <a:r>
              <a:rPr lang="en-CA" dirty="0" smtClean="0"/>
              <a:t> -Psychological </a:t>
            </a:r>
          </a:p>
          <a:p>
            <a:pPr marL="0" indent="0" algn="l">
              <a:buNone/>
            </a:pPr>
            <a:r>
              <a:rPr lang="en-CA" dirty="0" smtClean="0"/>
              <a:t>*  An erection can occur following direct genital stimulation or auditory or visual stimulation, aspects that contribute to the influx of blood to the penis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923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83053">
            <a:off x="184687" y="291663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7630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CA" sz="2400" b="1" dirty="0" smtClean="0">
                <a:latin typeface="Arial Narrow" pitchFamily="34" charset="0"/>
              </a:rPr>
              <a:t>Persistent or recurrent inability </a:t>
            </a:r>
            <a:r>
              <a:rPr lang="en-GB" altLang="ar-EG" sz="2400" b="1" dirty="0" smtClean="0">
                <a:latin typeface="Arial Narrow" pitchFamily="34" charset="0"/>
              </a:rPr>
              <a:t>to attain (acquire) &amp; maintain (sustain) an erection (</a:t>
            </a:r>
            <a:r>
              <a:rPr lang="en-US" altLang="ar-EG" sz="2400" b="1" dirty="0" smtClean="0">
                <a:latin typeface="Arial Narrow" pitchFamily="34" charset="0"/>
              </a:rPr>
              <a:t>rigidity)</a:t>
            </a:r>
            <a:r>
              <a:rPr lang="en-GB" altLang="ar-EG" sz="2400" b="1" dirty="0" smtClean="0">
                <a:latin typeface="Arial Narrow" pitchFamily="34" charset="0"/>
              </a:rPr>
              <a:t> sufficient for satisfactory sexual performance</a:t>
            </a:r>
          </a:p>
          <a:p>
            <a:pPr algn="l" rtl="0"/>
            <a:endParaRPr lang="en-GB" altLang="ar-EG" sz="1200" b="1" dirty="0">
              <a:latin typeface="Arial Narrow" pitchFamily="34" charset="0"/>
            </a:endParaRPr>
          </a:p>
          <a:p>
            <a:pPr algn="l" rtl="0"/>
            <a:r>
              <a:rPr lang="en-US" altLang="ar-EG" sz="2400" dirty="0" smtClean="0">
                <a:latin typeface="Bernard MT Condensed" panose="02050806060905020404" pitchFamily="18" charset="0"/>
              </a:rPr>
              <a:t>“Impotent" </a:t>
            </a:r>
            <a:r>
              <a:rPr lang="en-US" altLang="ar-EG" sz="2400" b="1" dirty="0" smtClean="0">
                <a:latin typeface="Arial Narrow" pitchFamily="34" charset="0"/>
              </a:rPr>
              <a:t>is reserved for those men who experience erectile failure during attempted intercourse more than 75 % of the time.</a:t>
            </a:r>
            <a:endParaRPr lang="ar-EG" sz="2400" b="1" dirty="0">
              <a:latin typeface="Arial Narrow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1" t="43424" r="21003" b="11482"/>
          <a:stretch>
            <a:fillRect/>
          </a:stretch>
        </p:blipFill>
        <p:spPr bwMode="auto">
          <a:xfrm>
            <a:off x="199986" y="3217507"/>
            <a:ext cx="3411893" cy="341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veomed.com/files/powerpoints_images/node287253/Slide26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874" t="20278" r="8751"/>
          <a:stretch/>
        </p:blipFill>
        <p:spPr bwMode="auto">
          <a:xfrm>
            <a:off x="4191000" y="3381209"/>
            <a:ext cx="4648200" cy="32939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9986" y="2881945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Prevalence</a:t>
            </a:r>
            <a:endParaRPr lang="ar-EG" sz="24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2881945"/>
            <a:ext cx="5791200" cy="461665"/>
          </a:xfrm>
          <a:prstGeom prst="rect">
            <a:avLst/>
          </a:prstGeom>
          <a:solidFill>
            <a:srgbClr val="0099CC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Endothelial Dysfunction 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Wingdings"/>
              </a:rPr>
              <a:t> C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ommonest Cause </a:t>
            </a:r>
            <a:endParaRPr lang="ar-EG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8610600" y="0"/>
            <a:ext cx="5334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87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erectiledysfunction-120303104745-phpapp02/95/slide-25-728.jpg?cb=133079355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5334000"/>
            <a:ext cx="5943600" cy="914400"/>
          </a:xfrm>
          <a:prstGeom prst="rect">
            <a:avLst/>
          </a:prstGeom>
          <a:noFill/>
          <a:ln w="762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50080" y="6202680"/>
            <a:ext cx="914400" cy="45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2514600"/>
            <a:ext cx="5943600" cy="6858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4038600"/>
            <a:ext cx="1706880" cy="45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58200" y="62484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02513"/>
            <a:ext cx="8458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latin typeface="Berlin Sans FB Demi" pitchFamily="34" charset="0"/>
              </a:rPr>
              <a:t>DRUGS ADVERSLY CAUSING ED </a:t>
            </a:r>
            <a:endParaRPr lang="ar-EG" sz="2800" b="1" dirty="0">
              <a:latin typeface="Berlin Sans FB Demi" pitchFamily="34" charset="0"/>
            </a:endParaRPr>
          </a:p>
        </p:txBody>
      </p:sp>
      <p:pic>
        <p:nvPicPr>
          <p:cNvPr id="8194" name="Picture 2" descr="http://images.alfresco.advanstar.com/alfresco_images/HealthCare/2012/10/28/e54962f9-9a26-485e-8fc8-0550f2dfe579/table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30000"/>
          </a:blip>
          <a:srcRect t="19940" b="7590"/>
          <a:stretch>
            <a:fillRect/>
          </a:stretch>
        </p:blipFill>
        <p:spPr bwMode="auto">
          <a:xfrm>
            <a:off x="457200" y="685800"/>
            <a:ext cx="7848600" cy="5638800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8610600" y="0"/>
            <a:ext cx="5334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33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29376" y="364123"/>
            <a:ext cx="2856872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Centrally 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cting Drugs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02513"/>
            <a:ext cx="8458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latin typeface="Berlin Sans FB Demi" pitchFamily="34" charset="0"/>
              </a:rPr>
              <a:t>DRUGS ADVERSLY CAUSING ED </a:t>
            </a:r>
            <a:endParaRPr lang="ar-EG" sz="2800" b="1" dirty="0">
              <a:latin typeface="Berlin Sans FB Dem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066800"/>
            <a:ext cx="90678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DA</a:t>
            </a:r>
            <a:r>
              <a:rPr lang="en-US" sz="2400" b="1" dirty="0" smtClean="0">
                <a:latin typeface="Arial Narrow" pitchFamily="34" charset="0"/>
              </a:rPr>
              <a:t>&gt;</a:t>
            </a:r>
            <a:r>
              <a:rPr lang="en-US" sz="2000" b="1" dirty="0" smtClean="0">
                <a:latin typeface="Arial Narrow" pitchFamily="34" charset="0"/>
              </a:rPr>
              <a:t>NE</a:t>
            </a:r>
            <a:r>
              <a:rPr lang="en-US" sz="2400" b="1" dirty="0" smtClean="0">
                <a:latin typeface="Arial Narrow" pitchFamily="34" charset="0"/>
              </a:rPr>
              <a:t> promote arousal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/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rgbClr val="3101FF"/>
                </a:solidFill>
                <a:latin typeface="Arial Narrow" pitchFamily="34" charset="0"/>
              </a:rPr>
              <a:t>5HT</a:t>
            </a:r>
            <a:r>
              <a:rPr lang="en-US" sz="2400" b="1" dirty="0">
                <a:latin typeface="Arial Narrow" pitchFamily="34" charset="0"/>
              </a:rPr>
              <a:t> action on 5HT</a:t>
            </a:r>
            <a:r>
              <a:rPr lang="en-US" sz="2400" b="1" baseline="-25000" dirty="0">
                <a:latin typeface="Arial Narrow" pitchFamily="34" charset="0"/>
              </a:rPr>
              <a:t>2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DA </a:t>
            </a:r>
            <a:r>
              <a:rPr lang="en-US" sz="2400" b="1" dirty="0" smtClean="0">
                <a:latin typeface="Arial Narrow" pitchFamily="34" charset="0"/>
              </a:rPr>
              <a:t>release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dirty="0" smtClean="0">
                <a:latin typeface="Bernard MT Condensed" panose="02050806060905020404" pitchFamily="18" charset="0"/>
                <a:sym typeface="Wingdings"/>
              </a:rPr>
              <a:t>arousal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1676400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Most 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  <a:sym typeface="Wingdings"/>
              </a:rPr>
              <a:t>ADD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  <a:sym typeface="Wingdings"/>
              </a:rPr>
              <a:t>s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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5HT uptake; </a:t>
            </a:r>
          </a:p>
          <a:p>
            <a:pPr algn="l" rtl="0"/>
            <a:r>
              <a:rPr lang="en-US" sz="2400" b="1" dirty="0">
                <a:latin typeface="Arial Narrow" pitchFamily="34" charset="0"/>
              </a:rPr>
              <a:t>	</a:t>
            </a:r>
            <a:r>
              <a:rPr lang="en-US" sz="2400" b="1" dirty="0" smtClean="0">
                <a:latin typeface="Arial Narrow" pitchFamily="34" charset="0"/>
              </a:rPr>
              <a:t>	non-selectively as TCAs</a:t>
            </a:r>
          </a:p>
          <a:p>
            <a:pPr algn="l" rtl="0"/>
            <a:r>
              <a:rPr lang="en-US" sz="2400" b="1" dirty="0">
                <a:latin typeface="Arial Narrow" pitchFamily="34" charset="0"/>
              </a:rPr>
              <a:t>		</a:t>
            </a:r>
            <a:r>
              <a:rPr lang="en-US" sz="2400" b="1" dirty="0" smtClean="0">
                <a:latin typeface="Arial Narrow" pitchFamily="34" charset="0"/>
              </a:rPr>
              <a:t>selectively as SSRIs</a:t>
            </a:r>
            <a:endParaRPr lang="en-US" sz="2400" b="1" dirty="0">
              <a:latin typeface="Arial Narrow" panose="020B0606020202030204" pitchFamily="34" charset="0"/>
              <a:sym typeface="Wingding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05400" y="1705666"/>
            <a:ext cx="2743200" cy="1113734"/>
            <a:chOff x="5105400" y="1806928"/>
            <a:chExt cx="2743200" cy="1113734"/>
          </a:xfrm>
        </p:grpSpPr>
        <p:sp>
          <p:nvSpPr>
            <p:cNvPr id="11" name="Rectangle 10"/>
            <p:cNvSpPr/>
            <p:nvPr/>
          </p:nvSpPr>
          <p:spPr>
            <a:xfrm>
              <a:off x="5105400" y="2089665"/>
              <a:ext cx="2438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400" b="1" dirty="0" smtClean="0">
                  <a:latin typeface="Arial Narrow" panose="020B0606020202030204" pitchFamily="34" charset="0"/>
                  <a:sym typeface="Wingdings"/>
                </a:rPr>
                <a:t> 5HT in synapse act on 5HT</a:t>
              </a:r>
              <a:r>
                <a:rPr lang="en-US" sz="2400" b="1" baseline="-25000" dirty="0" smtClean="0">
                  <a:latin typeface="Arial Narrow" panose="020B0606020202030204" pitchFamily="34" charset="0"/>
                  <a:sym typeface="Wingdings"/>
                </a:rPr>
                <a:t>2</a:t>
              </a:r>
              <a:endParaRPr lang="en-US" sz="2400" b="1" baseline="-25000" dirty="0">
                <a:latin typeface="Arial Narrow" panose="020B0606020202030204" pitchFamily="34" charset="0"/>
                <a:sym typeface="Wingdings"/>
              </a:endParaRPr>
            </a:p>
          </p:txBody>
        </p:sp>
        <p:sp>
          <p:nvSpPr>
            <p:cNvPr id="12" name="Up Arrow 11"/>
            <p:cNvSpPr/>
            <p:nvPr/>
          </p:nvSpPr>
          <p:spPr>
            <a:xfrm>
              <a:off x="5715000" y="1806928"/>
              <a:ext cx="2133600" cy="29918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" y="2967146"/>
            <a:ext cx="75341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latin typeface="Arial Narrow" panose="020B0606020202030204" pitchFamily="34" charset="0"/>
              </a:rPr>
              <a:t>Peripherally; </a:t>
            </a:r>
            <a:r>
              <a:rPr lang="en-US" sz="2400" b="1" dirty="0">
                <a:latin typeface="Arial Narrow" panose="020B0606020202030204" pitchFamily="34" charset="0"/>
              </a:rPr>
              <a:t>antagonize NO actions </a:t>
            </a:r>
            <a:r>
              <a:rPr lang="en-US" sz="2400" b="1" dirty="0" smtClean="0">
                <a:latin typeface="Arial Narrow" panose="020B0606020202030204" pitchFamily="34" charset="0"/>
              </a:rPr>
              <a:t>/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b="1" dirty="0" smtClean="0">
                <a:latin typeface="Arial Narrow" panose="020B0606020202030204" pitchFamily="34" charset="0"/>
              </a:rPr>
              <a:t>genital sensation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93720" y="2419529"/>
            <a:ext cx="1905000" cy="562857"/>
            <a:chOff x="3093720" y="2648129"/>
            <a:chExt cx="1905000" cy="562857"/>
          </a:xfrm>
        </p:grpSpPr>
        <p:sp>
          <p:nvSpPr>
            <p:cNvPr id="15" name="Up Arrow 14"/>
            <p:cNvSpPr/>
            <p:nvPr/>
          </p:nvSpPr>
          <p:spPr>
            <a:xfrm flipV="1">
              <a:off x="3093720" y="3061392"/>
              <a:ext cx="1905000" cy="149594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57600" y="2648129"/>
              <a:ext cx="7620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4300" y="4191000"/>
            <a:ext cx="8382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Anti-psychotic drugs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DA </a:t>
            </a:r>
            <a:r>
              <a:rPr lang="en-US" sz="2400" b="1" dirty="0" smtClean="0">
                <a:latin typeface="Arial Narrow" panose="020B0606020202030204" pitchFamily="34" charset="0"/>
              </a:rPr>
              <a:t>antagonist +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hyperprolactenemia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" y="4572000"/>
            <a:ext cx="838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Anti-epileptic drugs </a:t>
            </a:r>
            <a:r>
              <a:rPr lang="en-US" sz="2400" b="1" dirty="0" smtClean="0">
                <a:latin typeface="Arial Narrow" panose="020B0606020202030204" pitchFamily="34" charset="0"/>
              </a:rPr>
              <a:t>(phenytoin)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have </a:t>
            </a:r>
            <a:r>
              <a:rPr lang="en-US" sz="2400" b="1" dirty="0" smtClean="0">
                <a:latin typeface="Arial Narrow" panose="020B0606020202030204" pitchFamily="34" charset="0"/>
              </a:rPr>
              <a:t>GABA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effect antagonize Exc. Amino acid. 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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sedation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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arousal.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54240" y="2797719"/>
            <a:ext cx="1532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200" dirty="0" smtClean="0">
                <a:latin typeface="Bernard MT Condensed" panose="02050806060905020404" pitchFamily="18" charset="0"/>
                <a:sym typeface="Wingdings"/>
              </a:rPr>
              <a:t>Delay  ejaculation</a:t>
            </a:r>
            <a:endParaRPr lang="en-US" sz="2200" dirty="0">
              <a:latin typeface="Bernard MT Condensed" panose="02050806060905020404" pitchFamily="18" charset="0"/>
              <a:sym typeface="Wingding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05400" y="3540275"/>
            <a:ext cx="4419600" cy="624412"/>
            <a:chOff x="5105400" y="3540275"/>
            <a:chExt cx="4419600" cy="624412"/>
          </a:xfrm>
        </p:grpSpPr>
        <p:sp>
          <p:nvSpPr>
            <p:cNvPr id="23" name="Up Arrow 22"/>
            <p:cNvSpPr/>
            <p:nvPr/>
          </p:nvSpPr>
          <p:spPr>
            <a:xfrm flipV="1">
              <a:off x="7067744" y="3540275"/>
              <a:ext cx="1905000" cy="149594"/>
            </a:xfrm>
            <a:prstGeom prst="upArrow">
              <a:avLst/>
            </a:prstGeom>
            <a:solidFill>
              <a:srgbClr val="3101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05400" y="3733800"/>
              <a:ext cx="44196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200" dirty="0" smtClean="0">
                  <a:latin typeface="Bernard MT Condensed" panose="02050806060905020404" pitchFamily="18" charset="0"/>
                  <a:sym typeface="Wingdings"/>
                </a:rPr>
                <a:t>Treat Premature Ejaculation</a:t>
              </a:r>
              <a:endParaRPr lang="en-US" sz="2200" dirty="0">
                <a:latin typeface="Bernard MT Condensed" panose="02050806060905020404" pitchFamily="18" charset="0"/>
                <a:sym typeface="Wingdings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52400" y="5950803"/>
            <a:ext cx="88051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Methyl </a:t>
            </a: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dopa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, Reserpine </a:t>
            </a:r>
            <a:r>
              <a:rPr lang="en-US" sz="2400" b="1" dirty="0" smtClean="0">
                <a:latin typeface="Arial Narrow" panose="020B0606020202030204" pitchFamily="34" charset="0"/>
              </a:rPr>
              <a:t>!!!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</a:t>
            </a:r>
            <a:r>
              <a:rPr lang="en-US" sz="2400" b="1" dirty="0">
                <a:latin typeface="Arial Narrow" panose="020B0606020202030204" pitchFamily="34" charset="0"/>
              </a:rPr>
              <a:t> arousal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Clonidine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 </a:t>
            </a:r>
            <a:r>
              <a:rPr lang="en-US" sz="2400" b="1" dirty="0" smtClean="0">
                <a:latin typeface="Arial Narrow" panose="020B0606020202030204" pitchFamily="34" charset="0"/>
              </a:rPr>
              <a:t>arousal centrally / Vasoconstriction </a:t>
            </a:r>
            <a:r>
              <a:rPr lang="en-US" sz="2400" b="1" dirty="0" smtClean="0">
                <a:latin typeface="Arial Narrow" panose="020B0606020202030204" pitchFamily="34" charset="0"/>
              </a:rPr>
              <a:t>peripherally !!!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10100" y="5534681"/>
            <a:ext cx="4312399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Centrally acting anti-</a:t>
            </a: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hypertensives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 </a:t>
            </a:r>
            <a:endParaRPr lang="ar-EG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4937760" y="2179320"/>
            <a:ext cx="228600" cy="685800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913959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  <p:bldP spid="22" grpId="0"/>
      <p:bldP spid="18" grpId="0"/>
      <p:bldP spid="26" grpId="0"/>
      <p:bldP spid="2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3880</TotalTime>
  <Words>1409</Words>
  <Application>Microsoft Office PowerPoint</Application>
  <PresentationFormat>On-screen Show (4:3)</PresentationFormat>
  <Paragraphs>293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      Pathophysiology             Mechanism of an erection</vt:lpstr>
      <vt:lpstr>Pathophysiology                    Mechanism of an erection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2O11</dc:creator>
  <cp:lastModifiedBy>Yieldez Bassiouni</cp:lastModifiedBy>
  <cp:revision>337</cp:revision>
  <dcterms:created xsi:type="dcterms:W3CDTF">2014-03-19T18:59:17Z</dcterms:created>
  <dcterms:modified xsi:type="dcterms:W3CDTF">2016-03-27T07:46:47Z</dcterms:modified>
</cp:coreProperties>
</file>