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55" r:id="rId4"/>
    <p:sldId id="327" r:id="rId5"/>
    <p:sldId id="308" r:id="rId6"/>
    <p:sldId id="309" r:id="rId7"/>
    <p:sldId id="362" r:id="rId8"/>
    <p:sldId id="358" r:id="rId9"/>
    <p:sldId id="357" r:id="rId10"/>
    <p:sldId id="359" r:id="rId11"/>
    <p:sldId id="366" r:id="rId12"/>
    <p:sldId id="343" r:id="rId13"/>
    <p:sldId id="344" r:id="rId14"/>
    <p:sldId id="347" r:id="rId15"/>
    <p:sldId id="35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FA"/>
    <a:srgbClr val="F200F2"/>
    <a:srgbClr val="6600FF"/>
    <a:srgbClr val="FFFFCC"/>
    <a:srgbClr val="000000"/>
    <a:srgbClr val="CCFF66"/>
    <a:srgbClr val="CCFFFF"/>
    <a:srgbClr val="FFFFFF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72" autoAdjust="0"/>
    <p:restoredTop sz="94660"/>
  </p:normalViewPr>
  <p:slideViewPr>
    <p:cSldViewPr>
      <p:cViewPr varScale="1">
        <p:scale>
          <a:sx n="85" d="100"/>
          <a:sy n="85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4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38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99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31000">
              <a:srgbClr val="CCFFFF">
                <a:alpha val="28000"/>
              </a:srgbClr>
            </a:gs>
            <a:gs pos="51000">
              <a:srgbClr val="FFDDDD"/>
            </a:gs>
            <a:gs pos="90000">
              <a:srgbClr val="E4FF97">
                <a:alpha val="89804"/>
              </a:srgbClr>
            </a:gs>
            <a:gs pos="100000">
              <a:srgbClr val="8970A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600" y="1371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GIT disturbances, abdominal pain, nausea….etc</a:t>
            </a:r>
          </a:p>
          <a:p>
            <a:pPr>
              <a:buClr>
                <a:srgbClr val="FA00FA"/>
              </a:buClr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Headache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Hypoestrogenism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on long term use </a:t>
            </a:r>
            <a:r>
              <a:rPr lang="en-US" sz="2800" b="1" spc="-3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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b="1" spc="-30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 </a:t>
            </a:r>
            <a:r>
              <a:rPr lang="en-US" sz="2800" b="1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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Hot flashes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b="1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   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L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ibido  	 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b="1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   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Osteoporosis 		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A00FA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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Rarely ovarian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hyperstimulation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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ovaries swell  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&amp; enlarge)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3657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 OF </a:t>
            </a:r>
            <a:r>
              <a:rPr lang="en-US" sz="2400" dirty="0" err="1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GnRH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grpSp>
        <p:nvGrpSpPr>
          <p:cNvPr id="2" name="Group 51"/>
          <p:cNvGrpSpPr/>
          <p:nvPr/>
        </p:nvGrpSpPr>
        <p:grpSpPr>
          <a:xfrm>
            <a:off x="5257800" y="12192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219994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2348247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3418"/>
            <a:ext cx="2590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3.GONADOTROPHINS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64" y="838200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Are naturally produced by the pituitary gland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23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For therapeutic use, extracted forms are available as</a:t>
            </a:r>
            <a:r>
              <a:rPr lang="en-US" sz="2400" b="1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;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Human Menopausal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hMG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) extracted from post</a:t>
            </a:r>
            <a:r>
              <a:rPr lang="en-US" sz="2400" b="1" dirty="0" smtClean="0">
                <a:latin typeface="Arial Narrow" pitchFamily="34" charset="0"/>
              </a:rPr>
              <a:t>menopausal urine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contains 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</a:p>
          <a:p>
            <a:pPr marL="548640" indent="-342900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Human Chorionic </a:t>
            </a:r>
            <a:r>
              <a:rPr lang="en-US" sz="2400" b="1" dirty="0" err="1" smtClean="0">
                <a:latin typeface="Arial Narrow" pitchFamily="34" charset="0"/>
              </a:rPr>
              <a:t>Gonadotrophin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hCG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extracted from u</a:t>
            </a:r>
            <a:r>
              <a:rPr lang="en-US" sz="2400" b="1" dirty="0" smtClean="0">
                <a:latin typeface="Arial Narrow" pitchFamily="34" charset="0"/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contains mainly LH) 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 smtClean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9000" y="304800"/>
            <a:ext cx="1475084" cy="461665"/>
          </a:xfrm>
          <a:prstGeom prst="rect">
            <a:avLst/>
          </a:prstGeom>
          <a:solidFill>
            <a:srgbClr val="FA00FA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5814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19100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Stimulation &amp; induction of ovulation in infertility 2</a:t>
            </a:r>
            <a:r>
              <a:rPr lang="en-US" sz="2400" b="1" baseline="30000" dirty="0" smtClean="0">
                <a:latin typeface="Arial Narrow" pitchFamily="34" charset="0"/>
              </a:rPr>
              <a:t>ndry </a:t>
            </a: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err="1" smtClean="0">
                <a:latin typeface="Arial Narrow" pitchFamily="34" charset="0"/>
              </a:rPr>
              <a:t>gonadotropin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deficiency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</a:rPr>
              <a:t>pituitary insufficiency)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rgbClr val="F200F2"/>
              </a:solidFill>
              <a:latin typeface="Arial Narrow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90800" y="533400"/>
            <a:ext cx="8382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53295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 smtClean="0">
                <a:latin typeface="Arial Narrow" pitchFamily="34" charset="0"/>
              </a:rPr>
              <a:t>&gt;</a:t>
            </a:r>
            <a:r>
              <a:rPr lang="en-US" sz="2400" b="1" dirty="0" smtClean="0">
                <a:latin typeface="Arial Narrow" pitchFamily="34" charset="0"/>
              </a:rPr>
              <a:t>75 %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animBg="1"/>
      <p:bldP spid="2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hMG</a:t>
            </a:r>
            <a:r>
              <a:rPr lang="en-US" sz="2400" b="1" spc="-40" dirty="0" smtClean="0">
                <a:latin typeface="Arial Narrow" pitchFamily="34" charset="0"/>
              </a:rPr>
              <a:t> is given </a:t>
            </a:r>
            <a:r>
              <a:rPr lang="en-US" sz="2400" b="1" spc="-40" dirty="0" err="1" smtClean="0">
                <a:latin typeface="Arial Narrow" pitchFamily="34" charset="0"/>
              </a:rPr>
              <a:t>i.m</a:t>
            </a:r>
            <a:r>
              <a:rPr lang="en-US" sz="2400" b="1" spc="-40" dirty="0" smtClean="0">
                <a:latin typeface="Arial Narrow" pitchFamily="34" charset="0"/>
              </a:rPr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b="1" spc="-40" dirty="0" err="1" smtClean="0">
                <a:solidFill>
                  <a:srgbClr val="F200F2"/>
                </a:solidFill>
                <a:latin typeface="Arial Narrow" pitchFamily="34" charset="0"/>
              </a:rPr>
              <a:t>hCG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on (10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- 12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day) for OVUM RETRIEVAL </a:t>
            </a:r>
            <a:r>
              <a:rPr lang="en-US" sz="2400" b="1" dirty="0">
                <a:latin typeface="Arial Narrow" pitchFamily="34" charset="0"/>
                <a:sym typeface="Wingdings 3"/>
              </a:rPr>
              <a:t>.</a:t>
            </a:r>
            <a:endParaRPr lang="en-US" sz="2400" b="1" u="heavy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 smtClean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</a:rPr>
              <a:t>FSH containing preparations;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Fever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Ovarian enlargement (hyper stimulation)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			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 smtClean="0">
                <a:latin typeface="Arial Narrow" pitchFamily="34" charset="0"/>
              </a:rPr>
              <a:t>LH containing preparations;   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Headache  &amp;  edema </a:t>
            </a:r>
            <a:endParaRPr lang="en-US" sz="2400" dirty="0">
              <a:latin typeface="Arial Narrow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21184"/>
              </p:ext>
            </p:extLst>
          </p:nvPr>
        </p:nvGraphicFramePr>
        <p:xfrm>
          <a:off x="4182140" y="-2286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4" imgW="5955230" imgH="4752347" progId="Word.Document.12">
                  <p:embed/>
                </p:oleObj>
              </mc:Choice>
              <mc:Fallback>
                <p:oleObj name="Document" r:id="rId4" imgW="5955230" imgH="475234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140" y="-2286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2018"/>
            <a:ext cx="18288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4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564842"/>
            <a:ext cx="1905000" cy="425758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 smtClean="0">
                <a:solidFill>
                  <a:srgbClr val="8970A8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1619924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72" y="1600200"/>
            <a:ext cx="5144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latin typeface="Arial Narrow" pitchFamily="34" charset="0"/>
              </a:rPr>
              <a:t>                     D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 smtClean="0">
                <a:latin typeface="Arial Narrow" pitchFamily="34" charset="0"/>
              </a:rPr>
              <a:t>pituitary gland &amp; i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nhibits prolactin </a:t>
            </a:r>
            <a:r>
              <a:rPr lang="en-US" sz="2400" b="1" spc="-30" dirty="0" smtClean="0">
                <a:latin typeface="Arial Narrow" pitchFamily="34" charset="0"/>
                <a:cs typeface="Times New Roman" pitchFamily="18" charset="0"/>
                <a:sym typeface="Wingdings 3"/>
              </a:rPr>
              <a:t>secretion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04" y="990600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Is an ergot </a:t>
            </a:r>
            <a:r>
              <a:rPr lang="en-US" sz="2400" b="1" dirty="0" smtClean="0">
                <a:latin typeface="Arial Narrow" pitchFamily="34" charset="0"/>
              </a:rPr>
              <a:t>derivative (not </a:t>
            </a:r>
            <a:r>
              <a:rPr lang="en-US" sz="2400" b="1" dirty="0" smtClean="0">
                <a:latin typeface="Arial Narrow" pitchFamily="34" charset="0"/>
              </a:rPr>
              <a:t>a hormone) 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4062"/>
            <a:ext cx="4724400" cy="5638245"/>
            <a:chOff x="3657600" y="990600"/>
            <a:chExt cx="5257800" cy="5638245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600"/>
              <a:ext cx="4038600" cy="520766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912010" y="6197958"/>
              <a:ext cx="279850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>
                  <a:solidFill>
                    <a:srgbClr val="6600FF"/>
                  </a:solidFill>
                  <a:latin typeface="Bernard MT Condensed" pitchFamily="18" charset="0"/>
                </a:rPr>
                <a:t>Hyperprolactinaemia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FA00F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66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6600FF"/>
                  </a:solidFill>
                  <a:latin typeface="Bernard MT Condensed" pitchFamily="18" charset="0"/>
                </a:rPr>
                <a:t>No Ovulation</a:t>
              </a:r>
              <a:endParaRPr lang="en-US" sz="2200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335368"/>
              <a:ext cx="1828800" cy="438582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Bromocreptine</a:t>
              </a:r>
              <a:endParaRPr lang="en-US" sz="2000" dirty="0" smtClean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9104" y="3307616"/>
            <a:ext cx="1371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76200" y="3764816"/>
            <a:ext cx="6934201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Female infertility 2</a:t>
            </a:r>
            <a:r>
              <a:rPr lang="en-US" sz="2600" b="1" baseline="30000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ndry</a:t>
            </a:r>
            <a:r>
              <a:rPr lang="en-US" sz="2600" b="1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</a:t>
            </a:r>
            <a:r>
              <a:rPr lang="en-US" sz="2600" b="1" dirty="0" err="1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hyperprolactinaemia</a:t>
            </a:r>
            <a:r>
              <a:rPr lang="en-US" sz="2600" b="1" dirty="0" smtClean="0">
                <a:solidFill>
                  <a:srgbClr val="F200F2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253458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4720680"/>
            <a:ext cx="434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GIT disturbances; nausea,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vomiting, constipation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Headache dizziness  &amp; </a:t>
            </a:r>
            <a:br>
              <a:rPr lang="en-US" sz="2400" b="1" dirty="0" smtClean="0">
                <a:latin typeface="Arial Narrow" pitchFamily="34" charset="0"/>
                <a:cs typeface="Times New Roman" pitchFamily="18" charset="0"/>
              </a:rPr>
            </a:b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orthostatic hypotension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400"/>
              </a:lnSpc>
              <a:buClr>
                <a:srgbClr val="FA00FA"/>
              </a:buClr>
              <a:buSzPct val="81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46488" y="76200"/>
            <a:ext cx="277291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400" dirty="0">
                <a:latin typeface="Bernard MT Condensed" pitchFamily="18" charset="0"/>
              </a:rPr>
              <a:t>4</a:t>
            </a:r>
            <a:r>
              <a:rPr lang="en-US" sz="2400" dirty="0" smtClean="0">
                <a:latin typeface="Bernard MT Condensed" pitchFamily="18" charset="0"/>
              </a:rPr>
              <a:t>.</a:t>
            </a: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/>
      <p:bldP spid="28" grpId="0" animBg="1"/>
      <p:bldP spid="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1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5042" t="17321" r="2908" b="44077"/>
          <a:stretch>
            <a:fillRect/>
          </a:stretch>
        </p:blipFill>
        <p:spPr bwMode="auto">
          <a:xfrm>
            <a:off x="2693832" y="5029200"/>
            <a:ext cx="3886200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>
          <a:blip r:embed="rId3" cstate="print"/>
          <a:srcRect t="10857" r="19164" b="4571"/>
          <a:stretch>
            <a:fillRect/>
          </a:stretch>
        </p:blipFill>
        <p:spPr bwMode="auto">
          <a:xfrm>
            <a:off x="0" y="3455276"/>
            <a:ext cx="2667000" cy="34027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228600"/>
            <a:ext cx="2362200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122399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7553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5638800" y="34368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76800" y="23700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629400" y="5494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5943600" y="44274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239000" y="35814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5" name="WordArt 9"/>
          <p:cNvSpPr>
            <a:spLocks noChangeArrowheads="1" noChangeShapeType="1" noTextEdit="1"/>
          </p:cNvSpPr>
          <p:nvPr/>
        </p:nvSpPr>
        <p:spPr bwMode="auto">
          <a:xfrm>
            <a:off x="8001000" y="44958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146800" y="18288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1778" y="15027"/>
            <a:ext cx="3200400" cy="324364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549" y="204990"/>
            <a:ext cx="2675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Drugs In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712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3527417"/>
            <a:ext cx="8839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644D7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644D7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Recall how ovulation occurs and specify its hormonal regulation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Classify ovulation inducing drugs in relevance to the existing deficits </a:t>
            </a:r>
          </a:p>
          <a:p>
            <a:pPr indent="-27432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Expand on the pharmacology of each group with respect to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mechanism of action, protocol of administration,  indication, efficacy </a:t>
            </a:r>
            <a:b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644D7F"/>
                </a:solidFill>
                <a:latin typeface="Arial Narrow" pitchFamily="34" charset="0"/>
              </a:rPr>
              <a:t>     rate  and adverse effects.</a:t>
            </a:r>
            <a:endParaRPr lang="en-US" sz="2400" b="1" dirty="0">
              <a:solidFill>
                <a:srgbClr val="644D7F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163" y="2749457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745A9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745A94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892084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92084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5638801" y="1143000"/>
            <a:ext cx="3581398" cy="4876800"/>
            <a:chOff x="4992758" y="1194516"/>
            <a:chExt cx="3846442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8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260797" y="19575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38862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HMGs;</a:t>
            </a:r>
            <a:r>
              <a:rPr lang="en-US" sz="2200" spc="50" dirty="0" smtClean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HCGs; </a:t>
            </a: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3056" y="3810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6800"/>
            <a:ext cx="2362200" cy="2133600"/>
            <a:chOff x="3200400" y="1657782"/>
            <a:chExt cx="2362200" cy="2133600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3.Gonadotrophins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71264" y="1657782"/>
              <a:ext cx="10136" cy="169501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560872" y="10675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8753" y="10793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054995"/>
            <a:ext cx="3962400" cy="1588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892084" y="5713926"/>
            <a:ext cx="2590800" cy="4308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endParaRPr lang="en-AU" sz="2200" dirty="0" smtClean="0">
              <a:ln w="12700">
                <a:solidFill>
                  <a:srgbClr val="8970A8"/>
                </a:solidFill>
              </a:ln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06684" y="5638800"/>
            <a:ext cx="533400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618963" y="22668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Bromocreptine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6753" y="1860132"/>
            <a:ext cx="1828800" cy="408445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</a:t>
            </a:r>
            <a:r>
              <a:rPr lang="en-US" sz="2000" baseline="-25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2</a:t>
            </a:r>
            <a:r>
              <a:rPr lang="en-US" sz="20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R agonists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1248" y="1066800"/>
            <a:ext cx="3295751" cy="738609"/>
            <a:chOff x="3243240" y="1066800"/>
            <a:chExt cx="3295751" cy="738609"/>
          </a:xfrm>
        </p:grpSpPr>
        <p:cxnSp>
          <p:nvCxnSpPr>
            <p:cNvPr id="63" name="Straight Arrow Connector 62"/>
            <p:cNvCxnSpPr/>
            <p:nvPr/>
          </p:nvCxnSpPr>
          <p:spPr>
            <a:xfrm rot="5400000">
              <a:off x="4638263" y="1218406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flipH="1">
              <a:off x="3243240" y="1343744"/>
              <a:ext cx="3295751" cy="4616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</a:pPr>
              <a:r>
                <a:rPr lang="en-US" sz="2400" dirty="0">
                  <a:latin typeface="Bernard MT Condensed" pitchFamily="18" charset="0"/>
                </a:rPr>
                <a:t>4</a:t>
              </a:r>
              <a:r>
                <a:rPr lang="en-US" sz="2400" dirty="0" smtClean="0">
                  <a:latin typeface="Bernard MT Condensed" pitchFamily="18" charset="0"/>
                </a:rPr>
                <a:t>.</a:t>
              </a: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Rx  </a:t>
              </a:r>
              <a:r>
                <a:rPr lang="en-AU" sz="2200" dirty="0" err="1" smtClean="0">
                  <a:ln w="12700">
                    <a:solidFill>
                      <a:srgbClr val="8970A8"/>
                    </a:solidFill>
                  </a:ln>
                  <a:latin typeface="Bernard MT Condensed" pitchFamily="18" charset="0"/>
                </a:rPr>
                <a:t>Hyperprolactinaemia</a:t>
              </a:r>
              <a:endParaRPr lang="en-AU" sz="2200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28600" y="5181600"/>
            <a:ext cx="4724400" cy="1477328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r>
              <a:rPr lang="en-US" sz="2200" spc="-50" dirty="0" smtClean="0">
                <a:latin typeface="Bernard MT Condensed" pitchFamily="18" charset="0"/>
              </a:rPr>
              <a:t>5.  Rx POLYCYSTIC OVARIAN SYNDROME</a:t>
            </a:r>
            <a:r>
              <a:rPr lang="ar-SA" sz="2200" spc="-50" dirty="0" smtClean="0">
                <a:latin typeface="Bernard MT Condensed" pitchFamily="18" charset="0"/>
              </a:rPr>
              <a:t> </a:t>
            </a:r>
            <a:r>
              <a:rPr lang="en-US" sz="2200" spc="-50" dirty="0">
                <a:latin typeface="Bernard MT Condensed" pitchFamily="18" charset="0"/>
              </a:rPr>
              <a:t>(</a:t>
            </a:r>
            <a:r>
              <a:rPr lang="en-US" sz="2200" spc="-50" dirty="0" smtClean="0">
                <a:latin typeface="Bernard MT Condensed" pitchFamily="18" charset="0"/>
              </a:rPr>
              <a:t>PCOS)</a:t>
            </a:r>
          </a:p>
          <a:p>
            <a:r>
              <a:rPr lang="en-US" sz="2200" spc="-50" dirty="0" smtClean="0">
                <a:latin typeface="Bernard MT Condensed" pitchFamily="18" charset="0"/>
              </a:rPr>
              <a:t>    M</a:t>
            </a:r>
            <a:r>
              <a:rPr lang="en-US" sz="2200" b="1" spc="-50" dirty="0" smtClean="0">
                <a:latin typeface="Arial Narrow" panose="020B0606020202030204" pitchFamily="34" charset="0"/>
              </a:rPr>
              <a:t>ost common cause  of infertility</a:t>
            </a:r>
          </a:p>
          <a:p>
            <a:r>
              <a:rPr lang="en-US" sz="2200" b="1" spc="-50" dirty="0" smtClean="0">
                <a:latin typeface="Arial Narrow" panose="020B0606020202030204" pitchFamily="34" charset="0"/>
              </a:rPr>
              <a:t>    Inulin resistance may play a role  ??? </a:t>
            </a:r>
            <a:br>
              <a:rPr lang="en-US" sz="2200" b="1" spc="-50" dirty="0" smtClean="0">
                <a:latin typeface="Arial Narrow" panose="020B0606020202030204" pitchFamily="34" charset="0"/>
              </a:rPr>
            </a:br>
            <a:r>
              <a:rPr lang="en-US" sz="2200" b="1" spc="-50" dirty="0" smtClean="0">
                <a:latin typeface="Arial Narrow" panose="020B0606020202030204" pitchFamily="34" charset="0"/>
              </a:rPr>
              <a:t>    </a:t>
            </a:r>
            <a:r>
              <a:rPr lang="en-US" sz="2400" b="1" spc="-50" dirty="0" smtClean="0">
                <a:solidFill>
                  <a:srgbClr val="6600FF"/>
                </a:solidFill>
                <a:latin typeface="Arial Narrow" pitchFamily="34" charset="0"/>
              </a:rPr>
              <a:t>Metformin </a:t>
            </a:r>
            <a:r>
              <a:rPr lang="en-US" sz="2400" b="1" spc="-50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  <p:bldP spid="34" grpId="0"/>
      <p:bldP spid="49" grpId="0" animBg="1"/>
      <p:bldP spid="53" grpId="0"/>
      <p:bldP spid="5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78000"/>
              <a:buFont typeface="Wingdings" pitchFamily="2" charset="2"/>
              <a:buChar char="Ø"/>
            </a:pPr>
            <a:r>
              <a:rPr lang="en-US" sz="2400" b="1" u="heavy" dirty="0" smtClean="0">
                <a:uFill>
                  <a:solidFill>
                    <a:srgbClr val="FA00FA"/>
                  </a:solidFill>
                </a:uFill>
                <a:latin typeface="Arial Narrow" pitchFamily="34" charset="0"/>
                <a:sym typeface="Wingdings 3"/>
              </a:rPr>
              <a:t>Compete with estrogen on the hypothalamus and anterior pituitary gland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</a:t>
            </a:r>
            <a:r>
              <a:rPr lang="en-US" sz="2400" b="1" dirty="0" smtClean="0">
                <a:latin typeface="Arial Narrow" pitchFamily="34" charset="0"/>
              </a:rPr>
              <a:t>negative feed back of endogenous estrogen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>
                <a:latin typeface="Arial Narrow" pitchFamily="34" charset="0"/>
              </a:rPr>
              <a:t>production</a:t>
            </a:r>
            <a:r>
              <a:rPr lang="en-US" sz="2400" b="1" dirty="0">
                <a:latin typeface="Arial Narrow" pitchFamily="34" charset="0"/>
                <a:sym typeface="Wingdings 3"/>
              </a:rPr>
              <a:t> of </a:t>
            </a:r>
            <a:r>
              <a:rPr lang="en-US" sz="2400" b="1" dirty="0">
                <a:latin typeface="Arial Narrow" pitchFamily="34" charset="0"/>
              </a:rPr>
              <a:t>FSH &amp; LH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dirty="0">
                <a:latin typeface="Bernard MT Condensed" pitchFamily="18" charset="0"/>
                <a:sym typeface="Wingdings 3"/>
              </a:rPr>
              <a:t>OVULATION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00"/>
            <a:ext cx="1828800" cy="430887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8970A8"/>
                </a:solidFill>
                <a:latin typeface="Bernard MT Condensed" pitchFamily="18" charset="0"/>
              </a:rPr>
              <a:t>1. CLOMIPHENE</a:t>
            </a:r>
            <a:endParaRPr lang="en-US" sz="2200" dirty="0">
              <a:solidFill>
                <a:srgbClr val="8970A8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133600" cy="438582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ANTIESTROGENS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76800" y="685800"/>
            <a:ext cx="4419600" cy="3962400"/>
            <a:chOff x="4992756" y="457200"/>
            <a:chExt cx="4419600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03EE3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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4B3A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2286000" cy="523220"/>
              <a:chOff x="7010400" y="3352800"/>
              <a:chExt cx="2286000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91400" y="3416121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 smtClean="0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76200" y="5003442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Female infertility; </a:t>
            </a:r>
            <a:r>
              <a:rPr lang="en-US" sz="2400" b="1" dirty="0">
                <a:latin typeface="Arial Narrow" pitchFamily="34" charset="0"/>
              </a:rPr>
              <a:t>due to anovulation or </a:t>
            </a:r>
            <a:r>
              <a:rPr lang="en-US" sz="2400" b="1" dirty="0" err="1">
                <a:latin typeface="Arial Narrow" pitchFamily="34" charset="0"/>
              </a:rPr>
              <a:t>oligoovulation</a:t>
            </a:r>
            <a:r>
              <a:rPr lang="en-US" sz="2400" b="1" dirty="0">
                <a:latin typeface="Arial Narrow" pitchFamily="34" charset="0"/>
              </a:rPr>
              <a:t> .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</a:rPr>
              <a:t>   not due to ovarian or pituitary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AU" sz="2400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Normogonadotrophic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The success rate for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ovulation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80% &amp; pregnancy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784" y="4572000"/>
            <a:ext cx="1377696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Indication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37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29718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3962400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- Clomiphene given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50 mg/d for 5 days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 of the cycle to the 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- If no response give 100 mg for 5 days again from 5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to10</a:t>
            </a:r>
            <a:r>
              <a:rPr lang="en-US" sz="2400" b="1" baseline="30000" dirty="0" smtClean="0">
                <a:latin typeface="Arial Narrow" pitchFamily="34" charset="0"/>
              </a:rPr>
              <a:t>th</a:t>
            </a:r>
            <a:r>
              <a:rPr lang="en-US" sz="2400" b="1" dirty="0" smtClean="0">
                <a:latin typeface="Arial Narrow" pitchFamily="34" charset="0"/>
              </a:rPr>
              <a:t> day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- Each dose can be repeated not more than 3 cycles 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52400" y="4852273"/>
            <a:ext cx="4800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1.Hot Flushes 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600" y="4261609"/>
            <a:ext cx="838200" cy="425758"/>
          </a:xfrm>
          <a:prstGeom prst="rect">
            <a:avLst/>
          </a:prstGeom>
          <a:solidFill>
            <a:srgbClr val="745A94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 smtClean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76800" y="4873665"/>
            <a:ext cx="38100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9.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Hyperstimulation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of the             ovaries &amp; high incidence of multiple birth.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0358"/>
              </p:ext>
            </p:extLst>
          </p:nvPr>
        </p:nvGraphicFramePr>
        <p:xfrm>
          <a:off x="2914962" y="-10668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5" imgW="5955230" imgH="4752347" progId="Word.Document.12">
                  <p:embed/>
                </p:oleObj>
              </mc:Choice>
              <mc:Fallback>
                <p:oleObj name="Document" r:id="rId5" imgW="5955230" imgH="4752347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62" y="-10668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build="p"/>
      <p:bldP spid="71" grpId="0" build="p"/>
      <p:bldP spid="72" grpId="0" animBg="1"/>
      <p:bldP spid="7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942866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Is similar &amp; alternative to </a:t>
            </a:r>
            <a:r>
              <a:rPr lang="en-US" sz="2400" b="1" dirty="0" err="1" smtClean="0">
                <a:latin typeface="Arial Narrow" pitchFamily="34" charset="0"/>
              </a:rPr>
              <a:t>clomiphene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But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differ in being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200F2"/>
                </a:solidFill>
                <a:latin typeface="Arial Narrow" pitchFamily="34" charset="0"/>
              </a:rPr>
              <a:t>Non Steroidal</a:t>
            </a: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048000"/>
            <a:ext cx="8534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Used in palliative treatment of estrogen receptor- positive breast cancer.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1828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8970A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970A8"/>
                </a:solidFill>
                <a:latin typeface="Bernard MT Condensed" pitchFamily="18" charset="0"/>
              </a:rPr>
              <a:t>2. TAMOXIFEN</a:t>
            </a:r>
            <a:endParaRPr lang="en-US" sz="2400" dirty="0">
              <a:solidFill>
                <a:srgbClr val="8970A8"/>
              </a:solidFill>
              <a:latin typeface="Harlow Solid Italic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009666"/>
            <a:ext cx="7509876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r>
              <a:rPr lang="en-US" sz="2400" b="1" dirty="0" err="1">
                <a:latin typeface="Arial Narrow" pitchFamily="34" charset="0"/>
              </a:rPr>
              <a:t>Tamoxifen</a:t>
            </a:r>
            <a:r>
              <a:rPr lang="en-US" sz="2400" b="1" dirty="0">
                <a:latin typeface="Arial Narrow" pitchFamily="34" charset="0"/>
              </a:rPr>
              <a:t> is a good alternative to clomiphene in women 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</a:pPr>
            <a:r>
              <a:rPr lang="en-US" sz="2400" b="1" dirty="0" smtClean="0">
                <a:latin typeface="Arial Narrow" pitchFamily="34" charset="0"/>
              </a:rPr>
              <a:t>   with </a:t>
            </a:r>
            <a:r>
              <a:rPr lang="en-US" sz="2400" b="1" dirty="0">
                <a:latin typeface="Arial Narrow" pitchFamily="34" charset="0"/>
              </a:rPr>
              <a:t>PCOS and clomiphene-resistant cases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67962"/>
            <a:ext cx="1495552" cy="1515762"/>
          </a:xfrm>
          <a:prstGeom prst="rect">
            <a:avLst/>
          </a:prstGeom>
          <a:noFill/>
        </p:spPr>
      </p:pic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/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0FA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3EE3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</a:t>
              </a:r>
              <a:endPara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4B3A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111" y="2109991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0386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 smtClean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Leuprolin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 smtClean="0">
                <a:solidFill>
                  <a:srgbClr val="6600FF"/>
                </a:solidFill>
                <a:latin typeface="Arial Narrow" pitchFamily="34" charset="0"/>
              </a:rPr>
              <a:t>Goserelin</a:t>
            </a:r>
            <a:endParaRPr lang="en-US" sz="2200" b="1" spc="-50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5953" y="533400"/>
            <a:ext cx="40099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560872" y="12199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18753" y="1231799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solidFill>
              <a:srgbClr val="745A94"/>
            </a:solidFill>
            <a:ln w="28575">
              <a:solidFill>
                <a:srgbClr val="FF00FF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 smtClean="0">
                  <a:solidFill>
                    <a:srgbClr val="F3F3F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</a:rPr>
                <a:t>1.Antiestrogens</a:t>
              </a:r>
              <a:endPara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FA00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207395"/>
            <a:ext cx="1628725" cy="0"/>
          </a:xfrm>
          <a:prstGeom prst="straightConnector1">
            <a:avLst/>
          </a:prstGeom>
          <a:ln w="57150">
            <a:solidFill>
              <a:srgbClr val="FA00F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smtClean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9144000" cy="6858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GONADOTROPIN RELEASING HORMONE (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Uses: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Induction of ovulation in patients with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hypothalmic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amenorrhea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deficient)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Analgoues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with agonist activity: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Leuprolin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Goserelin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-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GnRH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agonists, given S.C. in a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pulsatile (drip)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stimulate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release (1 – 10 µg / 60 – 120 min)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Start from day 2-3 of cycle up to day 10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- Given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continuously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when gonadal suppression is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desirable e.g. precocious puberty and advanced breast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cancer in women and prostatic cancer in men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GnRHR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616</Words>
  <Application>Microsoft Office PowerPoint</Application>
  <PresentationFormat>On-screen Show (4:3)</PresentationFormat>
  <Paragraphs>215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Yieldez Bassiouni</cp:lastModifiedBy>
  <cp:revision>277</cp:revision>
  <dcterms:created xsi:type="dcterms:W3CDTF">2011-01-18T06:03:43Z</dcterms:created>
  <dcterms:modified xsi:type="dcterms:W3CDTF">2016-04-04T07:25:00Z</dcterms:modified>
</cp:coreProperties>
</file>