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2" r:id="rId4"/>
    <p:sldId id="316" r:id="rId5"/>
    <p:sldId id="319" r:id="rId6"/>
    <p:sldId id="309" r:id="rId7"/>
    <p:sldId id="310" r:id="rId8"/>
    <p:sldId id="320" r:id="rId9"/>
    <p:sldId id="311" r:id="rId10"/>
    <p:sldId id="271" r:id="rId11"/>
    <p:sldId id="284" r:id="rId12"/>
    <p:sldId id="312" r:id="rId13"/>
    <p:sldId id="308" r:id="rId14"/>
    <p:sldId id="289" r:id="rId15"/>
    <p:sldId id="297" r:id="rId16"/>
    <p:sldId id="314" r:id="rId17"/>
    <p:sldId id="302" r:id="rId18"/>
    <p:sldId id="317" r:id="rId19"/>
    <p:sldId id="299" r:id="rId20"/>
    <p:sldId id="305" r:id="rId21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40025"/>
    <a:srgbClr val="FF66FF"/>
    <a:srgbClr val="0099FF"/>
    <a:srgbClr val="A50021"/>
    <a:srgbClr val="D9FF6D"/>
    <a:srgbClr val="008000"/>
    <a:srgbClr val="CCFF33"/>
    <a:srgbClr val="00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7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75E9BCB-CF9C-4869-A69B-C3299A1BBF5F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D85B743E-BB3D-484D-8342-2D5894814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1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fotosa.ru/stock_photo/Creatas_JI/p_439504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fotosa.ru/stock_photo/Creatas_JI/p_43950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fotosa.ru/stock_photo/Creatas_JI/p_43950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043608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753038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409222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698142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5955276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61396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843808" y="1185321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441752" y="2601306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187624" y="188640"/>
            <a:ext cx="5904657" cy="523220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square">
            <a:spAutoFit/>
          </a:bodyPr>
          <a:lstStyle/>
          <a:p>
            <a:pPr indent="-342900" algn="ctr"/>
            <a:r>
              <a:rPr lang="en-US" sz="2800" b="1" dirty="0" smtClean="0">
                <a:solidFill>
                  <a:srgbClr val="FF0000"/>
                </a:solidFill>
                <a:latin typeface="Bernard MT Condensed" pitchFamily="18" charset="0"/>
              </a:rPr>
              <a:t>Mechanism of action of testosterone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683" y="870536"/>
            <a:ext cx="7756693" cy="425758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spc="-30" dirty="0" smtClean="0">
                <a:latin typeface="Bernard MT Condensed" pitchFamily="18" charset="0"/>
              </a:rPr>
              <a:t>A</a:t>
            </a:r>
            <a:r>
              <a:rPr lang="en-US" sz="2000" b="1" spc="-30" dirty="0" smtClean="0"/>
              <a:t>.  (</a:t>
            </a:r>
            <a:r>
              <a:rPr lang="en-US" sz="2000" b="1" spc="-30" dirty="0" smtClean="0"/>
              <a:t>prostate</a:t>
            </a:r>
            <a:r>
              <a:rPr lang="en-US" sz="2000" b="1" spc="-30" dirty="0" smtClean="0"/>
              <a:t>, seminal </a:t>
            </a:r>
            <a:r>
              <a:rPr lang="en-US" sz="2000" b="1" spc="-30" dirty="0" smtClean="0"/>
              <a:t>vesicles converted by </a:t>
            </a:r>
            <a:r>
              <a:rPr lang="el-GR" sz="2000" b="1" spc="-30" dirty="0" smtClean="0">
                <a:solidFill>
                  <a:srgbClr val="FF0000"/>
                </a:solidFill>
                <a:cs typeface="Times New Roman"/>
              </a:rPr>
              <a:t>α</a:t>
            </a:r>
            <a:r>
              <a:rPr lang="en-US" sz="2000" b="1" spc="-30" dirty="0" smtClean="0">
                <a:solidFill>
                  <a:srgbClr val="FF0000"/>
                </a:solidFill>
                <a:cs typeface="Times New Roman"/>
              </a:rPr>
              <a:t>-</a:t>
            </a:r>
            <a:r>
              <a:rPr lang="en-US" sz="2000" b="1" spc="-30" dirty="0" err="1" smtClean="0">
                <a:solidFill>
                  <a:srgbClr val="FF0000"/>
                </a:solidFill>
                <a:cs typeface="Times New Roman"/>
              </a:rPr>
              <a:t>reductase</a:t>
            </a:r>
            <a:r>
              <a:rPr lang="en-US" sz="2000" b="1" spc="-3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000" b="1" spc="-30" dirty="0" smtClean="0">
                <a:cs typeface="Times New Roman"/>
              </a:rPr>
              <a:t>to DHT</a:t>
            </a:r>
            <a:endParaRPr lang="en-US" sz="2000" b="1" spc="-30" dirty="0"/>
          </a:p>
        </p:txBody>
      </p:sp>
      <p:grpSp>
        <p:nvGrpSpPr>
          <p:cNvPr id="46" name="Group 45"/>
          <p:cNvGrpSpPr/>
          <p:nvPr/>
        </p:nvGrpSpPr>
        <p:grpSpPr>
          <a:xfrm>
            <a:off x="818615" y="1497127"/>
            <a:ext cx="6408712" cy="4752528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372763" y="6312278"/>
              <a:ext cx="1430458" cy="37559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76672"/>
            <a:ext cx="8102704" cy="759182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latin typeface="Bernard MT Condensed" pitchFamily="18" charset="0"/>
              </a:rPr>
              <a:t>B. Bones and Brain</a:t>
            </a:r>
          </a:p>
          <a:p>
            <a:pPr indent="-342900">
              <a:lnSpc>
                <a:spcPts val="2600"/>
              </a:lnSpc>
            </a:pPr>
            <a:r>
              <a:rPr lang="en-US" sz="2400" spc="-30" dirty="0" err="1" smtClean="0">
                <a:latin typeface="Bernard MT Condensed" pitchFamily="18" charset="0"/>
              </a:rPr>
              <a:t>Testesterone</a:t>
            </a:r>
            <a:r>
              <a:rPr lang="en-US" sz="2400" spc="-30" dirty="0" smtClean="0">
                <a:latin typeface="Bernard MT Condensed" pitchFamily="18" charset="0"/>
              </a:rPr>
              <a:t> is metabolized to estradiol by c-p450 aromatase.</a:t>
            </a:r>
            <a:endParaRPr lang="en-US" sz="2400" spc="-30" dirty="0"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268760"/>
            <a:ext cx="8102704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Bones</a:t>
            </a:r>
            <a:r>
              <a:rPr lang="en-US" sz="2800" b="1" dirty="0" smtClean="0">
                <a:latin typeface="Arial Narrow" pitchFamily="34" charset="0"/>
              </a:rPr>
              <a:t>: </a:t>
            </a:r>
            <a:r>
              <a:rPr lang="en-US" sz="2800" b="1" dirty="0" err="1" smtClean="0">
                <a:latin typeface="Arial Narrow" pitchFamily="34" charset="0"/>
              </a:rPr>
              <a:t>estradiol</a:t>
            </a:r>
            <a:r>
              <a:rPr lang="en-US" sz="2800" b="1" dirty="0" smtClean="0">
                <a:latin typeface="Arial Narrow" pitchFamily="34" charset="0"/>
              </a:rPr>
              <a:t> accelerates maturation of cartilage into bone leading to closure of the epiphyses &amp; conclusion of growth.</a:t>
            </a:r>
          </a:p>
          <a:p>
            <a:pPr>
              <a:lnSpc>
                <a:spcPts val="23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Brain</a:t>
            </a:r>
            <a:r>
              <a:rPr lang="en-US" sz="2800" b="1" dirty="0" smtClean="0">
                <a:latin typeface="Arial Narrow" pitchFamily="34" charset="0"/>
              </a:rPr>
              <a:t>: estradiol serves as the most important feedback signal to the hypothalamus(esp. affecting LH secretion).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043608" y="1109244"/>
            <a:ext cx="706142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400" b="1" spc="50" dirty="0" err="1" smtClean="0">
                <a:ln>
                  <a:solidFill>
                    <a:srgbClr val="FF00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Testesterone</a:t>
            </a:r>
            <a:r>
              <a:rPr lang="en-US" sz="2400" b="1" spc="50" dirty="0" smtClean="0">
                <a:ln>
                  <a:solidFill>
                    <a:srgbClr val="FF00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has </a:t>
            </a:r>
            <a:r>
              <a:rPr lang="en-US" sz="2400" b="1" spc="50" dirty="0" err="1" smtClean="0">
                <a:ln>
                  <a:solidFill>
                    <a:srgbClr val="FF00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virilizing</a:t>
            </a:r>
            <a:r>
              <a:rPr lang="en-US" sz="2400" b="1" spc="50" dirty="0" smtClean="0">
                <a:ln>
                  <a:solidFill>
                    <a:srgbClr val="FF00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and </a:t>
            </a:r>
            <a:r>
              <a:rPr lang="en-US" sz="2400" b="1" cap="none" spc="50" dirty="0" smtClean="0">
                <a:ln>
                  <a:solidFill>
                    <a:srgbClr val="FF00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anabolic effects </a:t>
            </a:r>
            <a:endParaRPr lang="en-US" sz="2400" b="1" cap="none" spc="50" dirty="0">
              <a:ln>
                <a:solidFill>
                  <a:srgbClr val="FF00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3569" y="63814"/>
            <a:ext cx="3268270" cy="830997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Pharmacological effects of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8" name="Group 41"/>
          <p:cNvGrpSpPr/>
          <p:nvPr/>
        </p:nvGrpSpPr>
        <p:grpSpPr>
          <a:xfrm>
            <a:off x="1691680" y="1985502"/>
            <a:ext cx="4867014" cy="3531730"/>
            <a:chOff x="4644008" y="4123726"/>
            <a:chExt cx="4079703" cy="2617642"/>
          </a:xfrm>
        </p:grpSpPr>
        <p:grpSp>
          <p:nvGrpSpPr>
            <p:cNvPr id="9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Straight Connector 35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1"/>
          <p:cNvGrpSpPr/>
          <p:nvPr/>
        </p:nvGrpSpPr>
        <p:grpSpPr>
          <a:xfrm>
            <a:off x="6444208" y="4149080"/>
            <a:ext cx="2391365" cy="1008112"/>
            <a:chOff x="6444208" y="4149080"/>
            <a:chExt cx="2391365" cy="1008112"/>
          </a:xfrm>
        </p:grpSpPr>
        <p:sp>
          <p:nvSpPr>
            <p:cNvPr id="54" name="Rectangle 53"/>
            <p:cNvSpPr/>
            <p:nvPr/>
          </p:nvSpPr>
          <p:spPr>
            <a:xfrm>
              <a:off x="6804248" y="447574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Not used in infertility</a:t>
              </a:r>
              <a:endParaRPr lang="en-US" dirty="0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43" name="Rectangle 42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61" name="Right Brace 60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4317" y="47989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0572" y="862320"/>
            <a:ext cx="848789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200" b="1" dirty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neffective </a:t>
            </a:r>
            <a:r>
              <a:rPr lang="en-US" sz="2200" b="1" dirty="0">
                <a:latin typeface="Arial Narrow" pitchFamily="34" charset="0"/>
                <a:sym typeface="Wingdings 3"/>
              </a:rPr>
              <a:t>orally(inactivated by 1</a:t>
            </a:r>
            <a:r>
              <a:rPr lang="en-US" sz="2200" b="1" baseline="30000" dirty="0">
                <a:latin typeface="Arial Narrow" pitchFamily="34" charset="0"/>
                <a:sym typeface="Wingdings 3"/>
              </a:rPr>
              <a:t>st</a:t>
            </a:r>
            <a:r>
              <a:rPr lang="en-US" sz="2200" b="1" dirty="0">
                <a:latin typeface="Arial Narrow" pitchFamily="34" charset="0"/>
                <a:sym typeface="Wingdings 3"/>
              </a:rPr>
              <a:t> pass met.)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Bernard MT Condensed" pitchFamily="18" charset="0"/>
              </a:rPr>
              <a:t>I.M or S.C.</a:t>
            </a:r>
            <a:endParaRPr lang="en-US" sz="2000" b="1" i="1" spc="-4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18000"/>
            </a:pPr>
            <a:r>
              <a:rPr lang="en-US" sz="2000" b="1" i="1" spc="-40" dirty="0">
                <a:latin typeface="Arial Narrow" pitchFamily="34" charset="0"/>
              </a:rPr>
              <a:t>Skin patch </a:t>
            </a:r>
            <a:r>
              <a:rPr lang="en-US" sz="2000" b="1" i="1" spc="-40" dirty="0" smtClean="0">
                <a:latin typeface="Arial Narrow" pitchFamily="34" charset="0"/>
              </a:rPr>
              <a:t>&amp; </a:t>
            </a:r>
            <a:r>
              <a:rPr lang="en-US" sz="2000" b="1" i="1" spc="-40" dirty="0">
                <a:latin typeface="Arial Narrow" pitchFamily="34" charset="0"/>
              </a:rPr>
              <a:t>gels…. are also available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Binds to Sex Hormone Binding Globulin [SHBG]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Inactivated in the liver.; 90% of metabolites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excreted in urine.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Disadvantages: Rapidly absorbed, rapidly </a:t>
            </a:r>
            <a:r>
              <a:rPr lang="en-US" sz="2200" b="1" dirty="0" smtClean="0">
                <a:latin typeface="Arial Narrow" pitchFamily="34" charset="0"/>
              </a:rPr>
              <a:t>metabolized (</a:t>
            </a:r>
            <a:r>
              <a:rPr lang="en-US" sz="2200" b="1" dirty="0" smtClean="0">
                <a:latin typeface="Arial Narrow" pitchFamily="34" charset="0"/>
              </a:rPr>
              <a:t>Short duration of action).</a:t>
            </a:r>
          </a:p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endParaRPr lang="en-US" sz="2200" b="1" dirty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SzPct val="70000"/>
            </a:pPr>
            <a:endParaRPr lang="en-US" sz="2200" b="1" dirty="0" smtClean="0">
              <a:latin typeface="Arial Narrow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79775" y="3216811"/>
            <a:ext cx="2592288" cy="432048"/>
            <a:chOff x="179512" y="3645024"/>
            <a:chExt cx="2592288" cy="432048"/>
          </a:xfrm>
        </p:grpSpPr>
        <p:sp>
          <p:nvSpPr>
            <p:cNvPr id="56" name="Rectangle 55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latin typeface="Arial Narrow" pitchFamily="34" charset="0"/>
                </a:rPr>
                <a:t>Synthetic Androgens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79512" y="347529"/>
            <a:ext cx="532859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 of </a:t>
            </a:r>
            <a:r>
              <a:rPr lang="en-US" sz="2800" b="1" cap="none" spc="50" dirty="0" err="1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Testesterone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1890" y="4293096"/>
            <a:ext cx="874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in oil for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Other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  <a:endParaRPr lang="en-US" sz="2200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782" y="3771658"/>
            <a:ext cx="8679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SzPct val="70000"/>
              <a:buBlip>
                <a:blip r:embed="rId3"/>
              </a:buBlip>
            </a:pPr>
            <a:r>
              <a:rPr lang="en-US" sz="2000" b="1" dirty="0">
                <a:latin typeface="Arial Narrow" pitchFamily="34" charset="0"/>
              </a:rPr>
              <a:t>Less rapidly metabolized &amp; more lipid soluble ►</a:t>
            </a:r>
            <a:r>
              <a:rPr lang="en-US" sz="2000" b="1" dirty="0" smtClean="0">
                <a:latin typeface="Arial Narrow" pitchFamily="34" charset="0"/>
              </a:rPr>
              <a:t>increasing </a:t>
            </a:r>
            <a:r>
              <a:rPr lang="en-US" sz="2000" b="1" dirty="0">
                <a:latin typeface="Arial Narrow" pitchFamily="34" charset="0"/>
              </a:rPr>
              <a:t>its duration of action</a:t>
            </a:r>
            <a:r>
              <a:rPr lang="en-US" sz="2000" b="1" dirty="0" smtClean="0">
                <a:latin typeface="Arial Narrow" pitchFamily="34" charset="0"/>
              </a:rPr>
              <a:t>.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00034" y="1464949"/>
            <a:ext cx="85011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Excess </a:t>
            </a:r>
            <a:r>
              <a:rPr lang="en-US" sz="2400" b="1" dirty="0" smtClean="0">
                <a:latin typeface="Arial Narrow" pitchFamily="34" charset="0"/>
              </a:rPr>
              <a:t>androgens (</a:t>
            </a:r>
            <a:r>
              <a:rPr lang="en-US" sz="2400" b="1" dirty="0">
                <a:latin typeface="Arial Narrow" pitchFamily="34" charset="0"/>
              </a:rPr>
              <a:t>if taken &gt; 6 </a:t>
            </a:r>
            <a:r>
              <a:rPr lang="en-US" sz="2400" b="1" dirty="0" err="1">
                <a:latin typeface="Arial Narrow" pitchFamily="34" charset="0"/>
              </a:rPr>
              <a:t>wks</a:t>
            </a:r>
            <a:r>
              <a:rPr lang="en-US" sz="2400" b="1" dirty="0">
                <a:latin typeface="Arial Narrow" pitchFamily="34" charset="0"/>
              </a:rPr>
              <a:t>) can cause impotence</a:t>
            </a:r>
            <a:r>
              <a:rPr lang="en-US" sz="2400" b="1" dirty="0" smtClean="0">
                <a:latin typeface="Arial Narrow" pitchFamily="34" charset="0"/>
              </a:rPr>
              <a:t>, decreased </a:t>
            </a:r>
            <a:r>
              <a:rPr lang="en-US" sz="2400" b="1" dirty="0">
                <a:latin typeface="Arial Narrow" pitchFamily="34" charset="0"/>
              </a:rPr>
              <a:t>spermatogenesis </a:t>
            </a:r>
            <a:r>
              <a:rPr lang="en-US" sz="2400" b="1" dirty="0" smtClean="0">
                <a:latin typeface="Arial Narrow" pitchFamily="34" charset="0"/>
              </a:rPr>
              <a:t>&amp; </a:t>
            </a:r>
            <a:r>
              <a:rPr lang="en-US" sz="2400" b="1" dirty="0" err="1" smtClean="0">
                <a:latin typeface="Arial Narrow" pitchFamily="34" charset="0"/>
              </a:rPr>
              <a:t>gynecomastia</a:t>
            </a:r>
            <a:r>
              <a:rPr lang="en-US" sz="2400" b="1" dirty="0">
                <a:latin typeface="Arial Narrow" pitchFamily="34" charset="0"/>
              </a:rPr>
              <a:t>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Alteration </a:t>
            </a:r>
            <a:r>
              <a:rPr lang="en-US" sz="2400" b="1" dirty="0">
                <a:latin typeface="Arial Narrow" pitchFamily="34" charset="0"/>
              </a:rPr>
              <a:t>in serum lipid profile: </a:t>
            </a:r>
            <a:r>
              <a:rPr lang="en-US" sz="2400" b="1" dirty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>
                <a:latin typeface="Arial Narrow" pitchFamily="34" charset="0"/>
              </a:rPr>
              <a:t>HDL &amp; </a:t>
            </a:r>
            <a:r>
              <a:rPr lang="en-US" sz="2400" b="1" dirty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LDL,  hence,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risk of premature coronary heart disease.</a:t>
            </a:r>
            <a:endParaRPr lang="en-US" sz="2400" b="1" dirty="0">
              <a:latin typeface="Arial Narrow" pitchFamily="34" charset="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Arial Narrow" pitchFamily="34" charset="0"/>
              </a:rPr>
              <a:t>Salt &amp; water </a:t>
            </a:r>
            <a:r>
              <a:rPr lang="en-US" sz="2400" b="1" dirty="0" smtClean="0">
                <a:latin typeface="Arial Narrow" pitchFamily="34" charset="0"/>
              </a:rPr>
              <a:t>retention leading to edema.</a:t>
            </a: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sz="2400" b="1" dirty="0">
                <a:latin typeface="Arial Narrow" pitchFamily="34" charset="0"/>
              </a:rPr>
              <a:t>Hepatic dysfunction;</a:t>
            </a:r>
            <a:r>
              <a:rPr lang="en-US" sz="2400" b="1" dirty="0">
                <a:latin typeface="Arial Narrow" pitchFamily="34" charset="0"/>
                <a:sym typeface="Wingdings 3"/>
              </a:rPr>
              <a:t> </a:t>
            </a:r>
            <a:r>
              <a:rPr lang="en-US" sz="2400" b="1" dirty="0">
                <a:latin typeface="Arial Narrow" pitchFamily="34" charset="0"/>
              </a:rPr>
              <a:t>AST </a:t>
            </a:r>
            <a:r>
              <a:rPr lang="en-US" sz="2400" b="1" dirty="0" err="1">
                <a:latin typeface="Arial Narrow" pitchFamily="34" charset="0"/>
              </a:rPr>
              <a:t>levels,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err="1">
                <a:latin typeface="Arial Narrow" pitchFamily="34" charset="0"/>
              </a:rPr>
              <a:t>alkaline</a:t>
            </a:r>
            <a:r>
              <a:rPr lang="en-US" sz="2400" b="1" dirty="0">
                <a:latin typeface="Arial Narrow" pitchFamily="34" charset="0"/>
              </a:rPr>
              <a:t> phosphatase,</a:t>
            </a:r>
            <a:r>
              <a:rPr lang="en-US" sz="2400" b="1" dirty="0">
                <a:latin typeface="Arial Narrow" pitchFamily="34" charset="0"/>
                <a:sym typeface="Wingdings 3"/>
              </a:rPr>
              <a:t>                  </a:t>
            </a:r>
            <a:br>
              <a:rPr lang="en-US" sz="2400" b="1" dirty="0">
                <a:latin typeface="Arial Narrow" pitchFamily="34" charset="0"/>
                <a:sym typeface="Wingdings 3"/>
              </a:rPr>
            </a:br>
            <a:r>
              <a:rPr lang="en-US" sz="2400" b="1" dirty="0">
                <a:latin typeface="Arial Narrow" pitchFamily="34" charset="0"/>
                <a:sym typeface="Wingdings 3"/>
              </a:rPr>
              <a:t>   </a:t>
            </a:r>
            <a:r>
              <a:rPr lang="en-US" sz="2400" b="1" dirty="0">
                <a:latin typeface="Arial Narrow" pitchFamily="34" charset="0"/>
              </a:rPr>
              <a:t> bilirubin &amp; </a:t>
            </a:r>
            <a:r>
              <a:rPr lang="en-US" sz="2400" b="1" dirty="0" err="1">
                <a:latin typeface="Arial Narrow" pitchFamily="34" charset="0"/>
              </a:rPr>
              <a:t>cholestatic</a:t>
            </a:r>
            <a:r>
              <a:rPr lang="en-US" sz="2400" b="1" dirty="0">
                <a:latin typeface="Arial Narrow" pitchFamily="34" charset="0"/>
              </a:rPr>
              <a:t> jaundice. </a:t>
            </a:r>
            <a:endParaRPr lang="en-US" sz="2400" b="1" dirty="0" smtClean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Hepatic </a:t>
            </a:r>
            <a:r>
              <a:rPr lang="en-US" sz="2400" b="1" dirty="0" smtClean="0">
                <a:latin typeface="Arial Narrow" pitchFamily="34" charset="0"/>
              </a:rPr>
              <a:t>carcinoma (</a:t>
            </a:r>
            <a:r>
              <a:rPr lang="en-US" sz="2400" b="1" dirty="0" smtClean="0">
                <a:latin typeface="Arial Narrow" pitchFamily="34" charset="0"/>
              </a:rPr>
              <a:t>long term use)</a:t>
            </a:r>
            <a:endParaRPr lang="en-US" sz="2400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lang="en-US" sz="2400" b="1" dirty="0">
                <a:latin typeface="Arial Narrow" pitchFamily="34" charset="0"/>
              </a:rPr>
              <a:t>Behavioral changes; physiologic dependence,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sz="2400" b="1" dirty="0">
                <a:latin typeface="Arial Narrow" pitchFamily="34" charset="0"/>
              </a:rPr>
              <a:t> aggressiveness,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 psychotic symptoms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latin typeface="Arial Narrow" pitchFamily="34" charset="0"/>
              </a:rPr>
              <a:t>Polycythemia (</a:t>
            </a:r>
            <a:r>
              <a:rPr lang="en-US" sz="2400" b="1" dirty="0" smtClean="0">
                <a:latin typeface="Arial Narrow" pitchFamily="34" charset="0"/>
              </a:rPr>
              <a:t>increase </a:t>
            </a:r>
            <a:r>
              <a:rPr lang="en-US" sz="2400" b="1" dirty="0">
                <a:latin typeface="Arial Narrow" pitchFamily="34" charset="0"/>
              </a:rPr>
              <a:t># of RBC</a:t>
            </a:r>
            <a:r>
              <a:rPr lang="en-US" sz="2400" b="1" dirty="0" smtClean="0">
                <a:latin typeface="Arial Narrow" pitchFamily="34" charset="0"/>
              </a:rPr>
              <a:t>)</a:t>
            </a:r>
            <a:r>
              <a:rPr lang="en-US" sz="2400" b="1" dirty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risk of clotting.</a:t>
            </a:r>
            <a:endParaRPr lang="en-US" sz="2400" b="1" dirty="0">
              <a:latin typeface="Arial Narrow" pitchFamily="34" charset="0"/>
              <a:sym typeface="Wingdings 3"/>
            </a:endParaRPr>
          </a:p>
          <a:p>
            <a:pPr indent="-34290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latin typeface="Arial Narrow" pitchFamily="34" charset="0"/>
              </a:rPr>
              <a:t>Premature closing of epiphysis of the long bones.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latin typeface="Arial Narrow" pitchFamily="34" charset="0"/>
              </a:rPr>
              <a:t>Reduction of testicular size</a:t>
            </a:r>
            <a:endParaRPr lang="en-US" sz="2400" b="1" dirty="0">
              <a:latin typeface="Arial Narrow" pitchFamily="34" charset="0"/>
            </a:endParaRPr>
          </a:p>
          <a:p>
            <a:pPr marR="0" lvl="0" indent="-342900" fontAlgn="auto"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000" b="1" dirty="0">
                <a:latin typeface="Arial Narrow" pitchFamily="34" charset="0"/>
              </a:rPr>
              <a:t> </a:t>
            </a:r>
            <a:endParaRPr lang="en-US" sz="1400" b="1" dirty="0" smtClean="0">
              <a:latin typeface="Arial Narrow" pitchFamily="34" charset="0"/>
            </a:endParaRPr>
          </a:p>
          <a:p>
            <a:pPr marL="0" marR="0" lvl="1" indent="-285750" fontAlgn="auto">
              <a:buClrTx/>
              <a:buSzPct val="70000"/>
              <a:tabLst/>
              <a:defRPr/>
            </a:pPr>
            <a:r>
              <a:rPr lang="en-US" sz="1400" b="1" dirty="0" smtClean="0">
                <a:latin typeface="Arial Narrow" pitchFamily="34" charset="0"/>
              </a:rPr>
              <a:t> </a:t>
            </a:r>
          </a:p>
          <a:p>
            <a:pPr lvl="0" indent="-342900">
              <a:buSzPct val="70000"/>
              <a:buFont typeface="Wingdings" pitchFamily="2" charset="2"/>
              <a:buNone/>
              <a:defRPr/>
            </a:pP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2844" y="548680"/>
            <a:ext cx="6373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Adverse effects of Androgens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954972" y="173551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5720" y="358306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2802" y="2500306"/>
            <a:ext cx="748955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Therapy for androgen deficiency in adult male infertility.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In delayed puberty with </a:t>
            </a:r>
            <a:r>
              <a:rPr lang="en-US" sz="2400" b="1" dirty="0" err="1" smtClean="0">
                <a:latin typeface="Arial Narrow" pitchFamily="34" charset="0"/>
              </a:rPr>
              <a:t>hypogonadism</a:t>
            </a: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</a:rPr>
              <a:t>give androgen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premature fusion of epiphyses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short stature.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endParaRPr lang="en-US" sz="2400" b="1" dirty="0" smtClean="0">
              <a:latin typeface="Arial Narrow" pitchFamily="34" charset="0"/>
            </a:endParaRP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36" y="1643050"/>
            <a:ext cx="7416824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</a:t>
            </a:r>
            <a:r>
              <a:rPr lang="en-US" sz="2800" u="heavy" dirty="0" err="1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Testesterone</a:t>
            </a:r>
            <a:r>
              <a:rPr lang="en-US" sz="28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 Replacement Therapy(TRT)</a:t>
            </a:r>
            <a:endParaRPr lang="en-US" sz="28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1000">
              <a:schemeClr val="bg1"/>
            </a:gs>
            <a:gs pos="100000">
              <a:schemeClr val="accent3">
                <a:lumMod val="75000"/>
              </a:schemeClr>
            </a:gs>
            <a:gs pos="93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043502" y="1387714"/>
            <a:ext cx="120225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78967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Male patients with cancer of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Severe renal &amp; cardiac disease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400" b="1" dirty="0" smtClean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Hypercoagulable</a:t>
            </a:r>
            <a:r>
              <a:rPr lang="en-US" sz="2400" b="1" dirty="0" smtClean="0">
                <a:latin typeface="Arial Narrow" pitchFamily="34" charset="0"/>
              </a:rPr>
              <a:t>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3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Polycythemia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57222" y="2486506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</a:rPr>
              <a:t>+  corticosteroids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oedema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+ insulin or oral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</a:pP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propranolol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72200" y="1988840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39"/>
          <p:cNvGrpSpPr/>
          <p:nvPr/>
        </p:nvGrpSpPr>
        <p:grpSpPr>
          <a:xfrm>
            <a:off x="299258" y="4005064"/>
            <a:ext cx="8768956" cy="2241833"/>
            <a:chOff x="299258" y="4149080"/>
            <a:chExt cx="8768956" cy="2241833"/>
          </a:xfrm>
        </p:grpSpPr>
        <p:sp>
          <p:nvSpPr>
            <p:cNvPr id="53" name="Rectangle 52"/>
            <p:cNvSpPr/>
            <p:nvPr/>
          </p:nvSpPr>
          <p:spPr>
            <a:xfrm>
              <a:off x="299258" y="4221088"/>
              <a:ext cx="876895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	           More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</a:rPr>
                <a:t>safely</a:t>
              </a:r>
              <a:r>
                <a:rPr lang="en-US" sz="2200" b="1" dirty="0" smtClean="0">
                  <a:latin typeface="Arial Narrow" pitchFamily="34" charset="0"/>
                </a:rPr>
                <a:t> given in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 testosterone or in 2ndry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. 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  <a:sym typeface="Wingdings 3"/>
                </a:rPr>
                <a:t>Why ???</a:t>
              </a:r>
              <a:endPara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endParaRP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200" b="1" dirty="0" smtClean="0">
                  <a:latin typeface="Arial Narrow" pitchFamily="34" charset="0"/>
                </a:rPr>
                <a:t>1. Not aromatized into estrogens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no –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200" b="1" dirty="0" smtClean="0">
                  <a:latin typeface="Arial Narrow" pitchFamily="34" charset="0"/>
                </a:rPr>
                <a:t>of </a:t>
              </a:r>
              <a:r>
                <a:rPr lang="en-US" sz="2200" b="1" dirty="0" err="1" smtClean="0">
                  <a:latin typeface="Arial Narrow" pitchFamily="34" charset="0"/>
                </a:rPr>
                <a:t>GnHs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encourages natural testosterone production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spermatogenesis is enhanced</a:t>
              </a: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2. Unlike other oral synthetic androgens it is not hepatotoxic</a:t>
              </a:r>
              <a:r>
                <a:rPr lang="en-US" sz="2200" b="1" dirty="0">
                  <a:latin typeface="Arial Narrow" pitchFamily="34" charset="0"/>
                </a:rPr>
                <a:t>.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4028" y="4149080"/>
              <a:ext cx="1500198" cy="430887"/>
            </a:xfrm>
            <a:prstGeom prst="rect">
              <a:avLst/>
            </a:prstGeom>
            <a:solidFill>
              <a:srgbClr val="9E004F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 smtClean="0">
                  <a:solidFill>
                    <a:srgbClr val="CCFF33"/>
                  </a:solidFill>
                  <a:latin typeface="Bernard MT Condensed" pitchFamily="18" charset="0"/>
                </a:rPr>
                <a:t>Mesterolone</a:t>
              </a:r>
              <a:endParaRPr lang="en-US" sz="21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6" grpId="1" build="allAtOnce"/>
      <p:bldP spid="50" grpId="0"/>
      <p:bldP spid="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2342297"/>
            <a:ext cx="86409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Both drugs can induce libido &amp; bad temper in men 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Because 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–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feedback on hypothalamus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pulse frequency &amp; pituitary responsiveness to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</a:rPr>
              <a:t> , so </a:t>
            </a:r>
            <a:r>
              <a:rPr lang="en-US" sz="2200" b="1" spc="-40" dirty="0" err="1" smtClean="0">
                <a:latin typeface="Arial Narrow" pitchFamily="34" charset="0"/>
              </a:rPr>
              <a:t>antiestrogens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 &amp; improve its pituitary response.</a:t>
            </a:r>
            <a:endParaRPr lang="en-US" sz="2200" b="1" spc="-4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0466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786" y="5013176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- All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are used for inducing spermatogenesis in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oligozoospermia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( count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is low)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- Given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as daily dose  over a period of 1–6 months.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- Best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to improve sperm count &amp; motility with good pregnancy rates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4005064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.b. </a:t>
            </a:r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674" y="4005064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50912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Blocks conversion of testosterone to estrogen within the hypothalamus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 animBg="1"/>
      <p:bldP spid="49" grpId="1" animBg="1"/>
      <p:bldP spid="50" grpId="0"/>
      <p:bldP spid="31" grpId="0"/>
      <p:bldP spid="32" grpId="0" animBg="1"/>
      <p:bldP spid="32" grpId="1" animBg="1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9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571868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3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 smtClean="0">
                <a:latin typeface="Arial Narrow" pitchFamily="34" charset="0"/>
              </a:rPr>
              <a:t>hypothalamic </a:t>
            </a:r>
            <a:r>
              <a:rPr lang="en-US" sz="2200" b="1" dirty="0" err="1" smtClean="0">
                <a:latin typeface="Arial Narrow" pitchFamily="34" charset="0"/>
              </a:rPr>
              <a:t>dysfunction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</a:rPr>
              <a:t>androgenization</a:t>
            </a:r>
            <a:r>
              <a:rPr lang="en-US" sz="2200" b="1" dirty="0" smtClean="0">
                <a:latin typeface="Arial Narrow" pitchFamily="34" charset="0"/>
              </a:rPr>
              <a:t> &amp; spermatogenesis</a:t>
            </a:r>
          </a:p>
          <a:p>
            <a:r>
              <a:rPr lang="en-US" sz="2200" b="1" dirty="0" smtClean="0">
                <a:latin typeface="Arial Narrow" pitchFamily="34" charset="0"/>
              </a:rPr>
              <a:t>Given as Pulsatile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therapy (4-8 </a:t>
            </a:r>
            <a:r>
              <a:rPr lang="en-US" sz="2200" b="1" dirty="0" err="1" smtClean="0">
                <a:latin typeface="Arial Narrow" pitchFamily="34" charset="0"/>
              </a:rPr>
              <a:t>ug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subcut</a:t>
            </a:r>
            <a:r>
              <a:rPr lang="en-US" sz="2200" b="1" dirty="0" smtClean="0">
                <a:latin typeface="Arial Narrow" pitchFamily="34" charset="0"/>
              </a:rPr>
              <a:t> every 2 hours) using a portable pump.  </a:t>
            </a:r>
          </a:p>
          <a:p>
            <a:r>
              <a:rPr lang="en-US" sz="2200" b="1" dirty="0" smtClean="0">
                <a:latin typeface="Arial Narrow" pitchFamily="34" charset="0"/>
              </a:rPr>
              <a:t>Exogenous excess of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down-regulation of pituitary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receptors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LH responsiveness.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depression, generalized weakness, pain 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and osteoporosis.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1868" y="3933056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33"/>
                </a:solidFill>
                <a:latin typeface="Bernard MT Condensed" pitchFamily="18" charset="0"/>
              </a:rPr>
              <a:t>4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14" y="4429132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 smtClean="0">
                <a:latin typeface="Arial Narrow" pitchFamily="34" charset="0"/>
              </a:rPr>
              <a:t>2ndry </a:t>
            </a:r>
            <a:r>
              <a:rPr lang="en-US" sz="2200" b="1" spc="-30" dirty="0" err="1" smtClean="0">
                <a:latin typeface="Arial Narrow" pitchFamily="34" charset="0"/>
              </a:rPr>
              <a:t>hypogonadism</a:t>
            </a:r>
            <a:r>
              <a:rPr lang="en-US" sz="2200" b="1" spc="-30" dirty="0" smtClean="0">
                <a:latin typeface="Arial Narrow" pitchFamily="34" charset="0"/>
              </a:rPr>
              <a:t> (FSH or both FSH or LH absent)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 smtClean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 smtClean="0">
                <a:latin typeface="Arial Narrow" pitchFamily="34" charset="0"/>
              </a:rPr>
              <a:t>GnHs</a:t>
            </a:r>
            <a:r>
              <a:rPr lang="en-US" sz="2200" b="1" spc="-30" dirty="0" smtClean="0">
                <a:latin typeface="Arial Narrow" pitchFamily="34" charset="0"/>
              </a:rPr>
              <a:t> replacement must be combined;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(3 x 2000 U/w.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</a:rPr>
              <a:t>2 </a:t>
            </a:r>
            <a:r>
              <a:rPr lang="en-US" sz="2200" b="1" spc="-30" dirty="0" err="1" smtClean="0">
                <a:latin typeface="Arial Narrow" pitchFamily="34" charset="0"/>
              </a:rPr>
              <a:t>ms.</a:t>
            </a:r>
            <a:r>
              <a:rPr lang="en-US" sz="2200" b="1" spc="-30" dirty="0" smtClean="0">
                <a:latin typeface="Arial Narrow" pitchFamily="34" charset="0"/>
              </a:rPr>
              <a:t>) followed  by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+ </a:t>
            </a:r>
            <a:r>
              <a:rPr lang="en-US" sz="2200" b="1" spc="-30" dirty="0" err="1" smtClean="0">
                <a:latin typeface="Arial Narrow" pitchFamily="34" charset="0"/>
              </a:rPr>
              <a:t>hMG</a:t>
            </a:r>
            <a:r>
              <a:rPr lang="en-US" sz="2200" b="1" spc="-30" dirty="0" smtClean="0">
                <a:latin typeface="Arial Narrow" pitchFamily="34" charset="0"/>
              </a:rPr>
              <a:t> (3x 75 to 3 x 150 U 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spc="-30" dirty="0" smtClean="0">
                <a:latin typeface="Arial Narrow" pitchFamily="34" charset="0"/>
              </a:rPr>
              <a:t>6 -12 ms). </a:t>
            </a:r>
            <a:r>
              <a:rPr lang="en-US" sz="2200" b="1" spc="-30" dirty="0">
                <a:latin typeface="Arial Narrow" pitchFamily="34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4282" y="592933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b="1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, precocious puberty.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07504" y="116632"/>
            <a:ext cx="3672408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5.Non-HORMONAL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685145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Sometimes is very promising, to improve sperm quality and quantity.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2221643"/>
            <a:ext cx="835292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err="1" smtClean="0">
                <a:latin typeface="Arial Narrow" pitchFamily="34" charset="0"/>
              </a:rPr>
              <a:t>proteolytic</a:t>
            </a:r>
            <a:r>
              <a:rPr lang="en-US" sz="2400" b="1" dirty="0" smtClean="0">
                <a:latin typeface="Arial Narrow" pitchFamily="34" charset="0"/>
              </a:rPr>
              <a:t> activity, cleaving </a:t>
            </a:r>
            <a:r>
              <a:rPr lang="en-US" sz="2400" b="1" dirty="0" err="1" smtClean="0">
                <a:latin typeface="Arial Narrow" pitchFamily="34" charset="0"/>
              </a:rPr>
              <a:t>kininogen</a:t>
            </a:r>
            <a:r>
              <a:rPr lang="en-US" sz="2400" b="1" dirty="0" smtClean="0">
                <a:latin typeface="Arial Narrow" pitchFamily="34" charset="0"/>
              </a:rPr>
              <a:t> to </a:t>
            </a:r>
            <a:r>
              <a:rPr lang="en-US" sz="2400" b="1" dirty="0" err="1" smtClean="0">
                <a:latin typeface="Arial Narrow" pitchFamily="34" charset="0"/>
              </a:rPr>
              <a:t>kinins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important for sperm motility.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1804754"/>
            <a:ext cx="137729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KALLIKREIN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7504" y="2937804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07504" y="4216365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7504" y="5477162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7504" y="5975386"/>
            <a:ext cx="7488832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important </a:t>
            </a:r>
            <a:r>
              <a:rPr lang="en-US" sz="2400" b="1" dirty="0">
                <a:latin typeface="Arial Narrow" pitchFamily="34" charset="0"/>
              </a:rPr>
              <a:t>for sperm </a:t>
            </a:r>
            <a:r>
              <a:rPr lang="en-US" sz="2400" b="1" dirty="0" smtClean="0">
                <a:latin typeface="Arial Narrow" pitchFamily="34" charset="0"/>
              </a:rPr>
              <a:t>maturation.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07504" y="4675078"/>
            <a:ext cx="864096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Plays </a:t>
            </a:r>
            <a:r>
              <a:rPr lang="en-US" sz="2400" b="1" dirty="0">
                <a:latin typeface="Arial Narrow" pitchFamily="34" charset="0"/>
              </a:rPr>
              <a:t>an important role in testicular </a:t>
            </a:r>
            <a:r>
              <a:rPr lang="en-US" sz="2400" b="1" dirty="0" smtClean="0">
                <a:latin typeface="Arial Narrow" pitchFamily="34" charset="0"/>
              </a:rPr>
              <a:t>development, sperm production &amp; sperm </a:t>
            </a:r>
            <a:r>
              <a:rPr lang="en-US" sz="2400" b="1" dirty="0">
                <a:latin typeface="Arial Narrow" pitchFamily="34" charset="0"/>
              </a:rPr>
              <a:t>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3410372"/>
            <a:ext cx="8856984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P</a:t>
            </a:r>
            <a:r>
              <a:rPr lang="en-US" sz="2400" b="1" dirty="0" smtClean="0">
                <a:latin typeface="Arial Narrow" pitchFamily="34" charset="0"/>
              </a:rPr>
              <a:t>lays </a:t>
            </a:r>
            <a:r>
              <a:rPr lang="en-US" sz="2400" b="1" dirty="0">
                <a:latin typeface="Arial Narrow" pitchFamily="34" charset="0"/>
              </a:rPr>
              <a:t>a role in RNA and DNA synthesis </a:t>
            </a:r>
            <a:r>
              <a:rPr lang="en-US" sz="2400" b="1" dirty="0" smtClean="0">
                <a:latin typeface="Arial Narrow" pitchFamily="34" charset="0"/>
              </a:rPr>
              <a:t>during spermatogenesis &amp; </a:t>
            </a:r>
            <a:r>
              <a:rPr lang="en-US" sz="2400" b="1" dirty="0">
                <a:latin typeface="Arial Narrow" pitchFamily="34" charset="0"/>
              </a:rPr>
              <a:t>has antioxidant properties.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1802" y="1196752"/>
            <a:ext cx="158417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3688" y="1241050"/>
            <a:ext cx="738031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Protect sperm from oxidative damage (e.g. </a:t>
            </a:r>
            <a:r>
              <a:rPr lang="en-US" sz="2400" b="1" dirty="0" err="1" smtClean="0">
                <a:latin typeface="Arial Narrow" pitchFamily="34" charset="0"/>
              </a:rPr>
              <a:t>vit</a:t>
            </a:r>
            <a:r>
              <a:rPr lang="en-US" sz="2400" b="1" dirty="0" smtClean="0">
                <a:latin typeface="Arial Narrow" pitchFamily="34" charset="0"/>
              </a:rPr>
              <a:t> E,C)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2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36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528" y="1556792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400" b="1" spc="-40" dirty="0" smtClean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 smtClean="0">
                <a:latin typeface="Arial Narrow" pitchFamily="34" charset="0"/>
              </a:rPr>
              <a:t>dysregulations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br>
              <a:rPr lang="en-US" sz="2400" b="1" spc="-40" dirty="0" smtClean="0">
                <a:latin typeface="Arial Narrow" pitchFamily="34" charset="0"/>
              </a:rPr>
            </a:br>
            <a:r>
              <a:rPr lang="en-US" sz="2400" b="1" spc="-40" dirty="0" smtClean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infertility whether being empirical or specific.</a:t>
            </a:r>
          </a:p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Highlight some potentialities of non-hormonal 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therapies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635896" y="4941168"/>
            <a:ext cx="2952328" cy="1728192"/>
            <a:chOff x="1043608" y="3744416"/>
            <a:chExt cx="4278811" cy="2708920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043608" y="5832648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753038" y="5479154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>
              <a:off x="3409222" y="3744416"/>
              <a:ext cx="1913197" cy="22322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2698142" y="5112568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7174938" y="4581128"/>
            <a:ext cx="1717542" cy="20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950802" y="4725145"/>
            <a:ext cx="1525732" cy="1728192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411760" y="332656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378677" y="1301304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58961" y="348846"/>
            <a:ext cx="2340832" cy="120794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4" y="467694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1043608" y="1311151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00194" y="2420888"/>
            <a:ext cx="8266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Inability of a male to achieve conception in a fertile woman after one year of</a:t>
            </a:r>
            <a:r>
              <a:rPr lang="en-US" sz="2400" b="1" dirty="0">
                <a:latin typeface="Arial Narrow" pitchFamily="34" charset="0"/>
              </a:rPr>
              <a:t> frequent </a:t>
            </a:r>
            <a:r>
              <a:rPr lang="en-US" sz="2400" b="1" dirty="0" smtClean="0">
                <a:latin typeface="Arial Narrow" pitchFamily="34" charset="0"/>
              </a:rPr>
              <a:t>unprotected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1916832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9552" y="3429000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7544" y="3933056"/>
            <a:ext cx="76328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93333"/>
                </a:solidFill>
              </a:rPr>
              <a:t>Infertility </a:t>
            </a:r>
            <a:r>
              <a:rPr lang="en-US" sz="2400" b="1" dirty="0">
                <a:latin typeface="Arial Narrow" pitchFamily="34" charset="0"/>
              </a:rPr>
              <a:t>has traditionally been thought of as a woman's problem. However, about one out of every three cases of infertility is due to the man alone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INFERTILITY </a:t>
            </a:r>
            <a:r>
              <a:rPr lang="en-US" sz="2400" b="1" dirty="0" err="1" smtClean="0">
                <a:solidFill>
                  <a:srgbClr val="C40025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rgbClr val="C40025"/>
                </a:solidFill>
                <a:latin typeface="Arial Narrow" pitchFamily="34" charset="0"/>
              </a:rPr>
              <a:t> IMPOTENCE </a:t>
            </a:r>
            <a:r>
              <a:rPr lang="en-US" sz="2400" b="1" dirty="0" smtClean="0">
                <a:latin typeface="Arial Narrow" pitchFamily="34" charset="0"/>
              </a:rPr>
              <a:t>–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What is the difference?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2076809"/>
            <a:ext cx="8315356" cy="20002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In male infertility, the semen analysis is abnormal: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84570"/>
            <a:ext cx="8715404" cy="28527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Count is low (</a:t>
            </a:r>
            <a:r>
              <a:rPr lang="en-US" sz="2800" b="1" dirty="0" err="1" smtClean="0">
                <a:solidFill>
                  <a:schemeClr val="tx2"/>
                </a:solidFill>
              </a:rPr>
              <a:t>oligospermia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Sperms are absent in the ejaculate (</a:t>
            </a:r>
            <a:r>
              <a:rPr lang="en-US" sz="2800" b="1" dirty="0" err="1" smtClean="0">
                <a:solidFill>
                  <a:schemeClr val="tx2"/>
                </a:solidFill>
              </a:rPr>
              <a:t>azoospermia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 Sperm motility is seriously affected (</a:t>
            </a:r>
            <a:r>
              <a:rPr lang="en-US" sz="2800" b="1" dirty="0" err="1" smtClean="0">
                <a:solidFill>
                  <a:schemeClr val="tx2"/>
                </a:solidFill>
              </a:rPr>
              <a:t>asthenospermia</a:t>
            </a:r>
            <a:r>
              <a:rPr lang="en-US" sz="2800" b="1" dirty="0" smtClean="0">
                <a:solidFill>
                  <a:schemeClr val="tx2"/>
                </a:solidFill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Sperms are totally immobile or dead (</a:t>
            </a:r>
            <a:r>
              <a:rPr lang="en-US" sz="2800" b="1" dirty="0" err="1" smtClean="0">
                <a:solidFill>
                  <a:schemeClr val="tx2"/>
                </a:solidFill>
              </a:rPr>
              <a:t>necrospermia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4" name="Picture 2" descr="C:\Users\Bassiouni\Desktop\maleinfertilit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2656"/>
            <a:ext cx="8153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2664" cy="100811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Causes of Male Infertility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036496" cy="547260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600" b="1" dirty="0" smtClean="0">
                <a:solidFill>
                  <a:srgbClr val="FF0000"/>
                </a:solidFill>
              </a:rPr>
              <a:t>1. </a:t>
            </a:r>
            <a:r>
              <a:rPr lang="en-US" sz="11200" b="1" dirty="0" smtClean="0">
                <a:solidFill>
                  <a:srgbClr val="FF0000"/>
                </a:solidFill>
              </a:rPr>
              <a:t>Idiopathic</a:t>
            </a:r>
            <a:r>
              <a:rPr lang="en-US" sz="11200" b="1" dirty="0" smtClean="0"/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(causes unknown).</a:t>
            </a:r>
          </a:p>
          <a:p>
            <a:pPr algn="l"/>
            <a:r>
              <a:rPr lang="en-US" sz="8600" b="1" dirty="0" smtClean="0">
                <a:solidFill>
                  <a:srgbClr val="FF0000"/>
                </a:solidFill>
              </a:rPr>
              <a:t>2. </a:t>
            </a:r>
            <a:r>
              <a:rPr lang="en-US" sz="11200" b="1" dirty="0" smtClean="0">
                <a:solidFill>
                  <a:srgbClr val="FF0000"/>
                </a:solidFill>
              </a:rPr>
              <a:t>Pre- testicular causes </a:t>
            </a:r>
            <a:r>
              <a:rPr lang="en-US" sz="8600" b="1" dirty="0" smtClean="0">
                <a:solidFill>
                  <a:schemeClr val="tx1"/>
                </a:solidFill>
              </a:rPr>
              <a:t>(poor </a:t>
            </a:r>
            <a:r>
              <a:rPr lang="en-US" sz="9600" b="1" dirty="0" smtClean="0">
                <a:solidFill>
                  <a:schemeClr val="tx1"/>
                </a:solidFill>
              </a:rPr>
              <a:t>hormonal support &amp; poor general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health) </a:t>
            </a:r>
            <a:r>
              <a:rPr lang="en-US" sz="9600" b="1" dirty="0">
                <a:solidFill>
                  <a:schemeClr val="tx1"/>
                </a:solidFill>
              </a:rPr>
              <a:t>including: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</a:t>
            </a:r>
            <a:r>
              <a:rPr lang="en-US" sz="9600" b="1" dirty="0" err="1" smtClean="0">
                <a:solidFill>
                  <a:schemeClr val="tx1"/>
                </a:solidFill>
              </a:rPr>
              <a:t>Hypogonadism</a:t>
            </a:r>
            <a:r>
              <a:rPr lang="en-US" sz="9600" b="1" dirty="0" smtClean="0">
                <a:solidFill>
                  <a:schemeClr val="tx1"/>
                </a:solidFill>
              </a:rPr>
              <a:t>; Drugs; alcohol; </a:t>
            </a:r>
            <a:r>
              <a:rPr lang="en-US" sz="9600" b="1" dirty="0">
                <a:solidFill>
                  <a:schemeClr val="tx1"/>
                </a:solidFill>
              </a:rPr>
              <a:t>Tobacco</a:t>
            </a:r>
            <a:r>
              <a:rPr lang="en-US" sz="9600" b="1" dirty="0" smtClean="0">
                <a:solidFill>
                  <a:schemeClr val="tx1"/>
                </a:solidFill>
              </a:rPr>
              <a:t>; Strenuous riding (bicycle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&amp; </a:t>
            </a:r>
            <a:r>
              <a:rPr lang="en-US" sz="9600" b="1" dirty="0">
                <a:solidFill>
                  <a:schemeClr val="tx1"/>
                </a:solidFill>
              </a:rPr>
              <a:t>horse</a:t>
            </a:r>
            <a:r>
              <a:rPr lang="en-US" sz="5100" b="1" dirty="0">
                <a:solidFill>
                  <a:schemeClr val="tx1"/>
                </a:solidFill>
              </a:rPr>
              <a:t>  </a:t>
            </a:r>
            <a:r>
              <a:rPr lang="en-US" sz="9600" b="1" dirty="0">
                <a:solidFill>
                  <a:schemeClr val="tx1"/>
                </a:solidFill>
              </a:rPr>
              <a:t>riding</a:t>
            </a:r>
            <a:r>
              <a:rPr lang="en-US" sz="9600" b="1" dirty="0" smtClean="0">
                <a:solidFill>
                  <a:schemeClr val="tx1"/>
                </a:solidFill>
              </a:rPr>
              <a:t>);  Medications (</a:t>
            </a:r>
            <a:r>
              <a:rPr lang="en-US" sz="9600" b="1" dirty="0">
                <a:solidFill>
                  <a:schemeClr val="tx1"/>
                </a:solidFill>
              </a:rPr>
              <a:t>chemotherapy; </a:t>
            </a:r>
            <a:r>
              <a:rPr lang="en-US" sz="9600" b="1" dirty="0" smtClean="0">
                <a:solidFill>
                  <a:schemeClr val="tx1"/>
                </a:solidFill>
              </a:rPr>
              <a:t>anabolic </a:t>
            </a:r>
            <a:r>
              <a:rPr lang="en-US" sz="9600" b="1" dirty="0">
                <a:solidFill>
                  <a:schemeClr val="tx1"/>
                </a:solidFill>
              </a:rPr>
              <a:t>steroids).</a:t>
            </a:r>
          </a:p>
          <a:p>
            <a:pPr algn="l"/>
            <a:r>
              <a:rPr lang="en-US" sz="11200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</a:rPr>
              <a:t>3. </a:t>
            </a:r>
            <a:r>
              <a:rPr lang="en-US" sz="11200" b="1" dirty="0" smtClean="0">
                <a:solidFill>
                  <a:srgbClr val="FF0000"/>
                </a:solidFill>
              </a:rPr>
              <a:t>Testicular causes </a:t>
            </a:r>
            <a:r>
              <a:rPr lang="en-US" sz="9600" b="1" dirty="0" smtClean="0">
                <a:solidFill>
                  <a:schemeClr val="tx1"/>
                </a:solidFill>
              </a:rPr>
              <a:t>(testes produce semen of low quantity and/or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poor quality):  Age; Malaria; Testicular cancer;   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    Idiopathic (unexplained sperm deficiencies).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r>
              <a:rPr lang="en-US" sz="11200" b="1" dirty="0" smtClean="0">
                <a:solidFill>
                  <a:srgbClr val="FF0000"/>
                </a:solidFill>
              </a:rPr>
              <a:t>4. Post- testicular causes </a:t>
            </a:r>
            <a:r>
              <a:rPr lang="en-US" sz="9600" b="1" dirty="0" smtClean="0">
                <a:solidFill>
                  <a:schemeClr val="tx1"/>
                </a:solidFill>
              </a:rPr>
              <a:t>(</a:t>
            </a:r>
            <a:r>
              <a:rPr lang="en-US" sz="9600" b="1" u="sng" dirty="0" smtClean="0">
                <a:solidFill>
                  <a:schemeClr val="tx1"/>
                </a:solidFill>
              </a:rPr>
              <a:t>conditions that affect male genital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</a:t>
            </a:r>
            <a:r>
              <a:rPr lang="en-US" sz="9600" b="1" u="sng" dirty="0" smtClean="0">
                <a:solidFill>
                  <a:schemeClr val="tx1"/>
                </a:solidFill>
              </a:rPr>
              <a:t>system </a:t>
            </a:r>
            <a:r>
              <a:rPr lang="en-US" sz="9600" b="1" u="sng" dirty="0" smtClean="0">
                <a:solidFill>
                  <a:schemeClr val="tx1"/>
                </a:solidFill>
              </a:rPr>
              <a:t>after sperm </a:t>
            </a:r>
            <a:r>
              <a:rPr lang="en-US" sz="9600" b="1" u="sng" dirty="0">
                <a:solidFill>
                  <a:schemeClr val="tx1"/>
                </a:solidFill>
              </a:rPr>
              <a:t>production</a:t>
            </a:r>
            <a:r>
              <a:rPr lang="en-US" sz="9600" b="1" dirty="0" smtClean="0">
                <a:solidFill>
                  <a:schemeClr val="tx1"/>
                </a:solidFill>
              </a:rPr>
              <a:t>):  </a:t>
            </a:r>
            <a:endParaRPr lang="en-US" sz="9600" b="1" dirty="0">
              <a:solidFill>
                <a:schemeClr val="tx1"/>
              </a:solidFill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</a:rPr>
              <a:t>     </a:t>
            </a:r>
            <a:r>
              <a:rPr lang="en-US" sz="9600" b="1" dirty="0" smtClean="0">
                <a:solidFill>
                  <a:schemeClr val="tx1"/>
                </a:solidFill>
              </a:rPr>
              <a:t>Vas deferens obstruction; Infection, e.g. prostatitis, T.B; </a:t>
            </a:r>
          </a:p>
          <a:p>
            <a:pPr algn="l"/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     Ejaculatory duct </a:t>
            </a:r>
            <a:r>
              <a:rPr lang="en-US" sz="9600" b="1" dirty="0">
                <a:solidFill>
                  <a:schemeClr val="tx1"/>
                </a:solidFill>
              </a:rPr>
              <a:t>obstruction</a:t>
            </a:r>
            <a:r>
              <a:rPr lang="en-US" sz="9600" b="1" dirty="0" smtClean="0">
                <a:solidFill>
                  <a:schemeClr val="tx1"/>
                </a:solidFill>
              </a:rPr>
              <a:t>; Impotence</a:t>
            </a:r>
            <a:r>
              <a:rPr lang="en-US" sz="9600" b="1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9600" b="1" dirty="0" smtClean="0">
                <a:solidFill>
                  <a:schemeClr val="tx1"/>
                </a:solidFill>
              </a:rPr>
              <a:t>   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996642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67" name="Freeform 66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FSH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LH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99992" y="31485"/>
            <a:ext cx="1986020" cy="37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endParaRPr lang="en-US" sz="2000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 algn="ctr">
              <a:lnSpc>
                <a:spcPts val="1000"/>
              </a:lnSpc>
            </a:pP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 smtClean="0">
                <a:latin typeface="Arial Narrow" pitchFamily="34" charset="0"/>
              </a:rPr>
              <a:t>Initiation &amp; Maintenance</a:t>
            </a:r>
            <a:r>
              <a:rPr lang="en-US" b="1" spc="-40" baseline="30000" dirty="0" smtClean="0">
                <a:latin typeface="Arial Narrow" pitchFamily="34" charset="0"/>
              </a:rPr>
              <a:t> </a:t>
            </a:r>
            <a:r>
              <a:rPr lang="en-US" b="1" spc="-40" dirty="0" smtClean="0">
                <a:latin typeface="Arial Narrow" pitchFamily="34" charset="0"/>
              </a:rPr>
              <a:t>of spermatogenesis </a:t>
            </a:r>
            <a:endParaRPr lang="en-US" b="1" spc="-40" dirty="0">
              <a:latin typeface="Arial Narrow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 smtClean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  <a:endParaRPr lang="en-US" sz="16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  <a:endParaRPr lang="en-US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118" name="Rectangular Callout 117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 smtClean="0">
                  <a:latin typeface="Bernard MT Condensed" pitchFamily="18" charset="0"/>
                </a:rPr>
                <a:t>Problems related to Hormone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7156648" y="3255367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122" name="Rectangular Callout 121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 smtClean="0">
                  <a:latin typeface="Bernard MT Condensed" pitchFamily="18" charset="0"/>
                </a:rPr>
                <a:t>Problems related to Sperm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5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1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27" name="Rectangular Callout 126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 smtClean="0">
                  <a:latin typeface="Bernard MT Condensed" pitchFamily="18" charset="0"/>
                </a:rPr>
                <a:t>Problems of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Sperm Transport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30" name="Rectangular Callout 129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 smtClean="0">
                  <a:latin typeface="Bernard MT Condensed" pitchFamily="18" charset="0"/>
                </a:rPr>
                <a:t>Problem in Erection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&amp; Ejaculation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33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34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35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4355976" y="5301208"/>
            <a:ext cx="64807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00" grpId="0"/>
      <p:bldP spid="100" grpId="1"/>
      <p:bldP spid="101" grpId="0"/>
      <p:bldP spid="101" grpId="1"/>
      <p:bldP spid="116" grpId="0" animBg="1"/>
      <p:bldP spid="120" grpId="0" animBg="1"/>
      <p:bldP spid="124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5357818" y="2204864"/>
            <a:ext cx="3786182" cy="3744416"/>
            <a:chOff x="5357818" y="2240312"/>
            <a:chExt cx="3786182" cy="3666729"/>
          </a:xfrm>
        </p:grpSpPr>
        <p:sp>
          <p:nvSpPr>
            <p:cNvPr id="51" name="Rectangle 50"/>
            <p:cNvSpPr/>
            <p:nvPr/>
          </p:nvSpPr>
          <p:spPr>
            <a:xfrm>
              <a:off x="5357818" y="4372458"/>
              <a:ext cx="3786182" cy="15345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Kallikrein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Antioxidants;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e.g.vit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E,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vit.c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Folic acid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5500694" y="2240312"/>
              <a:ext cx="1588" cy="2132146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15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84617" y="5895286"/>
            <a:ext cx="6468057" cy="977191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 err="1" smtClean="0">
                <a:latin typeface="Bernard MT Condensed" pitchFamily="18" charset="0"/>
              </a:rPr>
              <a:t>Hypergonadotrophic</a:t>
            </a:r>
            <a:r>
              <a:rPr lang="en-US" sz="2200" spc="-40" dirty="0" smtClean="0">
                <a:latin typeface="Bernard MT Condensed" pitchFamily="18" charset="0"/>
              </a:rPr>
              <a:t>  Hypogonadism (</a:t>
            </a:r>
            <a:r>
              <a:rPr lang="en-US" sz="2200" b="1" spc="-40" dirty="0">
                <a:latin typeface="Arial Narrow" pitchFamily="34" charset="0"/>
                <a:sym typeface="Wingdings 3"/>
              </a:rPr>
              <a:t>Testicular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dysfunction)  1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Hypogonadism 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Reproduction  ( no treatment )</a:t>
            </a:r>
            <a:endParaRPr lang="en-US" sz="2000" b="1" i="1" spc="-4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1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srgbClr val="A50021"/>
                  </a:solidFill>
                  <a:latin typeface="Bernard MT Condensed" pitchFamily="18" charset="0"/>
                </a:rPr>
                <a:t>EMPERICAL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5"/>
          <p:cNvGrpSpPr/>
          <p:nvPr/>
        </p:nvGrpSpPr>
        <p:grpSpPr>
          <a:xfrm>
            <a:off x="71406" y="2214554"/>
            <a:ext cx="8937128" cy="2197230"/>
            <a:chOff x="71406" y="2214554"/>
            <a:chExt cx="8937128" cy="2197230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</a:rPr>
                <a:t>Erectile Dysfunction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PDE 5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inhibitors,e.g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. sildenafil 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viagra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 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vardenafil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 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levitra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 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tadalafil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 (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cialis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)          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 (e.g.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prozac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Infection of testes, prostate &amp;UT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406" y="2357430"/>
              <a:ext cx="428628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 err="1" smtClean="0">
                  <a:latin typeface="Arial Narrow" pitchFamily="34" charset="0"/>
                </a:rPr>
                <a:t>Hyperprolactinaemia</a:t>
              </a:r>
              <a:r>
                <a:rPr lang="en-US" sz="2200" b="1" spc="-40" dirty="0" smtClean="0">
                  <a:latin typeface="Arial Narrow" pitchFamily="34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Congenital Adrenal Hyperplasia 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Glucocorticoids excess  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6"/>
          <p:cNvGrpSpPr/>
          <p:nvPr/>
        </p:nvGrpSpPr>
        <p:grpSpPr>
          <a:xfrm>
            <a:off x="21238" y="2258086"/>
            <a:ext cx="5357817" cy="3560113"/>
            <a:chOff x="0" y="2285992"/>
            <a:chExt cx="5357817" cy="3560113"/>
          </a:xfrm>
        </p:grpSpPr>
        <p:sp>
          <p:nvSpPr>
            <p:cNvPr id="124" name="TextBox 123"/>
            <p:cNvSpPr txBox="1"/>
            <p:nvPr/>
          </p:nvSpPr>
          <p:spPr>
            <a:xfrm>
              <a:off x="0" y="3714752"/>
              <a:ext cx="5357817" cy="2131353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400" spc="-40" dirty="0">
                  <a:latin typeface="Bernard MT Condensed" pitchFamily="18" charset="0"/>
                  <a:sym typeface="Wingdings 3"/>
                </a:rPr>
                <a:t>Idiopathic</a:t>
              </a:r>
              <a:r>
                <a:rPr lang="en-US" sz="2800" spc="-40" dirty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800" b="1" spc="-40" dirty="0" smtClean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(FSH</a:t>
              </a:r>
              <a:r>
                <a:rPr lang="en-US" sz="2000" b="1" i="1" spc="-40" dirty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)</a:t>
              </a:r>
              <a:endParaRPr lang="en-US" sz="2000" spc="-40" dirty="0" smtClean="0">
                <a:latin typeface="Bernard MT Condensed" pitchFamily="18" charset="0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</a:rPr>
                <a:t>Euogonadotrophic</a:t>
              </a:r>
              <a:r>
                <a:rPr lang="en-US" sz="2200" spc="-40" dirty="0" smtClean="0">
                  <a:latin typeface="Bernard MT Condensed" pitchFamily="18" charset="0"/>
                </a:rPr>
                <a:t>  Hypogonadism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only)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(SERMs &amp; Aromatase Is)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hypogonadism</a:t>
              </a:r>
              <a:r>
                <a:rPr lang="en-US" sz="240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 smtClean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Hypogonadism (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)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Pulsatile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Clomiphene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4430712" y="2285992"/>
              <a:ext cx="0" cy="142876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929454" y="132827"/>
            <a:ext cx="200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Needs 3 </a:t>
            </a:r>
            <a:r>
              <a:rPr lang="en-US" sz="2200" b="1" dirty="0" err="1" smtClean="0">
                <a:solidFill>
                  <a:srgbClr val="A50021"/>
                </a:solidFill>
                <a:latin typeface="Arial Narrow" pitchFamily="34" charset="0"/>
              </a:rPr>
              <a:t>ms.</a:t>
            </a: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  before  semen quality  changes</a:t>
            </a:r>
            <a:endParaRPr lang="en-US" sz="22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8062664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Drugs Used in the Treatment of Male infertility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016824" cy="4824536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sz="3800" b="1" dirty="0" smtClean="0">
                <a:solidFill>
                  <a:schemeClr val="tx1"/>
                </a:solidFill>
              </a:rPr>
              <a:t>Testosterone </a:t>
            </a:r>
            <a:r>
              <a:rPr lang="en-US" sz="3800" b="1" dirty="0" smtClean="0">
                <a:solidFill>
                  <a:schemeClr val="tx1"/>
                </a:solidFill>
              </a:rPr>
              <a:t>and synthetic androgens</a:t>
            </a:r>
          </a:p>
          <a:p>
            <a:pPr marL="514350" indent="-514350" algn="l">
              <a:buAutoNum type="arabicPeriod"/>
            </a:pPr>
            <a:r>
              <a:rPr lang="en-US" sz="3800" b="1" dirty="0" smtClean="0">
                <a:solidFill>
                  <a:schemeClr val="tx1"/>
                </a:solidFill>
              </a:rPr>
              <a:t>Anti-estrogens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          </a:t>
            </a:r>
            <a:r>
              <a:rPr lang="en-US" sz="3800" b="1" dirty="0" smtClean="0">
                <a:solidFill>
                  <a:schemeClr val="tx1"/>
                </a:solidFill>
              </a:rPr>
              <a:t>-  </a:t>
            </a:r>
            <a:r>
              <a:rPr lang="en-US" sz="3800" b="1" dirty="0" smtClean="0">
                <a:solidFill>
                  <a:schemeClr val="tx1"/>
                </a:solidFill>
              </a:rPr>
              <a:t>SERMs-</a:t>
            </a:r>
            <a:r>
              <a:rPr lang="en-US" sz="3800" b="1" dirty="0" err="1" smtClean="0">
                <a:solidFill>
                  <a:schemeClr val="tx1"/>
                </a:solidFill>
              </a:rPr>
              <a:t>clomifen</a:t>
            </a:r>
            <a:r>
              <a:rPr lang="en-US" sz="3800" b="1" dirty="0" smtClean="0">
                <a:solidFill>
                  <a:schemeClr val="tx1"/>
                </a:solidFill>
              </a:rPr>
              <a:t>, </a:t>
            </a:r>
            <a:r>
              <a:rPr lang="en-US" sz="3800" b="1" dirty="0" err="1" smtClean="0">
                <a:solidFill>
                  <a:schemeClr val="tx1"/>
                </a:solidFill>
              </a:rPr>
              <a:t>tamoxifen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          </a:t>
            </a:r>
            <a:r>
              <a:rPr lang="en-US" sz="3800" b="1" dirty="0" smtClean="0">
                <a:solidFill>
                  <a:schemeClr val="tx1"/>
                </a:solidFill>
              </a:rPr>
              <a:t>-  </a:t>
            </a:r>
            <a:r>
              <a:rPr lang="en-US" sz="3800" b="1" dirty="0" smtClean="0">
                <a:solidFill>
                  <a:schemeClr val="tx1"/>
                </a:solidFill>
              </a:rPr>
              <a:t>Aromatase </a:t>
            </a:r>
            <a:r>
              <a:rPr lang="en-US" sz="3800" b="1" dirty="0" smtClean="0">
                <a:solidFill>
                  <a:schemeClr val="tx1"/>
                </a:solidFill>
              </a:rPr>
              <a:t>inhibitors </a:t>
            </a:r>
          </a:p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                            </a:t>
            </a:r>
            <a:r>
              <a:rPr lang="en-US" sz="3800" b="1" dirty="0" err="1" smtClean="0">
                <a:solidFill>
                  <a:schemeClr val="tx1"/>
                </a:solidFill>
              </a:rPr>
              <a:t>Anastrazole</a:t>
            </a:r>
            <a:r>
              <a:rPr lang="en-US" sz="3800" b="1" dirty="0" smtClean="0">
                <a:solidFill>
                  <a:schemeClr val="tx1"/>
                </a:solidFill>
              </a:rPr>
              <a:t>                          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3.   </a:t>
            </a:r>
            <a:r>
              <a:rPr lang="en-US" sz="3800" b="1" dirty="0" err="1" smtClean="0">
                <a:solidFill>
                  <a:schemeClr val="tx1"/>
                </a:solidFill>
              </a:rPr>
              <a:t>GnRH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4.   </a:t>
            </a:r>
            <a:r>
              <a:rPr lang="en-US" sz="3800" b="1" dirty="0" err="1" smtClean="0">
                <a:solidFill>
                  <a:schemeClr val="tx1"/>
                </a:solidFill>
              </a:rPr>
              <a:t>GnH</a:t>
            </a:r>
            <a:r>
              <a:rPr lang="en-US" sz="3800" b="1" dirty="0" smtClean="0">
                <a:solidFill>
                  <a:schemeClr val="tx1"/>
                </a:solidFill>
              </a:rPr>
              <a:t> together with </a:t>
            </a:r>
            <a:r>
              <a:rPr lang="en-US" sz="3800" b="1" dirty="0" err="1" smtClean="0">
                <a:solidFill>
                  <a:schemeClr val="tx1"/>
                </a:solidFill>
              </a:rPr>
              <a:t>hcG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5.   Non- hormonal therapy</a:t>
            </a:r>
          </a:p>
          <a:p>
            <a:pPr marL="514350" indent="-514350" algn="l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64046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8"/>
            <a:chOff x="6929454" y="844353"/>
            <a:chExt cx="1785950" cy="1084448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70190"/>
              <a:ext cx="1785950" cy="958611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571472" y="2473151"/>
            <a:ext cx="78581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Leydig</a:t>
            </a:r>
            <a:r>
              <a:rPr lang="en-US" sz="1400" dirty="0" smtClean="0">
                <a:latin typeface="Bernard MT Condensed" pitchFamily="18" charset="0"/>
              </a:rPr>
              <a:t> C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4063618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Principle male sex hormone produced in testis(&gt; 95%), small amount in adrenals. It follows a circadian pattern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400" b="1" dirty="0" smtClean="0">
                <a:latin typeface="Arial Narrow" pitchFamily="34" charset="0"/>
              </a:rPr>
              <a:t>in early morning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in evening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accessory sex organs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4277" y="95293"/>
            <a:ext cx="3427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brain, bone, liver, adipose t.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4878280"/>
            <a:ext cx="857256" cy="1143008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1.Testesterone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/>
      <p:bldP spid="47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7541</TotalTime>
  <Words>1225</Words>
  <Application>Microsoft Office PowerPoint</Application>
  <PresentationFormat>On-screen Show (4:3)</PresentationFormat>
  <Paragraphs>220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In male infertility, the semen analysis is abnormal:</vt:lpstr>
      <vt:lpstr>Causes of Male Infertility</vt:lpstr>
      <vt:lpstr>PowerPoint Presentation</vt:lpstr>
      <vt:lpstr>PowerPoint Presentation</vt:lpstr>
      <vt:lpstr>Drugs Used in the Treatment of Male infertility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Bassiouni</cp:lastModifiedBy>
  <cp:revision>383</cp:revision>
  <cp:lastPrinted>2012-04-25T06:31:54Z</cp:lastPrinted>
  <dcterms:created xsi:type="dcterms:W3CDTF">2011-02-15T07:19:30Z</dcterms:created>
  <dcterms:modified xsi:type="dcterms:W3CDTF">2016-04-18T20:21:17Z</dcterms:modified>
</cp:coreProperties>
</file>