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60" r:id="rId4"/>
    <p:sldId id="279" r:id="rId5"/>
    <p:sldId id="278" r:id="rId6"/>
    <p:sldId id="280" r:id="rId7"/>
    <p:sldId id="258" r:id="rId8"/>
    <p:sldId id="266" r:id="rId9"/>
    <p:sldId id="259" r:id="rId10"/>
    <p:sldId id="261" r:id="rId11"/>
    <p:sldId id="262" r:id="rId12"/>
    <p:sldId id="263" r:id="rId13"/>
    <p:sldId id="281" r:id="rId14"/>
    <p:sldId id="264" r:id="rId15"/>
    <p:sldId id="265" r:id="rId16"/>
    <p:sldId id="268" r:id="rId17"/>
    <p:sldId id="269" r:id="rId18"/>
    <p:sldId id="270" r:id="rId19"/>
    <p:sldId id="271" r:id="rId20"/>
    <p:sldId id="272" r:id="rId21"/>
    <p:sldId id="273" r:id="rId22"/>
    <p:sldId id="282" r:id="rId23"/>
    <p:sldId id="274" r:id="rId24"/>
    <p:sldId id="275" r:id="rId25"/>
    <p:sldId id="283" r:id="rId26"/>
    <p:sldId id="276" r:id="rId27"/>
    <p:sldId id="284" r:id="rId28"/>
    <p:sldId id="27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1B5828-DD48-4AF1-8988-B2F4C46D1303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272FC4-8244-4AB3-8C19-9038B24AC2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772400" cy="1975104"/>
          </a:xfrm>
        </p:spPr>
        <p:txBody>
          <a:bodyPr>
            <a:noAutofit/>
          </a:bodyPr>
          <a:lstStyle/>
          <a:p>
            <a:r>
              <a:rPr lang="en-US" sz="3200" dirty="0" smtClean="0"/>
              <a:t>Lecture 5</a:t>
            </a:r>
            <a:br>
              <a:rPr lang="en-US" sz="3200" dirty="0" smtClean="0"/>
            </a:br>
            <a:r>
              <a:rPr lang="en-US" sz="3200" dirty="0" smtClean="0"/>
              <a:t>Physiology </a:t>
            </a:r>
            <a:r>
              <a:rPr lang="en-US" sz="3200" dirty="0"/>
              <a:t>of androgens and control of male sexual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834640"/>
            <a:ext cx="43434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077200" cy="640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rgbClr val="66FFFF"/>
                </a:solidFill>
              </a:rPr>
              <a:t>Function of the seminal vesicles</a:t>
            </a:r>
            <a:r>
              <a:rPr lang="en-US" b="1" u="sng" dirty="0" smtClean="0">
                <a:solidFill>
                  <a:srgbClr val="66FFFF"/>
                </a:solidFill>
              </a:rPr>
              <a:t>:</a:t>
            </a:r>
            <a:endParaRPr lang="en-US" b="1" u="sng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Secrete </a:t>
            </a:r>
            <a:r>
              <a:rPr lang="en-US" sz="2400" dirty="0" err="1"/>
              <a:t>mucoid</a:t>
            </a:r>
            <a:r>
              <a:rPr lang="en-US" sz="2400" dirty="0"/>
              <a:t> material containing fructose, citric acid &amp; nutrient substances &amp; large quantities of prostaglandins &amp; fibrinogen.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u="sng" dirty="0">
                <a:solidFill>
                  <a:srgbClr val="FFFF00"/>
                </a:solidFill>
              </a:rPr>
              <a:t>prostaglandins are important help in </a:t>
            </a:r>
            <a:r>
              <a:rPr lang="en-US" sz="2400" u="sng" dirty="0" smtClean="0">
                <a:solidFill>
                  <a:srgbClr val="FFFF00"/>
                </a:solidFill>
              </a:rPr>
              <a:t>fertilization: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 </a:t>
            </a:r>
            <a:r>
              <a:rPr lang="en-US" sz="2400" dirty="0"/>
              <a:t>reacting with the female cervical mucus making it more receptive to sperm </a:t>
            </a:r>
            <a:r>
              <a:rPr lang="en-US" sz="2400" dirty="0" smtClean="0"/>
              <a:t>movement.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 </a:t>
            </a:r>
            <a:r>
              <a:rPr lang="en-US" sz="2400" dirty="0"/>
              <a:t>causing backward reverse peristaltic contractions of the uterus &amp; fallopian tubes to move the ejaculated sperm toward the ovaries.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153400" cy="6705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Function of the prostate gland</a:t>
            </a:r>
            <a:r>
              <a:rPr lang="en-US" sz="2400" b="1" u="sng" dirty="0" smtClean="0">
                <a:solidFill>
                  <a:srgbClr val="66FFFF"/>
                </a:solidFill>
              </a:rPr>
              <a:t>:</a:t>
            </a:r>
            <a:endParaRPr lang="en-US" sz="2400" b="1" u="sng" dirty="0"/>
          </a:p>
          <a:p>
            <a:r>
              <a:rPr lang="en-US" sz="2400" b="1" dirty="0"/>
              <a:t>The prostate gland secretes thin milky fluid contains Ca2+ ion, citrate ion, phosphate ion, a clotting enzyme &amp; </a:t>
            </a:r>
            <a:r>
              <a:rPr lang="en-US" sz="2400" b="1" dirty="0" err="1"/>
              <a:t>profibrinolysin</a:t>
            </a:r>
            <a:r>
              <a:rPr lang="en-US" sz="2400" b="1" dirty="0"/>
              <a:t>. 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alkaline prostatic fluid is important for </a:t>
            </a:r>
            <a:r>
              <a:rPr lang="en-US" sz="2400" b="1" u="sng" dirty="0">
                <a:solidFill>
                  <a:srgbClr val="FFFF00"/>
                </a:solidFill>
              </a:rPr>
              <a:t>successful fertilization of the ovum.</a:t>
            </a:r>
          </a:p>
          <a:p>
            <a:pPr>
              <a:buFont typeface="Wingdings" pitchFamily="2" charset="2"/>
              <a:buNone/>
            </a:pPr>
            <a:endParaRPr lang="en-US" sz="2000" b="1" u="sng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Function of alkaline </a:t>
            </a:r>
            <a:r>
              <a:rPr lang="en-US" sz="2400" b="1" u="sng" dirty="0">
                <a:solidFill>
                  <a:srgbClr val="66FFFF"/>
                </a:solidFill>
              </a:rPr>
              <a:t>prostate fluid </a:t>
            </a:r>
            <a:r>
              <a:rPr lang="en-US" b="1" u="sng" dirty="0" smtClean="0">
                <a:solidFill>
                  <a:srgbClr val="66FFFF"/>
                </a:solidFill>
              </a:rPr>
              <a:t>:</a:t>
            </a:r>
            <a:endParaRPr lang="en-US" b="1" u="sng" dirty="0">
              <a:solidFill>
                <a:srgbClr val="66FF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1-Successful </a:t>
            </a:r>
            <a:r>
              <a:rPr lang="en-US" sz="2400" b="1" dirty="0"/>
              <a:t>fertilization of the ovum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2-Help </a:t>
            </a:r>
            <a:r>
              <a:rPr lang="en-US" sz="2400" b="1" dirty="0"/>
              <a:t>to neutralize the slightly acidic fluid of the vas deferens (due to the presence of citric acid and metabolic </a:t>
            </a:r>
            <a:r>
              <a:rPr lang="en-US" sz="2400" b="1" dirty="0" smtClean="0"/>
              <a:t>product </a:t>
            </a:r>
            <a:r>
              <a:rPr lang="en-US" sz="2400" b="1" dirty="0"/>
              <a:t>of the sperm </a:t>
            </a:r>
            <a:r>
              <a:rPr lang="en-US" sz="2400" b="1" dirty="0" smtClean="0"/>
              <a:t>that inhibit </a:t>
            </a:r>
            <a:r>
              <a:rPr lang="en-US" sz="2400" b="1" dirty="0"/>
              <a:t>sperm fertility). </a:t>
            </a:r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3-Helps </a:t>
            </a:r>
            <a:r>
              <a:rPr lang="en-US" sz="2400" b="1" dirty="0"/>
              <a:t>to neutralize the acidity of other seminal fluids during ejaculation &amp; enhances motility &amp; fertility of sperm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0772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Semen: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Ejaculated </a:t>
            </a:r>
            <a:r>
              <a:rPr lang="en-US" sz="2600" dirty="0"/>
              <a:t>semen during sexual act is composed of the fluid &amp; </a:t>
            </a:r>
            <a:r>
              <a:rPr lang="en-US" sz="2600" dirty="0" smtClean="0"/>
              <a:t>sperm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From </a:t>
            </a:r>
            <a:r>
              <a:rPr lang="en-US" sz="2600" dirty="0"/>
              <a:t>the vas deferens (</a:t>
            </a:r>
            <a:r>
              <a:rPr lang="en-US" sz="2600" u="sng" dirty="0"/>
              <a:t>~</a:t>
            </a:r>
            <a:r>
              <a:rPr lang="en-US" sz="2600" dirty="0"/>
              <a:t>10</a:t>
            </a:r>
            <a:r>
              <a:rPr lang="en-US" sz="2600" dirty="0" smtClean="0"/>
              <a:t>%)+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Fluid </a:t>
            </a:r>
            <a:r>
              <a:rPr lang="en-US" sz="2600" dirty="0"/>
              <a:t>from the prostate gland (</a:t>
            </a:r>
            <a:r>
              <a:rPr lang="en-US" sz="2600" u="sng" dirty="0"/>
              <a:t>~</a:t>
            </a:r>
            <a:r>
              <a:rPr lang="en-US" sz="2600" dirty="0"/>
              <a:t>30</a:t>
            </a:r>
            <a:r>
              <a:rPr lang="en-US" sz="2600" dirty="0" smtClean="0"/>
              <a:t>%),+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Fluid </a:t>
            </a:r>
            <a:r>
              <a:rPr lang="en-US" sz="2600" dirty="0"/>
              <a:t>from the seminal vesicles (</a:t>
            </a:r>
            <a:r>
              <a:rPr lang="en-US" sz="2600" u="sng" dirty="0"/>
              <a:t>~</a:t>
            </a:r>
            <a:r>
              <a:rPr lang="en-US" sz="2600" dirty="0"/>
              <a:t>60%) + </a:t>
            </a:r>
            <a:endParaRPr lang="en-US" sz="26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Small </a:t>
            </a:r>
            <a:r>
              <a:rPr lang="en-US" sz="2600" dirty="0"/>
              <a:t>amounts from the mucous glands the </a:t>
            </a:r>
            <a:r>
              <a:rPr lang="en-US" sz="2600" dirty="0" err="1"/>
              <a:t>bulbourethral</a:t>
            </a:r>
            <a:r>
              <a:rPr lang="en-US" sz="2600" dirty="0"/>
              <a:t> glands.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The </a:t>
            </a:r>
            <a:r>
              <a:rPr lang="en-US" sz="2600" dirty="0"/>
              <a:t>average pH is about 7.5, the alkaline prostatic fluid help to neutralize the mild acidity of other portions of the </a:t>
            </a:r>
            <a:r>
              <a:rPr lang="en-US" sz="2600" dirty="0" smtClean="0"/>
              <a:t>semen</a:t>
            </a:r>
            <a:endParaRPr lang="en-US" sz="2600" dirty="0"/>
          </a:p>
          <a:p>
            <a:pPr>
              <a:lnSpc>
                <a:spcPct val="80000"/>
              </a:lnSpc>
              <a:buNone/>
            </a:pPr>
            <a:r>
              <a:rPr lang="en-US" sz="2600" dirty="0" smtClean="0"/>
              <a:t>	&amp; </a:t>
            </a:r>
            <a:r>
              <a:rPr lang="en-US" sz="2600" dirty="0"/>
              <a:t>gives the semen a milky </a:t>
            </a:r>
            <a:r>
              <a:rPr lang="en-US" sz="2600" dirty="0" smtClean="0"/>
              <a:t>appearance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600" dirty="0" smtClean="0"/>
              <a:t>Fluid </a:t>
            </a:r>
            <a:r>
              <a:rPr lang="en-US" sz="2600" dirty="0"/>
              <a:t>from the seminal vesicles &amp; mucous glands give the semen </a:t>
            </a:r>
            <a:r>
              <a:rPr lang="en-US" sz="2600" dirty="0" err="1"/>
              <a:t>mucoid</a:t>
            </a:r>
            <a:r>
              <a:rPr lang="en-US" sz="2600" dirty="0"/>
              <a:t> consistency.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3400"/>
            <a:ext cx="7772400" cy="6172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800" b="1" u="sng" dirty="0" smtClean="0">
                <a:solidFill>
                  <a:srgbClr val="66FFFF"/>
                </a:solidFill>
              </a:rPr>
              <a:t>Effect of sperm count on fertility: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4000" b="1" u="sng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dirty="0" smtClean="0"/>
              <a:t>The quantity of ejaculated semen during coitus about 3.5 ml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Each </a:t>
            </a:r>
            <a:r>
              <a:rPr lang="en-US" sz="3200" dirty="0" err="1" smtClean="0"/>
              <a:t>milliter</a:t>
            </a:r>
            <a:r>
              <a:rPr lang="en-US" sz="3200" dirty="0" smtClean="0"/>
              <a:t> contains about 120 million sperm (normal male count vary between 35 million to 200 million sperm).  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Sperm count below 20 million leads to infertility.</a:t>
            </a:r>
          </a:p>
          <a:p>
            <a:pPr>
              <a:lnSpc>
                <a:spcPct val="80000"/>
              </a:lnSpc>
            </a:pPr>
            <a:endParaRPr lang="en-US" sz="33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300" b="1" u="sng" dirty="0" smtClean="0">
                <a:solidFill>
                  <a:srgbClr val="66FFFF"/>
                </a:solidFill>
              </a:rPr>
              <a:t>Effect of sperm morphology and motility on fertility: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u="sng" dirty="0" smtClean="0"/>
              <a:t>Abnormal shape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Sometimes sperm count is normal but still infertile when about one half of the sperm have abnormal shape.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b="1" u="sng" dirty="0" smtClean="0"/>
              <a:t>Abnormal motility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smtClean="0"/>
              <a:t>Sometimes the shape of the sperm is normal but they either relatively non-motile or entirely non-motile which causes infertility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63547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err="1">
                <a:solidFill>
                  <a:srgbClr val="FF00FF"/>
                </a:solidFill>
              </a:rPr>
              <a:t>Capacitation</a:t>
            </a:r>
            <a:r>
              <a:rPr lang="en-US" sz="2400" b="1" u="sng" dirty="0">
                <a:solidFill>
                  <a:srgbClr val="FF00FF"/>
                </a:solidFill>
              </a:rPr>
              <a:t> of the spermatozoa</a:t>
            </a:r>
            <a:r>
              <a:rPr lang="en-US" sz="2400" dirty="0">
                <a:solidFill>
                  <a:srgbClr val="FF00FF"/>
                </a:solidFill>
              </a:rPr>
              <a:t>: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66FFFF"/>
                </a:solidFill>
              </a:rPr>
              <a:t>Making it possible for them to penetrate the ovum</a:t>
            </a:r>
            <a:r>
              <a:rPr lang="en-US" sz="1800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Sperm </a:t>
            </a:r>
            <a:r>
              <a:rPr lang="en-US" sz="2400" dirty="0"/>
              <a:t>in the </a:t>
            </a:r>
            <a:r>
              <a:rPr lang="en-US" sz="2400" dirty="0" err="1"/>
              <a:t>epididymis</a:t>
            </a:r>
            <a:r>
              <a:rPr lang="en-US" sz="2400" dirty="0"/>
              <a:t> is kept inactive by multiple inhibitory factors secreted by the genital duct epithelia &amp; </a:t>
            </a:r>
            <a:endParaRPr lang="en-US" sz="2400" dirty="0" smtClean="0"/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They will be </a:t>
            </a:r>
            <a:r>
              <a:rPr lang="en-US" sz="2400" dirty="0"/>
              <a:t>activated in female genital tract, for the processes of fertilization.  These activation changes are called </a:t>
            </a:r>
            <a:r>
              <a:rPr lang="en-US" sz="2400" u="sng" dirty="0" err="1">
                <a:solidFill>
                  <a:srgbClr val="FFFF00"/>
                </a:solidFill>
              </a:rPr>
              <a:t>capacitation</a:t>
            </a:r>
            <a:r>
              <a:rPr lang="en-US" sz="2400" u="sng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of the spermatozoa (require 1 to 10 hrs).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Uterine </a:t>
            </a:r>
            <a:r>
              <a:rPr lang="en-US" sz="2400" dirty="0"/>
              <a:t>&amp; fallopian fluids wash away the inhibitory factors which suppress the sperm activity in the male genital ducts.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2400" dirty="0"/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Cellular membrane covering the </a:t>
            </a:r>
            <a:r>
              <a:rPr lang="en-US" sz="2400" dirty="0" err="1" smtClean="0"/>
              <a:t>acrosome</a:t>
            </a:r>
            <a:r>
              <a:rPr lang="en-US" sz="2400" dirty="0" smtClean="0"/>
              <a:t> is covered with cholesterol which prevent </a:t>
            </a:r>
            <a:r>
              <a:rPr lang="en-US" sz="2400" dirty="0"/>
              <a:t>the release of its enzyme. </a:t>
            </a:r>
            <a:r>
              <a:rPr lang="en-US" sz="2400" dirty="0" smtClean="0"/>
              <a:t>After </a:t>
            </a:r>
            <a:r>
              <a:rPr lang="en-US" sz="2400" dirty="0"/>
              <a:t>ejaculation the sperm removed from the cholesterol vesicles &amp; this makes the membrane of the sperm </a:t>
            </a:r>
            <a:r>
              <a:rPr lang="en-US" sz="2400" dirty="0" smtClean="0"/>
              <a:t>head </a:t>
            </a:r>
            <a:r>
              <a:rPr lang="en-US" sz="2400" dirty="0"/>
              <a:t>becomes weaker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/>
              <a:t>The sperm membrane becomes more permeable to Ca2+ ion which increase their movements &amp; help to release the </a:t>
            </a:r>
            <a:r>
              <a:rPr lang="en-US" sz="2400" dirty="0" err="1"/>
              <a:t>proteolytic</a:t>
            </a:r>
            <a:r>
              <a:rPr lang="en-US" sz="2400" dirty="0"/>
              <a:t> enzymes from </a:t>
            </a:r>
            <a:r>
              <a:rPr lang="en-US" sz="2400" dirty="0" err="1"/>
              <a:t>acrosome</a:t>
            </a:r>
            <a:r>
              <a:rPr lang="en-US" sz="2400" dirty="0"/>
              <a:t> which aid in penetrating the ovum.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err="1" smtClean="0">
                <a:solidFill>
                  <a:srgbClr val="66FFFF"/>
                </a:solidFill>
              </a:rPr>
              <a:t>Acrosome</a:t>
            </a:r>
            <a:r>
              <a:rPr lang="en-US" sz="2800" b="1" u="sng" dirty="0" smtClean="0">
                <a:solidFill>
                  <a:srgbClr val="66FFFF"/>
                </a:solidFill>
              </a:rPr>
              <a:t> enzymes, the “</a:t>
            </a:r>
            <a:r>
              <a:rPr lang="en-US" sz="2800" b="1" u="sng" dirty="0" err="1" smtClean="0">
                <a:solidFill>
                  <a:srgbClr val="66FFFF"/>
                </a:solidFill>
              </a:rPr>
              <a:t>Acrosome</a:t>
            </a:r>
            <a:r>
              <a:rPr lang="en-US" sz="2800" b="1" u="sng" dirty="0" smtClean="0">
                <a:solidFill>
                  <a:srgbClr val="66FFFF"/>
                </a:solidFill>
              </a:rPr>
              <a:t> Reaction” and penetration of the ovum:</a:t>
            </a:r>
            <a:br>
              <a:rPr lang="en-US" sz="2800" b="1" u="sng" dirty="0" smtClean="0">
                <a:solidFill>
                  <a:srgbClr val="66FFFF"/>
                </a:solidFill>
              </a:rPr>
            </a:br>
            <a:endParaRPr lang="en-US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1524000"/>
            <a:ext cx="4038600" cy="50291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en-US" sz="2400" b="1" u="sng" dirty="0">
              <a:solidFill>
                <a:srgbClr val="66FFFF"/>
              </a:solidFill>
            </a:endParaRPr>
          </a:p>
          <a:p>
            <a:r>
              <a:rPr lang="en-US" sz="2600" u="sng" dirty="0">
                <a:solidFill>
                  <a:srgbClr val="FF00FF"/>
                </a:solidFill>
              </a:rPr>
              <a:t>The </a:t>
            </a:r>
            <a:r>
              <a:rPr lang="en-US" sz="2600" u="sng" dirty="0" err="1">
                <a:solidFill>
                  <a:srgbClr val="FF00FF"/>
                </a:solidFill>
              </a:rPr>
              <a:t>acrosome</a:t>
            </a:r>
            <a:r>
              <a:rPr lang="en-US" sz="2600" dirty="0"/>
              <a:t> of the sperm </a:t>
            </a:r>
            <a:r>
              <a:rPr lang="en-US" sz="2600" dirty="0" smtClean="0"/>
              <a:t>store large </a:t>
            </a:r>
            <a:r>
              <a:rPr lang="en-US" sz="2600" dirty="0"/>
              <a:t>quantities of </a:t>
            </a:r>
            <a:r>
              <a:rPr lang="en-US" sz="2600" dirty="0" err="1"/>
              <a:t>hyaluronidase</a:t>
            </a:r>
            <a:r>
              <a:rPr lang="en-US" sz="2600" dirty="0"/>
              <a:t> and </a:t>
            </a:r>
            <a:r>
              <a:rPr lang="en-US" sz="2600" dirty="0" err="1"/>
              <a:t>proteolytic</a:t>
            </a:r>
            <a:r>
              <a:rPr lang="en-US" sz="2600" dirty="0"/>
              <a:t> enzymes.  </a:t>
            </a:r>
            <a:endParaRPr lang="en-US" sz="2600" dirty="0" smtClean="0"/>
          </a:p>
          <a:p>
            <a:r>
              <a:rPr lang="en-US" sz="2600" dirty="0" err="1" smtClean="0"/>
              <a:t>Hyaluronidase</a:t>
            </a:r>
            <a:r>
              <a:rPr lang="en-US" sz="2600" dirty="0" smtClean="0"/>
              <a:t> </a:t>
            </a:r>
            <a:r>
              <a:rPr lang="en-US" sz="2600" dirty="0"/>
              <a:t>depolarizes </a:t>
            </a:r>
            <a:r>
              <a:rPr lang="en-US" sz="2600" dirty="0" err="1"/>
              <a:t>hyaluronic</a:t>
            </a:r>
            <a:r>
              <a:rPr lang="en-US" sz="2600" dirty="0"/>
              <a:t> acid polymers in the intracellular cement that hold the ovarian </a:t>
            </a:r>
            <a:r>
              <a:rPr lang="en-US" sz="2600" dirty="0" err="1" smtClean="0"/>
              <a:t>granulosa</a:t>
            </a:r>
            <a:r>
              <a:rPr lang="en-US" sz="2600" dirty="0" smtClean="0"/>
              <a:t> </a:t>
            </a:r>
            <a:r>
              <a:rPr lang="en-US" sz="2600" dirty="0"/>
              <a:t>cells together.  </a:t>
            </a:r>
            <a:endParaRPr lang="en-US" sz="2600" dirty="0" smtClean="0"/>
          </a:p>
          <a:p>
            <a:r>
              <a:rPr lang="en-US" sz="2600" dirty="0" smtClean="0"/>
              <a:t>Also </a:t>
            </a:r>
            <a:r>
              <a:rPr lang="en-US" sz="2600" dirty="0"/>
              <a:t>the </a:t>
            </a:r>
            <a:r>
              <a:rPr lang="en-US" sz="2600" dirty="0" err="1"/>
              <a:t>proteolytic</a:t>
            </a:r>
            <a:r>
              <a:rPr lang="en-US" sz="2600" dirty="0"/>
              <a:t> enzymes digest the proteins.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3320" name="Picture 8" descr="http://www.apsubiology.org/anatomy/2020/2020_Exam_Reviews/Exam_5/28-02_SpermPenet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57400"/>
            <a:ext cx="451167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153400" cy="6019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66FFFF"/>
                </a:solidFill>
              </a:rPr>
              <a:t>Male sexual act</a:t>
            </a:r>
            <a:r>
              <a:rPr lang="en-US" sz="2000" u="sng" dirty="0">
                <a:solidFill>
                  <a:srgbClr val="66FFFF"/>
                </a:solidFill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66FFFF"/>
                </a:solidFill>
              </a:rPr>
              <a:t>Stages of male sexual act: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00FF99"/>
                </a:solidFill>
              </a:rPr>
              <a:t>1-Penile erection.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Erection </a:t>
            </a:r>
            <a:r>
              <a:rPr lang="en-US" sz="1800" dirty="0"/>
              <a:t>is caused by parasympathetic impulses that pass from the sacral portion of the spinal cord through the pelvic nerves to the penis.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00FF99"/>
                </a:solidFill>
              </a:rPr>
              <a:t>2-Lubrication</a:t>
            </a:r>
            <a:r>
              <a:rPr lang="en-US" sz="1800" dirty="0">
                <a:solidFill>
                  <a:srgbClr val="00FF99"/>
                </a:solidFill>
              </a:rPr>
              <a:t>,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Parasympathetic </a:t>
            </a:r>
            <a:r>
              <a:rPr lang="en-US" sz="1800" dirty="0"/>
              <a:t>impulses cause the urethral glands &amp;</a:t>
            </a:r>
            <a:r>
              <a:rPr lang="en-US" sz="1800" dirty="0" err="1"/>
              <a:t>bulbourethral</a:t>
            </a:r>
            <a:r>
              <a:rPr lang="en-US" sz="1800" dirty="0"/>
              <a:t> glands to secrete mucous.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u="sng" dirty="0">
                <a:solidFill>
                  <a:srgbClr val="00FF99"/>
                </a:solidFill>
              </a:rPr>
              <a:t>3-Emission </a:t>
            </a:r>
            <a:r>
              <a:rPr lang="en-US" sz="2000" b="1" u="sng" dirty="0" smtClean="0">
                <a:solidFill>
                  <a:srgbClr val="00FF99"/>
                </a:solidFill>
              </a:rPr>
              <a:t>and ejaculation.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Function </a:t>
            </a:r>
            <a:r>
              <a:rPr lang="en-US" sz="1800" dirty="0"/>
              <a:t>of the sympathetic nerves.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Emission </a:t>
            </a:r>
            <a:r>
              <a:rPr lang="en-US" sz="1800" dirty="0"/>
              <a:t>begins by contraction of the vas deferens &amp; </a:t>
            </a:r>
            <a:r>
              <a:rPr lang="en-US" sz="1800" dirty="0" err="1"/>
              <a:t>ampulla</a:t>
            </a:r>
            <a:r>
              <a:rPr lang="en-US" sz="1800" dirty="0"/>
              <a:t> to cause expulsion of the sperm in the internal urethra.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Contraction </a:t>
            </a:r>
            <a:r>
              <a:rPr lang="en-US" sz="1800" dirty="0"/>
              <a:t>of the prostate &amp;seminal vesicles to expel their fluid in the urethra.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All </a:t>
            </a:r>
            <a:r>
              <a:rPr lang="en-US" sz="1800" dirty="0"/>
              <a:t>these </a:t>
            </a:r>
            <a:r>
              <a:rPr lang="en-US" sz="1800" dirty="0" smtClean="0"/>
              <a:t>fluids </a:t>
            </a:r>
            <a:r>
              <a:rPr lang="en-US" sz="1800" dirty="0"/>
              <a:t>mix in the internal urethra with the mucous secreted by the </a:t>
            </a:r>
            <a:r>
              <a:rPr lang="en-US" sz="1800" dirty="0" err="1"/>
              <a:t>bulbourethral</a:t>
            </a:r>
            <a:r>
              <a:rPr lang="en-US" sz="1800" dirty="0"/>
              <a:t> glands to form the semen.  </a:t>
            </a:r>
            <a:r>
              <a:rPr lang="en-US" sz="1800" dirty="0" smtClean="0"/>
              <a:t>This process at this point is called </a:t>
            </a:r>
            <a:r>
              <a:rPr lang="en-US" sz="1800" u="sng" dirty="0" smtClean="0">
                <a:solidFill>
                  <a:srgbClr val="FFFF00"/>
                </a:solidFill>
              </a:rPr>
              <a:t>emission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rgbClr val="00FF99"/>
                </a:solidFill>
              </a:rPr>
              <a:t>Filling </a:t>
            </a:r>
            <a:r>
              <a:rPr lang="en-US" sz="1800" dirty="0">
                <a:solidFill>
                  <a:srgbClr val="00FF99"/>
                </a:solidFill>
              </a:rPr>
              <a:t>of the internal urethra</a:t>
            </a:r>
            <a:r>
              <a:rPr lang="en-US" sz="1800" dirty="0"/>
              <a:t> with semen causes sensory impulses through </a:t>
            </a:r>
            <a:r>
              <a:rPr lang="en-US" sz="1800" dirty="0" err="1"/>
              <a:t>pudendal</a:t>
            </a:r>
            <a:r>
              <a:rPr lang="en-US" sz="1800" dirty="0"/>
              <a:t> nerves to the sacral region of the cord.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Fullness </a:t>
            </a:r>
            <a:r>
              <a:rPr lang="en-US" sz="1800" dirty="0"/>
              <a:t>of the internal urethra causes rhythmical contractions of the internal genital organs which increases their pressure to ejaculate the semen to the outside called </a:t>
            </a:r>
            <a:r>
              <a:rPr lang="en-US" sz="1800" u="sng" dirty="0">
                <a:solidFill>
                  <a:srgbClr val="FFFF00"/>
                </a:solidFill>
              </a:rPr>
              <a:t>ejaculation.</a:t>
            </a:r>
            <a:endParaRPr lang="en-US" sz="12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001000" cy="6477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66FFFF"/>
                </a:solidFill>
              </a:rPr>
              <a:t>Testosterone and other male sex </a:t>
            </a:r>
            <a:r>
              <a:rPr lang="en-US" sz="1800" b="1" u="sng" dirty="0" err="1" smtClean="0">
                <a:solidFill>
                  <a:srgbClr val="66FFFF"/>
                </a:solidFill>
              </a:rPr>
              <a:t>hromones</a:t>
            </a:r>
            <a:r>
              <a:rPr lang="en-US" sz="1800" b="1" u="sng" dirty="0">
                <a:solidFill>
                  <a:srgbClr val="66FFFF"/>
                </a:solidFill>
              </a:rPr>
              <a:t>: secretion, metabolism and chemistry of the male sex hormone:</a:t>
            </a:r>
          </a:p>
          <a:p>
            <a:pPr>
              <a:lnSpc>
                <a:spcPct val="80000"/>
              </a:lnSpc>
            </a:pPr>
            <a:endParaRPr lang="en-US" sz="1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Secretion of testosterone by the interstitial cell of </a:t>
            </a:r>
            <a:r>
              <a:rPr lang="en-US" sz="1800" dirty="0" err="1"/>
              <a:t>leydig</a:t>
            </a:r>
            <a:r>
              <a:rPr lang="en-US" sz="1800" dirty="0"/>
              <a:t> in the testis.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The </a:t>
            </a:r>
            <a:r>
              <a:rPr lang="en-US" sz="1800" dirty="0"/>
              <a:t>testis secrete several male sex hormone called </a:t>
            </a:r>
            <a:r>
              <a:rPr lang="en-US" sz="1800" u="sng" dirty="0">
                <a:solidFill>
                  <a:srgbClr val="FFFF00"/>
                </a:solidFill>
              </a:rPr>
              <a:t>androgens</a:t>
            </a:r>
            <a:r>
              <a:rPr lang="en-US" sz="1800" dirty="0"/>
              <a:t> including testosterone, </a:t>
            </a:r>
            <a:r>
              <a:rPr lang="en-US" sz="1800" dirty="0" err="1"/>
              <a:t>dihydrotestosterone</a:t>
            </a:r>
            <a:r>
              <a:rPr lang="en-US" sz="1800" dirty="0"/>
              <a:t> and </a:t>
            </a:r>
            <a:r>
              <a:rPr lang="en-US" sz="1800" dirty="0" err="1"/>
              <a:t>androstenedione</a:t>
            </a:r>
            <a:r>
              <a:rPr lang="en-US" sz="1800" dirty="0"/>
              <a:t>. 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Testosterone </a:t>
            </a:r>
            <a:r>
              <a:rPr lang="en-US" sz="1800" dirty="0"/>
              <a:t>is the </a:t>
            </a:r>
            <a:r>
              <a:rPr lang="en-US" sz="1800" dirty="0" smtClean="0"/>
              <a:t>most </a:t>
            </a:r>
            <a:r>
              <a:rPr lang="en-US" sz="1800" dirty="0"/>
              <a:t>abundant form while </a:t>
            </a:r>
            <a:r>
              <a:rPr lang="en-US" sz="1800" dirty="0" err="1"/>
              <a:t>dihydrotestosterone</a:t>
            </a:r>
            <a:r>
              <a:rPr lang="en-US" sz="1800" dirty="0"/>
              <a:t> is </a:t>
            </a:r>
            <a:r>
              <a:rPr lang="en-US" sz="1800" dirty="0" smtClean="0"/>
              <a:t>most </a:t>
            </a:r>
            <a:r>
              <a:rPr lang="en-US" sz="1800" dirty="0"/>
              <a:t>active and testosterone converted into </a:t>
            </a:r>
            <a:r>
              <a:rPr lang="en-US" sz="1800" dirty="0" err="1"/>
              <a:t>dihydrotestosterone</a:t>
            </a:r>
            <a:r>
              <a:rPr lang="en-US" sz="1800" dirty="0"/>
              <a:t> in the target cells.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66FFFF"/>
                </a:solidFill>
              </a:rPr>
              <a:t>Secretion &amp; chemistry of androgens in the body: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From the testes and </a:t>
            </a:r>
            <a:r>
              <a:rPr lang="en-US" sz="1800" dirty="0"/>
              <a:t>adrenal glands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It is </a:t>
            </a:r>
            <a:r>
              <a:rPr lang="en-US" sz="1800" dirty="0" smtClean="0"/>
              <a:t>synthesized </a:t>
            </a:r>
            <a:r>
              <a:rPr lang="en-US" sz="1800" dirty="0"/>
              <a:t>either from cholesterol or directly from </a:t>
            </a:r>
            <a:r>
              <a:rPr lang="en-US" sz="1800" dirty="0" err="1"/>
              <a:t>acetylcoenzyme</a:t>
            </a:r>
            <a:r>
              <a:rPr lang="en-US" sz="1800" dirty="0"/>
              <a:t> 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u="sng" dirty="0">
                <a:solidFill>
                  <a:srgbClr val="66FFFF"/>
                </a:solidFill>
              </a:rPr>
              <a:t>Metabolism of testosterone: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/>
              <a:t>Testosterone bound with beta globulin and circulate in the blood for 30 minutes to several hours </a:t>
            </a:r>
            <a:r>
              <a:rPr lang="en-US" sz="1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Converted </a:t>
            </a:r>
            <a:r>
              <a:rPr lang="en-US" sz="1800" dirty="0"/>
              <a:t>to estrogen in the </a:t>
            </a:r>
            <a:r>
              <a:rPr lang="en-US" sz="1800" dirty="0" smtClean="0"/>
              <a:t>liver.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Excreted </a:t>
            </a:r>
            <a:r>
              <a:rPr lang="en-US" sz="1800" dirty="0"/>
              <a:t>either into the gut through liver bile or into the urine through the kidneys.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b="1" u="sng" dirty="0">
                <a:solidFill>
                  <a:srgbClr val="66FFFF"/>
                </a:solidFill>
              </a:rPr>
              <a:t>Functions of testosterone</a:t>
            </a:r>
            <a:r>
              <a:rPr lang="en-US" b="1" u="sng" dirty="0">
                <a:solidFill>
                  <a:srgbClr val="66FFFF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b="1" u="sng" dirty="0">
              <a:solidFill>
                <a:srgbClr val="66FFFF"/>
              </a:solidFill>
            </a:endParaRPr>
          </a:p>
          <a:p>
            <a:r>
              <a:rPr lang="en-US" sz="2400" b="1" dirty="0"/>
              <a:t>It is responsible for the characteristic </a:t>
            </a:r>
            <a:r>
              <a:rPr lang="en-US" sz="2400" b="1" u="sng" dirty="0">
                <a:solidFill>
                  <a:srgbClr val="FF00FF"/>
                </a:solidFill>
              </a:rPr>
              <a:t>masculine body.</a:t>
            </a:r>
            <a:r>
              <a:rPr lang="en-US" sz="2400" b="1" dirty="0"/>
              <a:t>  </a:t>
            </a:r>
            <a:endParaRPr lang="en-US" sz="2400" b="1" dirty="0" smtClean="0"/>
          </a:p>
          <a:p>
            <a:r>
              <a:rPr lang="en-US" sz="2400" b="1" dirty="0" smtClean="0"/>
              <a:t>During </a:t>
            </a:r>
            <a:r>
              <a:rPr lang="en-US" sz="2400" b="1" u="sng" dirty="0">
                <a:solidFill>
                  <a:srgbClr val="FF00FF"/>
                </a:solidFill>
              </a:rPr>
              <a:t>fetal life</a:t>
            </a:r>
            <a:r>
              <a:rPr lang="en-US" sz="2400" b="1" dirty="0"/>
              <a:t> the testis are stimulated by </a:t>
            </a:r>
            <a:r>
              <a:rPr lang="en-US" sz="2400" b="1" u="sng" dirty="0">
                <a:solidFill>
                  <a:srgbClr val="FF00FF"/>
                </a:solidFill>
              </a:rPr>
              <a:t>placenta chorionic </a:t>
            </a:r>
            <a:r>
              <a:rPr lang="en-US" sz="2400" b="1" u="sng" dirty="0" err="1">
                <a:solidFill>
                  <a:srgbClr val="FF00FF"/>
                </a:solidFill>
              </a:rPr>
              <a:t>gonodotropin</a:t>
            </a:r>
            <a:r>
              <a:rPr lang="en-US" sz="2400" b="1" dirty="0"/>
              <a:t> to produce testosterone throughout fetal life &amp; the 10 weeks after birth </a:t>
            </a:r>
            <a:endParaRPr lang="en-US" sz="2400" b="1" dirty="0" smtClean="0"/>
          </a:p>
          <a:p>
            <a:r>
              <a:rPr lang="en-US" sz="2400" b="1" dirty="0" smtClean="0">
                <a:solidFill>
                  <a:srgbClr val="FF00FF"/>
                </a:solidFill>
              </a:rPr>
              <a:t>During </a:t>
            </a:r>
            <a:r>
              <a:rPr lang="en-US" sz="2400" b="1" dirty="0" smtClean="0">
                <a:solidFill>
                  <a:srgbClr val="FF00FF"/>
                </a:solidFill>
              </a:rPr>
              <a:t>childhood</a:t>
            </a:r>
            <a:r>
              <a:rPr lang="en-US" sz="2400" b="1" dirty="0" smtClean="0"/>
              <a:t> </a:t>
            </a:r>
            <a:r>
              <a:rPr lang="en-US" sz="2400" b="1" dirty="0" smtClean="0"/>
              <a:t>there is </a:t>
            </a:r>
            <a:r>
              <a:rPr lang="en-US" sz="2400" b="1" dirty="0" smtClean="0"/>
              <a:t>no </a:t>
            </a:r>
            <a:r>
              <a:rPr lang="en-US" sz="2400" b="1" dirty="0"/>
              <a:t>more testosterone production </a:t>
            </a:r>
            <a:endParaRPr lang="en-US" sz="2400" b="1" dirty="0" smtClean="0"/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FF"/>
                </a:solidFill>
              </a:rPr>
              <a:t>At puberty</a:t>
            </a:r>
            <a:r>
              <a:rPr lang="en-US" sz="2400" b="1" dirty="0" smtClean="0"/>
              <a:t> under </a:t>
            </a:r>
            <a:r>
              <a:rPr lang="en-US" sz="2400" b="1" dirty="0"/>
              <a:t>the </a:t>
            </a:r>
            <a:r>
              <a:rPr lang="en-US" sz="2400" b="1" u="sng" dirty="0">
                <a:solidFill>
                  <a:srgbClr val="FF00FF"/>
                </a:solidFill>
              </a:rPr>
              <a:t>anterior pituitary </a:t>
            </a:r>
            <a:r>
              <a:rPr lang="en-US" sz="2400" b="1" u="sng" dirty="0" err="1">
                <a:solidFill>
                  <a:srgbClr val="FF00FF"/>
                </a:solidFill>
              </a:rPr>
              <a:t>gonadotropic</a:t>
            </a:r>
            <a:r>
              <a:rPr lang="en-US" sz="2400" b="1" u="sng" dirty="0">
                <a:solidFill>
                  <a:srgbClr val="FF00FF"/>
                </a:solidFill>
              </a:rPr>
              <a:t> hormones</a:t>
            </a:r>
            <a:r>
              <a:rPr lang="en-US" sz="2400" b="1" dirty="0"/>
              <a:t> stimulation </a:t>
            </a:r>
            <a:r>
              <a:rPr lang="en-US" sz="2400" b="1" dirty="0" smtClean="0"/>
              <a:t>and throughout </a:t>
            </a:r>
            <a:r>
              <a:rPr lang="en-US" sz="2400" b="1" dirty="0"/>
              <a:t>life </a:t>
            </a:r>
            <a:endParaRPr lang="en-US" sz="2400" b="1" dirty="0" smtClean="0"/>
          </a:p>
          <a:p>
            <a:r>
              <a:rPr lang="en-US" sz="2400" b="1" dirty="0" smtClean="0"/>
              <a:t>Beyond </a:t>
            </a:r>
            <a:r>
              <a:rPr lang="en-US" sz="2400" b="1" dirty="0" smtClean="0"/>
              <a:t>80 </a:t>
            </a:r>
            <a:r>
              <a:rPr lang="en-US" sz="2400" b="1" dirty="0" smtClean="0"/>
              <a:t>years it </a:t>
            </a:r>
            <a:r>
              <a:rPr lang="en-US" sz="2400" b="1" dirty="0"/>
              <a:t>decline </a:t>
            </a:r>
            <a:r>
              <a:rPr lang="en-US" sz="2400" b="1" dirty="0" smtClean="0"/>
              <a:t>to </a:t>
            </a:r>
            <a:r>
              <a:rPr lang="en-US" sz="2400" b="1" dirty="0"/>
              <a:t>50%.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1139825"/>
          </a:xfrm>
        </p:spPr>
        <p:txBody>
          <a:bodyPr/>
          <a:lstStyle/>
          <a:p>
            <a:endParaRPr lang="en-US"/>
          </a:p>
        </p:txBody>
      </p:sp>
      <p:pic>
        <p:nvPicPr>
          <p:cNvPr id="36868" name="Picture 4" descr="80-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524000"/>
            <a:ext cx="6553200" cy="3786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Understand the functions of the male reproductive organs and glands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synthesis, secretion, metabolism and effects of testosterone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Explain how the hypothalamus and anterior pituitary gland regulate male reproductive function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major testicular abnormalities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Discuss the normal mechanism of the male sexual </a:t>
            </a:r>
            <a:r>
              <a:rPr lang="en-US" dirty="0" smtClean="0"/>
              <a:t>act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Keywords</a:t>
            </a:r>
            <a:r>
              <a:rPr lang="en-US" dirty="0"/>
              <a:t>: </a:t>
            </a:r>
            <a:r>
              <a:rPr lang="en-US" dirty="0" err="1"/>
              <a:t>Leydig</a:t>
            </a:r>
            <a:r>
              <a:rPr lang="en-US" dirty="0"/>
              <a:t> cell, </a:t>
            </a:r>
            <a:r>
              <a:rPr lang="en-US" dirty="0" err="1"/>
              <a:t>Sertoli</a:t>
            </a:r>
            <a:r>
              <a:rPr lang="en-US" dirty="0"/>
              <a:t> cell, </a:t>
            </a:r>
            <a:r>
              <a:rPr lang="en-US" dirty="0" err="1"/>
              <a:t>dihydrotestosterone</a:t>
            </a:r>
            <a:r>
              <a:rPr lang="en-US" dirty="0"/>
              <a:t>, </a:t>
            </a:r>
            <a:r>
              <a:rPr lang="en-US" dirty="0" err="1"/>
              <a:t>cryptorchidism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rgbClr val="66FFFF"/>
                </a:solidFill>
              </a:rPr>
              <a:t>Function of testosterone during fetal development: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Testosterone secreted by the genital </a:t>
            </a:r>
            <a:r>
              <a:rPr lang="en-US" sz="2400" b="1" dirty="0" smtClean="0"/>
              <a:t>ridges.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 Later </a:t>
            </a:r>
            <a:r>
              <a:rPr lang="en-US" sz="2400" b="1" dirty="0"/>
              <a:t>by the fetal testis </a:t>
            </a:r>
            <a:r>
              <a:rPr lang="en-US" sz="24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It is responsible </a:t>
            </a:r>
            <a:r>
              <a:rPr lang="en-US" sz="2400" b="1" dirty="0"/>
              <a:t>for development of the male body characteristics including the formation </a:t>
            </a:r>
            <a:r>
              <a:rPr lang="en-US" sz="2400" b="1" dirty="0" smtClean="0"/>
              <a:t>of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 Penis </a:t>
            </a:r>
            <a:r>
              <a:rPr lang="en-US" sz="2400" b="1" dirty="0"/>
              <a:t>&amp; </a:t>
            </a:r>
            <a:r>
              <a:rPr lang="en-US" sz="2400" b="1" dirty="0" smtClean="0"/>
              <a:t>scrotum.</a:t>
            </a:r>
          </a:p>
          <a:p>
            <a:pPr>
              <a:lnSpc>
                <a:spcPct val="80000"/>
              </a:lnSpc>
            </a:pPr>
            <a:r>
              <a:rPr lang="en-US" sz="2400" b="1" dirty="0" smtClean="0"/>
              <a:t>Prostate </a:t>
            </a:r>
            <a:r>
              <a:rPr lang="en-US" sz="2400" b="1" dirty="0"/>
              <a:t>gland, seminal vesicles 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Male </a:t>
            </a:r>
            <a:r>
              <a:rPr lang="en-US" sz="2400" b="1" dirty="0"/>
              <a:t>genital ducts </a:t>
            </a:r>
            <a:r>
              <a:rPr lang="en-US" sz="2400" b="1" dirty="0" smtClean="0"/>
              <a:t>.</a:t>
            </a:r>
            <a:endParaRPr lang="en-US" sz="2400" b="1" dirty="0" smtClean="0"/>
          </a:p>
          <a:p>
            <a:pPr>
              <a:lnSpc>
                <a:spcPct val="80000"/>
              </a:lnSpc>
            </a:pPr>
            <a:r>
              <a:rPr lang="en-US" sz="2400" b="1" dirty="0" smtClean="0"/>
              <a:t>Suppressing </a:t>
            </a:r>
            <a:r>
              <a:rPr lang="en-US" sz="2400" b="1" dirty="0"/>
              <a:t>the formation of female genital organs.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rgbClr val="66FFFF"/>
                </a:solidFill>
              </a:rPr>
              <a:t>Effect of testosterone to cause descent of the testis: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/>
              <a:t>The testis descend into the scrotum during the last 2 to 3 months of gestation when the testis begin secreting reasonable quantities of testosterone.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77200" cy="5821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/>
              <a:t>-</a:t>
            </a:r>
            <a:r>
              <a:rPr lang="en-US" sz="2400" b="1" u="sng" dirty="0">
                <a:solidFill>
                  <a:srgbClr val="66FFFF"/>
                </a:solidFill>
              </a:rPr>
              <a:t>Effect </a:t>
            </a:r>
            <a:r>
              <a:rPr lang="en-US" sz="2400" b="1" u="sng" dirty="0" err="1">
                <a:solidFill>
                  <a:srgbClr val="66FFFF"/>
                </a:solidFill>
              </a:rPr>
              <a:t>pf</a:t>
            </a:r>
            <a:r>
              <a:rPr lang="en-US" sz="2400" b="1" u="sng" dirty="0">
                <a:solidFill>
                  <a:srgbClr val="66FFFF"/>
                </a:solidFill>
              </a:rPr>
              <a:t> testosterone on development of adult primary and secondary sexual characteristics: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1-After puberty</a:t>
            </a:r>
            <a:r>
              <a:rPr lang="en-US" sz="2400" b="1" dirty="0">
                <a:solidFill>
                  <a:srgbClr val="FF99FF"/>
                </a:solidFill>
              </a:rPr>
              <a:t>,</a:t>
            </a:r>
            <a:r>
              <a:rPr lang="en-US" sz="2400" b="1" dirty="0"/>
              <a:t> the increasing amounts of testosterone cause enlargement of the penis, scrotum &amp; testis &amp; secondary sexual characteristics.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2- Effect on the distribution of body hair: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Testosterone causes growth of hair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400" b="1" dirty="0" smtClean="0"/>
              <a:t> </a:t>
            </a:r>
            <a:r>
              <a:rPr lang="en-US" sz="2400" b="1" dirty="0" smtClean="0"/>
              <a:t>Over </a:t>
            </a:r>
            <a:r>
              <a:rPr lang="en-US" sz="2400" b="1" dirty="0"/>
              <a:t>the </a:t>
            </a:r>
            <a:r>
              <a:rPr lang="en-US" sz="2400" b="1" dirty="0" smtClean="0"/>
              <a:t>pubis (upward </a:t>
            </a:r>
            <a:r>
              <a:rPr lang="en-US" sz="2400" b="1" dirty="0"/>
              <a:t>along the </a:t>
            </a:r>
            <a:r>
              <a:rPr lang="en-US" sz="2400" b="1" dirty="0" err="1"/>
              <a:t>linea</a:t>
            </a:r>
            <a:r>
              <a:rPr lang="en-US" sz="2400" b="1" dirty="0"/>
              <a:t> alba of the abdomen to the </a:t>
            </a:r>
            <a:r>
              <a:rPr lang="en-US" sz="2400" b="1" dirty="0" smtClean="0"/>
              <a:t>umbilicus</a:t>
            </a:r>
            <a:r>
              <a:rPr lang="en-US" sz="2400" b="1" dirty="0" smtClean="0"/>
              <a:t>)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On </a:t>
            </a:r>
            <a:r>
              <a:rPr lang="en-US" sz="2400" b="1" dirty="0"/>
              <a:t>the face;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On </a:t>
            </a:r>
            <a:r>
              <a:rPr lang="en-US" sz="2400" b="1" dirty="0"/>
              <a:t>the chest; </a:t>
            </a: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Less </a:t>
            </a:r>
            <a:r>
              <a:rPr lang="en-US" sz="2400" b="1" dirty="0"/>
              <a:t>often on other regions such as the back.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3-Baldness: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Testosterone decreases the growth of hair on the top of the </a:t>
            </a:r>
            <a:r>
              <a:rPr lang="en-US" sz="2400" b="1" dirty="0" smtClean="0"/>
              <a:t>head</a:t>
            </a: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 Two factors causes baldness: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1</a:t>
            </a:r>
            <a:r>
              <a:rPr lang="en-US" sz="2400" b="1" dirty="0" smtClean="0"/>
              <a:t>) </a:t>
            </a:r>
            <a:r>
              <a:rPr lang="en-US" sz="2400" b="1" dirty="0" smtClean="0"/>
              <a:t>Genetic background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2</a:t>
            </a:r>
            <a:r>
              <a:rPr lang="en-US" sz="2400" b="1" dirty="0" smtClean="0"/>
              <a:t>) </a:t>
            </a:r>
            <a:r>
              <a:rPr lang="en-US" sz="2400" b="1" dirty="0" smtClean="0"/>
              <a:t>Large </a:t>
            </a:r>
            <a:r>
              <a:rPr lang="en-US" sz="2400" b="1" dirty="0" smtClean="0"/>
              <a:t>quantities of androgenic hormones.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FF99FF"/>
                </a:solidFill>
              </a:rPr>
              <a:t>4-Effect on voice: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/>
              <a:t>It causes hypertrophy of the laryngeal mucosa, enlargement of the larynx (typical adult masculine voice</a:t>
            </a:r>
            <a:r>
              <a:rPr lang="en-US" sz="2400" b="1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5-Testosterone increases thickness of the skin and </a:t>
            </a:r>
            <a:r>
              <a:rPr lang="en-US" sz="2400" b="1" u="sng" dirty="0" smtClean="0">
                <a:solidFill>
                  <a:srgbClr val="66FFFF"/>
                </a:solidFill>
              </a:rPr>
              <a:t>contribute </a:t>
            </a:r>
            <a:r>
              <a:rPr lang="en-US" sz="2400" b="1" u="sng" dirty="0" smtClean="0">
                <a:solidFill>
                  <a:srgbClr val="66FFFF"/>
                </a:solidFill>
              </a:rPr>
              <a:t>to development of acne</a:t>
            </a:r>
            <a:r>
              <a:rPr lang="en-US" sz="2400" b="1" u="sng" dirty="0" smtClean="0">
                <a:solidFill>
                  <a:srgbClr val="66FFFF"/>
                </a:solidFill>
              </a:rPr>
              <a:t>:</a:t>
            </a:r>
            <a:endParaRPr lang="en-US" sz="2400" b="1" u="sng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Testosterone increases the thickness of skin over the body &amp; subcutaneous tissues. 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It also increases </a:t>
            </a:r>
            <a:r>
              <a:rPr lang="en-US" sz="2400" dirty="0" smtClean="0"/>
              <a:t>the secretion of the sebaceous glands &amp; sebaceous glands of the face causing acne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6-Testosterone </a:t>
            </a:r>
            <a:r>
              <a:rPr lang="en-US" sz="2400" b="1" u="sng" dirty="0">
                <a:solidFill>
                  <a:srgbClr val="66FFFF"/>
                </a:solidFill>
              </a:rPr>
              <a:t>increased protein formation and muscle development</a:t>
            </a:r>
            <a:r>
              <a:rPr lang="en-US" sz="2400" b="1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Testosterone have anabolic </a:t>
            </a:r>
            <a:r>
              <a:rPr lang="en-US" sz="2400" dirty="0" smtClean="0"/>
              <a:t>effect </a:t>
            </a:r>
            <a:r>
              <a:rPr lang="en-US" sz="2400" dirty="0" smtClean="0"/>
              <a:t>by: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Increasing </a:t>
            </a:r>
            <a:r>
              <a:rPr lang="en-US" sz="2000" dirty="0"/>
              <a:t>muscular development after puberty by 50% in muscle mass over that in female.  </a:t>
            </a: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Increasing protein content </a:t>
            </a:r>
            <a:r>
              <a:rPr lang="en-US" sz="2000" dirty="0"/>
              <a:t>in non-muscle parts of the body.  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7- Testosterone increases bone matrix and causes Ca2+ retention: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Bones </a:t>
            </a:r>
            <a:r>
              <a:rPr lang="en-US" sz="2400" dirty="0" smtClean="0"/>
              <a:t>grow thicker </a:t>
            </a:r>
            <a:r>
              <a:rPr lang="en-US" sz="2400" dirty="0"/>
              <a:t>&amp; deposit additional </a:t>
            </a:r>
            <a:r>
              <a:rPr lang="en-US" sz="2400" dirty="0" smtClean="0"/>
              <a:t>Ca2+thus </a:t>
            </a:r>
            <a:r>
              <a:rPr lang="en-US" sz="2400" dirty="0"/>
              <a:t>it increases the total quantity of bone matrix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causes </a:t>
            </a:r>
            <a:r>
              <a:rPr lang="en-US" sz="2400" dirty="0"/>
              <a:t>Ca2+ retention (anabolic effect).  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Testosterone </a:t>
            </a:r>
            <a:r>
              <a:rPr lang="en-US" sz="2400" dirty="0"/>
              <a:t>has specific effect on the </a:t>
            </a:r>
            <a:r>
              <a:rPr lang="en-US" sz="2400" dirty="0" smtClean="0"/>
              <a:t>pelvis: </a:t>
            </a:r>
          </a:p>
          <a:p>
            <a:pPr marL="52578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400" dirty="0" smtClean="0"/>
              <a:t>Narrow </a:t>
            </a:r>
            <a:r>
              <a:rPr lang="en-US" sz="2400" dirty="0"/>
              <a:t>the pelvic outlet; </a:t>
            </a:r>
            <a:endParaRPr lang="en-US" sz="2400" dirty="0" smtClean="0"/>
          </a:p>
          <a:p>
            <a:pPr marL="52578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400" dirty="0" smtClean="0"/>
              <a:t>Lengthen </a:t>
            </a:r>
            <a:r>
              <a:rPr lang="en-US" sz="2400" dirty="0"/>
              <a:t>it; </a:t>
            </a:r>
            <a:endParaRPr lang="en-US" sz="2400" dirty="0" smtClean="0"/>
          </a:p>
          <a:p>
            <a:pPr marL="525780" indent="-457200">
              <a:lnSpc>
                <a:spcPct val="80000"/>
              </a:lnSpc>
              <a:buFont typeface="Wingdings" pitchFamily="2" charset="2"/>
              <a:buAutoNum type="arabicParenR"/>
            </a:pPr>
            <a:r>
              <a:rPr lang="en-US" sz="2400" dirty="0" smtClean="0"/>
              <a:t>Cause </a:t>
            </a:r>
            <a:r>
              <a:rPr lang="en-US" sz="2400" dirty="0"/>
              <a:t>the funnel-like shape instead of the broad ovoid shape of the female pelvis.  </a:t>
            </a:r>
            <a:r>
              <a:rPr lang="en-US" sz="2400" dirty="0" smtClean="0"/>
              <a:t>I</a:t>
            </a:r>
          </a:p>
          <a:p>
            <a:pPr marL="525780" indent="-457200">
              <a:lnSpc>
                <a:spcPct val="80000"/>
              </a:lnSpc>
            </a:pPr>
            <a:r>
              <a:rPr lang="en-US" sz="2400" dirty="0" smtClean="0"/>
              <a:t>t </a:t>
            </a:r>
            <a:r>
              <a:rPr lang="en-US" sz="2400" dirty="0"/>
              <a:t>causes the epiphyses of the long bones to unite with the shafts of the bones &amp; early closure of the epiphyses.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153400" cy="58975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8-Testosterone increases basal metabolism: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It increases the basal metabolic rate by about 15% (indirectly as a result of the anabolic effect).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9-Effect on red blood cells: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It increases red blood cells/ml (due to increase metabolic rate).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66FFFF"/>
                </a:solidFill>
              </a:rPr>
              <a:t>10-Effect on electrolyte and water balance</a:t>
            </a:r>
            <a:r>
              <a:rPr lang="en-US" sz="2400" b="1" dirty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It increase the </a:t>
            </a:r>
            <a:r>
              <a:rPr lang="en-US" sz="2400" dirty="0" err="1"/>
              <a:t>reabosorption</a:t>
            </a:r>
            <a:r>
              <a:rPr lang="en-US" sz="2400" dirty="0"/>
              <a:t> of Na+ in the distal tubules of the kidneys.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66FFFF"/>
                </a:solidFill>
              </a:rPr>
              <a:t>The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rgbClr val="66FFFF"/>
                </a:solidFill>
              </a:rPr>
              <a:t>basic intracellular mechanism of action of testosterone:</a:t>
            </a:r>
            <a:r>
              <a:rPr lang="en-US" b="1" u="sng" dirty="0" smtClean="0">
                <a:solidFill>
                  <a:srgbClr val="66FFFF"/>
                </a:solidFill>
              </a:rPr>
              <a:t/>
            </a:r>
            <a:br>
              <a:rPr lang="en-US" b="1" u="sng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924800" cy="255984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u="sng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200" dirty="0" smtClean="0"/>
              <a:t>It increases the rate of protein synthesis in target </a:t>
            </a:r>
            <a:r>
              <a:rPr lang="en-US" sz="3200" dirty="0" smtClean="0"/>
              <a:t>cells.</a:t>
            </a:r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Testosterone </a:t>
            </a:r>
            <a:r>
              <a:rPr lang="en-US" sz="3200" dirty="0" smtClean="0"/>
              <a:t>converted by the intracellular enzyme 5 </a:t>
            </a:r>
            <a:r>
              <a:rPr lang="en-US" sz="3200" dirty="0" smtClean="0">
                <a:sym typeface="Symbol" pitchFamily="18" charset="2"/>
              </a:rPr>
              <a:t></a:t>
            </a:r>
            <a:r>
              <a:rPr lang="en-US" sz="3200" dirty="0" smtClean="0"/>
              <a:t> </a:t>
            </a:r>
            <a:r>
              <a:rPr lang="en-US" sz="3200" dirty="0" err="1" smtClean="0"/>
              <a:t>reductase</a:t>
            </a:r>
            <a:r>
              <a:rPr lang="en-US" sz="3200" dirty="0" smtClean="0"/>
              <a:t> to </a:t>
            </a:r>
            <a:r>
              <a:rPr lang="en-US" sz="3200" dirty="0" err="1" smtClean="0"/>
              <a:t>dihydrotestosterone</a:t>
            </a:r>
            <a:r>
              <a:rPr lang="en-US" sz="3200" dirty="0" smtClean="0"/>
              <a:t>, then it binds with </a:t>
            </a:r>
            <a:r>
              <a:rPr lang="en-US" sz="3200" dirty="0" err="1" smtClean="0"/>
              <a:t>cytoplasmic</a:t>
            </a:r>
            <a:r>
              <a:rPr lang="en-US" sz="3200" dirty="0" smtClean="0"/>
              <a:t> “receptor protein”.  </a:t>
            </a:r>
            <a:endParaRPr lang="en-US" sz="3200" dirty="0" smtClean="0"/>
          </a:p>
          <a:p>
            <a:pPr>
              <a:lnSpc>
                <a:spcPct val="80000"/>
              </a:lnSpc>
            </a:pPr>
            <a:endParaRPr lang="en-US" sz="3200" dirty="0" smtClean="0"/>
          </a:p>
          <a:p>
            <a:pPr>
              <a:lnSpc>
                <a:spcPct val="80000"/>
              </a:lnSpc>
            </a:pPr>
            <a:r>
              <a:rPr lang="en-US" sz="3200" dirty="0" smtClean="0"/>
              <a:t>This </a:t>
            </a:r>
            <a:r>
              <a:rPr lang="en-US" sz="3200" dirty="0" smtClean="0"/>
              <a:t>combination moves to the nucleus where it binds a nuclear protein and induces protein formation.</a:t>
            </a:r>
          </a:p>
          <a:p>
            <a:endParaRPr lang="en-US" dirty="0"/>
          </a:p>
        </p:txBody>
      </p:sp>
      <p:pic>
        <p:nvPicPr>
          <p:cNvPr id="40964" name="Picture 4" descr="http://www.ibl-international.com/media/wysiwyg/dht-tes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98518"/>
            <a:ext cx="6096000" cy="3459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001000" cy="640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66FFFF"/>
                </a:solidFill>
              </a:rPr>
              <a:t>Abnormalities of male sexual function: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b="1" u="sng" dirty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99FF"/>
                </a:solidFill>
              </a:rPr>
              <a:t>Prostate gland and its abnormalities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u="sng" dirty="0">
              <a:solidFill>
                <a:srgbClr val="FF99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b="1" dirty="0"/>
              <a:t>Benign prostatic </a:t>
            </a:r>
            <a:r>
              <a:rPr lang="en-US" sz="2600" b="1" dirty="0" err="1"/>
              <a:t>fibroadenoma</a:t>
            </a:r>
            <a:r>
              <a:rPr lang="en-US" sz="2600" b="1" dirty="0"/>
              <a:t> in older age due to overgrowth of prostate tissue (not caused by testosterone).</a:t>
            </a:r>
          </a:p>
          <a:p>
            <a:pPr>
              <a:lnSpc>
                <a:spcPct val="80000"/>
              </a:lnSpc>
            </a:pPr>
            <a:r>
              <a:rPr lang="en-US" sz="2600" b="1" dirty="0"/>
              <a:t>Cancer of the prostate gland caused by stimulation of cancerous cells by testosterone.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906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99FF"/>
                </a:solidFill>
              </a:rPr>
              <a:t>Hypogonadism</a:t>
            </a:r>
            <a:r>
              <a:rPr lang="en-US" b="1" u="sng" dirty="0" smtClean="0">
                <a:solidFill>
                  <a:srgbClr val="FF99FF"/>
                </a:solidFill>
              </a:rPr>
              <a:t> in male</a:t>
            </a:r>
            <a:r>
              <a:rPr lang="en-US" dirty="0" smtClean="0">
                <a:solidFill>
                  <a:srgbClr val="FF99FF"/>
                </a:solidFill>
              </a:rPr>
              <a:t>:</a:t>
            </a:r>
            <a:br>
              <a:rPr lang="en-US" dirty="0" smtClean="0">
                <a:solidFill>
                  <a:srgbClr val="FF99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5562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99FF"/>
              </a:solidFill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During fetal life when the testis are non-functional, none of the male sexual characteristics develop in the fetus.  Instead female organs are formed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If the boy loses his testis before puberty, a state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eunuchism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(he have infantile sex organs &amp; infantile sexual characteristics) &amp; the height of an adult eunuch is slightly greater than normal because of slow union of the epiphyses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If a man is castrated after puberty, sexual organ regress in size and voice regress - loss of the thick 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musculine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bones- loss of masculine hair production -loss of musculature of the virile male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3200" b="1" dirty="0" smtClean="0">
              <a:latin typeface="Arial Narrow" pitchFamily="34" charset="0"/>
              <a:ea typeface="Arial Unicode MS" pitchFamily="34" charset="-128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Adiposogenitial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syndrome,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Frohlich’s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 syndrome or hypothalamic </a:t>
            </a:r>
            <a:r>
              <a:rPr lang="en-US" sz="3200" b="1" u="sng" dirty="0" err="1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eunuchism</a:t>
            </a:r>
            <a:r>
              <a:rPr lang="en-US" sz="3200" b="1" u="sng" dirty="0" smtClean="0">
                <a:solidFill>
                  <a:srgbClr val="FFFF00"/>
                </a:solidFill>
                <a:latin typeface="Arial Narrow" pitchFamily="34" charset="0"/>
                <a:ea typeface="Arial Unicode MS" pitchFamily="34" charset="-128"/>
                <a:cs typeface="Arial" pitchFamily="34" charset="0"/>
              </a:rPr>
              <a:t>: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-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hypogonadism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due to genetic inability of the hypothalamus to secrete normal amount of 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GnRH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 &amp; abnormality of the feeding center of the hypothalamus result in obesity with </a:t>
            </a:r>
            <a:r>
              <a:rPr lang="en-US" sz="3200" b="1" dirty="0" err="1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eunuchism</a:t>
            </a:r>
            <a:r>
              <a:rPr lang="en-US" sz="3200" b="1" dirty="0" smtClean="0">
                <a:latin typeface="Arial Narrow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7924800" cy="5821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err="1" smtClean="0"/>
              <a:t>Cryptorchidism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Failure </a:t>
            </a:r>
            <a:r>
              <a:rPr lang="en-US" sz="2400" dirty="0"/>
              <a:t>of the testes to descend in the scrotum which normally occur during fetal life.</a:t>
            </a:r>
          </a:p>
          <a:p>
            <a:r>
              <a:rPr lang="en-US" sz="2400" dirty="0"/>
              <a:t>10% of newborn males and it falls to 2% at age 1 year</a:t>
            </a:r>
          </a:p>
          <a:p>
            <a:r>
              <a:rPr lang="en-US" sz="2400" dirty="0"/>
              <a:t>0.3% after puberty</a:t>
            </a:r>
          </a:p>
          <a:p>
            <a:r>
              <a:rPr lang="en-US" sz="2400" dirty="0"/>
              <a:t>They should be treated before puberty because of higher incidence of malignant tumors.</a:t>
            </a:r>
          </a:p>
          <a:p>
            <a:pPr>
              <a:buFont typeface="Wingdings" pitchFamily="2" charset="2"/>
              <a:buNone/>
            </a:pPr>
            <a:endParaRPr lang="en-US" sz="2400" b="1" u="sng" dirty="0">
              <a:solidFill>
                <a:srgbClr val="FF99FF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u="sng" dirty="0">
                <a:solidFill>
                  <a:srgbClr val="FF99FF"/>
                </a:solidFill>
              </a:rPr>
              <a:t>Testicular tumors and </a:t>
            </a:r>
            <a:r>
              <a:rPr lang="en-US" sz="2400" b="1" u="sng" dirty="0" err="1">
                <a:solidFill>
                  <a:srgbClr val="FF99FF"/>
                </a:solidFill>
              </a:rPr>
              <a:t>hypergonadism</a:t>
            </a:r>
            <a:r>
              <a:rPr lang="en-US" sz="2400" b="1" u="sng" dirty="0">
                <a:solidFill>
                  <a:srgbClr val="FF99FF"/>
                </a:solidFill>
              </a:rPr>
              <a:t> in male:</a:t>
            </a:r>
          </a:p>
          <a:p>
            <a:pPr>
              <a:buFont typeface="Wingdings" pitchFamily="2" charset="2"/>
              <a:buNone/>
            </a:pPr>
            <a:endParaRPr lang="en-US" sz="2400" b="1" u="sng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Interstitial </a:t>
            </a:r>
            <a:r>
              <a:rPr lang="en-US" sz="2000" dirty="0" err="1"/>
              <a:t>leydig</a:t>
            </a:r>
            <a:r>
              <a:rPr lang="en-US" sz="2000" dirty="0"/>
              <a:t> cell tumors (rare), over production of testosterone.  In children, causes rapid growth of the musculature and bones and early </a:t>
            </a:r>
            <a:r>
              <a:rPr lang="en-US" sz="2000" dirty="0" smtClean="0"/>
              <a:t>union </a:t>
            </a:r>
            <a:r>
              <a:rPr lang="en-US" sz="2000" dirty="0"/>
              <a:t>of the epiphyses and causes excessive development of male sexual organs.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Tumor of the germinal epithelium (more common).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80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457200"/>
            <a:ext cx="3411538" cy="594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Cross section of the </a:t>
            </a:r>
            <a:r>
              <a:rPr lang="en-US" sz="2800" dirty="0" err="1" smtClean="0"/>
              <a:t>seminiferous</a:t>
            </a:r>
            <a:r>
              <a:rPr lang="en-US" sz="2800" dirty="0" smtClean="0"/>
              <a:t> tubule </a:t>
            </a:r>
            <a:endParaRPr lang="en-US" sz="2800" dirty="0"/>
          </a:p>
        </p:txBody>
      </p:sp>
      <p:pic>
        <p:nvPicPr>
          <p:cNvPr id="4" name="Picture 2" descr="http://faculty.southwest.tn.edu/rburkett/repro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>
                <a:solidFill>
                  <a:srgbClr val="FF00FF"/>
                </a:solidFill>
              </a:rPr>
              <a:t>Spermatogenesis</a:t>
            </a:r>
            <a:r>
              <a:rPr lang="en-US" sz="2800" b="1" dirty="0">
                <a:solidFill>
                  <a:srgbClr val="FF00FF"/>
                </a:solidFill>
              </a:rPr>
              <a:t>: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Formation </a:t>
            </a:r>
            <a:r>
              <a:rPr lang="en-US" sz="2800" b="1" dirty="0"/>
              <a:t>of sperm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Occur </a:t>
            </a:r>
            <a:r>
              <a:rPr lang="en-US" sz="2800" b="1" dirty="0"/>
              <a:t>in the </a:t>
            </a:r>
            <a:r>
              <a:rPr lang="en-US" sz="2800" b="1" dirty="0" err="1"/>
              <a:t>seminiferous</a:t>
            </a:r>
            <a:r>
              <a:rPr lang="en-US" sz="2800" b="1" dirty="0"/>
              <a:t> tubules during active sexual life due </a:t>
            </a:r>
            <a:r>
              <a:rPr lang="en-US" sz="2800" b="1" dirty="0" smtClean="0"/>
              <a:t>to stimulation </a:t>
            </a:r>
            <a:r>
              <a:rPr lang="en-US" sz="2800" b="1" dirty="0"/>
              <a:t>by </a:t>
            </a:r>
            <a:r>
              <a:rPr lang="en-US" sz="2800" b="1" dirty="0" smtClean="0"/>
              <a:t>AP-</a:t>
            </a:r>
            <a:r>
              <a:rPr lang="en-US" sz="2800" b="1" dirty="0" err="1" smtClean="0"/>
              <a:t>GnHs</a:t>
            </a:r>
            <a:r>
              <a:rPr lang="en-US" sz="2800" b="1" dirty="0"/>
              <a:t>,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Begin </a:t>
            </a:r>
            <a:r>
              <a:rPr lang="en-US" sz="2800" b="1" dirty="0"/>
              <a:t>at age of 13 years </a:t>
            </a:r>
            <a:r>
              <a:rPr lang="en-US" sz="2800" b="1" dirty="0" smtClean="0"/>
              <a:t>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Continue </a:t>
            </a:r>
            <a:r>
              <a:rPr lang="en-US" sz="2800" b="1" dirty="0"/>
              <a:t>throughout life &amp; decrease in old age</a:t>
            </a:r>
            <a:r>
              <a:rPr lang="en-US" sz="2800" b="1" dirty="0" smtClean="0"/>
              <a:t>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err="1">
                <a:solidFill>
                  <a:srgbClr val="FF00FF"/>
                </a:solidFill>
              </a:rPr>
              <a:t>Sertoli</a:t>
            </a:r>
            <a:r>
              <a:rPr lang="en-US" sz="2800" b="1" u="sng" dirty="0">
                <a:solidFill>
                  <a:srgbClr val="FF00FF"/>
                </a:solidFill>
              </a:rPr>
              <a:t> cells</a:t>
            </a:r>
            <a:r>
              <a:rPr lang="en-US" sz="2800" b="1" dirty="0">
                <a:solidFill>
                  <a:srgbClr val="FF00FF"/>
                </a:solidFill>
              </a:rPr>
              <a:t>: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Large </a:t>
            </a:r>
            <a:r>
              <a:rPr lang="en-US" sz="2800" b="1" dirty="0"/>
              <a:t>with overflowing </a:t>
            </a:r>
            <a:r>
              <a:rPr lang="en-US" sz="2800" b="1" dirty="0" err="1"/>
              <a:t>cytoplasmic</a:t>
            </a:r>
            <a:r>
              <a:rPr lang="en-US" sz="2800" b="1" dirty="0"/>
              <a:t> envelopes 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Surround </a:t>
            </a:r>
            <a:r>
              <a:rPr lang="en-US" sz="2800" b="1" dirty="0"/>
              <a:t>the developing </a:t>
            </a:r>
            <a:r>
              <a:rPr lang="en-US" sz="2800" b="1" dirty="0" err="1"/>
              <a:t>spermatogonia</a:t>
            </a:r>
            <a:r>
              <a:rPr lang="en-US" sz="2800" b="1" dirty="0"/>
              <a:t> around the central lumen of the </a:t>
            </a:r>
            <a:r>
              <a:rPr lang="en-US" sz="2800" b="1" dirty="0" err="1"/>
              <a:t>seminiferous</a:t>
            </a:r>
            <a:r>
              <a:rPr lang="en-US" sz="2800" b="1" dirty="0"/>
              <a:t> tubules</a:t>
            </a:r>
            <a:r>
              <a:rPr lang="en-US" sz="2800" b="1" dirty="0" smtClean="0"/>
              <a:t>.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 dirty="0" err="1" smtClean="0">
                <a:solidFill>
                  <a:srgbClr val="FF00FF"/>
                </a:solidFill>
              </a:rPr>
              <a:t>Leydig</a:t>
            </a:r>
            <a:r>
              <a:rPr lang="en-US" sz="2800" b="1" u="sng" dirty="0" smtClean="0">
                <a:solidFill>
                  <a:srgbClr val="FF00FF"/>
                </a:solidFill>
              </a:rPr>
              <a:t> </a:t>
            </a:r>
            <a:r>
              <a:rPr lang="en-US" sz="2800" b="1" u="sng" dirty="0">
                <a:solidFill>
                  <a:srgbClr val="FF00FF"/>
                </a:solidFill>
              </a:rPr>
              <a:t>cell: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Lie within the interstices </a:t>
            </a:r>
            <a:r>
              <a:rPr lang="en-US" sz="2800" b="1" dirty="0"/>
              <a:t>between the </a:t>
            </a:r>
            <a:r>
              <a:rPr lang="en-US" sz="2800" b="1" dirty="0" err="1"/>
              <a:t>seminiferous</a:t>
            </a:r>
            <a:r>
              <a:rPr lang="en-US" sz="2800" b="1" dirty="0"/>
              <a:t> </a:t>
            </a:r>
            <a:r>
              <a:rPr lang="en-US" sz="2800" b="1" dirty="0" smtClean="0"/>
              <a:t>tubules.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They </a:t>
            </a:r>
            <a:r>
              <a:rPr lang="en-US" sz="2800" b="1" dirty="0"/>
              <a:t>are non-existent in the testis during childhood when the testis secrete almost no testosterone,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Numerous </a:t>
            </a:r>
            <a:r>
              <a:rPr lang="en-US" sz="2800" b="1" dirty="0"/>
              <a:t>in the newborn male infants for the first few months of life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/>
              <a:t>Active </a:t>
            </a:r>
            <a:r>
              <a:rPr lang="en-US" sz="2800" b="1" dirty="0"/>
              <a:t>at puberty &amp; throughout adult life &amp; secrete testosterone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southwest.tn.edu/rburkett/A&amp;P2_r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27" y="609601"/>
            <a:ext cx="7882006" cy="5904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sz="2800" b="1" u="sng" dirty="0" smtClean="0">
                <a:solidFill>
                  <a:srgbClr val="FF00FF"/>
                </a:solidFill>
              </a:rPr>
              <a:t>Maturation of sperm in the </a:t>
            </a:r>
            <a:r>
              <a:rPr lang="en-US" sz="2800" b="1" u="sng" dirty="0" err="1" smtClean="0">
                <a:solidFill>
                  <a:srgbClr val="FF00FF"/>
                </a:solidFill>
              </a:rPr>
              <a:t>epididymis</a:t>
            </a:r>
            <a:r>
              <a:rPr lang="en-US" sz="2800" b="1" u="sng" dirty="0" smtClean="0">
                <a:solidFill>
                  <a:srgbClr val="FF00FF"/>
                </a:solidFill>
              </a:rPr>
              <a:t>:</a:t>
            </a:r>
            <a:r>
              <a:rPr lang="en-US" b="1" u="sng" dirty="0" smtClean="0">
                <a:solidFill>
                  <a:srgbClr val="FF00FF"/>
                </a:solidFill>
              </a:rPr>
              <a:t/>
            </a:r>
            <a:br>
              <a:rPr lang="en-US" b="1" u="sng" dirty="0" smtClean="0">
                <a:solidFill>
                  <a:srgbClr val="FF00FF"/>
                </a:solidFill>
              </a:rPr>
            </a:b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7772400" cy="5867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After </a:t>
            </a:r>
            <a:r>
              <a:rPr lang="en-US" sz="2400" b="1" dirty="0"/>
              <a:t>formation in the </a:t>
            </a:r>
            <a:r>
              <a:rPr lang="en-US" sz="2400" b="1" dirty="0" err="1"/>
              <a:t>seminiferous</a:t>
            </a:r>
            <a:r>
              <a:rPr lang="en-US" sz="2400" b="1" dirty="0"/>
              <a:t> tubules, the sperm require several days to pass through the </a:t>
            </a:r>
            <a:r>
              <a:rPr lang="en-US" sz="2400" b="1" dirty="0" err="1"/>
              <a:t>epididymis</a:t>
            </a:r>
            <a:r>
              <a:rPr lang="en-US" sz="2400" b="1" dirty="0"/>
              <a:t> (still non-motile).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After </a:t>
            </a:r>
            <a:r>
              <a:rPr lang="en-US" sz="2400" b="1" dirty="0"/>
              <a:t>the sperm have been in the </a:t>
            </a:r>
            <a:r>
              <a:rPr lang="en-US" sz="2400" b="1" dirty="0" err="1"/>
              <a:t>epididymis</a:t>
            </a:r>
            <a:r>
              <a:rPr lang="en-US" sz="2400" b="1" dirty="0"/>
              <a:t> for </a:t>
            </a:r>
            <a:r>
              <a:rPr lang="en-US" sz="2400" b="1" dirty="0" smtClean="0"/>
              <a:t>18 </a:t>
            </a:r>
            <a:r>
              <a:rPr lang="en-US" sz="2400" b="1" dirty="0"/>
              <a:t>to 24 hour, they develop the capability of </a:t>
            </a:r>
            <a:r>
              <a:rPr lang="en-US" sz="2400" b="1" dirty="0" smtClean="0"/>
              <a:t>motility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Some </a:t>
            </a:r>
            <a:r>
              <a:rPr lang="en-US" sz="2400" b="1" dirty="0"/>
              <a:t>inhibitory proteins in the </a:t>
            </a:r>
            <a:r>
              <a:rPr lang="en-US" sz="2400" b="1" dirty="0" err="1"/>
              <a:t>epididymal</a:t>
            </a:r>
            <a:r>
              <a:rPr lang="en-US" sz="2400" b="1" dirty="0"/>
              <a:t> fluid prevent final motility until after </a:t>
            </a:r>
            <a:r>
              <a:rPr lang="en-US" sz="2400" b="1" dirty="0" smtClean="0"/>
              <a:t>ejaculation.</a:t>
            </a:r>
          </a:p>
          <a:p>
            <a:pPr>
              <a:buNone/>
            </a:pPr>
            <a:endParaRPr lang="en-US" sz="2400" b="1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 dirty="0" smtClean="0">
                <a:solidFill>
                  <a:srgbClr val="66FFFF"/>
                </a:solidFill>
              </a:rPr>
              <a:t>Physiology of mature sperm: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Mature sperm are </a:t>
            </a:r>
            <a:r>
              <a:rPr lang="en-US" sz="2400" u="sng" dirty="0" smtClean="0">
                <a:solidFill>
                  <a:srgbClr val="FFFF00"/>
                </a:solidFill>
              </a:rPr>
              <a:t>motile</a:t>
            </a:r>
            <a:r>
              <a:rPr lang="en-US" sz="2400" dirty="0" smtClean="0"/>
              <a:t> &amp; capable of fertilizing the ovum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Their activity is enhanced in a neutral &amp; slightly </a:t>
            </a:r>
            <a:r>
              <a:rPr lang="en-US" sz="2400" u="sng" dirty="0" smtClean="0">
                <a:solidFill>
                  <a:srgbClr val="FFFF00"/>
                </a:solidFill>
              </a:rPr>
              <a:t>alkaline</a:t>
            </a:r>
            <a:r>
              <a:rPr lang="en-US" sz="2400" dirty="0" smtClean="0"/>
              <a:t> medium &amp; depressed in mildly acidic medium.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life expectancy of ejaculated sperm in the female genital tract is only </a:t>
            </a:r>
            <a:r>
              <a:rPr lang="en-US" sz="2400" u="sng" dirty="0" smtClean="0">
                <a:solidFill>
                  <a:srgbClr val="FFFF00"/>
                </a:solidFill>
              </a:rPr>
              <a:t>1 to 2 days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077200" cy="6705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Hormonal factors that stimulate spermatogenesis: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1-Testosterone:</a:t>
            </a:r>
            <a:r>
              <a:rPr lang="en-US" sz="2400" dirty="0"/>
              <a:t> </a:t>
            </a:r>
            <a:r>
              <a:rPr lang="en-US" sz="2400" dirty="0" smtClean="0"/>
              <a:t>secreted </a:t>
            </a:r>
            <a:r>
              <a:rPr lang="en-US" sz="2400" dirty="0"/>
              <a:t>by the </a:t>
            </a:r>
            <a:r>
              <a:rPr lang="en-US" sz="2400" dirty="0" err="1"/>
              <a:t>leydig</a:t>
            </a:r>
            <a:r>
              <a:rPr lang="en-US" sz="2400" dirty="0"/>
              <a:t> cells which located in the </a:t>
            </a:r>
            <a:r>
              <a:rPr lang="en-US" sz="2400" dirty="0" err="1"/>
              <a:t>interstitium</a:t>
            </a:r>
            <a:r>
              <a:rPr lang="en-US" sz="2400" dirty="0"/>
              <a:t> of the testis, is essential for the growth and division of the testicular germinal cells.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2-Luteinizing hormone (LH)</a:t>
            </a:r>
            <a:r>
              <a:rPr lang="en-US" sz="2400" dirty="0"/>
              <a:t> </a:t>
            </a:r>
            <a:r>
              <a:rPr lang="en-US" sz="2400" dirty="0" smtClean="0"/>
              <a:t>secreted </a:t>
            </a:r>
            <a:r>
              <a:rPr lang="en-US" sz="2400" dirty="0"/>
              <a:t>by the anterior pituitary gland, stimulates the </a:t>
            </a:r>
            <a:r>
              <a:rPr lang="en-US" sz="2400" dirty="0" err="1"/>
              <a:t>leydig</a:t>
            </a:r>
            <a:r>
              <a:rPr lang="en-US" sz="2400" dirty="0"/>
              <a:t> cells to secrete testosterone.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3-Follicle stimulating hormone</a:t>
            </a:r>
            <a:r>
              <a:rPr lang="en-US" sz="2400" b="1" u="sng" dirty="0" smtClean="0">
                <a:solidFill>
                  <a:srgbClr val="FF00FF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FSH also secreted by the anterior pituitary gland, stimulates the </a:t>
            </a:r>
            <a:r>
              <a:rPr lang="en-US" sz="2400" dirty="0" err="1"/>
              <a:t>sertoli</a:t>
            </a:r>
            <a:r>
              <a:rPr lang="en-US" sz="2400" dirty="0"/>
              <a:t> cells, stimulate the conversion of </a:t>
            </a:r>
            <a:r>
              <a:rPr lang="en-US" sz="2400" dirty="0" err="1"/>
              <a:t>spermatids</a:t>
            </a:r>
            <a:r>
              <a:rPr lang="en-US" sz="2400" dirty="0"/>
              <a:t> to sperm (also important for spermatogenesis).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4-Estrogen:</a:t>
            </a:r>
            <a:r>
              <a:rPr lang="en-US" sz="2400" dirty="0"/>
              <a:t> formed from testosterone by the </a:t>
            </a:r>
            <a:r>
              <a:rPr lang="en-US" sz="2400" dirty="0" err="1"/>
              <a:t>sertoli</a:t>
            </a:r>
            <a:r>
              <a:rPr lang="en-US" sz="2400" dirty="0"/>
              <a:t> cell under FSH stimulation also essential for spermatogenesis.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 dirty="0">
                <a:solidFill>
                  <a:srgbClr val="FF00FF"/>
                </a:solidFill>
              </a:rPr>
              <a:t>5-Growth hormone</a:t>
            </a:r>
            <a:r>
              <a:rPr lang="en-US" sz="2400" dirty="0"/>
              <a:t> (also other body hormones) is necessary for controlling metabolic functions of the testis.  GH promotes early division of </a:t>
            </a:r>
            <a:r>
              <a:rPr lang="en-US" sz="2400" dirty="0" err="1"/>
              <a:t>spermatogonias</a:t>
            </a:r>
            <a:r>
              <a:rPr lang="en-US" sz="2400" dirty="0"/>
              <a:t> in its absence (pituitary dwarfs), the spermatogenesis is severely deficient or absent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infertility.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8001000" cy="6553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u="sng" dirty="0" smtClean="0">
                <a:solidFill>
                  <a:srgbClr val="FF00FF"/>
                </a:solidFill>
              </a:rPr>
              <a:t>Storage </a:t>
            </a:r>
            <a:r>
              <a:rPr lang="en-US" sz="2800" b="1" u="sng" dirty="0">
                <a:solidFill>
                  <a:srgbClr val="FF00FF"/>
                </a:solidFill>
              </a:rPr>
              <a:t>of sperm</a:t>
            </a:r>
            <a:r>
              <a:rPr lang="en-US" sz="2800" b="1" dirty="0" smtClean="0">
                <a:solidFill>
                  <a:srgbClr val="FF00FF"/>
                </a:solidFill>
              </a:rPr>
              <a:t>:</a:t>
            </a:r>
            <a:endParaRPr lang="en-US" sz="2800" b="1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/>
              <a:t>The 2 testis of adult human formed up to 120 million sperm each day. 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Small </a:t>
            </a:r>
            <a:r>
              <a:rPr lang="en-US" sz="2400" b="1" dirty="0"/>
              <a:t>amount stored in the </a:t>
            </a:r>
            <a:r>
              <a:rPr lang="en-US" sz="2400" b="1" dirty="0" err="1"/>
              <a:t>epididymis</a:t>
            </a:r>
            <a:r>
              <a:rPr lang="en-US" sz="2400" b="1" dirty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dirty="0"/>
              <a:t>majority stored in the vas deferens, maintaining their fertility for at least a month.  </a:t>
            </a:r>
            <a:endParaRPr lang="en-US" sz="2400" b="1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The </a:t>
            </a:r>
            <a:r>
              <a:rPr lang="en-US" sz="2400" b="1" dirty="0"/>
              <a:t>sperm are kept inactive state by multiple inhibitory substances in the secretion of the ducts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>
              <a:buFont typeface="Wingdings" pitchFamily="2" charset="2"/>
              <a:buNone/>
            </a:pPr>
            <a:r>
              <a:rPr lang="en-US" sz="2800" b="1" u="sng" dirty="0">
                <a:solidFill>
                  <a:srgbClr val="FF00FF"/>
                </a:solidFill>
              </a:rPr>
              <a:t>After </a:t>
            </a:r>
            <a:r>
              <a:rPr lang="en-US" sz="2800" b="1" u="sng" dirty="0" smtClean="0">
                <a:solidFill>
                  <a:srgbClr val="FF00FF"/>
                </a:solidFill>
              </a:rPr>
              <a:t>ejaculation</a:t>
            </a:r>
          </a:p>
          <a:p>
            <a:r>
              <a:rPr lang="en-US" sz="2400" b="1" dirty="0" smtClean="0"/>
              <a:t> The </a:t>
            </a:r>
            <a:r>
              <a:rPr lang="en-US" sz="2400" b="1" dirty="0"/>
              <a:t>sperm become motile &amp; capable of fertilizing the ovum </a:t>
            </a:r>
            <a:r>
              <a:rPr lang="en-US" sz="2400" b="1" u="sng" dirty="0">
                <a:solidFill>
                  <a:srgbClr val="FFFF00"/>
                </a:solidFill>
              </a:rPr>
              <a:t>called maturation</a:t>
            </a:r>
            <a:r>
              <a:rPr lang="en-US" sz="2400" b="1" dirty="0"/>
              <a:t>. </a:t>
            </a:r>
          </a:p>
          <a:p>
            <a:r>
              <a:rPr lang="en-US" sz="2400" b="1" dirty="0" smtClean="0"/>
              <a:t>The </a:t>
            </a:r>
            <a:r>
              <a:rPr lang="en-US" sz="2400" b="1" dirty="0" err="1"/>
              <a:t>sertoli</a:t>
            </a:r>
            <a:r>
              <a:rPr lang="en-US" sz="2400" b="1" dirty="0"/>
              <a:t> cells and epithelium of the </a:t>
            </a:r>
            <a:r>
              <a:rPr lang="en-US" sz="2400" b="1" dirty="0" err="1"/>
              <a:t>epididymis</a:t>
            </a:r>
            <a:r>
              <a:rPr lang="en-US" sz="2400" b="1" dirty="0"/>
              <a:t> secrete nutrient fluid which contains (testosterone &amp; estrogens), enzymes &amp; nutrients essential for sperm maturation.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1272</TotalTime>
  <Words>2190</Words>
  <Application>Microsoft Office PowerPoint</Application>
  <PresentationFormat>On-screen Show (4:3)</PresentationFormat>
  <Paragraphs>243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Metro</vt:lpstr>
      <vt:lpstr>Lecture 5 Physiology of androgens and control of male sexual functions</vt:lpstr>
      <vt:lpstr>Objectives</vt:lpstr>
      <vt:lpstr>Slide 3</vt:lpstr>
      <vt:lpstr>Cross section of the seminiferous tubule </vt:lpstr>
      <vt:lpstr>Slide 5</vt:lpstr>
      <vt:lpstr>Slide 6</vt:lpstr>
      <vt:lpstr>Maturation of sperm in the epididymis: </vt:lpstr>
      <vt:lpstr>Slide 8</vt:lpstr>
      <vt:lpstr>Slide 9</vt:lpstr>
      <vt:lpstr>Slide 10</vt:lpstr>
      <vt:lpstr>Slide 11</vt:lpstr>
      <vt:lpstr>Slide 12</vt:lpstr>
      <vt:lpstr>Slide 13</vt:lpstr>
      <vt:lpstr>Slide 14</vt:lpstr>
      <vt:lpstr>Acrosome enzymes, the “Acrosome Reaction” and penetration of the ovum: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The basic intracellular mechanism of action of testosterone: </vt:lpstr>
      <vt:lpstr>Slide 26</vt:lpstr>
      <vt:lpstr>Hypogonadism in male: </vt:lpstr>
      <vt:lpstr>Slide 28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DR.LAILA</cp:lastModifiedBy>
  <cp:revision>81</cp:revision>
  <dcterms:created xsi:type="dcterms:W3CDTF">2011-02-05T05:45:25Z</dcterms:created>
  <dcterms:modified xsi:type="dcterms:W3CDTF">2016-03-21T10:16:11Z</dcterms:modified>
</cp:coreProperties>
</file>