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38"/>
  </p:notesMasterIdLst>
  <p:sldIdLst>
    <p:sldId id="256" r:id="rId2"/>
    <p:sldId id="299" r:id="rId3"/>
    <p:sldId id="259" r:id="rId4"/>
    <p:sldId id="300" r:id="rId5"/>
    <p:sldId id="278" r:id="rId6"/>
    <p:sldId id="261" r:id="rId7"/>
    <p:sldId id="275" r:id="rId8"/>
    <p:sldId id="262" r:id="rId9"/>
    <p:sldId id="269" r:id="rId10"/>
    <p:sldId id="274" r:id="rId11"/>
    <p:sldId id="273" r:id="rId12"/>
    <p:sldId id="276" r:id="rId13"/>
    <p:sldId id="292" r:id="rId14"/>
    <p:sldId id="293" r:id="rId15"/>
    <p:sldId id="294" r:id="rId16"/>
    <p:sldId id="295" r:id="rId17"/>
    <p:sldId id="296" r:id="rId18"/>
    <p:sldId id="297" r:id="rId19"/>
    <p:sldId id="301" r:id="rId20"/>
    <p:sldId id="264" r:id="rId21"/>
    <p:sldId id="291" r:id="rId22"/>
    <p:sldId id="266" r:id="rId23"/>
    <p:sldId id="267" r:id="rId24"/>
    <p:sldId id="268" r:id="rId25"/>
    <p:sldId id="270" r:id="rId26"/>
    <p:sldId id="283" r:id="rId27"/>
    <p:sldId id="26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72" r:id="rId36"/>
    <p:sldId id="298" r:id="rId3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261160B-5568-4AD6-BB8A-E7FF226F9EE8}" type="datetimeFigureOut">
              <a:rPr lang="ar-SA" smtClean="0"/>
              <a:pPr/>
              <a:t>27/06/1437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E00B7CF-107D-4390-B986-51D6989A9A56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1B7FA3-4067-4D82-9017-F4866F06D9A4}" type="slidenum">
              <a:rPr lang="ar-SA"/>
              <a:pPr/>
              <a:t>5</a:t>
            </a:fld>
            <a:endParaRPr lang="en-GB"/>
          </a:p>
        </p:txBody>
      </p:sp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7BDB8B1-A328-4368-ACE1-A75F427F7CD0}" type="slidenum">
              <a:rPr lang="ar-SA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>
              <a:cs typeface="Arial" pitchFamily="34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DE3D161-D99D-4892-934C-AC1F92E85705}" type="slidenum">
              <a:rPr lang="ar-SA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GB">
              <a:cs typeface="Arial" pitchFamily="3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86A60E53-972C-417F-9C70-2E26CF1F97B4}" type="datetimeFigureOut">
              <a:rPr lang="ar-SA" smtClean="0"/>
              <a:pPr/>
              <a:t>27/06/1437</a:t>
            </a:fld>
            <a:endParaRPr lang="ar-SA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F09AF0F-8FA8-4BC0-87F3-B95B1DCD5C0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60E53-972C-417F-9C70-2E26CF1F97B4}" type="datetimeFigureOut">
              <a:rPr lang="ar-SA" smtClean="0"/>
              <a:pPr/>
              <a:t>27/06/1437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9AF0F-8FA8-4BC0-87F3-B95B1DCD5C0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6A60E53-972C-417F-9C70-2E26CF1F97B4}" type="datetimeFigureOut">
              <a:rPr lang="ar-SA" smtClean="0"/>
              <a:pPr/>
              <a:t>27/06/1437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7" name="مستطيل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EF09AF0F-8FA8-4BC0-87F3-B95B1DCD5C0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60E53-972C-417F-9C70-2E26CF1F97B4}" type="datetimeFigureOut">
              <a:rPr lang="ar-SA" smtClean="0"/>
              <a:pPr/>
              <a:t>27/06/1437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F09AF0F-8FA8-4BC0-87F3-B95B1DCD5C0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7" name="مستطيل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12" name="عنصر نائب للتاريخ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60E53-972C-417F-9C70-2E26CF1F97B4}" type="datetimeFigureOut">
              <a:rPr lang="ar-SA" smtClean="0"/>
              <a:pPr/>
              <a:t>27/06/1437</a:t>
            </a:fld>
            <a:endParaRPr lang="ar-SA"/>
          </a:p>
        </p:txBody>
      </p:sp>
      <p:sp>
        <p:nvSpPr>
          <p:cNvPr id="13" name="عنصر نائب لرقم الشريحة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EF09AF0F-8FA8-4BC0-87F3-B95B1DCD5C0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4" name="عنصر نائب للتذييل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8" name="عنصر نائب للتاريخ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6A60E53-972C-417F-9C70-2E26CF1F97B4}" type="datetimeFigureOut">
              <a:rPr lang="ar-SA" smtClean="0"/>
              <a:pPr/>
              <a:t>27/06/1437</a:t>
            </a:fld>
            <a:endParaRPr lang="ar-SA"/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F09AF0F-8FA8-4BC0-87F3-B95B1DCD5C0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2" name="عنصر نائب للتذييل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6A60E53-972C-417F-9C70-2E26CF1F97B4}" type="datetimeFigureOut">
              <a:rPr lang="ar-SA" smtClean="0"/>
              <a:pPr/>
              <a:t>27/06/1437</a:t>
            </a:fld>
            <a:endParaRPr lang="ar-SA"/>
          </a:p>
        </p:txBody>
      </p:sp>
      <p:sp>
        <p:nvSpPr>
          <p:cNvPr id="12" name="عنصر نائب لرقم الشريحة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F09AF0F-8FA8-4BC0-87F3-B95B1DCD5C0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4" name="عنصر نائب للتذييل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ar-SA"/>
          </a:p>
        </p:txBody>
      </p:sp>
      <p:sp>
        <p:nvSpPr>
          <p:cNvPr id="16" name="عنصر نائب للنص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15" name="عنصر نائب للنص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60E53-972C-417F-9C70-2E26CF1F97B4}" type="datetimeFigureOut">
              <a:rPr lang="ar-SA" smtClean="0"/>
              <a:pPr/>
              <a:t>27/06/1437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F09AF0F-8FA8-4BC0-87F3-B95B1DCD5C0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60E53-972C-417F-9C70-2E26CF1F97B4}" type="datetimeFigureOut">
              <a:rPr lang="ar-SA" smtClean="0"/>
              <a:pPr/>
              <a:t>27/06/1437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F09AF0F-8FA8-4BC0-87F3-B95B1DCD5C0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60E53-972C-417F-9C70-2E26CF1F97B4}" type="datetimeFigureOut">
              <a:rPr lang="ar-SA" smtClean="0"/>
              <a:pPr/>
              <a:t>27/06/1437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F09AF0F-8FA8-4BC0-87F3-B95B1DCD5C0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8" name="مستطيل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11" name="مستطيل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عنصر نائب للتاريخ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86A60E53-972C-417F-9C70-2E26CF1F97B4}" type="datetimeFigureOut">
              <a:rPr lang="ar-SA" smtClean="0"/>
              <a:pPr/>
              <a:t>27/06/1437</a:t>
            </a:fld>
            <a:endParaRPr lang="ar-SA"/>
          </a:p>
        </p:txBody>
      </p:sp>
      <p:sp>
        <p:nvSpPr>
          <p:cNvPr id="13" name="عنصر نائب لرقم الشريحة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F09AF0F-8FA8-4BC0-87F3-B95B1DCD5C0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4" name="عنصر نائب للتذييل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/>
              <a:t>انقر فوق الرمز لإضافة صورة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  <a:p>
            <a:pPr lvl="1" eaLnBrk="1" latinLnBrk="0" hangingPunct="1"/>
            <a:r>
              <a:rPr kumimoji="0" lang="ar-SA"/>
              <a:t>المستوى الثاني</a:t>
            </a:r>
          </a:p>
          <a:p>
            <a:pPr lvl="2" eaLnBrk="1" latinLnBrk="0" hangingPunct="1"/>
            <a:r>
              <a:rPr kumimoji="0" lang="ar-SA"/>
              <a:t>المستوى الثالث</a:t>
            </a:r>
          </a:p>
          <a:p>
            <a:pPr lvl="3" eaLnBrk="1" latinLnBrk="0" hangingPunct="1"/>
            <a:r>
              <a:rPr kumimoji="0" lang="ar-SA"/>
              <a:t>المستوى الرابع</a:t>
            </a:r>
          </a:p>
          <a:p>
            <a:pPr lvl="4" eaLnBrk="1" latinLnBrk="0" hangingPunct="1"/>
            <a:r>
              <a:rPr kumimoji="0" lang="ar-SA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6A60E53-972C-417F-9C70-2E26CF1F97B4}" type="datetimeFigureOut">
              <a:rPr lang="ar-SA" smtClean="0"/>
              <a:pPr/>
              <a:t>27/06/1437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7" name="مستطيل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F09AF0F-8FA8-4BC0-87F3-B95B1DCD5C0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r" rtl="1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r" rtl="1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r" rtl="1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r" rtl="1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r" rtl="1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r" rtl="1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r" rtl="1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r" rtl="1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howstuffworks.com/adam-200108.ht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solarnavigator.net/animal_kingdom/humans/humans.htm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/>
          <a:lstStyle/>
          <a:p>
            <a:r>
              <a:rPr lang="en-US" dirty="0"/>
              <a:t>Onset and physiology of labor</a:t>
            </a:r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2209800"/>
            <a:ext cx="6400800" cy="1752600"/>
          </a:xfrm>
        </p:spPr>
        <p:txBody>
          <a:bodyPr/>
          <a:lstStyle/>
          <a:p>
            <a:r>
              <a:rPr lang="en-US" dirty="0"/>
              <a:t>Dr. </a:t>
            </a:r>
            <a:r>
              <a:rPr lang="en-US" dirty="0" err="1"/>
              <a:t>Hana</a:t>
            </a:r>
            <a:r>
              <a:rPr lang="en-US" dirty="0"/>
              <a:t> </a:t>
            </a:r>
            <a:r>
              <a:rPr lang="en-US" dirty="0" err="1"/>
              <a:t>Alzamil</a:t>
            </a:r>
            <a:endParaRPr lang="ar-SA" dirty="0"/>
          </a:p>
        </p:txBody>
      </p:sp>
      <p:pic>
        <p:nvPicPr>
          <p:cNvPr id="4" name="Picture 4" descr="adam-200108-ru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9787" y="2514600"/>
            <a:ext cx="3427413" cy="3427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>
                <a:cs typeface="Times New Roman" pitchFamily="18" charset="0"/>
              </a:rPr>
              <a:t>Parturition</a:t>
            </a:r>
            <a:endParaRPr lang="en-US" sz="1300">
              <a:cs typeface="Times New Roman" pitchFamily="18" charset="0"/>
            </a:endParaRPr>
          </a:p>
        </p:txBody>
      </p:sp>
      <p:pic>
        <p:nvPicPr>
          <p:cNvPr id="8196" name="Picture 4" descr="20_5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692275" y="1600200"/>
            <a:ext cx="5994400" cy="4495800"/>
          </a:xfrm>
          <a:noFill/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Mechanical changes</a:t>
            </a:r>
            <a:endParaRPr lang="ar-SA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Stretch of the uterine muscle</a:t>
            </a:r>
          </a:p>
          <a:p>
            <a:pPr lvl="1" algn="l" rtl="0"/>
            <a:r>
              <a:rPr lang="en-US" dirty="0"/>
              <a:t>Increases contractility </a:t>
            </a:r>
          </a:p>
          <a:p>
            <a:pPr lvl="2" algn="l" rtl="0"/>
            <a:r>
              <a:rPr lang="en-US" dirty="0"/>
              <a:t>Fetal movements</a:t>
            </a:r>
          </a:p>
          <a:p>
            <a:pPr lvl="2" algn="l" rtl="0"/>
            <a:r>
              <a:rPr lang="en-US" dirty="0"/>
              <a:t>Multiple pregnancy</a:t>
            </a:r>
          </a:p>
          <a:p>
            <a:pPr algn="l" rtl="0"/>
            <a:r>
              <a:rPr lang="en-US" dirty="0"/>
              <a:t>Stretch of the cervix</a:t>
            </a:r>
          </a:p>
          <a:p>
            <a:pPr lvl="1" algn="l" rtl="0"/>
            <a:r>
              <a:rPr lang="en-US" dirty="0"/>
              <a:t>Increases contractility (reflex)</a:t>
            </a:r>
          </a:p>
          <a:p>
            <a:pPr lvl="2" algn="l" rtl="0"/>
            <a:r>
              <a:rPr lang="en-US" dirty="0"/>
              <a:t>Membrane sweeping &amp; rupture</a:t>
            </a:r>
          </a:p>
          <a:p>
            <a:pPr lvl="2" algn="l" rtl="0"/>
            <a:r>
              <a:rPr lang="en-US" dirty="0"/>
              <a:t>Fetal head</a:t>
            </a:r>
          </a:p>
          <a:p>
            <a:pPr lvl="3" algn="l" rtl="0"/>
            <a:r>
              <a:rPr lang="en-US" dirty="0"/>
              <a:t>Positive feedback mechanism</a:t>
            </a:r>
          </a:p>
          <a:p>
            <a:pPr lvl="3" algn="l" rtl="0"/>
            <a:endParaRPr lang="en-US" dirty="0"/>
          </a:p>
          <a:p>
            <a:pPr lvl="2" algn="l" rtl="0"/>
            <a:endParaRPr lang="ar-SA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3600" b="1" dirty="0"/>
              <a:t>Positive feedback mechanism</a:t>
            </a:r>
            <a:endParaRPr lang="ar-SA" sz="3600" b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0038" y="1295401"/>
            <a:ext cx="5445162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381000" y="1417638"/>
            <a:ext cx="82454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None/>
            </a:pPr>
            <a:endParaRPr lang="en-US" sz="3000">
              <a:latin typeface="Arial" charset="0"/>
            </a:endParaRPr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7312025" y="6019800"/>
            <a:ext cx="1827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6BA12F"/>
                </a:solidFill>
                <a:latin typeface="Arial" charset="0"/>
              </a:rPr>
              <a:t>Figure 16.19, step 1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Initiation of Labor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981325" y="1538287"/>
            <a:ext cx="3181350" cy="5091113"/>
            <a:chOff x="1739" y="398"/>
            <a:chExt cx="2281" cy="3676"/>
          </a:xfrm>
        </p:grpSpPr>
        <p:pic>
          <p:nvPicPr>
            <p:cNvPr id="61446" name="Picture 6" descr="16_19Figure2.jpg                                               000447CA&#10;Maxtor 300                     BFF2A1C5: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39" y="398"/>
              <a:ext cx="2281" cy="3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447" name="Freeform 7"/>
            <p:cNvSpPr>
              <a:spLocks/>
            </p:cNvSpPr>
            <p:nvPr/>
          </p:nvSpPr>
          <p:spPr bwMode="auto">
            <a:xfrm>
              <a:off x="3092" y="1821"/>
              <a:ext cx="82" cy="751"/>
            </a:xfrm>
            <a:custGeom>
              <a:avLst/>
              <a:gdLst>
                <a:gd name="T0" fmla="*/ 82 w 82"/>
                <a:gd name="T1" fmla="*/ 0 h 751"/>
                <a:gd name="T2" fmla="*/ 0 w 82"/>
                <a:gd name="T3" fmla="*/ 0 h 751"/>
                <a:gd name="T4" fmla="*/ 0 w 82"/>
                <a:gd name="T5" fmla="*/ 751 h 751"/>
                <a:gd name="T6" fmla="*/ 0 60000 65536"/>
                <a:gd name="T7" fmla="*/ 0 60000 65536"/>
                <a:gd name="T8" fmla="*/ 0 60000 65536"/>
                <a:gd name="T9" fmla="*/ 0 w 82"/>
                <a:gd name="T10" fmla="*/ 0 h 751"/>
                <a:gd name="T11" fmla="*/ 82 w 82"/>
                <a:gd name="T12" fmla="*/ 751 h 7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2" h="751">
                  <a:moveTo>
                    <a:pt x="82" y="0"/>
                  </a:moveTo>
                  <a:lnTo>
                    <a:pt x="0" y="0"/>
                  </a:lnTo>
                  <a:lnTo>
                    <a:pt x="0" y="751"/>
                  </a:lnTo>
                </a:path>
              </a:pathLst>
            </a:cu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448" name="Freeform 8"/>
            <p:cNvSpPr>
              <a:spLocks/>
            </p:cNvSpPr>
            <p:nvPr/>
          </p:nvSpPr>
          <p:spPr bwMode="auto">
            <a:xfrm>
              <a:off x="3092" y="1821"/>
              <a:ext cx="82" cy="751"/>
            </a:xfrm>
            <a:custGeom>
              <a:avLst/>
              <a:gdLst>
                <a:gd name="T0" fmla="*/ 82 w 82"/>
                <a:gd name="T1" fmla="*/ 0 h 751"/>
                <a:gd name="T2" fmla="*/ 0 w 82"/>
                <a:gd name="T3" fmla="*/ 0 h 751"/>
                <a:gd name="T4" fmla="*/ 0 w 82"/>
                <a:gd name="T5" fmla="*/ 751 h 751"/>
                <a:gd name="T6" fmla="*/ 0 60000 65536"/>
                <a:gd name="T7" fmla="*/ 0 60000 65536"/>
                <a:gd name="T8" fmla="*/ 0 60000 65536"/>
                <a:gd name="T9" fmla="*/ 0 w 82"/>
                <a:gd name="T10" fmla="*/ 0 h 751"/>
                <a:gd name="T11" fmla="*/ 82 w 82"/>
                <a:gd name="T12" fmla="*/ 751 h 7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2" h="751">
                  <a:moveTo>
                    <a:pt x="82" y="0"/>
                  </a:moveTo>
                  <a:lnTo>
                    <a:pt x="0" y="0"/>
                  </a:lnTo>
                  <a:lnTo>
                    <a:pt x="0" y="75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449" name="Rectangle 9"/>
            <p:cNvSpPr>
              <a:spLocks noChangeArrowheads="1"/>
            </p:cNvSpPr>
            <p:nvPr/>
          </p:nvSpPr>
          <p:spPr bwMode="auto">
            <a:xfrm>
              <a:off x="3345" y="1765"/>
              <a:ext cx="611" cy="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Baby moves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deeper into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mother’s birth</a:t>
              </a:r>
              <a:br>
                <a:rPr lang="en-US" sz="1000" b="1"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canal</a:t>
              </a:r>
              <a:endParaRPr lang="en-US" sz="1000" b="1">
                <a:latin typeface="Arial" charset="0"/>
              </a:endParaRPr>
            </a:p>
          </p:txBody>
        </p:sp>
      </p:grp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381000" y="1417638"/>
            <a:ext cx="82454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None/>
            </a:pPr>
            <a:endParaRPr lang="en-US" sz="3000">
              <a:latin typeface="Arial" charset="0"/>
            </a:endParaRP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7312025" y="6019800"/>
            <a:ext cx="1827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6BA12F"/>
                </a:solidFill>
                <a:latin typeface="Arial" charset="0"/>
              </a:rPr>
              <a:t>Figure 16.19, step 2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Initiation of Labor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979738" y="1538288"/>
            <a:ext cx="3181350" cy="5091112"/>
            <a:chOff x="1739" y="398"/>
            <a:chExt cx="2281" cy="3676"/>
          </a:xfrm>
        </p:grpSpPr>
        <p:pic>
          <p:nvPicPr>
            <p:cNvPr id="62470" name="Picture 6" descr="16_19Figure3.jpg                                               000447CA&#10;Maxtor 300                     BFF2A1C5: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39" y="398"/>
              <a:ext cx="2281" cy="3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471" name="Freeform 7"/>
            <p:cNvSpPr>
              <a:spLocks/>
            </p:cNvSpPr>
            <p:nvPr/>
          </p:nvSpPr>
          <p:spPr bwMode="auto">
            <a:xfrm>
              <a:off x="3092" y="1821"/>
              <a:ext cx="82" cy="751"/>
            </a:xfrm>
            <a:custGeom>
              <a:avLst/>
              <a:gdLst>
                <a:gd name="T0" fmla="*/ 82 w 82"/>
                <a:gd name="T1" fmla="*/ 0 h 751"/>
                <a:gd name="T2" fmla="*/ 0 w 82"/>
                <a:gd name="T3" fmla="*/ 0 h 751"/>
                <a:gd name="T4" fmla="*/ 0 w 82"/>
                <a:gd name="T5" fmla="*/ 751 h 751"/>
                <a:gd name="T6" fmla="*/ 0 60000 65536"/>
                <a:gd name="T7" fmla="*/ 0 60000 65536"/>
                <a:gd name="T8" fmla="*/ 0 60000 65536"/>
                <a:gd name="T9" fmla="*/ 0 w 82"/>
                <a:gd name="T10" fmla="*/ 0 h 751"/>
                <a:gd name="T11" fmla="*/ 82 w 82"/>
                <a:gd name="T12" fmla="*/ 751 h 7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2" h="751">
                  <a:moveTo>
                    <a:pt x="82" y="0"/>
                  </a:moveTo>
                  <a:lnTo>
                    <a:pt x="0" y="0"/>
                  </a:lnTo>
                  <a:lnTo>
                    <a:pt x="0" y="751"/>
                  </a:lnTo>
                </a:path>
              </a:pathLst>
            </a:cu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472" name="Freeform 8"/>
            <p:cNvSpPr>
              <a:spLocks/>
            </p:cNvSpPr>
            <p:nvPr/>
          </p:nvSpPr>
          <p:spPr bwMode="auto">
            <a:xfrm>
              <a:off x="2690" y="2916"/>
              <a:ext cx="606" cy="464"/>
            </a:xfrm>
            <a:custGeom>
              <a:avLst/>
              <a:gdLst>
                <a:gd name="T0" fmla="*/ 0 w 606"/>
                <a:gd name="T1" fmla="*/ 464 h 464"/>
                <a:gd name="T2" fmla="*/ 104 w 606"/>
                <a:gd name="T3" fmla="*/ 464 h 464"/>
                <a:gd name="T4" fmla="*/ 606 w 606"/>
                <a:gd name="T5" fmla="*/ 0 h 464"/>
                <a:gd name="T6" fmla="*/ 0 60000 65536"/>
                <a:gd name="T7" fmla="*/ 0 60000 65536"/>
                <a:gd name="T8" fmla="*/ 0 60000 65536"/>
                <a:gd name="T9" fmla="*/ 0 w 606"/>
                <a:gd name="T10" fmla="*/ 0 h 464"/>
                <a:gd name="T11" fmla="*/ 606 w 606"/>
                <a:gd name="T12" fmla="*/ 464 h 4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6" h="464">
                  <a:moveTo>
                    <a:pt x="0" y="464"/>
                  </a:moveTo>
                  <a:lnTo>
                    <a:pt x="104" y="464"/>
                  </a:lnTo>
                  <a:lnTo>
                    <a:pt x="606" y="0"/>
                  </a:lnTo>
                </a:path>
              </a:pathLst>
            </a:cu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473" name="Freeform 9"/>
            <p:cNvSpPr>
              <a:spLocks/>
            </p:cNvSpPr>
            <p:nvPr/>
          </p:nvSpPr>
          <p:spPr bwMode="auto">
            <a:xfrm>
              <a:off x="2690" y="2916"/>
              <a:ext cx="606" cy="464"/>
            </a:xfrm>
            <a:custGeom>
              <a:avLst/>
              <a:gdLst>
                <a:gd name="T0" fmla="*/ 0 w 606"/>
                <a:gd name="T1" fmla="*/ 464 h 464"/>
                <a:gd name="T2" fmla="*/ 104 w 606"/>
                <a:gd name="T3" fmla="*/ 464 h 464"/>
                <a:gd name="T4" fmla="*/ 606 w 606"/>
                <a:gd name="T5" fmla="*/ 0 h 464"/>
                <a:gd name="T6" fmla="*/ 0 60000 65536"/>
                <a:gd name="T7" fmla="*/ 0 60000 65536"/>
                <a:gd name="T8" fmla="*/ 0 60000 65536"/>
                <a:gd name="T9" fmla="*/ 0 w 606"/>
                <a:gd name="T10" fmla="*/ 0 h 464"/>
                <a:gd name="T11" fmla="*/ 606 w 606"/>
                <a:gd name="T12" fmla="*/ 464 h 4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6" h="464">
                  <a:moveTo>
                    <a:pt x="0" y="464"/>
                  </a:moveTo>
                  <a:lnTo>
                    <a:pt x="104" y="464"/>
                  </a:lnTo>
                  <a:lnTo>
                    <a:pt x="606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474" name="Freeform 10"/>
            <p:cNvSpPr>
              <a:spLocks/>
            </p:cNvSpPr>
            <p:nvPr/>
          </p:nvSpPr>
          <p:spPr bwMode="auto">
            <a:xfrm>
              <a:off x="3092" y="1821"/>
              <a:ext cx="82" cy="751"/>
            </a:xfrm>
            <a:custGeom>
              <a:avLst/>
              <a:gdLst>
                <a:gd name="T0" fmla="*/ 82 w 82"/>
                <a:gd name="T1" fmla="*/ 0 h 751"/>
                <a:gd name="T2" fmla="*/ 0 w 82"/>
                <a:gd name="T3" fmla="*/ 0 h 751"/>
                <a:gd name="T4" fmla="*/ 0 w 82"/>
                <a:gd name="T5" fmla="*/ 751 h 751"/>
                <a:gd name="T6" fmla="*/ 0 60000 65536"/>
                <a:gd name="T7" fmla="*/ 0 60000 65536"/>
                <a:gd name="T8" fmla="*/ 0 60000 65536"/>
                <a:gd name="T9" fmla="*/ 0 w 82"/>
                <a:gd name="T10" fmla="*/ 0 h 751"/>
                <a:gd name="T11" fmla="*/ 82 w 82"/>
                <a:gd name="T12" fmla="*/ 751 h 7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2" h="751">
                  <a:moveTo>
                    <a:pt x="82" y="0"/>
                  </a:moveTo>
                  <a:lnTo>
                    <a:pt x="0" y="0"/>
                  </a:lnTo>
                  <a:lnTo>
                    <a:pt x="0" y="75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475" name="Rectangle 11"/>
            <p:cNvSpPr>
              <a:spLocks noChangeArrowheads="1"/>
            </p:cNvSpPr>
            <p:nvPr/>
          </p:nvSpPr>
          <p:spPr bwMode="auto">
            <a:xfrm>
              <a:off x="1947" y="3316"/>
              <a:ext cx="715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Pressoreceptors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in cervix of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uterus excited</a:t>
              </a:r>
              <a:endParaRPr lang="en-US" sz="1000" b="1">
                <a:latin typeface="Arial" charset="0"/>
              </a:endParaRPr>
            </a:p>
          </p:txBody>
        </p:sp>
        <p:sp>
          <p:nvSpPr>
            <p:cNvPr id="62476" name="Rectangle 12"/>
            <p:cNvSpPr>
              <a:spLocks noChangeArrowheads="1"/>
            </p:cNvSpPr>
            <p:nvPr/>
          </p:nvSpPr>
          <p:spPr bwMode="auto">
            <a:xfrm>
              <a:off x="3345" y="1765"/>
              <a:ext cx="611" cy="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Baby moves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deeper into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mother’s birth</a:t>
              </a:r>
              <a:br>
                <a:rPr lang="en-US" sz="1000" b="1"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canal</a:t>
              </a:r>
              <a:endParaRPr lang="en-US" sz="1000" b="1">
                <a:latin typeface="Arial" charset="0"/>
              </a:endParaRPr>
            </a:p>
          </p:txBody>
        </p:sp>
      </p:grp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381000" y="1417638"/>
            <a:ext cx="82454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None/>
            </a:pPr>
            <a:endParaRPr lang="en-US" sz="3000">
              <a:latin typeface="Arial" charset="0"/>
            </a:endParaRP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7312025" y="6019800"/>
            <a:ext cx="1827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6BA12F"/>
                </a:solidFill>
                <a:latin typeface="Arial" charset="0"/>
              </a:rPr>
              <a:t>Figure 16.19, step 3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Initiation of Labor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979738" y="1538288"/>
            <a:ext cx="3181350" cy="5091112"/>
            <a:chOff x="1739" y="398"/>
            <a:chExt cx="2281" cy="3676"/>
          </a:xfrm>
        </p:grpSpPr>
        <p:pic>
          <p:nvPicPr>
            <p:cNvPr id="63494" name="Picture 6" descr="16_19Figure4.jpg                                               000447CA&#10;Maxtor 300                     BFF2A1C5: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39" y="398"/>
              <a:ext cx="2281" cy="3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3495" name="Freeform 7"/>
            <p:cNvSpPr>
              <a:spLocks/>
            </p:cNvSpPr>
            <p:nvPr/>
          </p:nvSpPr>
          <p:spPr bwMode="auto">
            <a:xfrm>
              <a:off x="3092" y="1821"/>
              <a:ext cx="82" cy="751"/>
            </a:xfrm>
            <a:custGeom>
              <a:avLst/>
              <a:gdLst>
                <a:gd name="T0" fmla="*/ 82 w 82"/>
                <a:gd name="T1" fmla="*/ 0 h 751"/>
                <a:gd name="T2" fmla="*/ 0 w 82"/>
                <a:gd name="T3" fmla="*/ 0 h 751"/>
                <a:gd name="T4" fmla="*/ 0 w 82"/>
                <a:gd name="T5" fmla="*/ 751 h 751"/>
                <a:gd name="T6" fmla="*/ 0 60000 65536"/>
                <a:gd name="T7" fmla="*/ 0 60000 65536"/>
                <a:gd name="T8" fmla="*/ 0 60000 65536"/>
                <a:gd name="T9" fmla="*/ 0 w 82"/>
                <a:gd name="T10" fmla="*/ 0 h 751"/>
                <a:gd name="T11" fmla="*/ 82 w 82"/>
                <a:gd name="T12" fmla="*/ 751 h 7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2" h="751">
                  <a:moveTo>
                    <a:pt x="82" y="0"/>
                  </a:moveTo>
                  <a:lnTo>
                    <a:pt x="0" y="0"/>
                  </a:lnTo>
                  <a:lnTo>
                    <a:pt x="0" y="751"/>
                  </a:lnTo>
                </a:path>
              </a:pathLst>
            </a:cu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3496" name="Freeform 8"/>
            <p:cNvSpPr>
              <a:spLocks/>
            </p:cNvSpPr>
            <p:nvPr/>
          </p:nvSpPr>
          <p:spPr bwMode="auto">
            <a:xfrm>
              <a:off x="2690" y="2916"/>
              <a:ext cx="606" cy="464"/>
            </a:xfrm>
            <a:custGeom>
              <a:avLst/>
              <a:gdLst>
                <a:gd name="T0" fmla="*/ 0 w 606"/>
                <a:gd name="T1" fmla="*/ 464 h 464"/>
                <a:gd name="T2" fmla="*/ 104 w 606"/>
                <a:gd name="T3" fmla="*/ 464 h 464"/>
                <a:gd name="T4" fmla="*/ 606 w 606"/>
                <a:gd name="T5" fmla="*/ 0 h 464"/>
                <a:gd name="T6" fmla="*/ 0 60000 65536"/>
                <a:gd name="T7" fmla="*/ 0 60000 65536"/>
                <a:gd name="T8" fmla="*/ 0 60000 65536"/>
                <a:gd name="T9" fmla="*/ 0 w 606"/>
                <a:gd name="T10" fmla="*/ 0 h 464"/>
                <a:gd name="T11" fmla="*/ 606 w 606"/>
                <a:gd name="T12" fmla="*/ 464 h 4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6" h="464">
                  <a:moveTo>
                    <a:pt x="0" y="464"/>
                  </a:moveTo>
                  <a:lnTo>
                    <a:pt x="104" y="464"/>
                  </a:lnTo>
                  <a:lnTo>
                    <a:pt x="606" y="0"/>
                  </a:lnTo>
                </a:path>
              </a:pathLst>
            </a:cu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3497" name="Freeform 9"/>
            <p:cNvSpPr>
              <a:spLocks/>
            </p:cNvSpPr>
            <p:nvPr/>
          </p:nvSpPr>
          <p:spPr bwMode="auto">
            <a:xfrm>
              <a:off x="2316" y="2664"/>
              <a:ext cx="472" cy="298"/>
            </a:xfrm>
            <a:custGeom>
              <a:avLst/>
              <a:gdLst>
                <a:gd name="T0" fmla="*/ 0 w 472"/>
                <a:gd name="T1" fmla="*/ 298 h 298"/>
                <a:gd name="T2" fmla="*/ 186 w 472"/>
                <a:gd name="T3" fmla="*/ 298 h 298"/>
                <a:gd name="T4" fmla="*/ 472 w 472"/>
                <a:gd name="T5" fmla="*/ 0 h 298"/>
                <a:gd name="T6" fmla="*/ 0 60000 65536"/>
                <a:gd name="T7" fmla="*/ 0 60000 65536"/>
                <a:gd name="T8" fmla="*/ 0 60000 65536"/>
                <a:gd name="T9" fmla="*/ 0 w 472"/>
                <a:gd name="T10" fmla="*/ 0 h 298"/>
                <a:gd name="T11" fmla="*/ 472 w 472"/>
                <a:gd name="T12" fmla="*/ 298 h 2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2" h="298">
                  <a:moveTo>
                    <a:pt x="0" y="298"/>
                  </a:moveTo>
                  <a:lnTo>
                    <a:pt x="186" y="298"/>
                  </a:lnTo>
                  <a:lnTo>
                    <a:pt x="472" y="0"/>
                  </a:lnTo>
                </a:path>
              </a:pathLst>
            </a:cu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3498" name="Freeform 10"/>
            <p:cNvSpPr>
              <a:spLocks/>
            </p:cNvSpPr>
            <p:nvPr/>
          </p:nvSpPr>
          <p:spPr bwMode="auto">
            <a:xfrm>
              <a:off x="2690" y="2916"/>
              <a:ext cx="606" cy="464"/>
            </a:xfrm>
            <a:custGeom>
              <a:avLst/>
              <a:gdLst>
                <a:gd name="T0" fmla="*/ 0 w 606"/>
                <a:gd name="T1" fmla="*/ 464 h 464"/>
                <a:gd name="T2" fmla="*/ 104 w 606"/>
                <a:gd name="T3" fmla="*/ 464 h 464"/>
                <a:gd name="T4" fmla="*/ 606 w 606"/>
                <a:gd name="T5" fmla="*/ 0 h 464"/>
                <a:gd name="T6" fmla="*/ 0 60000 65536"/>
                <a:gd name="T7" fmla="*/ 0 60000 65536"/>
                <a:gd name="T8" fmla="*/ 0 60000 65536"/>
                <a:gd name="T9" fmla="*/ 0 w 606"/>
                <a:gd name="T10" fmla="*/ 0 h 464"/>
                <a:gd name="T11" fmla="*/ 606 w 606"/>
                <a:gd name="T12" fmla="*/ 464 h 4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6" h="464">
                  <a:moveTo>
                    <a:pt x="0" y="464"/>
                  </a:moveTo>
                  <a:lnTo>
                    <a:pt x="104" y="464"/>
                  </a:lnTo>
                  <a:lnTo>
                    <a:pt x="606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3499" name="Freeform 11"/>
            <p:cNvSpPr>
              <a:spLocks/>
            </p:cNvSpPr>
            <p:nvPr/>
          </p:nvSpPr>
          <p:spPr bwMode="auto">
            <a:xfrm>
              <a:off x="2316" y="2664"/>
              <a:ext cx="472" cy="298"/>
            </a:xfrm>
            <a:custGeom>
              <a:avLst/>
              <a:gdLst>
                <a:gd name="T0" fmla="*/ 0 w 472"/>
                <a:gd name="T1" fmla="*/ 298 h 298"/>
                <a:gd name="T2" fmla="*/ 186 w 472"/>
                <a:gd name="T3" fmla="*/ 298 h 298"/>
                <a:gd name="T4" fmla="*/ 472 w 472"/>
                <a:gd name="T5" fmla="*/ 0 h 298"/>
                <a:gd name="T6" fmla="*/ 0 60000 65536"/>
                <a:gd name="T7" fmla="*/ 0 60000 65536"/>
                <a:gd name="T8" fmla="*/ 0 60000 65536"/>
                <a:gd name="T9" fmla="*/ 0 w 472"/>
                <a:gd name="T10" fmla="*/ 0 h 298"/>
                <a:gd name="T11" fmla="*/ 472 w 472"/>
                <a:gd name="T12" fmla="*/ 298 h 2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2" h="298">
                  <a:moveTo>
                    <a:pt x="0" y="298"/>
                  </a:moveTo>
                  <a:lnTo>
                    <a:pt x="186" y="298"/>
                  </a:lnTo>
                  <a:lnTo>
                    <a:pt x="472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3500" name="Freeform 12"/>
            <p:cNvSpPr>
              <a:spLocks/>
            </p:cNvSpPr>
            <p:nvPr/>
          </p:nvSpPr>
          <p:spPr bwMode="auto">
            <a:xfrm>
              <a:off x="3092" y="1821"/>
              <a:ext cx="82" cy="751"/>
            </a:xfrm>
            <a:custGeom>
              <a:avLst/>
              <a:gdLst>
                <a:gd name="T0" fmla="*/ 82 w 82"/>
                <a:gd name="T1" fmla="*/ 0 h 751"/>
                <a:gd name="T2" fmla="*/ 0 w 82"/>
                <a:gd name="T3" fmla="*/ 0 h 751"/>
                <a:gd name="T4" fmla="*/ 0 w 82"/>
                <a:gd name="T5" fmla="*/ 751 h 751"/>
                <a:gd name="T6" fmla="*/ 0 60000 65536"/>
                <a:gd name="T7" fmla="*/ 0 60000 65536"/>
                <a:gd name="T8" fmla="*/ 0 60000 65536"/>
                <a:gd name="T9" fmla="*/ 0 w 82"/>
                <a:gd name="T10" fmla="*/ 0 h 751"/>
                <a:gd name="T11" fmla="*/ 82 w 82"/>
                <a:gd name="T12" fmla="*/ 751 h 7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2" h="751">
                  <a:moveTo>
                    <a:pt x="82" y="0"/>
                  </a:moveTo>
                  <a:lnTo>
                    <a:pt x="0" y="0"/>
                  </a:lnTo>
                  <a:lnTo>
                    <a:pt x="0" y="75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3501" name="Rectangle 13"/>
            <p:cNvSpPr>
              <a:spLocks noChangeArrowheads="1"/>
            </p:cNvSpPr>
            <p:nvPr/>
          </p:nvSpPr>
          <p:spPr bwMode="auto">
            <a:xfrm>
              <a:off x="1947" y="2903"/>
              <a:ext cx="61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Afferent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impulses to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hypothalamus</a:t>
              </a:r>
            </a:p>
          </p:txBody>
        </p:sp>
        <p:sp>
          <p:nvSpPr>
            <p:cNvPr id="63502" name="Rectangle 14"/>
            <p:cNvSpPr>
              <a:spLocks noChangeArrowheads="1"/>
            </p:cNvSpPr>
            <p:nvPr/>
          </p:nvSpPr>
          <p:spPr bwMode="auto">
            <a:xfrm>
              <a:off x="1947" y="3316"/>
              <a:ext cx="715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Pressoreceptors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in cervix of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uterus excited</a:t>
              </a:r>
              <a:endParaRPr lang="en-US" sz="1000" b="1">
                <a:latin typeface="Arial" charset="0"/>
              </a:endParaRPr>
            </a:p>
          </p:txBody>
        </p:sp>
        <p:sp>
          <p:nvSpPr>
            <p:cNvPr id="63503" name="Rectangle 15"/>
            <p:cNvSpPr>
              <a:spLocks noChangeArrowheads="1"/>
            </p:cNvSpPr>
            <p:nvPr/>
          </p:nvSpPr>
          <p:spPr bwMode="auto">
            <a:xfrm>
              <a:off x="3345" y="1765"/>
              <a:ext cx="611" cy="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Baby moves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deeper into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mother’s birth</a:t>
              </a:r>
              <a:br>
                <a:rPr lang="en-US" sz="1000" b="1"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canal</a:t>
              </a:r>
              <a:endParaRPr lang="en-US" sz="1000" b="1">
                <a:latin typeface="Arial" charset="0"/>
              </a:endParaRPr>
            </a:p>
          </p:txBody>
        </p:sp>
      </p:grp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381000" y="1417638"/>
            <a:ext cx="82454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None/>
            </a:pPr>
            <a:endParaRPr lang="en-US" sz="3000">
              <a:latin typeface="Arial" charset="0"/>
            </a:endParaRP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7312025" y="6019800"/>
            <a:ext cx="1827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6BA12F"/>
                </a:solidFill>
                <a:latin typeface="Arial" charset="0"/>
              </a:rPr>
              <a:t>Figure 16.19, step 4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Initiation of Labor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979738" y="1538288"/>
            <a:ext cx="3181350" cy="5091112"/>
            <a:chOff x="1739" y="398"/>
            <a:chExt cx="2281" cy="3676"/>
          </a:xfrm>
        </p:grpSpPr>
        <p:pic>
          <p:nvPicPr>
            <p:cNvPr id="64518" name="Picture 6" descr="16_19Figure5.jpg                                               000447CA&#10;Maxtor 300                     BFF2A1C5: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39" y="398"/>
              <a:ext cx="2281" cy="3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519" name="Freeform 7"/>
            <p:cNvSpPr>
              <a:spLocks/>
            </p:cNvSpPr>
            <p:nvPr/>
          </p:nvSpPr>
          <p:spPr bwMode="auto">
            <a:xfrm>
              <a:off x="3092" y="1821"/>
              <a:ext cx="82" cy="751"/>
            </a:xfrm>
            <a:custGeom>
              <a:avLst/>
              <a:gdLst>
                <a:gd name="T0" fmla="*/ 82 w 82"/>
                <a:gd name="T1" fmla="*/ 0 h 751"/>
                <a:gd name="T2" fmla="*/ 0 w 82"/>
                <a:gd name="T3" fmla="*/ 0 h 751"/>
                <a:gd name="T4" fmla="*/ 0 w 82"/>
                <a:gd name="T5" fmla="*/ 751 h 751"/>
                <a:gd name="T6" fmla="*/ 0 60000 65536"/>
                <a:gd name="T7" fmla="*/ 0 60000 65536"/>
                <a:gd name="T8" fmla="*/ 0 60000 65536"/>
                <a:gd name="T9" fmla="*/ 0 w 82"/>
                <a:gd name="T10" fmla="*/ 0 h 751"/>
                <a:gd name="T11" fmla="*/ 82 w 82"/>
                <a:gd name="T12" fmla="*/ 751 h 7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2" h="751">
                  <a:moveTo>
                    <a:pt x="82" y="0"/>
                  </a:moveTo>
                  <a:lnTo>
                    <a:pt x="0" y="0"/>
                  </a:lnTo>
                  <a:lnTo>
                    <a:pt x="0" y="751"/>
                  </a:lnTo>
                </a:path>
              </a:pathLst>
            </a:cu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4520" name="Freeform 8"/>
            <p:cNvSpPr>
              <a:spLocks/>
            </p:cNvSpPr>
            <p:nvPr/>
          </p:nvSpPr>
          <p:spPr bwMode="auto">
            <a:xfrm>
              <a:off x="2690" y="2916"/>
              <a:ext cx="606" cy="464"/>
            </a:xfrm>
            <a:custGeom>
              <a:avLst/>
              <a:gdLst>
                <a:gd name="T0" fmla="*/ 0 w 606"/>
                <a:gd name="T1" fmla="*/ 464 h 464"/>
                <a:gd name="T2" fmla="*/ 104 w 606"/>
                <a:gd name="T3" fmla="*/ 464 h 464"/>
                <a:gd name="T4" fmla="*/ 606 w 606"/>
                <a:gd name="T5" fmla="*/ 0 h 464"/>
                <a:gd name="T6" fmla="*/ 0 60000 65536"/>
                <a:gd name="T7" fmla="*/ 0 60000 65536"/>
                <a:gd name="T8" fmla="*/ 0 60000 65536"/>
                <a:gd name="T9" fmla="*/ 0 w 606"/>
                <a:gd name="T10" fmla="*/ 0 h 464"/>
                <a:gd name="T11" fmla="*/ 606 w 606"/>
                <a:gd name="T12" fmla="*/ 464 h 4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6" h="464">
                  <a:moveTo>
                    <a:pt x="0" y="464"/>
                  </a:moveTo>
                  <a:lnTo>
                    <a:pt x="104" y="464"/>
                  </a:lnTo>
                  <a:lnTo>
                    <a:pt x="606" y="0"/>
                  </a:lnTo>
                </a:path>
              </a:pathLst>
            </a:cu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4521" name="Freeform 9"/>
            <p:cNvSpPr>
              <a:spLocks/>
            </p:cNvSpPr>
            <p:nvPr/>
          </p:nvSpPr>
          <p:spPr bwMode="auto">
            <a:xfrm>
              <a:off x="2316" y="2664"/>
              <a:ext cx="472" cy="298"/>
            </a:xfrm>
            <a:custGeom>
              <a:avLst/>
              <a:gdLst>
                <a:gd name="T0" fmla="*/ 0 w 472"/>
                <a:gd name="T1" fmla="*/ 298 h 298"/>
                <a:gd name="T2" fmla="*/ 186 w 472"/>
                <a:gd name="T3" fmla="*/ 298 h 298"/>
                <a:gd name="T4" fmla="*/ 472 w 472"/>
                <a:gd name="T5" fmla="*/ 0 h 298"/>
                <a:gd name="T6" fmla="*/ 0 60000 65536"/>
                <a:gd name="T7" fmla="*/ 0 60000 65536"/>
                <a:gd name="T8" fmla="*/ 0 60000 65536"/>
                <a:gd name="T9" fmla="*/ 0 w 472"/>
                <a:gd name="T10" fmla="*/ 0 h 298"/>
                <a:gd name="T11" fmla="*/ 472 w 472"/>
                <a:gd name="T12" fmla="*/ 298 h 2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2" h="298">
                  <a:moveTo>
                    <a:pt x="0" y="298"/>
                  </a:moveTo>
                  <a:lnTo>
                    <a:pt x="186" y="298"/>
                  </a:lnTo>
                  <a:lnTo>
                    <a:pt x="472" y="0"/>
                  </a:lnTo>
                </a:path>
              </a:pathLst>
            </a:cu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4522" name="Freeform 10"/>
            <p:cNvSpPr>
              <a:spLocks/>
            </p:cNvSpPr>
            <p:nvPr/>
          </p:nvSpPr>
          <p:spPr bwMode="auto">
            <a:xfrm>
              <a:off x="2690" y="2916"/>
              <a:ext cx="606" cy="464"/>
            </a:xfrm>
            <a:custGeom>
              <a:avLst/>
              <a:gdLst>
                <a:gd name="T0" fmla="*/ 0 w 606"/>
                <a:gd name="T1" fmla="*/ 464 h 464"/>
                <a:gd name="T2" fmla="*/ 104 w 606"/>
                <a:gd name="T3" fmla="*/ 464 h 464"/>
                <a:gd name="T4" fmla="*/ 606 w 606"/>
                <a:gd name="T5" fmla="*/ 0 h 464"/>
                <a:gd name="T6" fmla="*/ 0 60000 65536"/>
                <a:gd name="T7" fmla="*/ 0 60000 65536"/>
                <a:gd name="T8" fmla="*/ 0 60000 65536"/>
                <a:gd name="T9" fmla="*/ 0 w 606"/>
                <a:gd name="T10" fmla="*/ 0 h 464"/>
                <a:gd name="T11" fmla="*/ 606 w 606"/>
                <a:gd name="T12" fmla="*/ 464 h 4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6" h="464">
                  <a:moveTo>
                    <a:pt x="0" y="464"/>
                  </a:moveTo>
                  <a:lnTo>
                    <a:pt x="104" y="464"/>
                  </a:lnTo>
                  <a:lnTo>
                    <a:pt x="606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4523" name="Freeform 11"/>
            <p:cNvSpPr>
              <a:spLocks/>
            </p:cNvSpPr>
            <p:nvPr/>
          </p:nvSpPr>
          <p:spPr bwMode="auto">
            <a:xfrm>
              <a:off x="2316" y="2664"/>
              <a:ext cx="472" cy="298"/>
            </a:xfrm>
            <a:custGeom>
              <a:avLst/>
              <a:gdLst>
                <a:gd name="T0" fmla="*/ 0 w 472"/>
                <a:gd name="T1" fmla="*/ 298 h 298"/>
                <a:gd name="T2" fmla="*/ 186 w 472"/>
                <a:gd name="T3" fmla="*/ 298 h 298"/>
                <a:gd name="T4" fmla="*/ 472 w 472"/>
                <a:gd name="T5" fmla="*/ 0 h 298"/>
                <a:gd name="T6" fmla="*/ 0 60000 65536"/>
                <a:gd name="T7" fmla="*/ 0 60000 65536"/>
                <a:gd name="T8" fmla="*/ 0 60000 65536"/>
                <a:gd name="T9" fmla="*/ 0 w 472"/>
                <a:gd name="T10" fmla="*/ 0 h 298"/>
                <a:gd name="T11" fmla="*/ 472 w 472"/>
                <a:gd name="T12" fmla="*/ 298 h 2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2" h="298">
                  <a:moveTo>
                    <a:pt x="0" y="298"/>
                  </a:moveTo>
                  <a:lnTo>
                    <a:pt x="186" y="298"/>
                  </a:lnTo>
                  <a:lnTo>
                    <a:pt x="472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4524" name="Freeform 12"/>
            <p:cNvSpPr>
              <a:spLocks/>
            </p:cNvSpPr>
            <p:nvPr/>
          </p:nvSpPr>
          <p:spPr bwMode="auto">
            <a:xfrm>
              <a:off x="3092" y="1821"/>
              <a:ext cx="82" cy="751"/>
            </a:xfrm>
            <a:custGeom>
              <a:avLst/>
              <a:gdLst>
                <a:gd name="T0" fmla="*/ 82 w 82"/>
                <a:gd name="T1" fmla="*/ 0 h 751"/>
                <a:gd name="T2" fmla="*/ 0 w 82"/>
                <a:gd name="T3" fmla="*/ 0 h 751"/>
                <a:gd name="T4" fmla="*/ 0 w 82"/>
                <a:gd name="T5" fmla="*/ 751 h 751"/>
                <a:gd name="T6" fmla="*/ 0 60000 65536"/>
                <a:gd name="T7" fmla="*/ 0 60000 65536"/>
                <a:gd name="T8" fmla="*/ 0 60000 65536"/>
                <a:gd name="T9" fmla="*/ 0 w 82"/>
                <a:gd name="T10" fmla="*/ 0 h 751"/>
                <a:gd name="T11" fmla="*/ 82 w 82"/>
                <a:gd name="T12" fmla="*/ 751 h 7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2" h="751">
                  <a:moveTo>
                    <a:pt x="82" y="0"/>
                  </a:moveTo>
                  <a:lnTo>
                    <a:pt x="0" y="0"/>
                  </a:lnTo>
                  <a:lnTo>
                    <a:pt x="0" y="75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4525" name="Freeform 13"/>
            <p:cNvSpPr>
              <a:spLocks/>
            </p:cNvSpPr>
            <p:nvPr/>
          </p:nvSpPr>
          <p:spPr bwMode="auto">
            <a:xfrm>
              <a:off x="2110" y="545"/>
              <a:ext cx="292" cy="582"/>
            </a:xfrm>
            <a:custGeom>
              <a:avLst/>
              <a:gdLst>
                <a:gd name="T0" fmla="*/ 292 w 292"/>
                <a:gd name="T1" fmla="*/ 0 h 582"/>
                <a:gd name="T2" fmla="*/ 182 w 292"/>
                <a:gd name="T3" fmla="*/ 0 h 582"/>
                <a:gd name="T4" fmla="*/ 0 w 292"/>
                <a:gd name="T5" fmla="*/ 582 h 582"/>
                <a:gd name="T6" fmla="*/ 0 60000 65536"/>
                <a:gd name="T7" fmla="*/ 0 60000 65536"/>
                <a:gd name="T8" fmla="*/ 0 60000 65536"/>
                <a:gd name="T9" fmla="*/ 0 w 292"/>
                <a:gd name="T10" fmla="*/ 0 h 582"/>
                <a:gd name="T11" fmla="*/ 292 w 292"/>
                <a:gd name="T12" fmla="*/ 582 h 5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2" h="582">
                  <a:moveTo>
                    <a:pt x="292" y="0"/>
                  </a:moveTo>
                  <a:lnTo>
                    <a:pt x="182" y="0"/>
                  </a:lnTo>
                  <a:lnTo>
                    <a:pt x="0" y="582"/>
                  </a:lnTo>
                </a:path>
              </a:pathLst>
            </a:cu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4526" name="Freeform 14"/>
            <p:cNvSpPr>
              <a:spLocks/>
            </p:cNvSpPr>
            <p:nvPr/>
          </p:nvSpPr>
          <p:spPr bwMode="auto">
            <a:xfrm>
              <a:off x="2110" y="545"/>
              <a:ext cx="292" cy="582"/>
            </a:xfrm>
            <a:custGeom>
              <a:avLst/>
              <a:gdLst>
                <a:gd name="T0" fmla="*/ 292 w 292"/>
                <a:gd name="T1" fmla="*/ 0 h 582"/>
                <a:gd name="T2" fmla="*/ 182 w 292"/>
                <a:gd name="T3" fmla="*/ 0 h 582"/>
                <a:gd name="T4" fmla="*/ 0 w 292"/>
                <a:gd name="T5" fmla="*/ 582 h 582"/>
                <a:gd name="T6" fmla="*/ 0 60000 65536"/>
                <a:gd name="T7" fmla="*/ 0 60000 65536"/>
                <a:gd name="T8" fmla="*/ 0 60000 65536"/>
                <a:gd name="T9" fmla="*/ 0 w 292"/>
                <a:gd name="T10" fmla="*/ 0 h 582"/>
                <a:gd name="T11" fmla="*/ 292 w 292"/>
                <a:gd name="T12" fmla="*/ 582 h 5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2" h="582">
                  <a:moveTo>
                    <a:pt x="292" y="0"/>
                  </a:moveTo>
                  <a:lnTo>
                    <a:pt x="182" y="0"/>
                  </a:lnTo>
                  <a:lnTo>
                    <a:pt x="0" y="58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4527" name="Rectangle 15"/>
            <p:cNvSpPr>
              <a:spLocks noChangeArrowheads="1"/>
            </p:cNvSpPr>
            <p:nvPr/>
          </p:nvSpPr>
          <p:spPr bwMode="auto">
            <a:xfrm>
              <a:off x="2581" y="490"/>
              <a:ext cx="133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Hypothalamus sends efferent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impulses to posterior pituitary,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where oxytocin is stored</a:t>
              </a:r>
            </a:p>
          </p:txBody>
        </p:sp>
        <p:sp>
          <p:nvSpPr>
            <p:cNvPr id="64528" name="Rectangle 16"/>
            <p:cNvSpPr>
              <a:spLocks noChangeArrowheads="1"/>
            </p:cNvSpPr>
            <p:nvPr/>
          </p:nvSpPr>
          <p:spPr bwMode="auto">
            <a:xfrm>
              <a:off x="1947" y="2903"/>
              <a:ext cx="61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Afferent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impulses to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hypothalamus</a:t>
              </a:r>
            </a:p>
          </p:txBody>
        </p:sp>
        <p:sp>
          <p:nvSpPr>
            <p:cNvPr id="64529" name="Rectangle 17"/>
            <p:cNvSpPr>
              <a:spLocks noChangeArrowheads="1"/>
            </p:cNvSpPr>
            <p:nvPr/>
          </p:nvSpPr>
          <p:spPr bwMode="auto">
            <a:xfrm>
              <a:off x="1947" y="3316"/>
              <a:ext cx="715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Pressoreceptors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in cervix of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uterus excited</a:t>
              </a:r>
              <a:endParaRPr lang="en-US" sz="1000" b="1">
                <a:latin typeface="Arial" charset="0"/>
              </a:endParaRPr>
            </a:p>
          </p:txBody>
        </p:sp>
        <p:sp>
          <p:nvSpPr>
            <p:cNvPr id="64530" name="Rectangle 18"/>
            <p:cNvSpPr>
              <a:spLocks noChangeArrowheads="1"/>
            </p:cNvSpPr>
            <p:nvPr/>
          </p:nvSpPr>
          <p:spPr bwMode="auto">
            <a:xfrm>
              <a:off x="3345" y="1765"/>
              <a:ext cx="611" cy="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Baby moves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deeper into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mother’s birth</a:t>
              </a:r>
              <a:br>
                <a:rPr lang="en-US" sz="1000" b="1"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canal</a:t>
              </a:r>
              <a:endParaRPr lang="en-US" sz="1000" b="1">
                <a:latin typeface="Arial" charset="0"/>
              </a:endParaRPr>
            </a:p>
          </p:txBody>
        </p:sp>
      </p:grp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381000" y="1417638"/>
            <a:ext cx="82454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None/>
            </a:pPr>
            <a:endParaRPr lang="en-US" sz="3000">
              <a:latin typeface="Arial" charset="0"/>
            </a:endParaRP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7312025" y="6019800"/>
            <a:ext cx="1827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6BA12F"/>
                </a:solidFill>
                <a:latin typeface="Arial" charset="0"/>
              </a:rPr>
              <a:t>Figure 16.19, step 5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Initiation of Labor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979738" y="1538288"/>
            <a:ext cx="3181350" cy="5091112"/>
            <a:chOff x="1739" y="398"/>
            <a:chExt cx="2281" cy="3676"/>
          </a:xfrm>
        </p:grpSpPr>
        <p:pic>
          <p:nvPicPr>
            <p:cNvPr id="65542" name="Picture 6" descr="16_19Figure6.jpg                                               000447CA&#10;Maxtor 300                     BFF2A1C5: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39" y="398"/>
              <a:ext cx="2281" cy="3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5543" name="Freeform 7"/>
            <p:cNvSpPr>
              <a:spLocks/>
            </p:cNvSpPr>
            <p:nvPr/>
          </p:nvSpPr>
          <p:spPr bwMode="auto">
            <a:xfrm>
              <a:off x="3092" y="1821"/>
              <a:ext cx="82" cy="751"/>
            </a:xfrm>
            <a:custGeom>
              <a:avLst/>
              <a:gdLst>
                <a:gd name="T0" fmla="*/ 82 w 82"/>
                <a:gd name="T1" fmla="*/ 0 h 751"/>
                <a:gd name="T2" fmla="*/ 0 w 82"/>
                <a:gd name="T3" fmla="*/ 0 h 751"/>
                <a:gd name="T4" fmla="*/ 0 w 82"/>
                <a:gd name="T5" fmla="*/ 751 h 751"/>
                <a:gd name="T6" fmla="*/ 0 60000 65536"/>
                <a:gd name="T7" fmla="*/ 0 60000 65536"/>
                <a:gd name="T8" fmla="*/ 0 60000 65536"/>
                <a:gd name="T9" fmla="*/ 0 w 82"/>
                <a:gd name="T10" fmla="*/ 0 h 751"/>
                <a:gd name="T11" fmla="*/ 82 w 82"/>
                <a:gd name="T12" fmla="*/ 751 h 7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2" h="751">
                  <a:moveTo>
                    <a:pt x="82" y="0"/>
                  </a:moveTo>
                  <a:lnTo>
                    <a:pt x="0" y="0"/>
                  </a:lnTo>
                  <a:lnTo>
                    <a:pt x="0" y="751"/>
                  </a:lnTo>
                </a:path>
              </a:pathLst>
            </a:cu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544" name="Freeform 8"/>
            <p:cNvSpPr>
              <a:spLocks/>
            </p:cNvSpPr>
            <p:nvPr/>
          </p:nvSpPr>
          <p:spPr bwMode="auto">
            <a:xfrm>
              <a:off x="2690" y="2916"/>
              <a:ext cx="606" cy="464"/>
            </a:xfrm>
            <a:custGeom>
              <a:avLst/>
              <a:gdLst>
                <a:gd name="T0" fmla="*/ 0 w 606"/>
                <a:gd name="T1" fmla="*/ 464 h 464"/>
                <a:gd name="T2" fmla="*/ 104 w 606"/>
                <a:gd name="T3" fmla="*/ 464 h 464"/>
                <a:gd name="T4" fmla="*/ 606 w 606"/>
                <a:gd name="T5" fmla="*/ 0 h 464"/>
                <a:gd name="T6" fmla="*/ 0 60000 65536"/>
                <a:gd name="T7" fmla="*/ 0 60000 65536"/>
                <a:gd name="T8" fmla="*/ 0 60000 65536"/>
                <a:gd name="T9" fmla="*/ 0 w 606"/>
                <a:gd name="T10" fmla="*/ 0 h 464"/>
                <a:gd name="T11" fmla="*/ 606 w 606"/>
                <a:gd name="T12" fmla="*/ 464 h 4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6" h="464">
                  <a:moveTo>
                    <a:pt x="0" y="464"/>
                  </a:moveTo>
                  <a:lnTo>
                    <a:pt x="104" y="464"/>
                  </a:lnTo>
                  <a:lnTo>
                    <a:pt x="606" y="0"/>
                  </a:lnTo>
                </a:path>
              </a:pathLst>
            </a:cu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545" name="Freeform 9"/>
            <p:cNvSpPr>
              <a:spLocks/>
            </p:cNvSpPr>
            <p:nvPr/>
          </p:nvSpPr>
          <p:spPr bwMode="auto">
            <a:xfrm>
              <a:off x="2316" y="2664"/>
              <a:ext cx="472" cy="298"/>
            </a:xfrm>
            <a:custGeom>
              <a:avLst/>
              <a:gdLst>
                <a:gd name="T0" fmla="*/ 0 w 472"/>
                <a:gd name="T1" fmla="*/ 298 h 298"/>
                <a:gd name="T2" fmla="*/ 186 w 472"/>
                <a:gd name="T3" fmla="*/ 298 h 298"/>
                <a:gd name="T4" fmla="*/ 472 w 472"/>
                <a:gd name="T5" fmla="*/ 0 h 298"/>
                <a:gd name="T6" fmla="*/ 0 60000 65536"/>
                <a:gd name="T7" fmla="*/ 0 60000 65536"/>
                <a:gd name="T8" fmla="*/ 0 60000 65536"/>
                <a:gd name="T9" fmla="*/ 0 w 472"/>
                <a:gd name="T10" fmla="*/ 0 h 298"/>
                <a:gd name="T11" fmla="*/ 472 w 472"/>
                <a:gd name="T12" fmla="*/ 298 h 2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2" h="298">
                  <a:moveTo>
                    <a:pt x="0" y="298"/>
                  </a:moveTo>
                  <a:lnTo>
                    <a:pt x="186" y="298"/>
                  </a:lnTo>
                  <a:lnTo>
                    <a:pt x="472" y="0"/>
                  </a:lnTo>
                </a:path>
              </a:pathLst>
            </a:cu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546" name="Freeform 10"/>
            <p:cNvSpPr>
              <a:spLocks/>
            </p:cNvSpPr>
            <p:nvPr/>
          </p:nvSpPr>
          <p:spPr bwMode="auto">
            <a:xfrm>
              <a:off x="2170" y="949"/>
              <a:ext cx="438" cy="284"/>
            </a:xfrm>
            <a:custGeom>
              <a:avLst/>
              <a:gdLst>
                <a:gd name="T0" fmla="*/ 438 w 438"/>
                <a:gd name="T1" fmla="*/ 0 h 284"/>
                <a:gd name="T2" fmla="*/ 346 w 438"/>
                <a:gd name="T3" fmla="*/ 0 h 284"/>
                <a:gd name="T4" fmla="*/ 0 w 438"/>
                <a:gd name="T5" fmla="*/ 284 h 284"/>
                <a:gd name="T6" fmla="*/ 0 60000 65536"/>
                <a:gd name="T7" fmla="*/ 0 60000 65536"/>
                <a:gd name="T8" fmla="*/ 0 60000 65536"/>
                <a:gd name="T9" fmla="*/ 0 w 438"/>
                <a:gd name="T10" fmla="*/ 0 h 284"/>
                <a:gd name="T11" fmla="*/ 438 w 438"/>
                <a:gd name="T12" fmla="*/ 284 h 2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8" h="284">
                  <a:moveTo>
                    <a:pt x="438" y="0"/>
                  </a:moveTo>
                  <a:lnTo>
                    <a:pt x="346" y="0"/>
                  </a:lnTo>
                  <a:lnTo>
                    <a:pt x="0" y="284"/>
                  </a:lnTo>
                </a:path>
              </a:pathLst>
            </a:cu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547" name="Freeform 11"/>
            <p:cNvSpPr>
              <a:spLocks/>
            </p:cNvSpPr>
            <p:nvPr/>
          </p:nvSpPr>
          <p:spPr bwMode="auto">
            <a:xfrm>
              <a:off x="2690" y="2916"/>
              <a:ext cx="606" cy="464"/>
            </a:xfrm>
            <a:custGeom>
              <a:avLst/>
              <a:gdLst>
                <a:gd name="T0" fmla="*/ 0 w 606"/>
                <a:gd name="T1" fmla="*/ 464 h 464"/>
                <a:gd name="T2" fmla="*/ 104 w 606"/>
                <a:gd name="T3" fmla="*/ 464 h 464"/>
                <a:gd name="T4" fmla="*/ 606 w 606"/>
                <a:gd name="T5" fmla="*/ 0 h 464"/>
                <a:gd name="T6" fmla="*/ 0 60000 65536"/>
                <a:gd name="T7" fmla="*/ 0 60000 65536"/>
                <a:gd name="T8" fmla="*/ 0 60000 65536"/>
                <a:gd name="T9" fmla="*/ 0 w 606"/>
                <a:gd name="T10" fmla="*/ 0 h 464"/>
                <a:gd name="T11" fmla="*/ 606 w 606"/>
                <a:gd name="T12" fmla="*/ 464 h 4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6" h="464">
                  <a:moveTo>
                    <a:pt x="0" y="464"/>
                  </a:moveTo>
                  <a:lnTo>
                    <a:pt x="104" y="464"/>
                  </a:lnTo>
                  <a:lnTo>
                    <a:pt x="606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548" name="Freeform 12"/>
            <p:cNvSpPr>
              <a:spLocks/>
            </p:cNvSpPr>
            <p:nvPr/>
          </p:nvSpPr>
          <p:spPr bwMode="auto">
            <a:xfrm>
              <a:off x="2316" y="2664"/>
              <a:ext cx="472" cy="298"/>
            </a:xfrm>
            <a:custGeom>
              <a:avLst/>
              <a:gdLst>
                <a:gd name="T0" fmla="*/ 0 w 472"/>
                <a:gd name="T1" fmla="*/ 298 h 298"/>
                <a:gd name="T2" fmla="*/ 186 w 472"/>
                <a:gd name="T3" fmla="*/ 298 h 298"/>
                <a:gd name="T4" fmla="*/ 472 w 472"/>
                <a:gd name="T5" fmla="*/ 0 h 298"/>
                <a:gd name="T6" fmla="*/ 0 60000 65536"/>
                <a:gd name="T7" fmla="*/ 0 60000 65536"/>
                <a:gd name="T8" fmla="*/ 0 60000 65536"/>
                <a:gd name="T9" fmla="*/ 0 w 472"/>
                <a:gd name="T10" fmla="*/ 0 h 298"/>
                <a:gd name="T11" fmla="*/ 472 w 472"/>
                <a:gd name="T12" fmla="*/ 298 h 2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2" h="298">
                  <a:moveTo>
                    <a:pt x="0" y="298"/>
                  </a:moveTo>
                  <a:lnTo>
                    <a:pt x="186" y="298"/>
                  </a:lnTo>
                  <a:lnTo>
                    <a:pt x="472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549" name="Freeform 13"/>
            <p:cNvSpPr>
              <a:spLocks/>
            </p:cNvSpPr>
            <p:nvPr/>
          </p:nvSpPr>
          <p:spPr bwMode="auto">
            <a:xfrm>
              <a:off x="3092" y="1821"/>
              <a:ext cx="82" cy="751"/>
            </a:xfrm>
            <a:custGeom>
              <a:avLst/>
              <a:gdLst>
                <a:gd name="T0" fmla="*/ 82 w 82"/>
                <a:gd name="T1" fmla="*/ 0 h 751"/>
                <a:gd name="T2" fmla="*/ 0 w 82"/>
                <a:gd name="T3" fmla="*/ 0 h 751"/>
                <a:gd name="T4" fmla="*/ 0 w 82"/>
                <a:gd name="T5" fmla="*/ 751 h 751"/>
                <a:gd name="T6" fmla="*/ 0 60000 65536"/>
                <a:gd name="T7" fmla="*/ 0 60000 65536"/>
                <a:gd name="T8" fmla="*/ 0 60000 65536"/>
                <a:gd name="T9" fmla="*/ 0 w 82"/>
                <a:gd name="T10" fmla="*/ 0 h 751"/>
                <a:gd name="T11" fmla="*/ 82 w 82"/>
                <a:gd name="T12" fmla="*/ 751 h 7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2" h="751">
                  <a:moveTo>
                    <a:pt x="82" y="0"/>
                  </a:moveTo>
                  <a:lnTo>
                    <a:pt x="0" y="0"/>
                  </a:lnTo>
                  <a:lnTo>
                    <a:pt x="0" y="75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550" name="Freeform 14"/>
            <p:cNvSpPr>
              <a:spLocks/>
            </p:cNvSpPr>
            <p:nvPr/>
          </p:nvSpPr>
          <p:spPr bwMode="auto">
            <a:xfrm>
              <a:off x="2110" y="545"/>
              <a:ext cx="292" cy="582"/>
            </a:xfrm>
            <a:custGeom>
              <a:avLst/>
              <a:gdLst>
                <a:gd name="T0" fmla="*/ 292 w 292"/>
                <a:gd name="T1" fmla="*/ 0 h 582"/>
                <a:gd name="T2" fmla="*/ 182 w 292"/>
                <a:gd name="T3" fmla="*/ 0 h 582"/>
                <a:gd name="T4" fmla="*/ 0 w 292"/>
                <a:gd name="T5" fmla="*/ 582 h 582"/>
                <a:gd name="T6" fmla="*/ 0 60000 65536"/>
                <a:gd name="T7" fmla="*/ 0 60000 65536"/>
                <a:gd name="T8" fmla="*/ 0 60000 65536"/>
                <a:gd name="T9" fmla="*/ 0 w 292"/>
                <a:gd name="T10" fmla="*/ 0 h 582"/>
                <a:gd name="T11" fmla="*/ 292 w 292"/>
                <a:gd name="T12" fmla="*/ 582 h 5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2" h="582">
                  <a:moveTo>
                    <a:pt x="292" y="0"/>
                  </a:moveTo>
                  <a:lnTo>
                    <a:pt x="182" y="0"/>
                  </a:lnTo>
                  <a:lnTo>
                    <a:pt x="0" y="582"/>
                  </a:lnTo>
                </a:path>
              </a:pathLst>
            </a:cu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551" name="Freeform 15"/>
            <p:cNvSpPr>
              <a:spLocks/>
            </p:cNvSpPr>
            <p:nvPr/>
          </p:nvSpPr>
          <p:spPr bwMode="auto">
            <a:xfrm>
              <a:off x="2110" y="545"/>
              <a:ext cx="292" cy="582"/>
            </a:xfrm>
            <a:custGeom>
              <a:avLst/>
              <a:gdLst>
                <a:gd name="T0" fmla="*/ 292 w 292"/>
                <a:gd name="T1" fmla="*/ 0 h 582"/>
                <a:gd name="T2" fmla="*/ 182 w 292"/>
                <a:gd name="T3" fmla="*/ 0 h 582"/>
                <a:gd name="T4" fmla="*/ 0 w 292"/>
                <a:gd name="T5" fmla="*/ 582 h 582"/>
                <a:gd name="T6" fmla="*/ 0 60000 65536"/>
                <a:gd name="T7" fmla="*/ 0 60000 65536"/>
                <a:gd name="T8" fmla="*/ 0 60000 65536"/>
                <a:gd name="T9" fmla="*/ 0 w 292"/>
                <a:gd name="T10" fmla="*/ 0 h 582"/>
                <a:gd name="T11" fmla="*/ 292 w 292"/>
                <a:gd name="T12" fmla="*/ 582 h 5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2" h="582">
                  <a:moveTo>
                    <a:pt x="292" y="0"/>
                  </a:moveTo>
                  <a:lnTo>
                    <a:pt x="182" y="0"/>
                  </a:lnTo>
                  <a:lnTo>
                    <a:pt x="0" y="58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552" name="Freeform 16"/>
            <p:cNvSpPr>
              <a:spLocks/>
            </p:cNvSpPr>
            <p:nvPr/>
          </p:nvSpPr>
          <p:spPr bwMode="auto">
            <a:xfrm>
              <a:off x="2170" y="949"/>
              <a:ext cx="438" cy="284"/>
            </a:xfrm>
            <a:custGeom>
              <a:avLst/>
              <a:gdLst>
                <a:gd name="T0" fmla="*/ 438 w 438"/>
                <a:gd name="T1" fmla="*/ 0 h 284"/>
                <a:gd name="T2" fmla="*/ 346 w 438"/>
                <a:gd name="T3" fmla="*/ 0 h 284"/>
                <a:gd name="T4" fmla="*/ 0 w 438"/>
                <a:gd name="T5" fmla="*/ 284 h 284"/>
                <a:gd name="T6" fmla="*/ 0 60000 65536"/>
                <a:gd name="T7" fmla="*/ 0 60000 65536"/>
                <a:gd name="T8" fmla="*/ 0 60000 65536"/>
                <a:gd name="T9" fmla="*/ 0 w 438"/>
                <a:gd name="T10" fmla="*/ 0 h 284"/>
                <a:gd name="T11" fmla="*/ 438 w 438"/>
                <a:gd name="T12" fmla="*/ 284 h 2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8" h="284">
                  <a:moveTo>
                    <a:pt x="438" y="0"/>
                  </a:moveTo>
                  <a:lnTo>
                    <a:pt x="346" y="0"/>
                  </a:lnTo>
                  <a:lnTo>
                    <a:pt x="0" y="28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553" name="Rectangle 17"/>
            <p:cNvSpPr>
              <a:spLocks noChangeArrowheads="1"/>
            </p:cNvSpPr>
            <p:nvPr/>
          </p:nvSpPr>
          <p:spPr bwMode="auto">
            <a:xfrm>
              <a:off x="2581" y="490"/>
              <a:ext cx="133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Hypothalamus sends efferent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impulses to posterior pituitary,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where oxytocin is stored</a:t>
              </a:r>
            </a:p>
          </p:txBody>
        </p:sp>
        <p:sp>
          <p:nvSpPr>
            <p:cNvPr id="65554" name="Rectangle 18"/>
            <p:cNvSpPr>
              <a:spLocks noChangeArrowheads="1"/>
            </p:cNvSpPr>
            <p:nvPr/>
          </p:nvSpPr>
          <p:spPr bwMode="auto">
            <a:xfrm>
              <a:off x="2783" y="894"/>
              <a:ext cx="1187" cy="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Posterior pituitary releases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oxytocin to blood; oxytocin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targets mother’s uterine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muscle</a:t>
              </a:r>
              <a:endParaRPr lang="en-US" sz="1000" b="1">
                <a:latin typeface="Arial" charset="0"/>
              </a:endParaRPr>
            </a:p>
          </p:txBody>
        </p:sp>
        <p:sp>
          <p:nvSpPr>
            <p:cNvPr id="65555" name="Rectangle 19"/>
            <p:cNvSpPr>
              <a:spLocks noChangeArrowheads="1"/>
            </p:cNvSpPr>
            <p:nvPr/>
          </p:nvSpPr>
          <p:spPr bwMode="auto">
            <a:xfrm>
              <a:off x="1947" y="2903"/>
              <a:ext cx="61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Afferent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impulses to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hypothalamus</a:t>
              </a:r>
            </a:p>
          </p:txBody>
        </p:sp>
        <p:sp>
          <p:nvSpPr>
            <p:cNvPr id="65556" name="Rectangle 20"/>
            <p:cNvSpPr>
              <a:spLocks noChangeArrowheads="1"/>
            </p:cNvSpPr>
            <p:nvPr/>
          </p:nvSpPr>
          <p:spPr bwMode="auto">
            <a:xfrm>
              <a:off x="1947" y="3316"/>
              <a:ext cx="715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Pressoreceptors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in cervix of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uterus excited</a:t>
              </a:r>
              <a:endParaRPr lang="en-US" sz="1000" b="1">
                <a:latin typeface="Arial" charset="0"/>
              </a:endParaRPr>
            </a:p>
          </p:txBody>
        </p:sp>
        <p:sp>
          <p:nvSpPr>
            <p:cNvPr id="65557" name="Rectangle 21"/>
            <p:cNvSpPr>
              <a:spLocks noChangeArrowheads="1"/>
            </p:cNvSpPr>
            <p:nvPr/>
          </p:nvSpPr>
          <p:spPr bwMode="auto">
            <a:xfrm>
              <a:off x="3345" y="1765"/>
              <a:ext cx="611" cy="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Baby moves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deeper into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mother’s birth</a:t>
              </a:r>
              <a:br>
                <a:rPr lang="en-US" sz="1000" b="1"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canal</a:t>
              </a:r>
              <a:endParaRPr lang="en-US" sz="1000" b="1">
                <a:latin typeface="Arial" charset="0"/>
              </a:endParaRPr>
            </a:p>
          </p:txBody>
        </p:sp>
      </p:grp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381000" y="1417638"/>
            <a:ext cx="82454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None/>
            </a:pPr>
            <a:endParaRPr lang="en-US" sz="3000">
              <a:latin typeface="Arial" charset="0"/>
            </a:endParaRPr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7312025" y="6019800"/>
            <a:ext cx="1827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6BA12F"/>
                </a:solidFill>
                <a:latin typeface="Arial" charset="0"/>
              </a:rPr>
              <a:t>Figure 16.19, step 6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Initiation of Labor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979738" y="1538288"/>
            <a:ext cx="3181350" cy="5091112"/>
            <a:chOff x="1739" y="398"/>
            <a:chExt cx="2281" cy="3676"/>
          </a:xfrm>
        </p:grpSpPr>
        <p:pic>
          <p:nvPicPr>
            <p:cNvPr id="66566" name="Picture 6" descr="16_19Figure1&amp;7.jpg                                             000447CA&#10;Maxtor 300                     BFF2A1C5: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39" y="398"/>
              <a:ext cx="2281" cy="3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6567" name="Freeform 7"/>
            <p:cNvSpPr>
              <a:spLocks/>
            </p:cNvSpPr>
            <p:nvPr/>
          </p:nvSpPr>
          <p:spPr bwMode="auto">
            <a:xfrm>
              <a:off x="3092" y="1821"/>
              <a:ext cx="82" cy="751"/>
            </a:xfrm>
            <a:custGeom>
              <a:avLst/>
              <a:gdLst>
                <a:gd name="T0" fmla="*/ 82 w 82"/>
                <a:gd name="T1" fmla="*/ 0 h 751"/>
                <a:gd name="T2" fmla="*/ 0 w 82"/>
                <a:gd name="T3" fmla="*/ 0 h 751"/>
                <a:gd name="T4" fmla="*/ 0 w 82"/>
                <a:gd name="T5" fmla="*/ 751 h 751"/>
                <a:gd name="T6" fmla="*/ 0 60000 65536"/>
                <a:gd name="T7" fmla="*/ 0 60000 65536"/>
                <a:gd name="T8" fmla="*/ 0 60000 65536"/>
                <a:gd name="T9" fmla="*/ 0 w 82"/>
                <a:gd name="T10" fmla="*/ 0 h 751"/>
                <a:gd name="T11" fmla="*/ 82 w 82"/>
                <a:gd name="T12" fmla="*/ 751 h 7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2" h="751">
                  <a:moveTo>
                    <a:pt x="82" y="0"/>
                  </a:moveTo>
                  <a:lnTo>
                    <a:pt x="0" y="0"/>
                  </a:lnTo>
                  <a:lnTo>
                    <a:pt x="0" y="751"/>
                  </a:lnTo>
                </a:path>
              </a:pathLst>
            </a:cu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568" name="Freeform 8"/>
            <p:cNvSpPr>
              <a:spLocks/>
            </p:cNvSpPr>
            <p:nvPr/>
          </p:nvSpPr>
          <p:spPr bwMode="auto">
            <a:xfrm>
              <a:off x="2690" y="2916"/>
              <a:ext cx="606" cy="464"/>
            </a:xfrm>
            <a:custGeom>
              <a:avLst/>
              <a:gdLst>
                <a:gd name="T0" fmla="*/ 0 w 606"/>
                <a:gd name="T1" fmla="*/ 464 h 464"/>
                <a:gd name="T2" fmla="*/ 104 w 606"/>
                <a:gd name="T3" fmla="*/ 464 h 464"/>
                <a:gd name="T4" fmla="*/ 606 w 606"/>
                <a:gd name="T5" fmla="*/ 0 h 464"/>
                <a:gd name="T6" fmla="*/ 0 60000 65536"/>
                <a:gd name="T7" fmla="*/ 0 60000 65536"/>
                <a:gd name="T8" fmla="*/ 0 60000 65536"/>
                <a:gd name="T9" fmla="*/ 0 w 606"/>
                <a:gd name="T10" fmla="*/ 0 h 464"/>
                <a:gd name="T11" fmla="*/ 606 w 606"/>
                <a:gd name="T12" fmla="*/ 464 h 4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6" h="464">
                  <a:moveTo>
                    <a:pt x="0" y="464"/>
                  </a:moveTo>
                  <a:lnTo>
                    <a:pt x="104" y="464"/>
                  </a:lnTo>
                  <a:lnTo>
                    <a:pt x="606" y="0"/>
                  </a:lnTo>
                </a:path>
              </a:pathLst>
            </a:cu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569" name="Freeform 9"/>
            <p:cNvSpPr>
              <a:spLocks/>
            </p:cNvSpPr>
            <p:nvPr/>
          </p:nvSpPr>
          <p:spPr bwMode="auto">
            <a:xfrm>
              <a:off x="2316" y="2664"/>
              <a:ext cx="472" cy="298"/>
            </a:xfrm>
            <a:custGeom>
              <a:avLst/>
              <a:gdLst>
                <a:gd name="T0" fmla="*/ 0 w 472"/>
                <a:gd name="T1" fmla="*/ 298 h 298"/>
                <a:gd name="T2" fmla="*/ 186 w 472"/>
                <a:gd name="T3" fmla="*/ 298 h 298"/>
                <a:gd name="T4" fmla="*/ 472 w 472"/>
                <a:gd name="T5" fmla="*/ 0 h 298"/>
                <a:gd name="T6" fmla="*/ 0 60000 65536"/>
                <a:gd name="T7" fmla="*/ 0 60000 65536"/>
                <a:gd name="T8" fmla="*/ 0 60000 65536"/>
                <a:gd name="T9" fmla="*/ 0 w 472"/>
                <a:gd name="T10" fmla="*/ 0 h 298"/>
                <a:gd name="T11" fmla="*/ 472 w 472"/>
                <a:gd name="T12" fmla="*/ 298 h 2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2" h="298">
                  <a:moveTo>
                    <a:pt x="0" y="298"/>
                  </a:moveTo>
                  <a:lnTo>
                    <a:pt x="186" y="298"/>
                  </a:lnTo>
                  <a:lnTo>
                    <a:pt x="472" y="0"/>
                  </a:lnTo>
                </a:path>
              </a:pathLst>
            </a:cu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570" name="Freeform 10"/>
            <p:cNvSpPr>
              <a:spLocks/>
            </p:cNvSpPr>
            <p:nvPr/>
          </p:nvSpPr>
          <p:spPr bwMode="auto">
            <a:xfrm>
              <a:off x="2954" y="1455"/>
              <a:ext cx="50" cy="606"/>
            </a:xfrm>
            <a:custGeom>
              <a:avLst/>
              <a:gdLst>
                <a:gd name="T0" fmla="*/ 50 w 50"/>
                <a:gd name="T1" fmla="*/ 0 h 606"/>
                <a:gd name="T2" fmla="*/ 0 w 50"/>
                <a:gd name="T3" fmla="*/ 0 h 606"/>
                <a:gd name="T4" fmla="*/ 0 w 50"/>
                <a:gd name="T5" fmla="*/ 606 h 606"/>
                <a:gd name="T6" fmla="*/ 0 60000 65536"/>
                <a:gd name="T7" fmla="*/ 0 60000 65536"/>
                <a:gd name="T8" fmla="*/ 0 60000 65536"/>
                <a:gd name="T9" fmla="*/ 0 w 50"/>
                <a:gd name="T10" fmla="*/ 0 h 606"/>
                <a:gd name="T11" fmla="*/ 50 w 50"/>
                <a:gd name="T12" fmla="*/ 606 h 6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" h="606">
                  <a:moveTo>
                    <a:pt x="50" y="0"/>
                  </a:moveTo>
                  <a:lnTo>
                    <a:pt x="0" y="0"/>
                  </a:lnTo>
                  <a:lnTo>
                    <a:pt x="0" y="606"/>
                  </a:lnTo>
                </a:path>
              </a:pathLst>
            </a:cu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571" name="Freeform 11"/>
            <p:cNvSpPr>
              <a:spLocks/>
            </p:cNvSpPr>
            <p:nvPr/>
          </p:nvSpPr>
          <p:spPr bwMode="auto">
            <a:xfrm>
              <a:off x="2170" y="949"/>
              <a:ext cx="438" cy="284"/>
            </a:xfrm>
            <a:custGeom>
              <a:avLst/>
              <a:gdLst>
                <a:gd name="T0" fmla="*/ 438 w 438"/>
                <a:gd name="T1" fmla="*/ 0 h 284"/>
                <a:gd name="T2" fmla="*/ 346 w 438"/>
                <a:gd name="T3" fmla="*/ 0 h 284"/>
                <a:gd name="T4" fmla="*/ 0 w 438"/>
                <a:gd name="T5" fmla="*/ 284 h 284"/>
                <a:gd name="T6" fmla="*/ 0 60000 65536"/>
                <a:gd name="T7" fmla="*/ 0 60000 65536"/>
                <a:gd name="T8" fmla="*/ 0 60000 65536"/>
                <a:gd name="T9" fmla="*/ 0 w 438"/>
                <a:gd name="T10" fmla="*/ 0 h 284"/>
                <a:gd name="T11" fmla="*/ 438 w 438"/>
                <a:gd name="T12" fmla="*/ 284 h 2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8" h="284">
                  <a:moveTo>
                    <a:pt x="438" y="0"/>
                  </a:moveTo>
                  <a:lnTo>
                    <a:pt x="346" y="0"/>
                  </a:lnTo>
                  <a:lnTo>
                    <a:pt x="0" y="284"/>
                  </a:lnTo>
                </a:path>
              </a:pathLst>
            </a:cu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572" name="Freeform 12"/>
            <p:cNvSpPr>
              <a:spLocks/>
            </p:cNvSpPr>
            <p:nvPr/>
          </p:nvSpPr>
          <p:spPr bwMode="auto">
            <a:xfrm>
              <a:off x="2690" y="2916"/>
              <a:ext cx="606" cy="464"/>
            </a:xfrm>
            <a:custGeom>
              <a:avLst/>
              <a:gdLst>
                <a:gd name="T0" fmla="*/ 0 w 606"/>
                <a:gd name="T1" fmla="*/ 464 h 464"/>
                <a:gd name="T2" fmla="*/ 104 w 606"/>
                <a:gd name="T3" fmla="*/ 464 h 464"/>
                <a:gd name="T4" fmla="*/ 606 w 606"/>
                <a:gd name="T5" fmla="*/ 0 h 464"/>
                <a:gd name="T6" fmla="*/ 0 60000 65536"/>
                <a:gd name="T7" fmla="*/ 0 60000 65536"/>
                <a:gd name="T8" fmla="*/ 0 60000 65536"/>
                <a:gd name="T9" fmla="*/ 0 w 606"/>
                <a:gd name="T10" fmla="*/ 0 h 464"/>
                <a:gd name="T11" fmla="*/ 606 w 606"/>
                <a:gd name="T12" fmla="*/ 464 h 4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6" h="464">
                  <a:moveTo>
                    <a:pt x="0" y="464"/>
                  </a:moveTo>
                  <a:lnTo>
                    <a:pt x="104" y="464"/>
                  </a:lnTo>
                  <a:lnTo>
                    <a:pt x="606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573" name="Freeform 13"/>
            <p:cNvSpPr>
              <a:spLocks/>
            </p:cNvSpPr>
            <p:nvPr/>
          </p:nvSpPr>
          <p:spPr bwMode="auto">
            <a:xfrm>
              <a:off x="2316" y="2664"/>
              <a:ext cx="472" cy="298"/>
            </a:xfrm>
            <a:custGeom>
              <a:avLst/>
              <a:gdLst>
                <a:gd name="T0" fmla="*/ 0 w 472"/>
                <a:gd name="T1" fmla="*/ 298 h 298"/>
                <a:gd name="T2" fmla="*/ 186 w 472"/>
                <a:gd name="T3" fmla="*/ 298 h 298"/>
                <a:gd name="T4" fmla="*/ 472 w 472"/>
                <a:gd name="T5" fmla="*/ 0 h 298"/>
                <a:gd name="T6" fmla="*/ 0 60000 65536"/>
                <a:gd name="T7" fmla="*/ 0 60000 65536"/>
                <a:gd name="T8" fmla="*/ 0 60000 65536"/>
                <a:gd name="T9" fmla="*/ 0 w 472"/>
                <a:gd name="T10" fmla="*/ 0 h 298"/>
                <a:gd name="T11" fmla="*/ 472 w 472"/>
                <a:gd name="T12" fmla="*/ 298 h 2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2" h="298">
                  <a:moveTo>
                    <a:pt x="0" y="298"/>
                  </a:moveTo>
                  <a:lnTo>
                    <a:pt x="186" y="298"/>
                  </a:lnTo>
                  <a:lnTo>
                    <a:pt x="472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574" name="Freeform 14"/>
            <p:cNvSpPr>
              <a:spLocks/>
            </p:cNvSpPr>
            <p:nvPr/>
          </p:nvSpPr>
          <p:spPr bwMode="auto">
            <a:xfrm>
              <a:off x="3092" y="1821"/>
              <a:ext cx="82" cy="751"/>
            </a:xfrm>
            <a:custGeom>
              <a:avLst/>
              <a:gdLst>
                <a:gd name="T0" fmla="*/ 82 w 82"/>
                <a:gd name="T1" fmla="*/ 0 h 751"/>
                <a:gd name="T2" fmla="*/ 0 w 82"/>
                <a:gd name="T3" fmla="*/ 0 h 751"/>
                <a:gd name="T4" fmla="*/ 0 w 82"/>
                <a:gd name="T5" fmla="*/ 751 h 751"/>
                <a:gd name="T6" fmla="*/ 0 60000 65536"/>
                <a:gd name="T7" fmla="*/ 0 60000 65536"/>
                <a:gd name="T8" fmla="*/ 0 60000 65536"/>
                <a:gd name="T9" fmla="*/ 0 w 82"/>
                <a:gd name="T10" fmla="*/ 0 h 751"/>
                <a:gd name="T11" fmla="*/ 82 w 82"/>
                <a:gd name="T12" fmla="*/ 751 h 7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2" h="751">
                  <a:moveTo>
                    <a:pt x="82" y="0"/>
                  </a:moveTo>
                  <a:lnTo>
                    <a:pt x="0" y="0"/>
                  </a:lnTo>
                  <a:lnTo>
                    <a:pt x="0" y="75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575" name="Freeform 15"/>
            <p:cNvSpPr>
              <a:spLocks/>
            </p:cNvSpPr>
            <p:nvPr/>
          </p:nvSpPr>
          <p:spPr bwMode="auto">
            <a:xfrm>
              <a:off x="2954" y="1455"/>
              <a:ext cx="50" cy="606"/>
            </a:xfrm>
            <a:custGeom>
              <a:avLst/>
              <a:gdLst>
                <a:gd name="T0" fmla="*/ 50 w 50"/>
                <a:gd name="T1" fmla="*/ 0 h 606"/>
                <a:gd name="T2" fmla="*/ 0 w 50"/>
                <a:gd name="T3" fmla="*/ 0 h 606"/>
                <a:gd name="T4" fmla="*/ 0 w 50"/>
                <a:gd name="T5" fmla="*/ 606 h 606"/>
                <a:gd name="T6" fmla="*/ 0 60000 65536"/>
                <a:gd name="T7" fmla="*/ 0 60000 65536"/>
                <a:gd name="T8" fmla="*/ 0 60000 65536"/>
                <a:gd name="T9" fmla="*/ 0 w 50"/>
                <a:gd name="T10" fmla="*/ 0 h 606"/>
                <a:gd name="T11" fmla="*/ 50 w 50"/>
                <a:gd name="T12" fmla="*/ 606 h 6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" h="606">
                  <a:moveTo>
                    <a:pt x="50" y="0"/>
                  </a:moveTo>
                  <a:lnTo>
                    <a:pt x="0" y="0"/>
                  </a:lnTo>
                  <a:lnTo>
                    <a:pt x="0" y="60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576" name="Freeform 16"/>
            <p:cNvSpPr>
              <a:spLocks/>
            </p:cNvSpPr>
            <p:nvPr/>
          </p:nvSpPr>
          <p:spPr bwMode="auto">
            <a:xfrm>
              <a:off x="2110" y="545"/>
              <a:ext cx="292" cy="582"/>
            </a:xfrm>
            <a:custGeom>
              <a:avLst/>
              <a:gdLst>
                <a:gd name="T0" fmla="*/ 292 w 292"/>
                <a:gd name="T1" fmla="*/ 0 h 582"/>
                <a:gd name="T2" fmla="*/ 182 w 292"/>
                <a:gd name="T3" fmla="*/ 0 h 582"/>
                <a:gd name="T4" fmla="*/ 0 w 292"/>
                <a:gd name="T5" fmla="*/ 582 h 582"/>
                <a:gd name="T6" fmla="*/ 0 60000 65536"/>
                <a:gd name="T7" fmla="*/ 0 60000 65536"/>
                <a:gd name="T8" fmla="*/ 0 60000 65536"/>
                <a:gd name="T9" fmla="*/ 0 w 292"/>
                <a:gd name="T10" fmla="*/ 0 h 582"/>
                <a:gd name="T11" fmla="*/ 292 w 292"/>
                <a:gd name="T12" fmla="*/ 582 h 5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2" h="582">
                  <a:moveTo>
                    <a:pt x="292" y="0"/>
                  </a:moveTo>
                  <a:lnTo>
                    <a:pt x="182" y="0"/>
                  </a:lnTo>
                  <a:lnTo>
                    <a:pt x="0" y="582"/>
                  </a:lnTo>
                </a:path>
              </a:pathLst>
            </a:cu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577" name="Freeform 17"/>
            <p:cNvSpPr>
              <a:spLocks/>
            </p:cNvSpPr>
            <p:nvPr/>
          </p:nvSpPr>
          <p:spPr bwMode="auto">
            <a:xfrm>
              <a:off x="2110" y="545"/>
              <a:ext cx="292" cy="582"/>
            </a:xfrm>
            <a:custGeom>
              <a:avLst/>
              <a:gdLst>
                <a:gd name="T0" fmla="*/ 292 w 292"/>
                <a:gd name="T1" fmla="*/ 0 h 582"/>
                <a:gd name="T2" fmla="*/ 182 w 292"/>
                <a:gd name="T3" fmla="*/ 0 h 582"/>
                <a:gd name="T4" fmla="*/ 0 w 292"/>
                <a:gd name="T5" fmla="*/ 582 h 582"/>
                <a:gd name="T6" fmla="*/ 0 60000 65536"/>
                <a:gd name="T7" fmla="*/ 0 60000 65536"/>
                <a:gd name="T8" fmla="*/ 0 60000 65536"/>
                <a:gd name="T9" fmla="*/ 0 w 292"/>
                <a:gd name="T10" fmla="*/ 0 h 582"/>
                <a:gd name="T11" fmla="*/ 292 w 292"/>
                <a:gd name="T12" fmla="*/ 582 h 5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2" h="582">
                  <a:moveTo>
                    <a:pt x="292" y="0"/>
                  </a:moveTo>
                  <a:lnTo>
                    <a:pt x="182" y="0"/>
                  </a:lnTo>
                  <a:lnTo>
                    <a:pt x="0" y="58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578" name="Freeform 18"/>
            <p:cNvSpPr>
              <a:spLocks/>
            </p:cNvSpPr>
            <p:nvPr/>
          </p:nvSpPr>
          <p:spPr bwMode="auto">
            <a:xfrm>
              <a:off x="2170" y="949"/>
              <a:ext cx="438" cy="284"/>
            </a:xfrm>
            <a:custGeom>
              <a:avLst/>
              <a:gdLst>
                <a:gd name="T0" fmla="*/ 438 w 438"/>
                <a:gd name="T1" fmla="*/ 0 h 284"/>
                <a:gd name="T2" fmla="*/ 346 w 438"/>
                <a:gd name="T3" fmla="*/ 0 h 284"/>
                <a:gd name="T4" fmla="*/ 0 w 438"/>
                <a:gd name="T5" fmla="*/ 284 h 284"/>
                <a:gd name="T6" fmla="*/ 0 60000 65536"/>
                <a:gd name="T7" fmla="*/ 0 60000 65536"/>
                <a:gd name="T8" fmla="*/ 0 60000 65536"/>
                <a:gd name="T9" fmla="*/ 0 w 438"/>
                <a:gd name="T10" fmla="*/ 0 h 284"/>
                <a:gd name="T11" fmla="*/ 438 w 438"/>
                <a:gd name="T12" fmla="*/ 284 h 2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8" h="284">
                  <a:moveTo>
                    <a:pt x="438" y="0"/>
                  </a:moveTo>
                  <a:lnTo>
                    <a:pt x="346" y="0"/>
                  </a:lnTo>
                  <a:lnTo>
                    <a:pt x="0" y="28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579" name="Rectangle 19"/>
            <p:cNvSpPr>
              <a:spLocks noChangeArrowheads="1"/>
            </p:cNvSpPr>
            <p:nvPr/>
          </p:nvSpPr>
          <p:spPr bwMode="auto">
            <a:xfrm>
              <a:off x="2581" y="490"/>
              <a:ext cx="133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Hypothalamus sends efferent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impulses to posterior pituitary,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where oxytocin is stored</a:t>
              </a:r>
            </a:p>
          </p:txBody>
        </p:sp>
        <p:sp>
          <p:nvSpPr>
            <p:cNvPr id="66580" name="Rectangle 20"/>
            <p:cNvSpPr>
              <a:spLocks noChangeArrowheads="1"/>
            </p:cNvSpPr>
            <p:nvPr/>
          </p:nvSpPr>
          <p:spPr bwMode="auto">
            <a:xfrm>
              <a:off x="2783" y="894"/>
              <a:ext cx="1187" cy="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Posterior pituitary releases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oxytocin to blood; oxytocin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targets mother’s uterine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muscle</a:t>
              </a:r>
              <a:endParaRPr lang="en-US" sz="1000" b="1">
                <a:latin typeface="Arial" charset="0"/>
              </a:endParaRPr>
            </a:p>
          </p:txBody>
        </p:sp>
        <p:sp>
          <p:nvSpPr>
            <p:cNvPr id="66581" name="Rectangle 21"/>
            <p:cNvSpPr>
              <a:spLocks noChangeArrowheads="1"/>
            </p:cNvSpPr>
            <p:nvPr/>
          </p:nvSpPr>
          <p:spPr bwMode="auto">
            <a:xfrm>
              <a:off x="3175" y="1386"/>
              <a:ext cx="72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Uterus responds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by contracting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more vigorously</a:t>
              </a:r>
              <a:endParaRPr lang="en-US" sz="1000" b="1">
                <a:latin typeface="Arial" charset="0"/>
              </a:endParaRPr>
            </a:p>
          </p:txBody>
        </p:sp>
        <p:sp>
          <p:nvSpPr>
            <p:cNvPr id="66582" name="Rectangle 22"/>
            <p:cNvSpPr>
              <a:spLocks noChangeArrowheads="1"/>
            </p:cNvSpPr>
            <p:nvPr/>
          </p:nvSpPr>
          <p:spPr bwMode="auto">
            <a:xfrm>
              <a:off x="1947" y="2903"/>
              <a:ext cx="61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Afferent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impulses to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hypothalamus</a:t>
              </a:r>
            </a:p>
          </p:txBody>
        </p:sp>
        <p:sp>
          <p:nvSpPr>
            <p:cNvPr id="66583" name="Rectangle 23"/>
            <p:cNvSpPr>
              <a:spLocks noChangeArrowheads="1"/>
            </p:cNvSpPr>
            <p:nvPr/>
          </p:nvSpPr>
          <p:spPr bwMode="auto">
            <a:xfrm>
              <a:off x="1947" y="3316"/>
              <a:ext cx="715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Pressoreceptors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in cervix of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uterus excited</a:t>
              </a:r>
              <a:endParaRPr lang="en-US" sz="1000" b="1">
                <a:latin typeface="Arial" charset="0"/>
              </a:endParaRPr>
            </a:p>
          </p:txBody>
        </p:sp>
        <p:sp>
          <p:nvSpPr>
            <p:cNvPr id="66584" name="Rectangle 24"/>
            <p:cNvSpPr>
              <a:spLocks noChangeArrowheads="1"/>
            </p:cNvSpPr>
            <p:nvPr/>
          </p:nvSpPr>
          <p:spPr bwMode="auto">
            <a:xfrm>
              <a:off x="3345" y="1765"/>
              <a:ext cx="611" cy="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Baby moves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deeper into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mother’s birth</a:t>
              </a:r>
              <a:br>
                <a:rPr lang="en-US" sz="1000" b="1"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canal</a:t>
              </a:r>
              <a:endParaRPr lang="en-US" sz="1000" b="1">
                <a:latin typeface="Arial" charset="0"/>
              </a:endParaRPr>
            </a:p>
          </p:txBody>
        </p:sp>
        <p:sp>
          <p:nvSpPr>
            <p:cNvPr id="66585" name="Rectangle 25"/>
            <p:cNvSpPr>
              <a:spLocks noChangeArrowheads="1"/>
            </p:cNvSpPr>
            <p:nvPr/>
          </p:nvSpPr>
          <p:spPr bwMode="auto">
            <a:xfrm>
              <a:off x="2819" y="3470"/>
              <a:ext cx="1060" cy="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Positive feedback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mechanism continues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to cycle until interrupted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by birth of baby</a:t>
              </a:r>
              <a:endParaRPr lang="en-US" sz="1000" b="1">
                <a:latin typeface="Arial" charset="0"/>
              </a:endParaRPr>
            </a:p>
          </p:txBody>
        </p:sp>
      </p:grp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627" y="0"/>
            <a:ext cx="9207627" cy="6905720"/>
          </a:xfrm>
        </p:spPr>
      </p:pic>
    </p:spTree>
    <p:extLst>
      <p:ext uri="{BB962C8B-B14F-4D97-AF65-F5344CB8AC3E}">
        <p14:creationId xmlns:p14="http://schemas.microsoft.com/office/powerpoint/2010/main" val="2087423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/>
              <a:t>Definition of labor.</a:t>
            </a:r>
          </a:p>
          <a:p>
            <a:pPr algn="l" rtl="0"/>
            <a:r>
              <a:rPr lang="en-US" dirty="0"/>
              <a:t>Factors that trigger the onset of labor.</a:t>
            </a:r>
          </a:p>
          <a:p>
            <a:pPr algn="l" rtl="0"/>
            <a:r>
              <a:rPr lang="en-US" dirty="0"/>
              <a:t>Hormonal changes that precedes and accompany labor</a:t>
            </a:r>
          </a:p>
          <a:p>
            <a:pPr algn="l" rtl="0"/>
            <a:r>
              <a:rPr lang="en-US" dirty="0"/>
              <a:t>Phases of uterine activity</a:t>
            </a:r>
          </a:p>
          <a:p>
            <a:pPr algn="l" rtl="0"/>
            <a:r>
              <a:rPr lang="en-US" dirty="0"/>
              <a:t>Clinical stages of labor.</a:t>
            </a:r>
          </a:p>
        </p:txBody>
      </p:sp>
    </p:spTree>
    <p:extLst>
      <p:ext uri="{BB962C8B-B14F-4D97-AF65-F5344CB8AC3E}">
        <p14:creationId xmlns:p14="http://schemas.microsoft.com/office/powerpoint/2010/main" val="29718787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Phases of parturition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Phase 0</a:t>
            </a:r>
          </a:p>
          <a:p>
            <a:pPr lvl="1" algn="l" rtl="0"/>
            <a:r>
              <a:rPr lang="en-US" dirty="0"/>
              <a:t>Pregnancy: uterus is relaxed (quiescent)</a:t>
            </a:r>
          </a:p>
          <a:p>
            <a:pPr algn="l" rtl="0"/>
            <a:r>
              <a:rPr lang="en-US" dirty="0"/>
              <a:t>Phase 1</a:t>
            </a:r>
          </a:p>
          <a:p>
            <a:pPr lvl="1" algn="l" rtl="0"/>
            <a:r>
              <a:rPr lang="en-US" dirty="0"/>
              <a:t>Activation</a:t>
            </a:r>
          </a:p>
          <a:p>
            <a:pPr algn="l" rtl="0"/>
            <a:r>
              <a:rPr lang="en-US" dirty="0"/>
              <a:t>Phase 2</a:t>
            </a:r>
          </a:p>
          <a:p>
            <a:pPr lvl="1" algn="l" rtl="0"/>
            <a:r>
              <a:rPr lang="en-US" dirty="0"/>
              <a:t>Stimulation:  stage 1&amp; stage 2</a:t>
            </a:r>
          </a:p>
          <a:p>
            <a:pPr algn="l" rtl="0"/>
            <a:r>
              <a:rPr lang="en-US" dirty="0"/>
              <a:t>Phase 3 = stage 3</a:t>
            </a:r>
          </a:p>
          <a:p>
            <a:pPr lvl="1" algn="l" rtl="0"/>
            <a:r>
              <a:rPr lang="en-US" dirty="0"/>
              <a:t>Delivery of the placenta and uterine involution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556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Uterine Activity  During Pregnancy</a:t>
            </a:r>
          </a:p>
        </p:txBody>
      </p:sp>
      <p:graphicFrame>
        <p:nvGraphicFramePr>
          <p:cNvPr id="1026" name="Content Placeholder 5"/>
          <p:cNvGraphicFramePr>
            <a:graphicFrameLocks noGrp="1"/>
          </p:cNvGraphicFramePr>
          <p:nvPr>
            <p:ph idx="1"/>
          </p:nvPr>
        </p:nvGraphicFramePr>
        <p:xfrm>
          <a:off x="228600" y="1219200"/>
          <a:ext cx="8458200" cy="498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r:id="rId3" imgW="8455885" imgH="4980864" progId="Excel.Sheet.8">
                  <p:embed/>
                </p:oleObj>
              </mc:Choice>
              <mc:Fallback>
                <p:oleObj r:id="rId3" imgW="8455885" imgH="4980864" progId="Excel.Sheet.8">
                  <p:embed/>
                  <p:pic>
                    <p:nvPicPr>
                      <p:cNvPr id="0" name="Content Placeholder 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219200"/>
                        <a:ext cx="8458200" cy="4983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fld id="{DC2BA9C5-F5F9-469C-AC75-0AF9832CA49D}" type="slidenum">
              <a:rPr lang="en-US"/>
              <a:pPr/>
              <a:t>21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1676400"/>
            <a:ext cx="2209800" cy="4419600"/>
          </a:xfrm>
          <a:prstGeom prst="rect">
            <a:avLst/>
          </a:prstGeom>
          <a:solidFill>
            <a:schemeClr val="tx2">
              <a:lumMod val="40000"/>
              <a:lumOff val="60000"/>
              <a:alpha val="36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/>
              <a:t>Inhibitors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Progesterone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err="1"/>
              <a:t>Prostacycline</a:t>
            </a:r>
            <a:endParaRPr lang="en-US" dirty="0"/>
          </a:p>
          <a:p>
            <a:pPr>
              <a:buFont typeface="Arial" charset="0"/>
              <a:buChar char="•"/>
              <a:defRPr/>
            </a:pPr>
            <a:r>
              <a:rPr lang="en-US" dirty="0" err="1"/>
              <a:t>Relaxin</a:t>
            </a:r>
            <a:endParaRPr lang="en-US" dirty="0"/>
          </a:p>
          <a:p>
            <a:pPr>
              <a:buFont typeface="Arial" charset="0"/>
              <a:buChar char="•"/>
              <a:defRPr/>
            </a:pPr>
            <a:r>
              <a:rPr lang="en-US" dirty="0"/>
              <a:t>Nitric Oxide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Parathyroid hormone-related peptide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/>
              <a:t>CRH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/>
              <a:t>HPL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 algn="ctr">
              <a:defRPr/>
            </a:pPr>
            <a:r>
              <a:rPr lang="en-US" sz="2000" b="1" dirty="0"/>
              <a:t>Quiescence</a:t>
            </a:r>
            <a:endParaRPr lang="en-US" b="1" dirty="0"/>
          </a:p>
          <a:p>
            <a:pPr algn="ctr">
              <a:defRPr/>
            </a:pPr>
            <a:r>
              <a:rPr lang="en-US" dirty="0"/>
              <a:t>Phase 0</a:t>
            </a: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4876800" y="1676400"/>
            <a:ext cx="1828800" cy="4339650"/>
          </a:xfrm>
          <a:prstGeom prst="rect">
            <a:avLst/>
          </a:prstGeom>
          <a:solidFill>
            <a:srgbClr val="99B2E3">
              <a:alpha val="36078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err="1"/>
              <a:t>Uterotonins</a:t>
            </a:r>
            <a:endParaRPr lang="en-US" sz="2000" b="1" dirty="0"/>
          </a:p>
          <a:p>
            <a:r>
              <a:rPr lang="en-US" dirty="0"/>
              <a:t>Prostaglandins</a:t>
            </a:r>
          </a:p>
          <a:p>
            <a:r>
              <a:rPr lang="en-US" dirty="0" err="1"/>
              <a:t>Oxytocin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sz="2000" b="1" dirty="0"/>
              <a:t>Stimulation</a:t>
            </a:r>
          </a:p>
          <a:p>
            <a:pPr algn="ctr"/>
            <a:r>
              <a:rPr lang="en-US" sz="2000" dirty="0"/>
              <a:t>Phase 2</a:t>
            </a:r>
            <a:endParaRPr lang="en-US" sz="2000" b="1" dirty="0"/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2743200" y="1676401"/>
            <a:ext cx="1981200" cy="4339650"/>
          </a:xfrm>
          <a:prstGeom prst="rect">
            <a:avLst/>
          </a:prstGeom>
          <a:solidFill>
            <a:srgbClr val="99B2E3">
              <a:alpha val="36078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/>
              <a:t>Uterotrophins</a:t>
            </a:r>
            <a:endParaRPr lang="en-US" sz="1100" b="1" dirty="0"/>
          </a:p>
          <a:p>
            <a:r>
              <a:rPr lang="en-US" dirty="0"/>
              <a:t>Estrogen</a:t>
            </a:r>
          </a:p>
          <a:p>
            <a:pPr>
              <a:buFont typeface="Arial" charset="0"/>
              <a:buChar char="•"/>
            </a:pPr>
            <a:r>
              <a:rPr lang="en-US" dirty="0"/>
              <a:t>Progesterone</a:t>
            </a:r>
          </a:p>
          <a:p>
            <a:pPr>
              <a:buFont typeface="Arial" charset="0"/>
              <a:buChar char="•"/>
            </a:pPr>
            <a:r>
              <a:rPr lang="en-US" dirty="0"/>
              <a:t>Prostaglandins</a:t>
            </a:r>
          </a:p>
          <a:p>
            <a:pPr>
              <a:buFont typeface="Arial" charset="0"/>
              <a:buChar char="•"/>
            </a:pPr>
            <a:r>
              <a:rPr lang="en-US" dirty="0"/>
              <a:t>CRH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sz="2000" b="1" dirty="0"/>
              <a:t>Activation</a:t>
            </a:r>
          </a:p>
          <a:p>
            <a:pPr algn="ctr"/>
            <a:r>
              <a:rPr lang="en-US" sz="2000" dirty="0"/>
              <a:t>Phase 1</a:t>
            </a:r>
            <a:endParaRPr lang="en-US" sz="2000" b="1" dirty="0"/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6934200" y="1676400"/>
            <a:ext cx="1600200" cy="4339650"/>
          </a:xfrm>
          <a:prstGeom prst="rect">
            <a:avLst/>
          </a:prstGeom>
          <a:solidFill>
            <a:srgbClr val="99B2E3">
              <a:alpha val="36078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/>
              <a:t>Involution</a:t>
            </a:r>
            <a:endParaRPr lang="en-US" b="1" dirty="0"/>
          </a:p>
          <a:p>
            <a:r>
              <a:rPr lang="en-US" dirty="0" err="1"/>
              <a:t>Oxytocin</a:t>
            </a:r>
            <a:endParaRPr lang="en-US" dirty="0"/>
          </a:p>
          <a:p>
            <a:pPr>
              <a:buFont typeface="Arial" charset="0"/>
              <a:buChar char="•"/>
            </a:pPr>
            <a:r>
              <a:rPr lang="en-US" dirty="0"/>
              <a:t>Thrombin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sz="2000" b="1" dirty="0"/>
              <a:t>Involution</a:t>
            </a:r>
          </a:p>
          <a:p>
            <a:pPr algn="ctr"/>
            <a:r>
              <a:rPr lang="en-US" sz="2000" dirty="0"/>
              <a:t>Phase 3</a:t>
            </a:r>
            <a:endParaRPr lang="en-US" sz="2000" b="1" dirty="0"/>
          </a:p>
        </p:txBody>
      </p:sp>
      <p:sp>
        <p:nvSpPr>
          <p:cNvPr id="11" name="Up Arrow 10"/>
          <p:cNvSpPr/>
          <p:nvPr/>
        </p:nvSpPr>
        <p:spPr>
          <a:xfrm>
            <a:off x="6477000" y="5257800"/>
            <a:ext cx="533400" cy="1371600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9" grpId="0" animBg="1"/>
      <p:bldP spid="8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Phases of parturition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/>
              <a:t>Phase 0 (pregnancy)</a:t>
            </a:r>
          </a:p>
          <a:p>
            <a:pPr lvl="1" algn="l" rtl="0"/>
            <a:r>
              <a:rPr lang="en-US" dirty="0"/>
              <a:t>Increase in </a:t>
            </a:r>
            <a:r>
              <a:rPr lang="en-US" dirty="0" err="1"/>
              <a:t>cAMP</a:t>
            </a:r>
            <a:r>
              <a:rPr lang="en-US" dirty="0"/>
              <a:t> level</a:t>
            </a:r>
          </a:p>
          <a:p>
            <a:pPr lvl="1" algn="l" rtl="0"/>
            <a:r>
              <a:rPr lang="en-US" dirty="0"/>
              <a:t>Increase in production of</a:t>
            </a:r>
          </a:p>
          <a:p>
            <a:pPr lvl="2" algn="l" rtl="0"/>
            <a:r>
              <a:rPr lang="en-US" dirty="0" err="1"/>
              <a:t>Prostacyclin</a:t>
            </a:r>
            <a:r>
              <a:rPr lang="en-US" dirty="0"/>
              <a:t> (PGI</a:t>
            </a:r>
            <a:r>
              <a:rPr lang="en-US" baseline="-25000" dirty="0"/>
              <a:t>2</a:t>
            </a:r>
            <a:r>
              <a:rPr lang="en-US" dirty="0"/>
              <a:t>) cause uterine relaxation</a:t>
            </a:r>
          </a:p>
          <a:p>
            <a:pPr lvl="2" algn="l" rtl="0"/>
            <a:r>
              <a:rPr lang="en-US" dirty="0"/>
              <a:t>Nitric oxide (NO) cause uterine relaxation</a:t>
            </a:r>
          </a:p>
          <a:p>
            <a:pPr lvl="1" algn="l" rtl="0"/>
            <a:endParaRPr lang="ar-SA" dirty="0"/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5472112" y="4171952"/>
            <a:ext cx="3352800" cy="2438400"/>
            <a:chOff x="0" y="255"/>
            <a:chExt cx="2812" cy="1932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255"/>
              <a:ext cx="2812" cy="1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Text Box 13"/>
            <p:cNvSpPr txBox="1">
              <a:spLocks noChangeArrowheads="1"/>
            </p:cNvSpPr>
            <p:nvPr/>
          </p:nvSpPr>
          <p:spPr bwMode="auto">
            <a:xfrm>
              <a:off x="1768" y="2024"/>
              <a:ext cx="1039" cy="1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000"/>
                <a:t>Adapted from Smith, 2007</a:t>
              </a: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Phases of parturition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pPr algn="l" rtl="0"/>
            <a:r>
              <a:rPr lang="en-US" b="1" dirty="0">
                <a:solidFill>
                  <a:srgbClr val="FF0000"/>
                </a:solidFill>
              </a:rPr>
              <a:t>Phase 1 (activation) </a:t>
            </a:r>
          </a:p>
          <a:p>
            <a:pPr lvl="1" algn="l" rtl="0"/>
            <a:r>
              <a:rPr lang="en-US" sz="2600" dirty="0"/>
              <a:t>Occurs in third trimester</a:t>
            </a:r>
          </a:p>
          <a:p>
            <a:pPr lvl="1" algn="l" rtl="0"/>
            <a:r>
              <a:rPr lang="en-US" sz="2600" dirty="0"/>
              <a:t>Promote a switch from quiescent to active uterus</a:t>
            </a:r>
          </a:p>
          <a:p>
            <a:pPr lvl="1" algn="l" rtl="0"/>
            <a:r>
              <a:rPr lang="en-US" sz="2600" dirty="0"/>
              <a:t>Increase excitability &amp; responsiveness to stimulators by </a:t>
            </a:r>
          </a:p>
          <a:p>
            <a:pPr lvl="2" algn="l" rtl="0"/>
            <a:r>
              <a:rPr lang="en-US" sz="2600" dirty="0"/>
              <a:t>Increase expression of gap junctions</a:t>
            </a:r>
          </a:p>
          <a:p>
            <a:pPr lvl="2" algn="l" rtl="0"/>
            <a:r>
              <a:rPr lang="en-US" sz="2600" dirty="0"/>
              <a:t>Increase G protein-coupled receptors</a:t>
            </a:r>
          </a:p>
          <a:p>
            <a:pPr lvl="3" algn="l" rtl="0"/>
            <a:r>
              <a:rPr lang="en-US" sz="2600" dirty="0" err="1"/>
              <a:t>Oxytocin</a:t>
            </a:r>
            <a:r>
              <a:rPr lang="en-US" sz="2600" dirty="0"/>
              <a:t> receptors</a:t>
            </a:r>
          </a:p>
          <a:p>
            <a:pPr lvl="3" algn="l" rtl="0"/>
            <a:r>
              <a:rPr lang="en-US" sz="2600" dirty="0"/>
              <a:t>Increase PGF  receptors</a:t>
            </a:r>
            <a:endParaRPr lang="ar-SA" sz="2600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2144" y="4486903"/>
            <a:ext cx="3200400" cy="235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Phases of parturition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pPr algn="l" rtl="0"/>
            <a:r>
              <a:rPr lang="en-US" b="1" dirty="0">
                <a:solidFill>
                  <a:srgbClr val="FF0000"/>
                </a:solidFill>
              </a:rPr>
              <a:t>Phase 2 (stimulation)</a:t>
            </a:r>
            <a:r>
              <a:rPr lang="en-US" dirty="0"/>
              <a:t> </a:t>
            </a:r>
          </a:p>
          <a:p>
            <a:pPr lvl="1" algn="l" rtl="0"/>
            <a:r>
              <a:rPr lang="en-US" dirty="0"/>
              <a:t>Occurs in last 2-3 gestational weeks </a:t>
            </a:r>
          </a:p>
          <a:p>
            <a:pPr lvl="1" algn="l" rtl="0"/>
            <a:r>
              <a:rPr lang="en-US" dirty="0"/>
              <a:t>Increase in synthesis of </a:t>
            </a:r>
            <a:r>
              <a:rPr lang="en-US" dirty="0" err="1"/>
              <a:t>uterotonins</a:t>
            </a:r>
            <a:r>
              <a:rPr lang="en-US" dirty="0"/>
              <a:t> </a:t>
            </a:r>
          </a:p>
          <a:p>
            <a:pPr lvl="2" algn="l" rtl="0"/>
            <a:r>
              <a:rPr lang="en-US" dirty="0"/>
              <a:t>Cytokines </a:t>
            </a:r>
          </a:p>
          <a:p>
            <a:pPr lvl="2" algn="l" rtl="0"/>
            <a:r>
              <a:rPr lang="en-US" dirty="0"/>
              <a:t>Prostaglandins</a:t>
            </a:r>
          </a:p>
          <a:p>
            <a:pPr lvl="2" algn="l" rtl="0"/>
            <a:r>
              <a:rPr lang="en-US" dirty="0" err="1"/>
              <a:t>Oxytocin</a:t>
            </a:r>
            <a:endParaRPr lang="en-US" dirty="0"/>
          </a:p>
          <a:p>
            <a:pPr lvl="1" algn="l" rtl="0"/>
            <a:r>
              <a:rPr lang="en-US" dirty="0" err="1"/>
              <a:t>Includs</a:t>
            </a:r>
            <a:r>
              <a:rPr lang="en-US" dirty="0"/>
              <a:t> 2 stages:</a:t>
            </a:r>
          </a:p>
          <a:p>
            <a:pPr lvl="2" algn="l" rtl="0"/>
            <a:r>
              <a:rPr lang="en-US" dirty="0"/>
              <a:t>Stage 1</a:t>
            </a:r>
          </a:p>
          <a:p>
            <a:pPr lvl="2" algn="l" rtl="0"/>
            <a:r>
              <a:rPr lang="en-US" dirty="0"/>
              <a:t>Stage 2</a:t>
            </a:r>
            <a:endParaRPr lang="ar-SA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Phases of parturition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pPr algn="l" rtl="0"/>
            <a:r>
              <a:rPr lang="en-US" b="1" dirty="0">
                <a:solidFill>
                  <a:srgbClr val="FF0000"/>
                </a:solidFill>
              </a:rPr>
              <a:t>Phase 3 (uterine involution)</a:t>
            </a:r>
            <a:endParaRPr lang="en-US" dirty="0">
              <a:solidFill>
                <a:srgbClr val="FF0000"/>
              </a:solidFill>
            </a:endParaRPr>
          </a:p>
          <a:p>
            <a:pPr lvl="1" algn="l" rtl="0"/>
            <a:r>
              <a:rPr lang="en-US" dirty="0" err="1"/>
              <a:t>Pulsatile</a:t>
            </a:r>
            <a:r>
              <a:rPr lang="en-US" dirty="0"/>
              <a:t> release of </a:t>
            </a:r>
            <a:r>
              <a:rPr lang="en-US" dirty="0" err="1"/>
              <a:t>oxytocin</a:t>
            </a:r>
            <a:endParaRPr lang="en-US" dirty="0"/>
          </a:p>
          <a:p>
            <a:pPr lvl="1" algn="l" rtl="0"/>
            <a:r>
              <a:rPr lang="en-US" dirty="0"/>
              <a:t>Delivery of the placenta </a:t>
            </a:r>
          </a:p>
          <a:p>
            <a:pPr lvl="1" algn="l" rtl="0"/>
            <a:r>
              <a:rPr lang="en-US" dirty="0"/>
              <a:t>Involution of the uterus</a:t>
            </a:r>
          </a:p>
          <a:p>
            <a:pPr lvl="2" algn="l" rtl="0"/>
            <a:r>
              <a:rPr lang="en-US" dirty="0"/>
              <a:t>Occurs in 4-5 weeks after delivery</a:t>
            </a:r>
          </a:p>
          <a:p>
            <a:pPr lvl="2" algn="l" rtl="0"/>
            <a:r>
              <a:rPr lang="en-US" dirty="0"/>
              <a:t>Lactation helps in complete </a:t>
            </a:r>
            <a:r>
              <a:rPr lang="en-US" dirty="0" err="1"/>
              <a:t>involusion</a:t>
            </a:r>
            <a:r>
              <a:rPr lang="en-US" dirty="0"/>
              <a:t> </a:t>
            </a:r>
          </a:p>
          <a:p>
            <a:pPr lvl="1" algn="l" rtl="0"/>
            <a:endParaRPr lang="en-US" dirty="0"/>
          </a:p>
          <a:p>
            <a:pPr lvl="1" algn="l" rtl="0"/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 of parturition</a:t>
            </a:r>
            <a:endParaRPr lang="ar-SA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/>
              <a:t>Contractions start at the </a:t>
            </a:r>
            <a:r>
              <a:rPr lang="en-US" dirty="0" err="1"/>
              <a:t>fundus</a:t>
            </a:r>
            <a:r>
              <a:rPr lang="en-US" dirty="0"/>
              <a:t> and </a:t>
            </a:r>
            <a:r>
              <a:rPr lang="en-US" dirty="0" err="1"/>
              <a:t>spreds</a:t>
            </a:r>
            <a:r>
              <a:rPr lang="en-US" dirty="0"/>
              <a:t> to the lower segment</a:t>
            </a:r>
          </a:p>
          <a:p>
            <a:pPr algn="l" rtl="0"/>
            <a:r>
              <a:rPr lang="en-US" dirty="0"/>
              <a:t>The intensity of contractions is strong at the </a:t>
            </a:r>
            <a:r>
              <a:rPr lang="en-US" dirty="0" err="1"/>
              <a:t>fundus</a:t>
            </a:r>
            <a:r>
              <a:rPr lang="en-US" dirty="0"/>
              <a:t> but weak at the lower segment</a:t>
            </a:r>
          </a:p>
          <a:p>
            <a:pPr algn="l" rtl="0"/>
            <a:r>
              <a:rPr lang="en-US" dirty="0"/>
              <a:t>In early stages 1 contraction/ 30 minuets</a:t>
            </a:r>
          </a:p>
          <a:p>
            <a:pPr algn="l" rtl="0"/>
            <a:r>
              <a:rPr lang="en-US" dirty="0"/>
              <a:t>As labor progress 1 contraction/ 1-3 minutes</a:t>
            </a:r>
          </a:p>
          <a:p>
            <a:pPr algn="l" rtl="0"/>
            <a:r>
              <a:rPr lang="en-US" dirty="0"/>
              <a:t>Abdominal wall muscles contract</a:t>
            </a:r>
          </a:p>
          <a:p>
            <a:pPr algn="l" rtl="0"/>
            <a:r>
              <a:rPr lang="en-US" dirty="0"/>
              <a:t>Rhythmical contractions allows blood flow  </a:t>
            </a:r>
            <a:endParaRPr lang="ar-SA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Onset of labor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/>
              <a:t>During pregnancy</a:t>
            </a:r>
          </a:p>
          <a:p>
            <a:pPr lvl="1" algn="l" rtl="0"/>
            <a:r>
              <a:rPr lang="en-US" dirty="0"/>
              <a:t>Periodic episodes of weak and slow rhythmical uterine contractions (Braxton Hicks) 2</a:t>
            </a:r>
            <a:r>
              <a:rPr lang="en-US" baseline="30000" dirty="0"/>
              <a:t>nd</a:t>
            </a:r>
            <a:r>
              <a:rPr lang="en-US" dirty="0"/>
              <a:t> trimester</a:t>
            </a:r>
          </a:p>
          <a:p>
            <a:pPr algn="l" rtl="0"/>
            <a:r>
              <a:rPr lang="en-US" dirty="0"/>
              <a:t>Towards end of pregnancy</a:t>
            </a:r>
          </a:p>
          <a:p>
            <a:pPr lvl="1" algn="l" rtl="0"/>
            <a:r>
              <a:rPr lang="en-US" dirty="0"/>
              <a:t>Uterine contractions become progressively stronger</a:t>
            </a:r>
          </a:p>
          <a:p>
            <a:pPr lvl="1" algn="l" rtl="0"/>
            <a:r>
              <a:rPr lang="en-US" dirty="0"/>
              <a:t>Suddenly uterine contractions become very strong leading to: </a:t>
            </a:r>
          </a:p>
          <a:p>
            <a:pPr lvl="2" algn="l" rtl="0"/>
            <a:r>
              <a:rPr lang="en-US" dirty="0"/>
              <a:t>Cervical effacement and dilatation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Stages of Labor</a:t>
            </a:r>
          </a:p>
        </p:txBody>
      </p:sp>
      <p:sp>
        <p:nvSpPr>
          <p:cNvPr id="67587" name="Rectangle 1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 eaLnBrk="1" hangingPunct="1"/>
            <a:r>
              <a:rPr lang="en-US" sz="3200" dirty="0"/>
              <a:t>Dilation (stage 1)</a:t>
            </a:r>
          </a:p>
          <a:p>
            <a:pPr lvl="1" algn="l" rtl="0" eaLnBrk="1" hangingPunct="1"/>
            <a:r>
              <a:rPr lang="en-US" sz="3200" dirty="0"/>
              <a:t>Cervix becomes dilated</a:t>
            </a:r>
          </a:p>
          <a:p>
            <a:pPr lvl="1" algn="l" rtl="0" eaLnBrk="1" hangingPunct="1"/>
            <a:r>
              <a:rPr lang="en-US" sz="3200" dirty="0"/>
              <a:t>Full dilation is 10 cm</a:t>
            </a:r>
          </a:p>
          <a:p>
            <a:pPr lvl="1" algn="l" rtl="0" eaLnBrk="1" hangingPunct="1"/>
            <a:r>
              <a:rPr lang="en-US" sz="3200" dirty="0"/>
              <a:t>Uterine contractions begin and increase</a:t>
            </a:r>
          </a:p>
          <a:p>
            <a:pPr lvl="1" algn="l" rtl="0" eaLnBrk="1" hangingPunct="1"/>
            <a:r>
              <a:rPr lang="en-US" sz="3200" dirty="0"/>
              <a:t>Cervix softens and effaces (thins)</a:t>
            </a:r>
          </a:p>
          <a:p>
            <a:pPr lvl="1" algn="l" rtl="0" eaLnBrk="1" hangingPunct="1"/>
            <a:r>
              <a:rPr lang="en-US" sz="3200" dirty="0"/>
              <a:t>The amnion ruptures (“breaking the water”)</a:t>
            </a:r>
          </a:p>
          <a:p>
            <a:pPr lvl="1" algn="l" rtl="0" eaLnBrk="1" hangingPunct="1"/>
            <a:r>
              <a:rPr lang="en-US" sz="3200" dirty="0"/>
              <a:t>Longest stage at 6–12 hours 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Cervical effacement and dilatation</a:t>
            </a:r>
            <a:endParaRPr lang="ar-SA" dirty="0"/>
          </a:p>
        </p:txBody>
      </p:sp>
      <p:pic>
        <p:nvPicPr>
          <p:cNvPr id="39938" name="Picture 2" descr="http://www.2womenshealth.com/images/images-OH/Normal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6071" y="1752600"/>
            <a:ext cx="6266329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Parturition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/>
              <a:t>Definition </a:t>
            </a:r>
          </a:p>
          <a:p>
            <a:pPr lvl="1" algn="l" rtl="0"/>
            <a:r>
              <a:rPr lang="en-US" dirty="0"/>
              <a:t>Uterine contractions that lead to expulsion of the fetus to </a:t>
            </a:r>
            <a:r>
              <a:rPr lang="en-US" dirty="0" err="1"/>
              <a:t>extrauterine</a:t>
            </a:r>
            <a:r>
              <a:rPr lang="en-US" dirty="0"/>
              <a:t> environment </a:t>
            </a:r>
          </a:p>
          <a:p>
            <a:pPr lvl="1" algn="l" rtl="0"/>
            <a:r>
              <a:rPr lang="en-US" dirty="0"/>
              <a:t>Towards the end of pregnancy the uterus become progressively more excitable and develops strong rhythmic contractions that lead to expulsion of the fetus.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7"/>
          <p:cNvSpPr txBox="1">
            <a:spLocks noChangeArrowheads="1"/>
          </p:cNvSpPr>
          <p:nvPr/>
        </p:nvSpPr>
        <p:spPr bwMode="auto">
          <a:xfrm>
            <a:off x="381000" y="1270000"/>
            <a:ext cx="82454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None/>
            </a:pPr>
            <a:endParaRPr lang="en-US" sz="2800">
              <a:latin typeface="Arial" charset="0"/>
            </a:endParaRPr>
          </a:p>
        </p:txBody>
      </p:sp>
      <p:sp>
        <p:nvSpPr>
          <p:cNvPr id="68611" name="Text Box 23"/>
          <p:cNvSpPr txBox="1">
            <a:spLocks noChangeArrowheads="1"/>
          </p:cNvSpPr>
          <p:nvPr/>
        </p:nvSpPr>
        <p:spPr bwMode="auto">
          <a:xfrm>
            <a:off x="7219950" y="6019800"/>
            <a:ext cx="1846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6BA12F"/>
                </a:solidFill>
                <a:latin typeface="Arial" charset="0"/>
              </a:rPr>
              <a:t>Figure 16.20 (1 of 3)</a:t>
            </a:r>
          </a:p>
        </p:txBody>
      </p:sp>
      <p:sp>
        <p:nvSpPr>
          <p:cNvPr id="68612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Stages of Labor</a:t>
            </a:r>
          </a:p>
        </p:txBody>
      </p:sp>
      <p:pic>
        <p:nvPicPr>
          <p:cNvPr id="68613" name="Picture 26" descr="16_20Figure_01-L.jpg                                           004E47E8EHAP_for_kym                   C37AF81A:"/>
          <p:cNvPicPr>
            <a:picLocks noChangeAspect="1" noChangeArrowheads="1"/>
          </p:cNvPicPr>
          <p:nvPr/>
        </p:nvPicPr>
        <p:blipFill>
          <a:blip r:embed="rId2" cstate="print"/>
          <a:srcRect t="1442" r="893" b="5083"/>
          <a:stretch>
            <a:fillRect/>
          </a:stretch>
        </p:blipFill>
        <p:spPr bwMode="auto">
          <a:xfrm>
            <a:off x="836613" y="1525587"/>
            <a:ext cx="7469187" cy="518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Stages of Labor</a:t>
            </a:r>
          </a:p>
        </p:txBody>
      </p:sp>
      <p:sp>
        <p:nvSpPr>
          <p:cNvPr id="69635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sz="3200" dirty="0"/>
              <a:t>Expulsion (stage 2)</a:t>
            </a:r>
          </a:p>
          <a:p>
            <a:pPr lvl="1" algn="l" rtl="0" eaLnBrk="1" hangingPunct="1"/>
            <a:r>
              <a:rPr lang="en-US" sz="3200" dirty="0"/>
              <a:t>Infant passes through the cervix and vagina</a:t>
            </a:r>
          </a:p>
          <a:p>
            <a:pPr lvl="1" algn="l" rtl="0" eaLnBrk="1" hangingPunct="1"/>
            <a:r>
              <a:rPr lang="en-US" sz="3200" dirty="0"/>
              <a:t>Can last as long as 2 hours, but typically is 50 minutes in the first birth and 20 minutes in subsequent births</a:t>
            </a:r>
          </a:p>
          <a:p>
            <a:pPr lvl="1" algn="l" rtl="0" eaLnBrk="1" hangingPunct="1"/>
            <a:r>
              <a:rPr lang="en-US" sz="3200" dirty="0"/>
              <a:t>Normal delivery is head first (vertex position)</a:t>
            </a:r>
          </a:p>
          <a:p>
            <a:pPr lvl="1" algn="l" rtl="0" eaLnBrk="1" hangingPunct="1"/>
            <a:r>
              <a:rPr lang="en-US" sz="3200" dirty="0"/>
              <a:t>Breech presentation is buttocks-first</a:t>
            </a:r>
          </a:p>
          <a:p>
            <a:pPr eaLnBrk="1" hangingPunct="1">
              <a:buFont typeface="Wingdings" pitchFamily="2" charset="2"/>
              <a:buNone/>
            </a:pPr>
            <a:endParaRPr lang="en-US" dirty="0"/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381000" y="1270000"/>
            <a:ext cx="82454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None/>
            </a:pPr>
            <a:endParaRPr lang="en-US" sz="2800">
              <a:latin typeface="Arial" charset="0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Stages of Labor</a:t>
            </a:r>
          </a:p>
        </p:txBody>
      </p:sp>
      <p:sp>
        <p:nvSpPr>
          <p:cNvPr id="70660" name="Text Box 6"/>
          <p:cNvSpPr txBox="1">
            <a:spLocks noChangeArrowheads="1"/>
          </p:cNvSpPr>
          <p:nvPr/>
        </p:nvSpPr>
        <p:spPr bwMode="auto">
          <a:xfrm>
            <a:off x="7219950" y="6019800"/>
            <a:ext cx="1846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6BA12F"/>
                </a:solidFill>
                <a:latin typeface="Arial" charset="0"/>
              </a:rPr>
              <a:t>Figure 16.20 (2 of 3)</a:t>
            </a:r>
          </a:p>
        </p:txBody>
      </p:sp>
      <p:pic>
        <p:nvPicPr>
          <p:cNvPr id="70661" name="Picture 7" descr="16_20Figure_02-L.jpg                                           004E47E8EHAP_for_kym                   C37AF81A:"/>
          <p:cNvPicPr>
            <a:picLocks noChangeAspect="1" noChangeArrowheads="1"/>
          </p:cNvPicPr>
          <p:nvPr/>
        </p:nvPicPr>
        <p:blipFill>
          <a:blip r:embed="rId2" cstate="print"/>
          <a:srcRect t="1312" r="449" b="6038"/>
          <a:stretch>
            <a:fillRect/>
          </a:stretch>
        </p:blipFill>
        <p:spPr bwMode="auto">
          <a:xfrm>
            <a:off x="1338263" y="1526041"/>
            <a:ext cx="5976937" cy="504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Stages of Labor</a:t>
            </a:r>
          </a:p>
        </p:txBody>
      </p:sp>
      <p:sp>
        <p:nvSpPr>
          <p:cNvPr id="7168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 eaLnBrk="1" hangingPunct="1"/>
            <a:r>
              <a:rPr lang="en-US" sz="3200" dirty="0"/>
              <a:t>Placental stage (stage 3)</a:t>
            </a:r>
          </a:p>
          <a:p>
            <a:pPr lvl="1" algn="l" rtl="0" eaLnBrk="1" hangingPunct="1"/>
            <a:r>
              <a:rPr lang="en-US" sz="3200" dirty="0"/>
              <a:t>Delivery of the placenta</a:t>
            </a:r>
          </a:p>
          <a:p>
            <a:pPr lvl="1" algn="l" rtl="0" eaLnBrk="1" hangingPunct="1"/>
            <a:r>
              <a:rPr lang="en-US" sz="3200" dirty="0"/>
              <a:t>Usually accomplished within 15 minutes after birth of infant</a:t>
            </a:r>
          </a:p>
          <a:p>
            <a:pPr lvl="1" algn="l" rtl="0" eaLnBrk="1" hangingPunct="1"/>
            <a:r>
              <a:rPr lang="en-US" sz="3200" dirty="0"/>
              <a:t>Afterbirth—placenta and attached fetal membranes </a:t>
            </a:r>
          </a:p>
          <a:p>
            <a:pPr lvl="1" algn="l" rtl="0" eaLnBrk="1" hangingPunct="1"/>
            <a:r>
              <a:rPr lang="en-US" sz="3200" dirty="0"/>
              <a:t>All placental fragments should be removed to avoid postpartum bleeding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381000" y="1270000"/>
            <a:ext cx="82454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None/>
            </a:pPr>
            <a:endParaRPr lang="en-US" sz="2800">
              <a:latin typeface="Arial" charset="0"/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Stages of Labor</a:t>
            </a:r>
          </a:p>
        </p:txBody>
      </p:sp>
      <p:sp>
        <p:nvSpPr>
          <p:cNvPr id="72708" name="Text Box 6"/>
          <p:cNvSpPr txBox="1">
            <a:spLocks noChangeArrowheads="1"/>
          </p:cNvSpPr>
          <p:nvPr/>
        </p:nvSpPr>
        <p:spPr bwMode="auto">
          <a:xfrm>
            <a:off x="7219950" y="6400800"/>
            <a:ext cx="1846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6BA12F"/>
                </a:solidFill>
                <a:latin typeface="Arial" charset="0"/>
              </a:rPr>
              <a:t>Figure 16.20 (3 of 3)</a:t>
            </a:r>
          </a:p>
        </p:txBody>
      </p:sp>
      <p:pic>
        <p:nvPicPr>
          <p:cNvPr id="72709" name="Picture 7" descr="16_20Figure_03-L.jpg                                           004E47E8EHAP_for_kym                   C37AF81A:"/>
          <p:cNvPicPr>
            <a:picLocks noChangeAspect="1" noChangeArrowheads="1"/>
          </p:cNvPicPr>
          <p:nvPr/>
        </p:nvPicPr>
        <p:blipFill>
          <a:blip r:embed="rId2" cstate="print"/>
          <a:srcRect l="801" t="1308" r="783" b="5176"/>
          <a:stretch>
            <a:fillRect/>
          </a:stretch>
        </p:blipFill>
        <p:spPr bwMode="auto">
          <a:xfrm>
            <a:off x="609600" y="1595437"/>
            <a:ext cx="7239000" cy="480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arrival</a:t>
            </a:r>
            <a:endParaRPr lang="ar-SA" dirty="0"/>
          </a:p>
        </p:txBody>
      </p:sp>
      <p:pic>
        <p:nvPicPr>
          <p:cNvPr id="4" name="Picture 5" descr="Human_infant_newborn_baby">
            <a:hlinkClick r:id="rId2"/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524000" y="2133600"/>
            <a:ext cx="6324793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ar-SA" b="1" dirty="0">
                <a:solidFill>
                  <a:srgbClr val="7030A0"/>
                </a:solidFill>
              </a:rPr>
              <a:t>{فَأَجَاءهَا الْمَخَاضُ إِلَى جِذْعِ النَّخْلَةِ قَالَتْ يَا </a:t>
            </a:r>
            <a:r>
              <a:rPr lang="ar-SA" b="1" dirty="0" err="1">
                <a:solidFill>
                  <a:srgbClr val="7030A0"/>
                </a:solidFill>
              </a:rPr>
              <a:t>لَيْتَنِي</a:t>
            </a:r>
            <a:r>
              <a:rPr lang="ar-SA" b="1" dirty="0">
                <a:solidFill>
                  <a:srgbClr val="7030A0"/>
                </a:solidFill>
              </a:rPr>
              <a:t> مِتُّ قَبْلَ هَذَا وَكُنتُ نَسْياً </a:t>
            </a:r>
            <a:r>
              <a:rPr lang="ar-SA" b="1" dirty="0" err="1">
                <a:solidFill>
                  <a:srgbClr val="7030A0"/>
                </a:solidFill>
              </a:rPr>
              <a:t>مَّنسِيّاً </a:t>
            </a:r>
            <a:r>
              <a:rPr lang="ar-SA" b="1" dirty="0">
                <a:solidFill>
                  <a:srgbClr val="7030A0"/>
                </a:solidFill>
              </a:rPr>
              <a:t>{23} فَنَادَاهَا مِن تَحْتِهَا أَلَّا تَحْزَنِي قَدْ جَعَلَ رَبُّكِ تَحْتَكِ سَرِيّاً{24} وَهُزِّي إِلَيْكِ بِجِذْعِ النَّخْلَةِ تُسَاقِطْ عَلَيْكِ رُطَباً جَنِيّاً{25} فَكُلِي وَاشْرَبِي وَقَرِّي </a:t>
            </a:r>
            <a:r>
              <a:rPr lang="ar-SA" b="1" dirty="0" err="1">
                <a:solidFill>
                  <a:srgbClr val="7030A0"/>
                </a:solidFill>
              </a:rPr>
              <a:t>عَيْناً </a:t>
            </a:r>
            <a:r>
              <a:rPr lang="ar-SA" b="1" dirty="0">
                <a:solidFill>
                  <a:srgbClr val="7030A0"/>
                </a:solidFill>
              </a:rPr>
              <a:t>} سورة </a:t>
            </a:r>
            <a:r>
              <a:rPr lang="ar-SA" b="1" dirty="0" err="1">
                <a:solidFill>
                  <a:srgbClr val="7030A0"/>
                </a:solidFill>
              </a:rPr>
              <a:t>مريم..</a:t>
            </a:r>
            <a:br>
              <a:rPr lang="ar-SA" dirty="0">
                <a:solidFill>
                  <a:srgbClr val="7030A0"/>
                </a:solidFill>
              </a:rPr>
            </a:br>
            <a:endParaRPr lang="en-GB" dirty="0">
              <a:solidFill>
                <a:srgbClr val="7030A0"/>
              </a:solidFill>
            </a:endParaRPr>
          </a:p>
        </p:txBody>
      </p:sp>
      <p:pic>
        <p:nvPicPr>
          <p:cNvPr id="2050" name="Picture 2" descr="http://t2.gstatic.com/images?q=tbn:ANd9GcS7O4kf2f4S-W83qImKaTFl-LcaoqspqBctijxVDRoKrcFdOpETvblsxHV3a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7320" y="3886200"/>
            <a:ext cx="612648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group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/>
              <a:t>Does non pregnant uterus contract?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252" y="2321052"/>
            <a:ext cx="4460748" cy="44607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48" y="2321052"/>
            <a:ext cx="4256652" cy="443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61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4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Parturition </a:t>
            </a:r>
          </a:p>
        </p:txBody>
      </p:sp>
      <p:sp>
        <p:nvSpPr>
          <p:cNvPr id="244742" name="Rectangle 6"/>
          <p:cNvSpPr>
            <a:spLocks noGrp="1" noChangeArrowheads="1"/>
          </p:cNvSpPr>
          <p:nvPr>
            <p:ph sz="quarter" idx="1"/>
          </p:nvPr>
        </p:nvSpPr>
        <p:spPr>
          <a:xfrm>
            <a:off x="457200" y="1981200"/>
            <a:ext cx="8229600" cy="4616450"/>
          </a:xfrm>
        </p:spPr>
        <p:txBody>
          <a:bodyPr/>
          <a:lstStyle/>
          <a:p>
            <a:pPr algn="l" rtl="0">
              <a:lnSpc>
                <a:spcPct val="90000"/>
              </a:lnSpc>
            </a:pPr>
            <a:r>
              <a:rPr lang="en-GB" dirty="0"/>
              <a:t>Uterus is spontaneously active.</a:t>
            </a:r>
          </a:p>
          <a:p>
            <a:pPr algn="l" rtl="0">
              <a:lnSpc>
                <a:spcPct val="90000"/>
              </a:lnSpc>
            </a:pPr>
            <a:r>
              <a:rPr lang="en-GB" dirty="0"/>
              <a:t>Spontaneous depolarization of pacemaker cells.</a:t>
            </a:r>
          </a:p>
          <a:p>
            <a:pPr algn="l" rtl="0">
              <a:lnSpc>
                <a:spcPct val="90000"/>
              </a:lnSpc>
            </a:pPr>
            <a:r>
              <a:rPr lang="en-GB" dirty="0"/>
              <a:t>Gap junctions spread depolarization</a:t>
            </a:r>
          </a:p>
          <a:p>
            <a:pPr algn="l" rtl="0"/>
            <a:r>
              <a:rPr lang="en-GB" dirty="0"/>
              <a:t> </a:t>
            </a:r>
            <a:r>
              <a:rPr lang="en-US" dirty="0"/>
              <a:t>Exact trigger is unknown</a:t>
            </a:r>
          </a:p>
          <a:p>
            <a:pPr lvl="1" algn="l" rtl="0"/>
            <a:r>
              <a:rPr lang="en-US" dirty="0"/>
              <a:t>Hormonal changes</a:t>
            </a:r>
          </a:p>
          <a:p>
            <a:pPr lvl="1" algn="l" rtl="0"/>
            <a:r>
              <a:rPr lang="en-US" dirty="0"/>
              <a:t>Mechanical changes  </a:t>
            </a:r>
            <a:endParaRPr lang="ar-SA" dirty="0"/>
          </a:p>
          <a:p>
            <a:pPr algn="l" rtl="0">
              <a:lnSpc>
                <a:spcPct val="90000"/>
              </a:lnSpc>
            </a:pPr>
            <a:endParaRPr lang="en-GB" dirty="0"/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endParaRPr lang="en-GB" dirty="0"/>
          </a:p>
        </p:txBody>
      </p:sp>
      <p:pic>
        <p:nvPicPr>
          <p:cNvPr id="24474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4165599"/>
            <a:ext cx="2667000" cy="201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Hormonal changes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/>
              <a:t>Estrogen &amp; Progesterone</a:t>
            </a:r>
          </a:p>
          <a:p>
            <a:pPr lvl="1" algn="l" rtl="0"/>
            <a:r>
              <a:rPr lang="en-US" dirty="0"/>
              <a:t>Progesterone inhibit uterine contractility</a:t>
            </a:r>
          </a:p>
          <a:p>
            <a:pPr lvl="1" algn="l" rtl="0"/>
            <a:r>
              <a:rPr lang="en-US" dirty="0"/>
              <a:t>Estrogen stimulate uterine contractility</a:t>
            </a:r>
          </a:p>
          <a:p>
            <a:pPr algn="l" rtl="0"/>
            <a:r>
              <a:rPr lang="en-US" dirty="0"/>
              <a:t>From 7</a:t>
            </a:r>
            <a:r>
              <a:rPr lang="en-US" baseline="30000" dirty="0"/>
              <a:t>th</a:t>
            </a:r>
            <a:r>
              <a:rPr lang="en-US" dirty="0"/>
              <a:t> month till term </a:t>
            </a:r>
          </a:p>
          <a:p>
            <a:pPr lvl="1" algn="l" rtl="0"/>
            <a:r>
              <a:rPr lang="en-US" dirty="0"/>
              <a:t>Progesterone secretion remain constant</a:t>
            </a:r>
          </a:p>
          <a:p>
            <a:pPr lvl="1" algn="l" rtl="0"/>
            <a:r>
              <a:rPr lang="en-US" dirty="0"/>
              <a:t>Estrogen secretion continuously increase</a:t>
            </a:r>
          </a:p>
          <a:p>
            <a:pPr lvl="1" algn="l" rtl="0"/>
            <a:r>
              <a:rPr lang="en-US" dirty="0"/>
              <a:t> Increase estrogen/progesterone ratio</a:t>
            </a:r>
            <a:endParaRPr lang="ar-SA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Times New Roman" pitchFamily="18" charset="0"/>
              </a:rPr>
              <a:t>Hormonal changes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95288" y="1916113"/>
            <a:ext cx="4038600" cy="3313112"/>
          </a:xfrm>
        </p:spPr>
        <p:txBody>
          <a:bodyPr/>
          <a:lstStyle/>
          <a:p>
            <a:pPr algn="l" rtl="0"/>
            <a:r>
              <a:rPr lang="en-GB" dirty="0" err="1">
                <a:cs typeface="Arial" pitchFamily="34" charset="0"/>
              </a:rPr>
              <a:t>Progesteron</a:t>
            </a:r>
            <a:r>
              <a:rPr lang="en-GB" dirty="0">
                <a:cs typeface="Arial" pitchFamily="34" charset="0"/>
              </a:rPr>
              <a:t> </a:t>
            </a:r>
          </a:p>
          <a:p>
            <a:pPr lvl="1" algn="l" rtl="0"/>
            <a:r>
              <a:rPr lang="en-GB" dirty="0">
                <a:cs typeface="Arial" pitchFamily="34" charset="0"/>
              </a:rPr>
              <a:t>▼ GAP junctions</a:t>
            </a:r>
          </a:p>
          <a:p>
            <a:pPr lvl="1" algn="l" rtl="0">
              <a:buFont typeface="Wingdings" pitchFamily="2" charset="2"/>
              <a:buNone/>
            </a:pPr>
            <a:endParaRPr lang="en-GB" dirty="0">
              <a:cs typeface="Arial" pitchFamily="34" charset="0"/>
            </a:endParaRPr>
          </a:p>
          <a:p>
            <a:pPr lvl="1" algn="l" rtl="0"/>
            <a:r>
              <a:rPr lang="en-GB" dirty="0">
                <a:cs typeface="Arial" pitchFamily="34" charset="0"/>
              </a:rPr>
              <a:t>▼ </a:t>
            </a:r>
            <a:r>
              <a:rPr lang="en-GB" dirty="0" err="1">
                <a:cs typeface="Arial" pitchFamily="34" charset="0"/>
              </a:rPr>
              <a:t>Oxytocin</a:t>
            </a:r>
            <a:r>
              <a:rPr lang="en-GB" dirty="0">
                <a:cs typeface="Arial" pitchFamily="34" charset="0"/>
              </a:rPr>
              <a:t> receptor</a:t>
            </a:r>
          </a:p>
          <a:p>
            <a:pPr lvl="1" algn="l" rtl="0"/>
            <a:r>
              <a:rPr lang="en-GB" dirty="0">
                <a:cs typeface="Arial" pitchFamily="34" charset="0"/>
              </a:rPr>
              <a:t>▼prostaglandins.</a:t>
            </a:r>
          </a:p>
          <a:p>
            <a:pPr lvl="1" algn="l" rtl="0"/>
            <a:r>
              <a:rPr lang="en-GB" dirty="0">
                <a:cs typeface="Arial" pitchFamily="34" charset="0"/>
              </a:rPr>
              <a:t>▲ resting </a:t>
            </a:r>
            <a:r>
              <a:rPr lang="en-GB" dirty="0" err="1">
                <a:cs typeface="Arial" pitchFamily="34" charset="0"/>
              </a:rPr>
              <a:t>mem</a:t>
            </a:r>
            <a:r>
              <a:rPr lang="en-GB" dirty="0">
                <a:cs typeface="Arial" pitchFamily="34" charset="0"/>
              </a:rPr>
              <a:t>. Potential</a:t>
            </a:r>
          </a:p>
          <a:p>
            <a:endParaRPr lang="en-GB" dirty="0"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endParaRPr lang="en-GB" dirty="0">
              <a:cs typeface="Arial" pitchFamily="34" charset="0"/>
            </a:endParaRPr>
          </a:p>
        </p:txBody>
      </p:sp>
      <p:sp>
        <p:nvSpPr>
          <p:cNvPr id="48132" name="Rectangle 5"/>
          <p:cNvSpPr>
            <a:spLocks noGrp="1" noChangeArrowheads="1"/>
          </p:cNvSpPr>
          <p:nvPr>
            <p:ph sz="quarter" idx="2"/>
          </p:nvPr>
        </p:nvSpPr>
        <p:spPr>
          <a:xfrm>
            <a:off x="4648200" y="1938336"/>
            <a:ext cx="4038600" cy="2960688"/>
          </a:xfrm>
        </p:spPr>
        <p:txBody>
          <a:bodyPr/>
          <a:lstStyle/>
          <a:p>
            <a:pPr algn="l" rtl="0"/>
            <a:r>
              <a:rPr lang="en-GB" dirty="0" err="1">
                <a:cs typeface="Arial" pitchFamily="34" charset="0"/>
              </a:rPr>
              <a:t>Estrogen</a:t>
            </a:r>
            <a:endParaRPr lang="en-GB" dirty="0">
              <a:cs typeface="Arial" pitchFamily="34" charset="0"/>
            </a:endParaRPr>
          </a:p>
          <a:p>
            <a:pPr lvl="1" algn="l" rtl="0"/>
            <a:r>
              <a:rPr lang="en-GB" dirty="0">
                <a:cs typeface="Arial" pitchFamily="34" charset="0"/>
              </a:rPr>
              <a:t>▲ GAP junctions with onset of labour.</a:t>
            </a:r>
          </a:p>
          <a:p>
            <a:pPr lvl="1" algn="l" rtl="0"/>
            <a:r>
              <a:rPr lang="en-GB" dirty="0">
                <a:cs typeface="Arial" pitchFamily="34" charset="0"/>
              </a:rPr>
              <a:t>▲ </a:t>
            </a:r>
            <a:r>
              <a:rPr lang="en-GB" dirty="0" err="1">
                <a:cs typeface="Arial" pitchFamily="34" charset="0"/>
              </a:rPr>
              <a:t>Oxytocin</a:t>
            </a:r>
            <a:r>
              <a:rPr lang="en-GB" dirty="0">
                <a:cs typeface="Arial" pitchFamily="34" charset="0"/>
              </a:rPr>
              <a:t> receptors.</a:t>
            </a:r>
          </a:p>
          <a:p>
            <a:pPr lvl="1" algn="l" rtl="0"/>
            <a:r>
              <a:rPr lang="en-GB" dirty="0">
                <a:cs typeface="Arial" pitchFamily="34" charset="0"/>
              </a:rPr>
              <a:t>▲ Prostaglandins</a:t>
            </a:r>
          </a:p>
        </p:txBody>
      </p:sp>
      <p:pic>
        <p:nvPicPr>
          <p:cNvPr id="48133" name="Picture 7" descr="MCj0383584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4591050"/>
            <a:ext cx="1944687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4" name="Text Box 8"/>
          <p:cNvSpPr txBox="1">
            <a:spLocks noChangeArrowheads="1"/>
          </p:cNvSpPr>
          <p:nvPr/>
        </p:nvSpPr>
        <p:spPr bwMode="auto">
          <a:xfrm>
            <a:off x="3400425" y="5248275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en-GB">
                <a:latin typeface="Calibri" pitchFamily="34" charset="0"/>
              </a:rPr>
              <a:t>P</a:t>
            </a:r>
          </a:p>
        </p:txBody>
      </p:sp>
      <p:sp>
        <p:nvSpPr>
          <p:cNvPr id="48135" name="Text Box 9"/>
          <p:cNvSpPr txBox="1">
            <a:spLocks noChangeArrowheads="1"/>
          </p:cNvSpPr>
          <p:nvPr/>
        </p:nvSpPr>
        <p:spPr bwMode="auto">
          <a:xfrm>
            <a:off x="4984750" y="4240213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en-GB">
                <a:latin typeface="Calibri" pitchFamily="34" charset="0"/>
              </a:rPr>
              <a:t>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Hormonal changes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err="1"/>
              <a:t>Oxytocin</a:t>
            </a:r>
            <a:endParaRPr lang="en-US" dirty="0"/>
          </a:p>
          <a:p>
            <a:pPr lvl="1" algn="l" rtl="0"/>
            <a:r>
              <a:rPr lang="en-GB" dirty="0"/>
              <a:t>Dramatic </a:t>
            </a:r>
            <a:r>
              <a:rPr lang="en-GB" dirty="0">
                <a:cs typeface="Arial" pitchFamily="34" charset="0"/>
              </a:rPr>
              <a:t>▲of </a:t>
            </a:r>
            <a:r>
              <a:rPr lang="en-GB" dirty="0" err="1">
                <a:cs typeface="Arial" pitchFamily="34" charset="0"/>
              </a:rPr>
              <a:t>oxytocin</a:t>
            </a:r>
            <a:r>
              <a:rPr lang="en-GB" dirty="0">
                <a:cs typeface="Arial" pitchFamily="34" charset="0"/>
              </a:rPr>
              <a:t> receptors (200 folds) </a:t>
            </a:r>
          </a:p>
          <a:p>
            <a:pPr lvl="2" algn="l" rtl="0"/>
            <a:r>
              <a:rPr lang="en-GB" dirty="0">
                <a:cs typeface="Arial" pitchFamily="34" charset="0"/>
              </a:rPr>
              <a:t>gradual transition from passive relaxed to active excitatory muscle (</a:t>
            </a:r>
            <a:r>
              <a:rPr lang="en-GB" dirty="0">
                <a:latin typeface="Calibri"/>
                <a:cs typeface="Arial" pitchFamily="34" charset="0"/>
              </a:rPr>
              <a:t>↑responsiveness</a:t>
            </a:r>
            <a:r>
              <a:rPr lang="en-GB" dirty="0">
                <a:cs typeface="Arial" pitchFamily="34" charset="0"/>
              </a:rPr>
              <a:t>).</a:t>
            </a:r>
          </a:p>
          <a:p>
            <a:pPr lvl="1" algn="l" rtl="0">
              <a:buNone/>
            </a:pPr>
            <a:endParaRPr lang="en-US" dirty="0"/>
          </a:p>
          <a:p>
            <a:pPr lvl="1" algn="l" rtl="0"/>
            <a:r>
              <a:rPr lang="en-US" dirty="0"/>
              <a:t>Increase in </a:t>
            </a:r>
            <a:r>
              <a:rPr lang="en-US" dirty="0" err="1"/>
              <a:t>Oxytocin</a:t>
            </a:r>
            <a:r>
              <a:rPr lang="en-US" dirty="0"/>
              <a:t> secretion at labor</a:t>
            </a:r>
          </a:p>
          <a:p>
            <a:pPr lvl="1" algn="l" rtl="0"/>
            <a:r>
              <a:rPr lang="en-US" dirty="0" err="1"/>
              <a:t>Oxytocin</a:t>
            </a:r>
            <a:r>
              <a:rPr lang="en-US" dirty="0"/>
              <a:t> increase uterine contractions by</a:t>
            </a:r>
          </a:p>
          <a:p>
            <a:pPr lvl="2" algn="l" rtl="0"/>
            <a:r>
              <a:rPr lang="en-US" dirty="0"/>
              <a:t>Directly on its receptors</a:t>
            </a:r>
          </a:p>
          <a:p>
            <a:pPr lvl="2" algn="l" rtl="0"/>
            <a:r>
              <a:rPr lang="en-US" dirty="0"/>
              <a:t>Indirectly by stimulating prostaglandin production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Times New Roman" pitchFamily="18" charset="0"/>
              </a:rPr>
              <a:t>Hormonal changes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pPr algn="l" rtl="0"/>
            <a:r>
              <a:rPr lang="en-US" dirty="0"/>
              <a:t>Prostaglandins </a:t>
            </a:r>
          </a:p>
          <a:p>
            <a:pPr lvl="1" algn="l" rtl="0"/>
            <a:r>
              <a:rPr lang="en-US" dirty="0"/>
              <a:t>Central role in initiation &amp; progression of human </a:t>
            </a:r>
            <a:r>
              <a:rPr lang="en-US" dirty="0" err="1"/>
              <a:t>labour</a:t>
            </a:r>
            <a:r>
              <a:rPr lang="en-US" dirty="0"/>
              <a:t> </a:t>
            </a:r>
          </a:p>
          <a:p>
            <a:pPr lvl="1" algn="l" rtl="0"/>
            <a:r>
              <a:rPr lang="en-US" dirty="0"/>
              <a:t>Locally produced (intrauterine)</a:t>
            </a:r>
          </a:p>
          <a:p>
            <a:pPr lvl="1" algn="l" rtl="0"/>
            <a:r>
              <a:rPr lang="en-US" dirty="0" err="1"/>
              <a:t>Oxytocin</a:t>
            </a:r>
            <a:r>
              <a:rPr lang="en-US" dirty="0"/>
              <a:t>  and cytokines stimulate its production</a:t>
            </a:r>
          </a:p>
          <a:p>
            <a:pPr lvl="1" algn="l" rtl="0"/>
            <a:r>
              <a:rPr lang="en-US" dirty="0"/>
              <a:t>Prostaglandin stimulate uterine contractions by:</a:t>
            </a:r>
          </a:p>
          <a:p>
            <a:pPr lvl="2" algn="l" rtl="0"/>
            <a:r>
              <a:rPr lang="en-US" dirty="0"/>
              <a:t>Direct effect:</a:t>
            </a:r>
          </a:p>
          <a:p>
            <a:pPr lvl="3" algn="l" rtl="0"/>
            <a:r>
              <a:rPr lang="en-US" dirty="0"/>
              <a:t>Through their own receptors</a:t>
            </a:r>
          </a:p>
          <a:p>
            <a:pPr lvl="3" algn="l" rtl="0"/>
            <a:r>
              <a:rPr lang="en-US" dirty="0" err="1"/>
              <a:t>Upregulation</a:t>
            </a:r>
            <a:r>
              <a:rPr lang="en-US" dirty="0"/>
              <a:t> of </a:t>
            </a:r>
            <a:r>
              <a:rPr lang="en-US" dirty="0" err="1"/>
              <a:t>myometrial</a:t>
            </a:r>
            <a:r>
              <a:rPr lang="en-US" dirty="0"/>
              <a:t> gap junctions</a:t>
            </a:r>
          </a:p>
          <a:p>
            <a:pPr lvl="2" algn="l" rtl="0"/>
            <a:r>
              <a:rPr lang="en-US" dirty="0"/>
              <a:t>Indirect effect: </a:t>
            </a:r>
          </a:p>
          <a:p>
            <a:pPr lvl="3" algn="l" rtl="0"/>
            <a:r>
              <a:rPr lang="en-US" dirty="0" err="1"/>
              <a:t>Upregulation</a:t>
            </a:r>
            <a:r>
              <a:rPr lang="en-US" dirty="0"/>
              <a:t> of </a:t>
            </a:r>
            <a:r>
              <a:rPr lang="en-US" dirty="0" err="1"/>
              <a:t>oxytocin</a:t>
            </a:r>
            <a:r>
              <a:rPr lang="en-US" dirty="0"/>
              <a:t> receptors</a:t>
            </a:r>
          </a:p>
          <a:p>
            <a:pPr lvl="2" algn="l" rtl="0">
              <a:buNone/>
            </a:pP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ألوان متوسطة">
  <a:themeElements>
    <a:clrScheme name="ألوان متوسطة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ألوان متوسطة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ألوان متوسطة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1921</TotalTime>
  <Words>916</Words>
  <Application>Microsoft Office PowerPoint</Application>
  <PresentationFormat>On-screen Show (4:3)</PresentationFormat>
  <Paragraphs>256</Paragraphs>
  <Slides>36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Arial</vt:lpstr>
      <vt:lpstr>Calibri</vt:lpstr>
      <vt:lpstr>Symbol</vt:lpstr>
      <vt:lpstr>Times New Roman</vt:lpstr>
      <vt:lpstr>Tw Cen MT</vt:lpstr>
      <vt:lpstr>Wingdings</vt:lpstr>
      <vt:lpstr>Wingdings 2</vt:lpstr>
      <vt:lpstr>ألوان متوسطة</vt:lpstr>
      <vt:lpstr>Microsoft Excel 97-2003 Worksheet</vt:lpstr>
      <vt:lpstr>Onset and physiology of labor</vt:lpstr>
      <vt:lpstr>Objectives:</vt:lpstr>
      <vt:lpstr>Parturition </vt:lpstr>
      <vt:lpstr>Small group activity</vt:lpstr>
      <vt:lpstr>Parturition </vt:lpstr>
      <vt:lpstr>Hormonal changes</vt:lpstr>
      <vt:lpstr>Hormonal changes</vt:lpstr>
      <vt:lpstr>Hormonal changes</vt:lpstr>
      <vt:lpstr>Hormonal changes</vt:lpstr>
      <vt:lpstr>Parturition</vt:lpstr>
      <vt:lpstr>Mechanical changes</vt:lpstr>
      <vt:lpstr>Positive feedback mechanism</vt:lpstr>
      <vt:lpstr>Initiation of Labor</vt:lpstr>
      <vt:lpstr>Initiation of Labor</vt:lpstr>
      <vt:lpstr>Initiation of Labor</vt:lpstr>
      <vt:lpstr>Initiation of Labor</vt:lpstr>
      <vt:lpstr>Initiation of Labor</vt:lpstr>
      <vt:lpstr>Initiation of Labor</vt:lpstr>
      <vt:lpstr>PowerPoint Presentation</vt:lpstr>
      <vt:lpstr>Phases of parturition </vt:lpstr>
      <vt:lpstr>Uterine Activity  During Pregnancy</vt:lpstr>
      <vt:lpstr>Phases of parturition </vt:lpstr>
      <vt:lpstr>Phases of parturition </vt:lpstr>
      <vt:lpstr>Phases of parturition </vt:lpstr>
      <vt:lpstr>Phases of parturition </vt:lpstr>
      <vt:lpstr>Mechanism of parturition</vt:lpstr>
      <vt:lpstr>Onset of labor</vt:lpstr>
      <vt:lpstr>Stages of Labor</vt:lpstr>
      <vt:lpstr>Cervical effacement and dilatation</vt:lpstr>
      <vt:lpstr>Stages of Labor</vt:lpstr>
      <vt:lpstr>Stages of Labor</vt:lpstr>
      <vt:lpstr>Stages of Labor</vt:lpstr>
      <vt:lpstr>Stages of Labor</vt:lpstr>
      <vt:lpstr>Stages of Labor</vt:lpstr>
      <vt:lpstr>New arrival</vt:lpstr>
      <vt:lpstr>PowerPoint Presentation</vt:lpstr>
    </vt:vector>
  </TitlesOfParts>
  <Company>Fo23-12-2010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Onset and physiology of labor</dc:title>
  <dc:creator>User</dc:creator>
  <cp:lastModifiedBy>Hana Alzamil</cp:lastModifiedBy>
  <cp:revision>158</cp:revision>
  <dcterms:created xsi:type="dcterms:W3CDTF">2011-02-21T17:23:25Z</dcterms:created>
  <dcterms:modified xsi:type="dcterms:W3CDTF">2016-04-05T07:08:49Z</dcterms:modified>
</cp:coreProperties>
</file>