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38"/>
  </p:notesMasterIdLst>
  <p:sldIdLst>
    <p:sldId id="256" r:id="rId2"/>
    <p:sldId id="267" r:id="rId3"/>
    <p:sldId id="298" r:id="rId4"/>
    <p:sldId id="261" r:id="rId5"/>
    <p:sldId id="262" r:id="rId6"/>
    <p:sldId id="290" r:id="rId7"/>
    <p:sldId id="282" r:id="rId8"/>
    <p:sldId id="263" r:id="rId9"/>
    <p:sldId id="271" r:id="rId10"/>
    <p:sldId id="273" r:id="rId11"/>
    <p:sldId id="294" r:id="rId12"/>
    <p:sldId id="274" r:id="rId13"/>
    <p:sldId id="275" r:id="rId14"/>
    <p:sldId id="268" r:id="rId15"/>
    <p:sldId id="276" r:id="rId16"/>
    <p:sldId id="277" r:id="rId17"/>
    <p:sldId id="269" r:id="rId18"/>
    <p:sldId id="283" r:id="rId19"/>
    <p:sldId id="295" r:id="rId20"/>
    <p:sldId id="272" r:id="rId21"/>
    <p:sldId id="278" r:id="rId22"/>
    <p:sldId id="279" r:id="rId23"/>
    <p:sldId id="260" r:id="rId24"/>
    <p:sldId id="286" r:id="rId25"/>
    <p:sldId id="296" r:id="rId26"/>
    <p:sldId id="291" r:id="rId27"/>
    <p:sldId id="293" r:id="rId28"/>
    <p:sldId id="265" r:id="rId29"/>
    <p:sldId id="266" r:id="rId30"/>
    <p:sldId id="270" r:id="rId31"/>
    <p:sldId id="285" r:id="rId32"/>
    <p:sldId id="281" r:id="rId33"/>
    <p:sldId id="289" r:id="rId34"/>
    <p:sldId id="292" r:id="rId35"/>
    <p:sldId id="287" r:id="rId36"/>
    <p:sldId id="297" r:id="rId37"/>
  </p:sldIdLst>
  <p:sldSz cx="9144000" cy="6858000" type="screen4x3"/>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84" d="100"/>
          <a:sy n="84" d="100"/>
        </p:scale>
        <p:origin x="-744"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A5C80B-D5F4-4550-87C1-F70C43A78750}" type="datetimeFigureOut">
              <a:rPr lang="en-GB" smtClean="0"/>
              <a:pPr/>
              <a:t>11/04/2016</a:t>
            </a:fld>
            <a:endParaRPr lang="en-GB"/>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a:t>انقر لتحرير أنماط النص الرئيسي</a:t>
            </a:r>
          </a:p>
          <a:p>
            <a:pPr lvl="1"/>
            <a:r>
              <a:rPr lang="x-none"/>
              <a:t>المستوى الثاني</a:t>
            </a:r>
          </a:p>
          <a:p>
            <a:pPr lvl="2"/>
            <a:r>
              <a:rPr lang="x-none"/>
              <a:t>المستوى الثالث</a:t>
            </a:r>
          </a:p>
          <a:p>
            <a:pPr lvl="3"/>
            <a:r>
              <a:rPr lang="x-none"/>
              <a:t>المستوى الرابع</a:t>
            </a:r>
          </a:p>
          <a:p>
            <a:pPr lvl="4"/>
            <a:r>
              <a:rPr lang="x-none"/>
              <a:t>المستوى الخامس</a:t>
            </a:r>
            <a:endParaRPr lang="en-GB"/>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2B61E-C634-4960-95A9-C58418FE352D}" type="slidenum">
              <a:rPr lang="en-GB" smtClean="0"/>
              <a:pPr/>
              <a:t>‹#›</a:t>
            </a:fld>
            <a:endParaRPr lang="en-GB"/>
          </a:p>
        </p:txBody>
      </p:sp>
    </p:spTree>
    <p:extLst>
      <p:ext uri="{BB962C8B-B14F-4D97-AF65-F5344CB8AC3E}">
        <p14:creationId xmlns:p14="http://schemas.microsoft.com/office/powerpoint/2010/main" val="189200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B0A32D8-ED99-473C-84D6-79E2550E1003}" type="slidenum">
              <a:rPr lang="en-US"/>
              <a:pPr/>
              <a:t>6</a:t>
            </a:fld>
            <a:endParaRPr lang="en-US"/>
          </a:p>
        </p:txBody>
      </p:sp>
      <p:sp>
        <p:nvSpPr>
          <p:cNvPr id="29699"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marL="378647" indent="-378647" defTabSz="1008677">
              <a:spcBef>
                <a:spcPct val="20000"/>
              </a:spcBef>
              <a:buClr>
                <a:schemeClr val="bg2"/>
              </a:buClr>
              <a:buFontTx/>
              <a:buChar char="•"/>
            </a:pPr>
            <a:r>
              <a:rPr lang="en-US" dirty="0">
                <a:solidFill>
                  <a:srgbClr val="335FB7"/>
                </a:solidFill>
                <a:latin typeface="Arial" pitchFamily="34" charset="0"/>
                <a:cs typeface="Arial" pitchFamily="34" charset="0"/>
              </a:rPr>
              <a:t>Milk produced in mammary epithelium within lobules</a:t>
            </a:r>
          </a:p>
          <a:p>
            <a:pPr marL="378647" indent="-378647" defTabSz="1008677">
              <a:spcBef>
                <a:spcPct val="20000"/>
              </a:spcBef>
              <a:buClr>
                <a:schemeClr val="bg2"/>
              </a:buClr>
              <a:buFontTx/>
              <a:buChar char="•"/>
            </a:pPr>
            <a:r>
              <a:rPr lang="en-US" dirty="0">
                <a:solidFill>
                  <a:srgbClr val="335FB7"/>
                </a:solidFill>
                <a:latin typeface="Arial" pitchFamily="34" charset="0"/>
                <a:cs typeface="Arial" pitchFamily="34" charset="0"/>
              </a:rPr>
              <a:t>With nursing, </a:t>
            </a:r>
            <a:r>
              <a:rPr lang="en-US" dirty="0" err="1">
                <a:solidFill>
                  <a:srgbClr val="335FB7"/>
                </a:solidFill>
                <a:latin typeface="Arial" pitchFamily="34" charset="0"/>
                <a:cs typeface="Arial" pitchFamily="34" charset="0"/>
              </a:rPr>
              <a:t>oxytocin</a:t>
            </a:r>
            <a:r>
              <a:rPr lang="en-US" dirty="0">
                <a:solidFill>
                  <a:srgbClr val="335FB7"/>
                </a:solidFill>
                <a:latin typeface="Arial" pitchFamily="34" charset="0"/>
                <a:cs typeface="Arial" pitchFamily="34" charset="0"/>
              </a:rPr>
              <a:t> triggers contraction of </a:t>
            </a:r>
            <a:r>
              <a:rPr lang="en-US" dirty="0" err="1">
                <a:solidFill>
                  <a:srgbClr val="335FB7"/>
                </a:solidFill>
                <a:latin typeface="Arial" pitchFamily="34" charset="0"/>
                <a:cs typeface="Arial" pitchFamily="34" charset="0"/>
              </a:rPr>
              <a:t>myoepithelial</a:t>
            </a:r>
            <a:r>
              <a:rPr lang="en-US" dirty="0">
                <a:solidFill>
                  <a:srgbClr val="335FB7"/>
                </a:solidFill>
                <a:latin typeface="Arial" pitchFamily="34" charset="0"/>
                <a:cs typeface="Arial" pitchFamily="34" charset="0"/>
              </a:rPr>
              <a:t> cells and transfer to sinuses </a:t>
            </a:r>
          </a:p>
          <a:p>
            <a:pPr marL="378647" indent="-378647" defTabSz="1008677"/>
            <a:endParaRPr lang="en-US" dirty="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91034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5AF2B61E-C634-4960-95A9-C58418FE352D}" type="slidenum">
              <a:rPr lang="en-GB" smtClean="0"/>
              <a:pPr/>
              <a:t>35</a:t>
            </a:fld>
            <a:endParaRPr lang="en-GB"/>
          </a:p>
        </p:txBody>
      </p:sp>
    </p:spTree>
    <p:extLst>
      <p:ext uri="{BB962C8B-B14F-4D97-AF65-F5344CB8AC3E}">
        <p14:creationId xmlns:p14="http://schemas.microsoft.com/office/powerpoint/2010/main" val="12169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x-none"/>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x-none"/>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4004CD89-4CE2-450D-A69C-BD420A801932}" type="datetimeFigureOut">
              <a:rPr lang="x-none" smtClean="0"/>
              <a:pPr/>
              <a:t>4/11/2016</a:t>
            </a:fld>
            <a:endParaRPr lang="x-none"/>
          </a:p>
        </p:txBody>
      </p:sp>
      <p:sp>
        <p:nvSpPr>
          <p:cNvPr id="19" name="عنصر نائب للتذييل 18"/>
          <p:cNvSpPr>
            <a:spLocks noGrp="1"/>
          </p:cNvSpPr>
          <p:nvPr>
            <p:ph type="ftr" sz="quarter" idx="11"/>
          </p:nvPr>
        </p:nvSpPr>
        <p:spPr/>
        <p:txBody>
          <a:bodyPr/>
          <a:lstStyle/>
          <a:p>
            <a:endParaRPr lang="x-none"/>
          </a:p>
        </p:txBody>
      </p:sp>
      <p:sp>
        <p:nvSpPr>
          <p:cNvPr id="27" name="عنصر نائب لرقم الشريحة 26"/>
          <p:cNvSpPr>
            <a:spLocks noGrp="1"/>
          </p:cNvSpPr>
          <p:nvPr>
            <p:ph type="sldNum" sz="quarter" idx="12"/>
          </p:nvPr>
        </p:nvSpPr>
        <p:spPr/>
        <p:txBody>
          <a:bodyPr/>
          <a:lstStyle/>
          <a:p>
            <a:fld id="{2F5EEBC8-2A09-448A-80A0-AE9C855CCC05}" type="slidenum">
              <a:rPr lang="x-none" smtClean="0"/>
              <a:pPr/>
              <a:t>‹#›</a:t>
            </a:fld>
            <a:endParaRPr lang="x-non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x-none"/>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4" name="عنصر نائب للتاريخ 3"/>
          <p:cNvSpPr>
            <a:spLocks noGrp="1"/>
          </p:cNvSpPr>
          <p:nvPr>
            <p:ph type="dt" sz="half" idx="10"/>
          </p:nvPr>
        </p:nvSpPr>
        <p:spPr/>
        <p:txBody>
          <a:bodyPr/>
          <a:lstStyle/>
          <a:p>
            <a:fld id="{4004CD89-4CE2-450D-A69C-BD420A801932}" type="datetimeFigureOut">
              <a:rPr lang="x-none" smtClean="0"/>
              <a:pPr/>
              <a:t>4/11/2016</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x-none"/>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4" name="عنصر نائب للتاريخ 3"/>
          <p:cNvSpPr>
            <a:spLocks noGrp="1"/>
          </p:cNvSpPr>
          <p:nvPr>
            <p:ph type="dt" sz="half" idx="10"/>
          </p:nvPr>
        </p:nvSpPr>
        <p:spPr/>
        <p:txBody>
          <a:bodyPr/>
          <a:lstStyle/>
          <a:p>
            <a:fld id="{4004CD89-4CE2-450D-A69C-BD420A801932}" type="datetimeFigureOut">
              <a:rPr lang="x-none" smtClean="0"/>
              <a:pPr/>
              <a:t>4/11/2016</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75046" y="6096000"/>
            <a:ext cx="1767898" cy="515471"/>
          </a:xfrm>
          <a:prstGeom prst="rect">
            <a:avLst/>
          </a:prstGeom>
          <a:solidFill>
            <a:srgbClr val="679ECD"/>
          </a:solidFill>
          <a:ln w="9525">
            <a:noFill/>
            <a:miter lim="800000"/>
            <a:headEnd/>
            <a:tailEnd/>
          </a:ln>
          <a:effectLst/>
        </p:spPr>
        <p:txBody>
          <a:bodyPr wrap="none" lIns="82058" tIns="41029" rIns="82058" bIns="41029" anchor="ctr"/>
          <a:lstStyle/>
          <a:p>
            <a:endParaRPr lang="en-US"/>
          </a:p>
        </p:txBody>
      </p:sp>
      <p:pic>
        <p:nvPicPr>
          <p:cNvPr id="6" name="Picture 11" descr="UNC_Logo"/>
          <p:cNvPicPr>
            <a:picLocks noChangeAspect="1" noChangeArrowheads="1"/>
          </p:cNvPicPr>
          <p:nvPr userDrawn="1"/>
        </p:nvPicPr>
        <p:blipFill>
          <a:blip r:embed="rId3" cstate="print"/>
          <a:srcRect/>
          <a:stretch>
            <a:fillRect/>
          </a:stretch>
        </p:blipFill>
        <p:spPr bwMode="auto">
          <a:xfrm>
            <a:off x="508001" y="5867681"/>
            <a:ext cx="914977" cy="914680"/>
          </a:xfrm>
          <a:prstGeom prst="rect">
            <a:avLst/>
          </a:prstGeom>
          <a:noFill/>
          <a:ln w="9525">
            <a:noFill/>
            <a:miter lim="800000"/>
            <a:headEnd/>
            <a:tailEnd/>
          </a:ln>
        </p:spPr>
      </p:pic>
      <p:graphicFrame>
        <p:nvGraphicFramePr>
          <p:cNvPr id="7" name="Base" hidden="1"/>
          <p:cNvGraphicFramePr>
            <a:graphicFrameLocks/>
          </p:cNvGraphicFramePr>
          <p:nvPr/>
        </p:nvGraphicFramePr>
        <p:xfrm>
          <a:off x="1524000" y="1396534"/>
          <a:ext cx="6096000" cy="4064934"/>
        </p:xfrm>
        <a:graphic>
          <a:graphicData uri="http://schemas.openxmlformats.org/presentationml/2006/ole">
            <mc:AlternateContent xmlns:mc="http://schemas.openxmlformats.org/markup-compatibility/2006">
              <mc:Choice xmlns:v="urn:schemas-microsoft-com:vml" Requires="v">
                <p:oleObj spid="_x0000_s1048" r:id="rId4" imgW="0" imgH="0" progId="PowerPoint.Show.8">
                  <p:embed/>
                </p:oleObj>
              </mc:Choice>
              <mc:Fallback>
                <p:oleObj r:id="rId4" imgW="0" imgH="0" progId="PowerPoint.Show.8">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6534"/>
                        <a:ext cx="6096000" cy="406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itle 1"/>
          <p:cNvSpPr>
            <a:spLocks noGrp="1"/>
          </p:cNvSpPr>
          <p:nvPr>
            <p:ph type="title"/>
          </p:nvPr>
        </p:nvSpPr>
        <p:spPr>
          <a:xfrm>
            <a:off x="1066800" y="304801"/>
            <a:ext cx="7543800" cy="1431925"/>
          </a:xfrm>
        </p:spPr>
        <p:txBody>
          <a:bodyPr tIns="41029"/>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lIns="82058" tIns="41029" rIns="82058" bIns="4102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lIns="82058" tIns="41029" rIns="82058" bIns="4102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1066512" y="6248681"/>
            <a:ext cx="1905000" cy="456640"/>
          </a:xfrm>
        </p:spPr>
        <p:txBody>
          <a:bodyPr/>
          <a:lstStyle>
            <a:lvl1pPr>
              <a:defRPr/>
            </a:lvl1pPr>
          </a:lstStyle>
          <a:p>
            <a:endParaRPr lang="en-US"/>
          </a:p>
        </p:txBody>
      </p:sp>
      <p:sp>
        <p:nvSpPr>
          <p:cNvPr id="9" name="Footer Placeholder 5"/>
          <p:cNvSpPr>
            <a:spLocks noGrp="1"/>
          </p:cNvSpPr>
          <p:nvPr>
            <p:ph type="ftr" sz="quarter" idx="11"/>
          </p:nvPr>
        </p:nvSpPr>
        <p:spPr>
          <a:xfrm>
            <a:off x="3429000" y="6248681"/>
            <a:ext cx="2895023" cy="456640"/>
          </a:xfrm>
        </p:spPr>
        <p:txBody>
          <a:bodyPr/>
          <a:lstStyle>
            <a:lvl1pPr>
              <a:defRPr/>
            </a:lvl1pPr>
          </a:lstStyle>
          <a:p>
            <a:endParaRPr lang="en-US"/>
          </a:p>
        </p:txBody>
      </p:sp>
      <p:sp>
        <p:nvSpPr>
          <p:cNvPr id="10" name="Slide Number Placeholder 6"/>
          <p:cNvSpPr>
            <a:spLocks noGrp="1"/>
          </p:cNvSpPr>
          <p:nvPr>
            <p:ph type="sldNum" sz="quarter" idx="12"/>
          </p:nvPr>
        </p:nvSpPr>
        <p:spPr>
          <a:xfrm>
            <a:off x="6705023" y="6248681"/>
            <a:ext cx="1905000" cy="456640"/>
          </a:xfrm>
        </p:spPr>
        <p:txBody>
          <a:bodyPr/>
          <a:lstStyle>
            <a:lvl1pPr>
              <a:defRPr/>
            </a:lvl1pPr>
          </a:lstStyle>
          <a:p>
            <a:fld id="{37B107B8-FB0F-4986-B317-270B1FDD589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x-none"/>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4" name="عنصر نائب للتاريخ 3"/>
          <p:cNvSpPr>
            <a:spLocks noGrp="1"/>
          </p:cNvSpPr>
          <p:nvPr>
            <p:ph type="dt" sz="half" idx="10"/>
          </p:nvPr>
        </p:nvSpPr>
        <p:spPr/>
        <p:txBody>
          <a:bodyPr/>
          <a:lstStyle/>
          <a:p>
            <a:fld id="{4004CD89-4CE2-450D-A69C-BD420A801932}" type="datetimeFigureOut">
              <a:rPr lang="x-none" smtClean="0"/>
              <a:pPr/>
              <a:t>4/11/2016</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x-none"/>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x-none"/>
              <a:t>انقر لتحرير أنماط النص الرئيسي</a:t>
            </a:r>
          </a:p>
        </p:txBody>
      </p:sp>
      <p:sp>
        <p:nvSpPr>
          <p:cNvPr id="4" name="عنصر نائب للتاريخ 3"/>
          <p:cNvSpPr>
            <a:spLocks noGrp="1"/>
          </p:cNvSpPr>
          <p:nvPr>
            <p:ph type="dt" sz="half" idx="10"/>
          </p:nvPr>
        </p:nvSpPr>
        <p:spPr/>
        <p:txBody>
          <a:bodyPr/>
          <a:lstStyle/>
          <a:p>
            <a:fld id="{4004CD89-4CE2-450D-A69C-BD420A801932}" type="datetimeFigureOut">
              <a:rPr lang="x-none" smtClean="0"/>
              <a:pPr/>
              <a:t>4/11/2016</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F5EEBC8-2A09-448A-80A0-AE9C855CCC05}" type="slidenum">
              <a:rPr lang="x-none" smtClean="0"/>
              <a:pPr/>
              <a:t>‹#›</a:t>
            </a:fld>
            <a:endParaRPr lang="x-non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x-none"/>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5" name="عنصر نائب للتاريخ 4"/>
          <p:cNvSpPr>
            <a:spLocks noGrp="1"/>
          </p:cNvSpPr>
          <p:nvPr>
            <p:ph type="dt" sz="half" idx="10"/>
          </p:nvPr>
        </p:nvSpPr>
        <p:spPr/>
        <p:txBody>
          <a:bodyPr/>
          <a:lstStyle/>
          <a:p>
            <a:fld id="{4004CD89-4CE2-450D-A69C-BD420A801932}" type="datetimeFigureOut">
              <a:rPr lang="x-none" smtClean="0"/>
              <a:pPr/>
              <a:t>4/11/2016</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x-none"/>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x-none"/>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x-none"/>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7" name="عنصر نائب للتاريخ 6"/>
          <p:cNvSpPr>
            <a:spLocks noGrp="1"/>
          </p:cNvSpPr>
          <p:nvPr>
            <p:ph type="dt" sz="half" idx="10"/>
          </p:nvPr>
        </p:nvSpPr>
        <p:spPr/>
        <p:txBody>
          <a:bodyPr/>
          <a:lstStyle/>
          <a:p>
            <a:fld id="{4004CD89-4CE2-450D-A69C-BD420A801932}" type="datetimeFigureOut">
              <a:rPr lang="x-none" smtClean="0"/>
              <a:pPr/>
              <a:t>4/11/2016</a:t>
            </a:fld>
            <a:endParaRPr lang="x-none"/>
          </a:p>
        </p:txBody>
      </p:sp>
      <p:sp>
        <p:nvSpPr>
          <p:cNvPr id="8" name="عنصر نائب للتذييل 7"/>
          <p:cNvSpPr>
            <a:spLocks noGrp="1"/>
          </p:cNvSpPr>
          <p:nvPr>
            <p:ph type="ftr" sz="quarter" idx="11"/>
          </p:nvPr>
        </p:nvSpPr>
        <p:spPr/>
        <p:txBody>
          <a:bodyPr/>
          <a:lstStyle/>
          <a:p>
            <a:endParaRPr lang="x-none"/>
          </a:p>
        </p:txBody>
      </p:sp>
      <p:sp>
        <p:nvSpPr>
          <p:cNvPr id="9" name="عنصر نائب لرقم الشريحة 8"/>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x-none"/>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4004CD89-4CE2-450D-A69C-BD420A801932}" type="datetimeFigureOut">
              <a:rPr lang="x-none" smtClean="0"/>
              <a:pPr/>
              <a:t>4/11/2016</a:t>
            </a:fld>
            <a:endParaRPr lang="x-none"/>
          </a:p>
        </p:txBody>
      </p:sp>
      <p:sp>
        <p:nvSpPr>
          <p:cNvPr id="4" name="عنصر نائب للتذييل 3"/>
          <p:cNvSpPr>
            <a:spLocks noGrp="1"/>
          </p:cNvSpPr>
          <p:nvPr>
            <p:ph type="ftr" sz="quarter" idx="11"/>
          </p:nvPr>
        </p:nvSpPr>
        <p:spPr/>
        <p:txBody>
          <a:bodyPr/>
          <a:lstStyle/>
          <a:p>
            <a:endParaRPr lang="x-none"/>
          </a:p>
        </p:txBody>
      </p:sp>
      <p:sp>
        <p:nvSpPr>
          <p:cNvPr id="5" name="عنصر نائب لرقم الشريحة 4"/>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004CD89-4CE2-450D-A69C-BD420A801932}" type="datetimeFigureOut">
              <a:rPr lang="x-none" smtClean="0"/>
              <a:pPr/>
              <a:t>4/11/2016</a:t>
            </a:fld>
            <a:endParaRPr lang="x-none"/>
          </a:p>
        </p:txBody>
      </p:sp>
      <p:sp>
        <p:nvSpPr>
          <p:cNvPr id="3" name="عنصر نائب للتذييل 2"/>
          <p:cNvSpPr>
            <a:spLocks noGrp="1"/>
          </p:cNvSpPr>
          <p:nvPr>
            <p:ph type="ftr" sz="quarter" idx="11"/>
          </p:nvPr>
        </p:nvSpPr>
        <p:spPr/>
        <p:txBody>
          <a:bodyPr/>
          <a:lstStyle/>
          <a:p>
            <a:endParaRPr lang="x-none"/>
          </a:p>
        </p:txBody>
      </p:sp>
      <p:sp>
        <p:nvSpPr>
          <p:cNvPr id="4" name="عنصر نائب لرقم الشريحة 3"/>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x-none"/>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x-none"/>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5" name="عنصر نائب للتاريخ 4"/>
          <p:cNvSpPr>
            <a:spLocks noGrp="1"/>
          </p:cNvSpPr>
          <p:nvPr>
            <p:ph type="dt" sz="half" idx="10"/>
          </p:nvPr>
        </p:nvSpPr>
        <p:spPr/>
        <p:txBody>
          <a:bodyPr/>
          <a:lstStyle/>
          <a:p>
            <a:fld id="{4004CD89-4CE2-450D-A69C-BD420A801932}" type="datetimeFigureOut">
              <a:rPr lang="x-none" smtClean="0"/>
              <a:pPr/>
              <a:t>4/11/2016</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x-none"/>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x-none"/>
              <a:t>انقر لتحرير أنماط النص الرئيسي</a:t>
            </a:r>
          </a:p>
        </p:txBody>
      </p:sp>
      <p:sp>
        <p:nvSpPr>
          <p:cNvPr id="5" name="عنصر نائب للتاريخ 4"/>
          <p:cNvSpPr>
            <a:spLocks noGrp="1"/>
          </p:cNvSpPr>
          <p:nvPr>
            <p:ph type="dt" sz="half" idx="10"/>
          </p:nvPr>
        </p:nvSpPr>
        <p:spPr/>
        <p:txBody>
          <a:bodyPr/>
          <a:lstStyle/>
          <a:p>
            <a:fld id="{4004CD89-4CE2-450D-A69C-BD420A801932}" type="datetimeFigureOut">
              <a:rPr lang="x-none" smtClean="0"/>
              <a:pPr/>
              <a:t>4/11/2016</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a:xfrm>
            <a:off x="8077200" y="6356350"/>
            <a:ext cx="609600" cy="365125"/>
          </a:xfrm>
        </p:spPr>
        <p:txBody>
          <a:bodyPr/>
          <a:lstStyle/>
          <a:p>
            <a:fld id="{2F5EEBC8-2A09-448A-80A0-AE9C855CCC05}" type="slidenum">
              <a:rPr lang="x-none" smtClean="0"/>
              <a:pPr/>
              <a:t>‹#›</a:t>
            </a:fld>
            <a:endParaRPr lang="x-none"/>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x-none"/>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x-none"/>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x-none"/>
              <a:t>انقر لتحرير أنماط النص الرئيسي</a:t>
            </a:r>
          </a:p>
          <a:p>
            <a:pPr lvl="1" eaLnBrk="1" latinLnBrk="0" hangingPunct="1"/>
            <a:r>
              <a:rPr kumimoji="0" lang="x-none"/>
              <a:t>المستوى الثاني</a:t>
            </a:r>
          </a:p>
          <a:p>
            <a:pPr lvl="2" eaLnBrk="1" latinLnBrk="0" hangingPunct="1"/>
            <a:r>
              <a:rPr kumimoji="0" lang="x-none"/>
              <a:t>المستوى الثالث</a:t>
            </a:r>
          </a:p>
          <a:p>
            <a:pPr lvl="3" eaLnBrk="1" latinLnBrk="0" hangingPunct="1"/>
            <a:r>
              <a:rPr kumimoji="0" lang="x-none"/>
              <a:t>المستوى الرابع</a:t>
            </a:r>
          </a:p>
          <a:p>
            <a:pPr lvl="4" eaLnBrk="1" latinLnBrk="0" hangingPunct="1"/>
            <a:r>
              <a:rPr kumimoji="0" lang="x-none"/>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004CD89-4CE2-450D-A69C-BD420A801932}" type="datetimeFigureOut">
              <a:rPr lang="x-none" smtClean="0"/>
              <a:pPr/>
              <a:t>4/11/2016</a:t>
            </a:fld>
            <a:endParaRPr lang="x-none"/>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x-none"/>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5EEBC8-2A09-448A-80A0-AE9C855CCC05}" type="slidenum">
              <a:rPr lang="x-none" smtClean="0"/>
              <a:pPr/>
              <a:t>‹#›</a:t>
            </a:fld>
            <a:endParaRPr lang="x-none"/>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youtu.be/tnz-kp6T8Ow"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1371600"/>
            <a:ext cx="7851648" cy="3065512"/>
          </a:xfrm>
        </p:spPr>
        <p:txBody>
          <a:bodyPr>
            <a:normAutofit fontScale="90000"/>
          </a:bodyPr>
          <a:lstStyle/>
          <a:p>
            <a:pPr algn="ctr"/>
            <a:r>
              <a:rPr lang="en-US" dirty="0"/>
              <a:t>Hormones affecting the breast</a:t>
            </a:r>
            <a:br>
              <a:rPr lang="en-US" dirty="0"/>
            </a:br>
            <a:r>
              <a:rPr lang="en-US" dirty="0"/>
              <a:t/>
            </a:r>
            <a:br>
              <a:rPr lang="en-US" dirty="0"/>
            </a:br>
            <a:r>
              <a:rPr lang="en-US" sz="3600" dirty="0"/>
              <a:t>Dr. Hana </a:t>
            </a:r>
            <a:r>
              <a:rPr lang="en-US" sz="3600" dirty="0" err="1"/>
              <a:t>Alzamil</a:t>
            </a:r>
            <a:endParaRPr lang="x-none"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a:t>Breast development (</a:t>
            </a:r>
            <a:r>
              <a:rPr lang="en-US" sz="4400" dirty="0" err="1"/>
              <a:t>mamogenesis</a:t>
            </a:r>
            <a:r>
              <a:rPr lang="en-US" dirty="0"/>
              <a:t>)</a:t>
            </a:r>
            <a:endParaRPr lang="x-none" dirty="0"/>
          </a:p>
        </p:txBody>
      </p:sp>
      <p:sp>
        <p:nvSpPr>
          <p:cNvPr id="3" name="عنصر نائب للمحتوى 2"/>
          <p:cNvSpPr>
            <a:spLocks noGrp="1"/>
          </p:cNvSpPr>
          <p:nvPr>
            <p:ph idx="1"/>
          </p:nvPr>
        </p:nvSpPr>
        <p:spPr/>
        <p:txBody>
          <a:bodyPr>
            <a:normAutofit lnSpcReduction="10000"/>
          </a:bodyPr>
          <a:lstStyle/>
          <a:p>
            <a:pPr algn="l" rtl="0"/>
            <a:r>
              <a:rPr lang="en-US" dirty="0"/>
              <a:t>Endocrine system plays a major role in synchronizing development (</a:t>
            </a:r>
            <a:r>
              <a:rPr lang="en-US" dirty="0" err="1"/>
              <a:t>mamogenesis</a:t>
            </a:r>
            <a:r>
              <a:rPr lang="en-US" dirty="0"/>
              <a:t>) and function (</a:t>
            </a:r>
            <a:r>
              <a:rPr lang="en-US" dirty="0" err="1"/>
              <a:t>lactogenesis</a:t>
            </a:r>
            <a:r>
              <a:rPr lang="en-US" dirty="0"/>
              <a:t>) of mammary gland with reproduction</a:t>
            </a:r>
          </a:p>
          <a:p>
            <a:pPr algn="l" rtl="0"/>
            <a:r>
              <a:rPr lang="en-US" dirty="0"/>
              <a:t>Three categories of hormones:</a:t>
            </a:r>
          </a:p>
          <a:p>
            <a:pPr lvl="1" algn="l" rtl="0"/>
            <a:r>
              <a:rPr lang="en-US" dirty="0"/>
              <a:t>Reproductive hormones (endocrine)</a:t>
            </a:r>
          </a:p>
          <a:p>
            <a:pPr lvl="2" algn="l" rtl="0"/>
            <a:r>
              <a:rPr lang="en-US" dirty="0"/>
              <a:t>Estrogen, progesterone, </a:t>
            </a:r>
            <a:r>
              <a:rPr lang="en-US" dirty="0" err="1"/>
              <a:t>prolactin</a:t>
            </a:r>
            <a:r>
              <a:rPr lang="en-US" dirty="0"/>
              <a:t>, </a:t>
            </a:r>
            <a:r>
              <a:rPr lang="en-US" dirty="0" err="1"/>
              <a:t>oxytocin</a:t>
            </a:r>
            <a:r>
              <a:rPr lang="en-US" dirty="0"/>
              <a:t> and  </a:t>
            </a:r>
            <a:r>
              <a:rPr lang="en-US" dirty="0" err="1"/>
              <a:t>hPL</a:t>
            </a:r>
            <a:endParaRPr lang="en-US" dirty="0"/>
          </a:p>
          <a:p>
            <a:pPr lvl="1" algn="l" rtl="0"/>
            <a:r>
              <a:rPr lang="en-US" dirty="0"/>
              <a:t>Metabolic hormones (endocrine)</a:t>
            </a:r>
          </a:p>
          <a:p>
            <a:pPr lvl="2" algn="l" rtl="0"/>
            <a:r>
              <a:rPr lang="en-US" dirty="0"/>
              <a:t>GH, corticosteroids, thyroxin, PTH and insulin</a:t>
            </a:r>
          </a:p>
          <a:p>
            <a:pPr lvl="1" algn="l" rtl="0"/>
            <a:r>
              <a:rPr lang="en-US" dirty="0"/>
              <a:t>Mammary hormones (</a:t>
            </a:r>
            <a:r>
              <a:rPr lang="en-US" dirty="0" err="1"/>
              <a:t>autocrine</a:t>
            </a:r>
            <a:r>
              <a:rPr lang="en-US" dirty="0"/>
              <a:t>)</a:t>
            </a:r>
          </a:p>
          <a:p>
            <a:pPr lvl="2" algn="l" rtl="0"/>
            <a:r>
              <a:rPr lang="en-US" dirty="0"/>
              <a:t>GH, </a:t>
            </a:r>
            <a:r>
              <a:rPr lang="en-US" dirty="0" err="1"/>
              <a:t>prolactin</a:t>
            </a:r>
            <a:r>
              <a:rPr lang="en-US" sz="1400" dirty="0"/>
              <a:t>, </a:t>
            </a:r>
            <a:r>
              <a:rPr lang="en-US" sz="2000" dirty="0"/>
              <a:t>parathyroid hormone-related protein (</a:t>
            </a:r>
            <a:r>
              <a:rPr lang="en-US" sz="2000" dirty="0" err="1"/>
              <a:t>PTHrP</a:t>
            </a:r>
            <a:r>
              <a:rPr lang="en-US" sz="2000" dirty="0"/>
              <a:t>)</a:t>
            </a:r>
            <a:r>
              <a:rPr lang="en-US" sz="1400" dirty="0"/>
              <a:t> </a:t>
            </a:r>
            <a:r>
              <a:rPr lang="en-US" dirty="0"/>
              <a:t>and  </a:t>
            </a:r>
            <a:r>
              <a:rPr lang="en-US" dirty="0" err="1"/>
              <a:t>leptin</a:t>
            </a:r>
            <a:endParaRPr lang="x-non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of the breast &amp; lactation</a:t>
            </a:r>
          </a:p>
        </p:txBody>
      </p:sp>
      <p:pic>
        <p:nvPicPr>
          <p:cNvPr id="6" name="Content Placeholder 5"/>
          <p:cNvPicPr>
            <a:picLocks noGrp="1" noChangeAspect="1"/>
          </p:cNvPicPr>
          <p:nvPr>
            <p:ph idx="1"/>
          </p:nvPr>
        </p:nvPicPr>
        <p:blipFill>
          <a:blip r:embed="rId2"/>
          <a:stretch>
            <a:fillRect/>
          </a:stretch>
        </p:blipFill>
        <p:spPr>
          <a:xfrm>
            <a:off x="1835696" y="2073653"/>
            <a:ext cx="5540744" cy="4163659"/>
          </a:xfrm>
          <a:prstGeom prst="rect">
            <a:avLst/>
          </a:prstGeom>
        </p:spPr>
      </p:pic>
    </p:spTree>
    <p:extLst>
      <p:ext uri="{BB962C8B-B14F-4D97-AF65-F5344CB8AC3E}">
        <p14:creationId xmlns:p14="http://schemas.microsoft.com/office/powerpoint/2010/main" val="165902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852704"/>
          </a:xfrm>
        </p:spPr>
        <p:txBody>
          <a:bodyPr>
            <a:normAutofit fontScale="90000"/>
          </a:bodyPr>
          <a:lstStyle/>
          <a:p>
            <a:pPr rtl="0"/>
            <a:r>
              <a:rPr lang="en-US" dirty="0"/>
              <a:t>Breast development (</a:t>
            </a:r>
            <a:r>
              <a:rPr lang="en-US" sz="4400" dirty="0" err="1"/>
              <a:t>mamogenesis</a:t>
            </a:r>
            <a:r>
              <a:rPr lang="en-US" dirty="0"/>
              <a:t>)</a:t>
            </a:r>
            <a:endParaRPr lang="x-none" dirty="0"/>
          </a:p>
        </p:txBody>
      </p:sp>
      <p:sp>
        <p:nvSpPr>
          <p:cNvPr id="3" name="عنصر نائب للمحتوى 2"/>
          <p:cNvSpPr>
            <a:spLocks noGrp="1"/>
          </p:cNvSpPr>
          <p:nvPr>
            <p:ph idx="1"/>
          </p:nvPr>
        </p:nvSpPr>
        <p:spPr>
          <a:xfrm>
            <a:off x="457200" y="1700808"/>
            <a:ext cx="8229600" cy="4623792"/>
          </a:xfrm>
        </p:spPr>
        <p:txBody>
          <a:bodyPr>
            <a:normAutofit/>
          </a:bodyPr>
          <a:lstStyle/>
          <a:p>
            <a:pPr algn="l" rtl="0"/>
            <a:r>
              <a:rPr lang="en-US" dirty="0"/>
              <a:t>Reproductive hormones (direct effect)</a:t>
            </a:r>
          </a:p>
          <a:p>
            <a:pPr lvl="1" algn="l" rtl="0"/>
            <a:r>
              <a:rPr lang="en-US" dirty="0">
                <a:solidFill>
                  <a:schemeClr val="accent3">
                    <a:lumMod val="60000"/>
                    <a:lumOff val="40000"/>
                  </a:schemeClr>
                </a:solidFill>
              </a:rPr>
              <a:t>Estrogen </a:t>
            </a:r>
            <a:r>
              <a:rPr lang="en-US" dirty="0"/>
              <a:t>(placenta)</a:t>
            </a:r>
          </a:p>
          <a:p>
            <a:pPr lvl="2" algn="l" rtl="0"/>
            <a:r>
              <a:rPr lang="en-US" dirty="0"/>
              <a:t>Growth &amp; branching of </a:t>
            </a:r>
            <a:r>
              <a:rPr lang="en-US" dirty="0" err="1"/>
              <a:t>ductal</a:t>
            </a:r>
            <a:r>
              <a:rPr lang="en-US" dirty="0"/>
              <a:t> system (with GH)</a:t>
            </a:r>
          </a:p>
          <a:p>
            <a:pPr lvl="2" algn="l" rtl="0"/>
            <a:r>
              <a:rPr lang="en-US" dirty="0"/>
              <a:t>Fat deposition in the </a:t>
            </a:r>
            <a:r>
              <a:rPr lang="en-US" dirty="0" err="1"/>
              <a:t>stroma</a:t>
            </a:r>
            <a:r>
              <a:rPr lang="en-US" dirty="0"/>
              <a:t> </a:t>
            </a:r>
          </a:p>
          <a:p>
            <a:pPr lvl="1" algn="l" rtl="0"/>
            <a:r>
              <a:rPr lang="en-US" dirty="0">
                <a:solidFill>
                  <a:schemeClr val="accent3">
                    <a:lumMod val="60000"/>
                    <a:lumOff val="40000"/>
                  </a:schemeClr>
                </a:solidFill>
              </a:rPr>
              <a:t>Progesterone</a:t>
            </a:r>
            <a:r>
              <a:rPr lang="en-US" dirty="0"/>
              <a:t> (placenta) </a:t>
            </a:r>
          </a:p>
          <a:p>
            <a:pPr lvl="2" algn="l" rtl="0"/>
            <a:r>
              <a:rPr lang="en-US" dirty="0"/>
              <a:t>Growth of lobule-alveolar system(budding of                        alveoli and </a:t>
            </a:r>
            <a:r>
              <a:rPr lang="en-US" dirty="0" err="1"/>
              <a:t>secretory</a:t>
            </a:r>
            <a:r>
              <a:rPr lang="en-US" dirty="0"/>
              <a:t> changes in epithelial cells ) </a:t>
            </a:r>
          </a:p>
          <a:p>
            <a:pPr marL="0" indent="0" algn="l" rtl="0">
              <a:buNone/>
            </a:pPr>
            <a:endParaRPr lang="en-US" dirty="0"/>
          </a:p>
          <a:p>
            <a:pPr marL="0" indent="0" algn="l" rtl="0">
              <a:buNone/>
            </a:pPr>
            <a:r>
              <a:rPr lang="en-US" dirty="0"/>
              <a:t>Although estrogen and progesterone are essential for physical development of the breasts, they inhibit actual secretion of milk</a:t>
            </a:r>
          </a:p>
          <a:p>
            <a:pPr algn="l" rtl="0"/>
            <a:endParaRPr lang="x-none" dirty="0"/>
          </a:p>
        </p:txBody>
      </p:sp>
      <p:pic>
        <p:nvPicPr>
          <p:cNvPr id="25602" name="Picture 2" descr="http://www.glowm.com/resources/glowm/graphics/figures/v5/0310/002f.gif"/>
          <p:cNvPicPr>
            <a:picLocks noChangeAspect="1" noChangeArrowheads="1"/>
          </p:cNvPicPr>
          <p:nvPr/>
        </p:nvPicPr>
        <p:blipFill>
          <a:blip r:embed="rId2" cstate="print"/>
          <a:srcRect/>
          <a:stretch>
            <a:fillRect/>
          </a:stretch>
        </p:blipFill>
        <p:spPr bwMode="auto">
          <a:xfrm>
            <a:off x="6959330" y="1981200"/>
            <a:ext cx="2184670" cy="2667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a:t>Breast development (</a:t>
            </a:r>
            <a:r>
              <a:rPr lang="en-US" sz="4400" dirty="0" err="1"/>
              <a:t>mamogenesis</a:t>
            </a:r>
            <a:r>
              <a:rPr lang="en-US" dirty="0"/>
              <a:t>)</a:t>
            </a:r>
            <a:endParaRPr lang="x-none" dirty="0"/>
          </a:p>
        </p:txBody>
      </p:sp>
      <p:sp>
        <p:nvSpPr>
          <p:cNvPr id="3" name="عنصر نائب للمحتوى 2"/>
          <p:cNvSpPr>
            <a:spLocks noGrp="1"/>
          </p:cNvSpPr>
          <p:nvPr>
            <p:ph idx="1"/>
          </p:nvPr>
        </p:nvSpPr>
        <p:spPr/>
        <p:txBody>
          <a:bodyPr/>
          <a:lstStyle/>
          <a:p>
            <a:pPr algn="l" rtl="0"/>
            <a:r>
              <a:rPr lang="en-US" b="1" dirty="0" err="1">
                <a:solidFill>
                  <a:schemeClr val="accent3">
                    <a:lumMod val="60000"/>
                    <a:lumOff val="40000"/>
                  </a:schemeClr>
                </a:solidFill>
              </a:rPr>
              <a:t>Prolactin</a:t>
            </a:r>
            <a:r>
              <a:rPr lang="en-US" dirty="0"/>
              <a:t> (anterior pituitary)</a:t>
            </a:r>
          </a:p>
          <a:p>
            <a:pPr lvl="1" algn="l" rtl="0"/>
            <a:r>
              <a:rPr lang="en-US" dirty="0"/>
              <a:t>Its level increases during pregnancy (10-20 times)</a:t>
            </a:r>
          </a:p>
          <a:p>
            <a:pPr lvl="1" algn="l" rtl="0"/>
            <a:r>
              <a:rPr lang="en-US" dirty="0"/>
              <a:t>Its main function is milk production</a:t>
            </a:r>
          </a:p>
          <a:p>
            <a:pPr lvl="1" algn="l" rtl="0"/>
            <a:r>
              <a:rPr lang="en-US" dirty="0"/>
              <a:t>Sudden drop in E &amp; P after delivery allows milk production </a:t>
            </a:r>
          </a:p>
          <a:p>
            <a:pPr lvl="1" algn="l" rtl="0"/>
            <a:r>
              <a:rPr lang="en-US" dirty="0"/>
              <a:t>It is controlled mainly by hypothalamic hormone</a:t>
            </a:r>
          </a:p>
          <a:p>
            <a:pPr lvl="2" algn="l" rtl="0"/>
            <a:r>
              <a:rPr lang="en-US" b="1" dirty="0">
                <a:solidFill>
                  <a:srgbClr val="FF0000"/>
                </a:solidFill>
              </a:rPr>
              <a:t>PIH (Dopamine)</a:t>
            </a:r>
          </a:p>
          <a:p>
            <a:pPr algn="l" rtl="0"/>
            <a:r>
              <a:rPr lang="en-US" b="1" dirty="0">
                <a:solidFill>
                  <a:schemeClr val="accent2">
                    <a:lumMod val="60000"/>
                    <a:lumOff val="40000"/>
                  </a:schemeClr>
                </a:solidFill>
              </a:rPr>
              <a:t>Human placental </a:t>
            </a:r>
            <a:r>
              <a:rPr lang="en-US" b="1" dirty="0" err="1">
                <a:solidFill>
                  <a:schemeClr val="accent2">
                    <a:lumMod val="60000"/>
                    <a:lumOff val="40000"/>
                  </a:schemeClr>
                </a:solidFill>
              </a:rPr>
              <a:t>lactogen</a:t>
            </a:r>
            <a:r>
              <a:rPr lang="en-US" b="1" dirty="0">
                <a:solidFill>
                  <a:schemeClr val="accent2">
                    <a:lumMod val="60000"/>
                    <a:lumOff val="40000"/>
                  </a:schemeClr>
                </a:solidFill>
              </a:rPr>
              <a:t> </a:t>
            </a:r>
            <a:r>
              <a:rPr lang="en-US" sz="2400" dirty="0"/>
              <a:t>(</a:t>
            </a:r>
            <a:r>
              <a:rPr lang="en-US" dirty="0"/>
              <a:t>placenta)</a:t>
            </a:r>
          </a:p>
          <a:p>
            <a:pPr lvl="1" algn="l" rtl="0"/>
            <a:r>
              <a:rPr lang="en-GB" dirty="0"/>
              <a:t>Facilitate </a:t>
            </a:r>
            <a:r>
              <a:rPr lang="en-GB" dirty="0" err="1"/>
              <a:t>mammogenesis</a:t>
            </a:r>
            <a:endParaRPr lang="en-GB" dirty="0"/>
          </a:p>
          <a:p>
            <a:pPr lvl="1" algn="l" rtl="0"/>
            <a:r>
              <a:rPr lang="en-GB" dirty="0"/>
              <a:t>Delay milk production</a:t>
            </a:r>
            <a:endParaRPr lang="en-US" dirty="0"/>
          </a:p>
          <a:p>
            <a:pPr algn="l" rtl="0"/>
            <a:endParaRPr lang="x-non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692696"/>
            <a:ext cx="8382000" cy="792088"/>
          </a:xfrm>
        </p:spPr>
        <p:txBody>
          <a:bodyPr>
            <a:normAutofit/>
          </a:bodyPr>
          <a:lstStyle/>
          <a:p>
            <a:pPr rtl="0"/>
            <a:r>
              <a:rPr lang="en-US" sz="4400" dirty="0"/>
              <a:t>Lactogenesis </a:t>
            </a:r>
            <a:endParaRPr lang="x-none" sz="4400" dirty="0"/>
          </a:p>
        </p:txBody>
      </p:sp>
      <p:sp>
        <p:nvSpPr>
          <p:cNvPr id="6" name="عنصر نائب للمحتوى 5"/>
          <p:cNvSpPr>
            <a:spLocks noGrp="1"/>
          </p:cNvSpPr>
          <p:nvPr>
            <p:ph idx="1"/>
          </p:nvPr>
        </p:nvSpPr>
        <p:spPr>
          <a:xfrm>
            <a:off x="381000" y="1600200"/>
            <a:ext cx="8534400" cy="5257800"/>
          </a:xfrm>
        </p:spPr>
        <p:txBody>
          <a:bodyPr>
            <a:normAutofit lnSpcReduction="10000"/>
          </a:bodyPr>
          <a:lstStyle/>
          <a:p>
            <a:pPr algn="l" rtl="0"/>
            <a:r>
              <a:rPr lang="en-US" dirty="0"/>
              <a:t>Lactogenesis: cellular changes by which mammary epithelial cells are converted from a non secretory state to a secretory state: 2 stages</a:t>
            </a:r>
          </a:p>
          <a:p>
            <a:pPr algn="l" rtl="0"/>
            <a:r>
              <a:rPr lang="en-US" dirty="0">
                <a:solidFill>
                  <a:schemeClr val="accent2">
                    <a:lumMod val="60000"/>
                    <a:lumOff val="40000"/>
                  </a:schemeClr>
                </a:solidFill>
              </a:rPr>
              <a:t>Lactogenesis 1</a:t>
            </a:r>
            <a:r>
              <a:rPr lang="en-US" dirty="0"/>
              <a:t>: </a:t>
            </a:r>
            <a:r>
              <a:rPr lang="en-GB" b="1" i="1" dirty="0"/>
              <a:t>(</a:t>
            </a:r>
            <a:r>
              <a:rPr lang="en-GB" sz="2000" dirty="0" err="1"/>
              <a:t>Cytologic</a:t>
            </a:r>
            <a:r>
              <a:rPr lang="en-GB" sz="2000" dirty="0"/>
              <a:t> and enzymatic differentiation of alveolar epithelial cells).</a:t>
            </a:r>
            <a:endParaRPr lang="en-US" sz="2000" dirty="0"/>
          </a:p>
          <a:p>
            <a:pPr lvl="1" algn="l" rtl="0"/>
            <a:r>
              <a:rPr lang="en-US" dirty="0"/>
              <a:t>Starts in mid pregnancy and characterized by expression of many genes involved in synthesis of milk components (increase in the uptake transport systems for amino acids, glucose, and calcium required for milk synthesis). </a:t>
            </a:r>
          </a:p>
          <a:p>
            <a:pPr lvl="1" algn="l" rtl="0"/>
            <a:r>
              <a:rPr lang="en-US" dirty="0"/>
              <a:t>Hormones involved: </a:t>
            </a:r>
          </a:p>
          <a:p>
            <a:pPr marL="1371600" lvl="2" indent="-457200" algn="l" rtl="0">
              <a:buFont typeface="+mj-lt"/>
              <a:buAutoNum type="arabicPeriod"/>
            </a:pPr>
            <a:r>
              <a:rPr lang="en-US" dirty="0"/>
              <a:t>Progesterone (suppresses milk secretion)</a:t>
            </a:r>
          </a:p>
          <a:p>
            <a:pPr marL="1371600" lvl="2" indent="-457200" algn="l" rtl="0">
              <a:buFont typeface="+mj-lt"/>
              <a:buAutoNum type="arabicPeriod"/>
            </a:pPr>
            <a:r>
              <a:rPr lang="en-US" b="1" dirty="0" err="1"/>
              <a:t>Prolactin</a:t>
            </a:r>
            <a:r>
              <a:rPr lang="en-US" dirty="0"/>
              <a:t> and/or placental </a:t>
            </a:r>
            <a:r>
              <a:rPr lang="en-US" dirty="0" err="1"/>
              <a:t>lactogen</a:t>
            </a:r>
            <a:endParaRPr lang="en-US" dirty="0"/>
          </a:p>
          <a:p>
            <a:pPr marL="1371600" lvl="2" indent="-457200" algn="l" rtl="0">
              <a:buFont typeface="+mj-lt"/>
              <a:buAutoNum type="arabicPeriod"/>
            </a:pPr>
            <a:r>
              <a:rPr lang="en-US" dirty="0"/>
              <a:t>Growth hormone</a:t>
            </a:r>
          </a:p>
          <a:p>
            <a:pPr marL="1371600" lvl="2" indent="-457200" algn="l" rtl="0">
              <a:buFont typeface="+mj-lt"/>
              <a:buAutoNum type="arabicPeriod"/>
            </a:pPr>
            <a:r>
              <a:rPr lang="en-US" dirty="0" err="1"/>
              <a:t>Glucocorticoids</a:t>
            </a:r>
            <a:r>
              <a:rPr lang="en-US" dirty="0"/>
              <a:t> (</a:t>
            </a:r>
            <a:r>
              <a:rPr lang="en-US" b="1" dirty="0" err="1"/>
              <a:t>Cortisol</a:t>
            </a:r>
            <a:r>
              <a:rPr lang="en-US" dirty="0"/>
              <a:t>)</a:t>
            </a:r>
          </a:p>
          <a:p>
            <a:pPr lvl="2" algn="l" rtl="0"/>
            <a:endParaRPr lang="x-non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400" dirty="0"/>
              <a:t>Lactogenesis </a:t>
            </a:r>
            <a:endParaRPr lang="x-none" sz="4400" dirty="0"/>
          </a:p>
        </p:txBody>
      </p:sp>
      <p:sp>
        <p:nvSpPr>
          <p:cNvPr id="3" name="عنصر نائب للمحتوى 2"/>
          <p:cNvSpPr>
            <a:spLocks noGrp="1"/>
          </p:cNvSpPr>
          <p:nvPr>
            <p:ph idx="1"/>
          </p:nvPr>
        </p:nvSpPr>
        <p:spPr/>
        <p:txBody>
          <a:bodyPr>
            <a:normAutofit lnSpcReduction="10000"/>
          </a:bodyPr>
          <a:lstStyle/>
          <a:p>
            <a:pPr algn="l" rtl="0"/>
            <a:r>
              <a:rPr lang="en-US" dirty="0">
                <a:solidFill>
                  <a:schemeClr val="accent2">
                    <a:lumMod val="60000"/>
                    <a:lumOff val="40000"/>
                  </a:schemeClr>
                </a:solidFill>
              </a:rPr>
              <a:t>Lactogenesis 2</a:t>
            </a:r>
            <a:r>
              <a:rPr lang="en-US" dirty="0"/>
              <a:t>: </a:t>
            </a:r>
            <a:r>
              <a:rPr lang="en-GB" b="1" i="1" dirty="0"/>
              <a:t>(</a:t>
            </a:r>
            <a:r>
              <a:rPr lang="en-GB" dirty="0"/>
              <a:t>Copious secretion of all milk components).</a:t>
            </a:r>
          </a:p>
          <a:p>
            <a:pPr lvl="1" algn="l" rtl="0"/>
            <a:r>
              <a:rPr lang="en-US" dirty="0"/>
              <a:t>Around parturition withdrawal of </a:t>
            </a:r>
            <a:r>
              <a:rPr lang="en-US" dirty="0">
                <a:solidFill>
                  <a:srgbClr val="FF0000"/>
                </a:solidFill>
              </a:rPr>
              <a:t>progesterone </a:t>
            </a:r>
            <a:r>
              <a:rPr lang="en-US" dirty="0"/>
              <a:t>+ high level of </a:t>
            </a:r>
            <a:r>
              <a:rPr lang="en-US" dirty="0" err="1">
                <a:solidFill>
                  <a:srgbClr val="FF0000"/>
                </a:solidFill>
              </a:rPr>
              <a:t>prolactin</a:t>
            </a:r>
            <a:r>
              <a:rPr lang="en-US" dirty="0"/>
              <a:t> leads to:</a:t>
            </a:r>
          </a:p>
          <a:p>
            <a:pPr lvl="2" algn="l" rtl="0"/>
            <a:r>
              <a:rPr lang="en-US" sz="2400" dirty="0"/>
              <a:t>Further increase in expression of milk protein genes</a:t>
            </a:r>
          </a:p>
          <a:p>
            <a:pPr lvl="2" algn="l" rtl="0"/>
            <a:r>
              <a:rPr lang="en-GB" sz="2400" dirty="0"/>
              <a:t>Glands absorb increased quantities of metabolic substrates from the blood.</a:t>
            </a:r>
            <a:endParaRPr lang="en-US" sz="2400" dirty="0"/>
          </a:p>
          <a:p>
            <a:pPr lvl="2" algn="l" rtl="0"/>
            <a:r>
              <a:rPr lang="en-US" sz="2400" dirty="0"/>
              <a:t>Movement of </a:t>
            </a:r>
            <a:r>
              <a:rPr lang="en-US" sz="2400" dirty="0" err="1"/>
              <a:t>cytoplasmic</a:t>
            </a:r>
            <a:r>
              <a:rPr lang="en-US" sz="2400" dirty="0"/>
              <a:t> lipid droplets and casein into alveolar Lumina</a:t>
            </a:r>
          </a:p>
          <a:p>
            <a:pPr lvl="2" algn="l" rtl="0"/>
            <a:r>
              <a:rPr lang="en-US" sz="2400" dirty="0"/>
              <a:t>Transfer of </a:t>
            </a:r>
            <a:r>
              <a:rPr lang="en-US" sz="2400" dirty="0" err="1"/>
              <a:t>immunoglobulins</a:t>
            </a:r>
            <a:endParaRPr lang="en-US" sz="2400" dirty="0"/>
          </a:p>
          <a:p>
            <a:pPr lvl="2" algn="l" rtl="0"/>
            <a:r>
              <a:rPr lang="en-US" sz="2400" dirty="0"/>
              <a:t>Secretion of </a:t>
            </a:r>
            <a:r>
              <a:rPr lang="en-US" sz="2400" dirty="0" err="1"/>
              <a:t>colostrum</a:t>
            </a:r>
            <a:r>
              <a:rPr lang="en-US" sz="2400" dirty="0"/>
              <a:t> followed by milk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400" dirty="0"/>
              <a:t>Lactogenesis </a:t>
            </a:r>
            <a:endParaRPr lang="x-none" sz="4400" dirty="0"/>
          </a:p>
        </p:txBody>
      </p:sp>
      <p:sp>
        <p:nvSpPr>
          <p:cNvPr id="3" name="عنصر نائب للمحتوى 2"/>
          <p:cNvSpPr>
            <a:spLocks noGrp="1"/>
          </p:cNvSpPr>
          <p:nvPr>
            <p:ph idx="1"/>
          </p:nvPr>
        </p:nvSpPr>
        <p:spPr/>
        <p:txBody>
          <a:bodyPr/>
          <a:lstStyle/>
          <a:p>
            <a:pPr algn="l" rtl="0"/>
            <a:r>
              <a:rPr lang="en-US" dirty="0"/>
              <a:t>Lactogenesis 2:</a:t>
            </a:r>
          </a:p>
          <a:p>
            <a:pPr lvl="1" algn="l" rtl="0"/>
            <a:r>
              <a:rPr lang="en-US" dirty="0"/>
              <a:t>Suckling stimulates further increase in expression of genes involved in milk secretion with expansion of alveolar epithelium</a:t>
            </a:r>
          </a:p>
          <a:p>
            <a:pPr lvl="1" algn="l" rtl="0"/>
            <a:r>
              <a:rPr lang="en-US" dirty="0"/>
              <a:t>Lactation is maintained by removal of milk</a:t>
            </a:r>
          </a:p>
          <a:p>
            <a:pPr lvl="1" algn="l" rtl="0"/>
            <a:r>
              <a:rPr lang="en-US" dirty="0"/>
              <a:t>2 hormones involved</a:t>
            </a:r>
          </a:p>
          <a:p>
            <a:pPr lvl="2" algn="l" rtl="0"/>
            <a:r>
              <a:rPr lang="en-US" dirty="0" err="1"/>
              <a:t>Prolactin</a:t>
            </a:r>
            <a:r>
              <a:rPr lang="en-US" dirty="0"/>
              <a:t> (milk production)</a:t>
            </a:r>
          </a:p>
          <a:p>
            <a:pPr lvl="2" algn="l" rtl="0"/>
            <a:r>
              <a:rPr lang="en-US" dirty="0" err="1"/>
              <a:t>Oxytocin</a:t>
            </a:r>
            <a:r>
              <a:rPr lang="en-US" dirty="0"/>
              <a:t>  (milk let-down)</a:t>
            </a:r>
            <a:endParaRPr lang="x-non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production\Lactation.jpg"/>
          <p:cNvPicPr>
            <a:picLocks noChangeAspect="1" noChangeArrowheads="1"/>
          </p:cNvPicPr>
          <p:nvPr/>
        </p:nvPicPr>
        <p:blipFill>
          <a:blip r:embed="rId2" cstate="print"/>
          <a:srcRect/>
          <a:stretch>
            <a:fillRect/>
          </a:stretch>
        </p:blipFill>
        <p:spPr bwMode="auto">
          <a:xfrm>
            <a:off x="990600" y="1268760"/>
            <a:ext cx="7162800" cy="4903440"/>
          </a:xfrm>
          <a:prstGeom prst="rect">
            <a:avLst/>
          </a:prstGeom>
          <a:noFill/>
        </p:spPr>
      </p:pic>
      <p:sp>
        <p:nvSpPr>
          <p:cNvPr id="6" name="عنوان 5"/>
          <p:cNvSpPr>
            <a:spLocks noGrp="1"/>
          </p:cNvSpPr>
          <p:nvPr>
            <p:ph type="title"/>
          </p:nvPr>
        </p:nvSpPr>
        <p:spPr>
          <a:xfrm>
            <a:off x="457200" y="704088"/>
            <a:ext cx="8305800" cy="348648"/>
          </a:xfrm>
        </p:spPr>
        <p:txBody>
          <a:bodyPr>
            <a:normAutofit fontScale="90000"/>
          </a:bodyPr>
          <a:lstStyle/>
          <a:p>
            <a:endParaRPr lang="x-non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Stages of </a:t>
            </a:r>
            <a:r>
              <a:rPr lang="en-US" dirty="0" err="1"/>
              <a:t>lactogenesis</a:t>
            </a:r>
            <a:endParaRPr lang="en-US" dirty="0"/>
          </a:p>
        </p:txBody>
      </p:sp>
      <p:pic>
        <p:nvPicPr>
          <p:cNvPr id="3074" name="Picture 2" descr="Schematic of lactation cycle"/>
          <p:cNvPicPr>
            <a:picLocks noChangeAspect="1" noChangeArrowheads="1"/>
          </p:cNvPicPr>
          <p:nvPr/>
        </p:nvPicPr>
        <p:blipFill>
          <a:blip r:embed="rId2" cstate="print"/>
          <a:srcRect/>
          <a:stretch>
            <a:fillRect/>
          </a:stretch>
        </p:blipFill>
        <p:spPr bwMode="auto">
          <a:xfrm>
            <a:off x="838200" y="2438400"/>
            <a:ext cx="7564211" cy="3114675"/>
          </a:xfrm>
          <a:prstGeom prst="rect">
            <a:avLst/>
          </a:prstGeom>
          <a:noFill/>
        </p:spPr>
      </p:pic>
      <p:sp>
        <p:nvSpPr>
          <p:cNvPr id="5" name="مربع نص 4"/>
          <p:cNvSpPr txBox="1"/>
          <p:nvPr/>
        </p:nvSpPr>
        <p:spPr>
          <a:xfrm>
            <a:off x="593627" y="5943600"/>
            <a:ext cx="7559773" cy="369332"/>
          </a:xfrm>
          <a:prstGeom prst="rect">
            <a:avLst/>
          </a:prstGeom>
          <a:noFill/>
        </p:spPr>
        <p:txBody>
          <a:bodyPr wrap="square" rtlCol="0">
            <a:spAutoFit/>
          </a:bodyPr>
          <a:lstStyle/>
          <a:p>
            <a:pPr algn="l" rtl="0"/>
            <a:r>
              <a:rPr lang="en-US" b="1" dirty="0" err="1">
                <a:solidFill>
                  <a:schemeClr val="accent2">
                    <a:lumMod val="60000"/>
                    <a:lumOff val="40000"/>
                  </a:schemeClr>
                </a:solidFill>
              </a:rPr>
              <a:t>Mamogenesis</a:t>
            </a:r>
            <a:r>
              <a:rPr lang="en-US" dirty="0"/>
              <a:t>	</a:t>
            </a:r>
            <a:r>
              <a:rPr lang="en-US" b="1" dirty="0"/>
              <a:t>and</a:t>
            </a:r>
            <a:r>
              <a:rPr lang="en-US" dirty="0"/>
              <a:t>	</a:t>
            </a:r>
            <a:r>
              <a:rPr lang="en-US" b="1" dirty="0">
                <a:solidFill>
                  <a:srgbClr val="FF6600"/>
                </a:solidFill>
              </a:rPr>
              <a:t>Lactogenesis</a:t>
            </a:r>
            <a:r>
              <a:rPr lang="en-US" dirty="0"/>
              <a:t>		</a:t>
            </a:r>
            <a:r>
              <a:rPr lang="en-US" b="1" dirty="0" err="1">
                <a:solidFill>
                  <a:srgbClr val="00B050"/>
                </a:solidFill>
              </a:rPr>
              <a:t>Galctopoesis</a:t>
            </a:r>
            <a:endParaRPr lang="en-GB" b="1" dirty="0">
              <a:solidFill>
                <a:srgbClr val="00B05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884634"/>
            <a:ext cx="7620000" cy="6000750"/>
          </a:xfrm>
          <a:prstGeom prst="rect">
            <a:avLst/>
          </a:prstGeom>
        </p:spPr>
      </p:pic>
    </p:spTree>
    <p:extLst>
      <p:ext uri="{BB962C8B-B14F-4D97-AF65-F5344CB8AC3E}">
        <p14:creationId xmlns:p14="http://schemas.microsoft.com/office/powerpoint/2010/main" val="404114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a:t>Objectives </a:t>
            </a:r>
            <a:endParaRPr lang="x-none" dirty="0"/>
          </a:p>
        </p:txBody>
      </p:sp>
      <p:sp>
        <p:nvSpPr>
          <p:cNvPr id="3" name="عنصر نائب للمحتوى 2"/>
          <p:cNvSpPr>
            <a:spLocks noGrp="1"/>
          </p:cNvSpPr>
          <p:nvPr>
            <p:ph idx="1"/>
          </p:nvPr>
        </p:nvSpPr>
        <p:spPr/>
        <p:txBody>
          <a:bodyPr/>
          <a:lstStyle/>
          <a:p>
            <a:pPr algn="l" rtl="0"/>
            <a:r>
              <a:rPr lang="en-US" dirty="0"/>
              <a:t>Hormonal requirement for breast development (</a:t>
            </a:r>
            <a:r>
              <a:rPr lang="en-US" b="1" dirty="0" err="1"/>
              <a:t>Mamogenesis</a:t>
            </a:r>
            <a:r>
              <a:rPr lang="en-US" dirty="0"/>
              <a:t>)</a:t>
            </a:r>
          </a:p>
          <a:p>
            <a:pPr algn="l" rtl="0"/>
            <a:r>
              <a:rPr lang="en-US" dirty="0"/>
              <a:t>Hormones involved in the process of lactation (</a:t>
            </a:r>
            <a:r>
              <a:rPr lang="en-US" b="1" dirty="0"/>
              <a:t>Lactogenesis</a:t>
            </a:r>
            <a:r>
              <a:rPr lang="en-US" dirty="0"/>
              <a:t>) and their physiological action</a:t>
            </a:r>
          </a:p>
          <a:p>
            <a:pPr algn="l" rtl="0"/>
            <a:r>
              <a:rPr lang="en-US" dirty="0"/>
              <a:t>Physiological basis of suckling reflex and its role in lactation</a:t>
            </a:r>
          </a:p>
          <a:p>
            <a:pPr algn="l" rtl="0"/>
            <a:r>
              <a:rPr lang="en-GB" b="1" dirty="0" err="1"/>
              <a:t>Galactopoeisis</a:t>
            </a:r>
            <a:endParaRPr lang="en-GB" b="1" dirty="0"/>
          </a:p>
          <a:p>
            <a:pPr lvl="0" algn="l" rtl="0"/>
            <a:r>
              <a:rPr lang="en-GB" b="1" dirty="0"/>
              <a:t>Involution</a:t>
            </a:r>
            <a:r>
              <a:rPr lang="en-GB" dirty="0"/>
              <a:t> (the termination of milk production).</a:t>
            </a:r>
          </a:p>
          <a:p>
            <a:pPr algn="l" rtl="0">
              <a:buNone/>
            </a:pPr>
            <a:endParaRPr lang="x-none"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685800"/>
            <a:ext cx="8229600" cy="1143000"/>
          </a:xfrm>
        </p:spPr>
        <p:txBody>
          <a:bodyPr>
            <a:normAutofit/>
          </a:bodyPr>
          <a:lstStyle/>
          <a:p>
            <a:pPr rtl="0"/>
            <a:r>
              <a:rPr lang="en-US" sz="4400" dirty="0"/>
              <a:t>Hormonal regulation of </a:t>
            </a:r>
            <a:r>
              <a:rPr lang="en-US" sz="4400" dirty="0" err="1"/>
              <a:t>lactogenesis</a:t>
            </a:r>
            <a:endParaRPr lang="x-none" sz="4400" dirty="0"/>
          </a:p>
        </p:txBody>
      </p:sp>
      <p:sp>
        <p:nvSpPr>
          <p:cNvPr id="5" name="عنصر نائب للمحتوى 4"/>
          <p:cNvSpPr>
            <a:spLocks noGrp="1"/>
          </p:cNvSpPr>
          <p:nvPr>
            <p:ph idx="1"/>
          </p:nvPr>
        </p:nvSpPr>
        <p:spPr/>
        <p:txBody>
          <a:bodyPr>
            <a:normAutofit/>
          </a:bodyPr>
          <a:lstStyle/>
          <a:p>
            <a:pPr algn="l" rtl="0"/>
            <a:r>
              <a:rPr lang="en-US" dirty="0"/>
              <a:t>Metabolic hormones (direct effect)</a:t>
            </a:r>
          </a:p>
          <a:p>
            <a:pPr lvl="1" algn="l" rtl="0"/>
            <a:r>
              <a:rPr lang="en-US" b="1" dirty="0">
                <a:solidFill>
                  <a:schemeClr val="accent3">
                    <a:lumMod val="60000"/>
                    <a:lumOff val="40000"/>
                  </a:schemeClr>
                </a:solidFill>
              </a:rPr>
              <a:t>GH </a:t>
            </a:r>
          </a:p>
          <a:p>
            <a:pPr lvl="2" algn="l" rtl="0"/>
            <a:r>
              <a:rPr lang="en-US" dirty="0"/>
              <a:t>Can be produced locally</a:t>
            </a:r>
          </a:p>
          <a:p>
            <a:pPr lvl="2" algn="l" rtl="0"/>
            <a:r>
              <a:rPr lang="en-US" dirty="0"/>
              <a:t>Its secretion is stimulated by progesterone </a:t>
            </a:r>
          </a:p>
          <a:p>
            <a:pPr lvl="2" algn="l" rtl="0"/>
            <a:r>
              <a:rPr lang="en-US" dirty="0"/>
              <a:t>Increases production of IGF-1 by the liver and locally. </a:t>
            </a:r>
          </a:p>
          <a:p>
            <a:pPr lvl="2" algn="l" rtl="0"/>
            <a:r>
              <a:rPr lang="en-US" dirty="0"/>
              <a:t>Mediate cell survival and </a:t>
            </a:r>
            <a:r>
              <a:rPr lang="en-US" dirty="0" err="1"/>
              <a:t>ductal</a:t>
            </a:r>
            <a:r>
              <a:rPr lang="en-US" dirty="0"/>
              <a:t> growth</a:t>
            </a:r>
          </a:p>
          <a:p>
            <a:pPr lvl="1" algn="l" rtl="0"/>
            <a:r>
              <a:rPr lang="en-US" b="1" dirty="0">
                <a:solidFill>
                  <a:schemeClr val="accent3">
                    <a:lumMod val="60000"/>
                    <a:lumOff val="40000"/>
                  </a:schemeClr>
                </a:solidFill>
              </a:rPr>
              <a:t>Corticosteroids </a:t>
            </a:r>
          </a:p>
          <a:p>
            <a:pPr lvl="2" algn="l" rtl="0"/>
            <a:r>
              <a:rPr lang="en-US" dirty="0"/>
              <a:t>Increases during pregnancy (five fold) </a:t>
            </a:r>
          </a:p>
          <a:p>
            <a:pPr lvl="2" algn="l" rtl="0"/>
            <a:r>
              <a:rPr lang="en-US" dirty="0"/>
              <a:t>Involved in breast development (permissive action on milk protein synthesis)</a:t>
            </a:r>
          </a:p>
          <a:p>
            <a:pPr algn="l" rtl="0"/>
            <a:endParaRPr lang="x-non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400" dirty="0"/>
              <a:t>Hormonal regulation of </a:t>
            </a:r>
            <a:r>
              <a:rPr lang="en-US" sz="4400" dirty="0" err="1"/>
              <a:t>lactogenesis</a:t>
            </a:r>
            <a:endParaRPr lang="x-none" sz="4400" dirty="0"/>
          </a:p>
        </p:txBody>
      </p:sp>
      <p:sp>
        <p:nvSpPr>
          <p:cNvPr id="3" name="عنصر نائب للمحتوى 2"/>
          <p:cNvSpPr>
            <a:spLocks noGrp="1"/>
          </p:cNvSpPr>
          <p:nvPr>
            <p:ph idx="1"/>
          </p:nvPr>
        </p:nvSpPr>
        <p:spPr/>
        <p:txBody>
          <a:bodyPr>
            <a:normAutofit/>
          </a:bodyPr>
          <a:lstStyle/>
          <a:p>
            <a:pPr lvl="1" algn="l" rtl="0"/>
            <a:r>
              <a:rPr lang="en-US" b="1" dirty="0">
                <a:solidFill>
                  <a:schemeClr val="accent3">
                    <a:lumMod val="60000"/>
                    <a:lumOff val="40000"/>
                  </a:schemeClr>
                </a:solidFill>
              </a:rPr>
              <a:t>Thyroxin</a:t>
            </a:r>
          </a:p>
          <a:p>
            <a:pPr lvl="2" algn="l" rtl="0"/>
            <a:r>
              <a:rPr lang="en-US" dirty="0"/>
              <a:t>Essential for milk production</a:t>
            </a:r>
          </a:p>
          <a:p>
            <a:pPr lvl="2" algn="l" rtl="0"/>
            <a:r>
              <a:rPr lang="en-US" dirty="0"/>
              <a:t>Thyroxin &amp; TSH level decreases during lactation </a:t>
            </a:r>
          </a:p>
          <a:p>
            <a:pPr lvl="2" algn="l" rtl="0"/>
            <a:r>
              <a:rPr lang="en-US" dirty="0"/>
              <a:t>TRH increases leading to stimulation of PRL  (nasal administration to treat inadequate lactation ) </a:t>
            </a:r>
          </a:p>
          <a:p>
            <a:pPr lvl="1" algn="l" rtl="0"/>
            <a:endParaRPr lang="en-US" b="1" dirty="0">
              <a:solidFill>
                <a:schemeClr val="accent3">
                  <a:lumMod val="60000"/>
                  <a:lumOff val="40000"/>
                </a:schemeClr>
              </a:solidFill>
            </a:endParaRPr>
          </a:p>
          <a:p>
            <a:pPr lvl="1" algn="l" rtl="0"/>
            <a:r>
              <a:rPr lang="en-US" b="1" dirty="0">
                <a:solidFill>
                  <a:schemeClr val="accent3">
                    <a:lumMod val="60000"/>
                    <a:lumOff val="40000"/>
                  </a:schemeClr>
                </a:solidFill>
              </a:rPr>
              <a:t>Insulin </a:t>
            </a:r>
          </a:p>
          <a:p>
            <a:pPr lvl="2" algn="l" rtl="0"/>
            <a:r>
              <a:rPr lang="en-US" dirty="0"/>
              <a:t>Low during lactation</a:t>
            </a:r>
          </a:p>
          <a:p>
            <a:pPr lvl="2" algn="l" rtl="0"/>
            <a:r>
              <a:rPr lang="en-US" dirty="0"/>
              <a:t>Shunt of nutrients from storage depots to milk synthesis</a:t>
            </a:r>
          </a:p>
          <a:p>
            <a:pPr algn="l" rtl="0"/>
            <a:endParaRPr lang="x-non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400" dirty="0"/>
              <a:t>Hormonal regulation of </a:t>
            </a:r>
            <a:r>
              <a:rPr lang="en-US" sz="4400" dirty="0" err="1"/>
              <a:t>lactogenesis</a:t>
            </a:r>
            <a:endParaRPr lang="x-none" sz="4400" dirty="0"/>
          </a:p>
        </p:txBody>
      </p:sp>
      <p:sp>
        <p:nvSpPr>
          <p:cNvPr id="3" name="عنصر نائب للمحتوى 2"/>
          <p:cNvSpPr>
            <a:spLocks noGrp="1"/>
          </p:cNvSpPr>
          <p:nvPr>
            <p:ph idx="1"/>
          </p:nvPr>
        </p:nvSpPr>
        <p:spPr/>
        <p:txBody>
          <a:bodyPr>
            <a:normAutofit/>
          </a:bodyPr>
          <a:lstStyle/>
          <a:p>
            <a:pPr algn="l" rtl="0"/>
            <a:r>
              <a:rPr lang="en-US" dirty="0"/>
              <a:t>Mammary hormones </a:t>
            </a:r>
          </a:p>
          <a:p>
            <a:pPr lvl="1" algn="l" rtl="0"/>
            <a:r>
              <a:rPr lang="en-US" b="1" dirty="0">
                <a:solidFill>
                  <a:schemeClr val="accent3">
                    <a:lumMod val="60000"/>
                    <a:lumOff val="40000"/>
                  </a:schemeClr>
                </a:solidFill>
              </a:rPr>
              <a:t>GH</a:t>
            </a:r>
          </a:p>
          <a:p>
            <a:pPr lvl="2" algn="l" rtl="0"/>
            <a:r>
              <a:rPr lang="en-US" dirty="0"/>
              <a:t>Progesterone stimulates its secretion</a:t>
            </a:r>
          </a:p>
          <a:p>
            <a:pPr lvl="1" algn="l" rtl="0"/>
            <a:r>
              <a:rPr lang="en-US" b="1" dirty="0" err="1">
                <a:solidFill>
                  <a:schemeClr val="accent3">
                    <a:lumMod val="60000"/>
                    <a:lumOff val="40000"/>
                  </a:schemeClr>
                </a:solidFill>
              </a:rPr>
              <a:t>Leptin</a:t>
            </a:r>
            <a:endParaRPr lang="en-US" b="1" dirty="0">
              <a:solidFill>
                <a:schemeClr val="accent3">
                  <a:lumMod val="60000"/>
                  <a:lumOff val="40000"/>
                </a:schemeClr>
              </a:solidFill>
            </a:endParaRPr>
          </a:p>
          <a:p>
            <a:pPr lvl="2" algn="l" rtl="0"/>
            <a:r>
              <a:rPr lang="en-US" dirty="0"/>
              <a:t>Increases during pregnancy (increase adipose tissue)</a:t>
            </a:r>
          </a:p>
          <a:p>
            <a:pPr lvl="2" algn="l" rtl="0"/>
            <a:r>
              <a:rPr lang="en-US" dirty="0"/>
              <a:t>Decreases with lactation  </a:t>
            </a:r>
          </a:p>
          <a:p>
            <a:pPr lvl="1" algn="l" rtl="0"/>
            <a:r>
              <a:rPr lang="en-US" b="1" dirty="0" err="1">
                <a:solidFill>
                  <a:schemeClr val="accent3">
                    <a:lumMod val="60000"/>
                    <a:lumOff val="40000"/>
                  </a:schemeClr>
                </a:solidFill>
              </a:rPr>
              <a:t>PTHrP</a:t>
            </a:r>
            <a:endParaRPr lang="en-US" b="1" dirty="0">
              <a:solidFill>
                <a:schemeClr val="accent3">
                  <a:lumMod val="60000"/>
                  <a:lumOff val="40000"/>
                </a:schemeClr>
              </a:solidFill>
            </a:endParaRPr>
          </a:p>
          <a:p>
            <a:pPr lvl="2" algn="l" rtl="0"/>
            <a:r>
              <a:rPr lang="en-US" dirty="0"/>
              <a:t>Increases during lactation</a:t>
            </a:r>
          </a:p>
          <a:p>
            <a:pPr lvl="2" algn="l" rtl="0"/>
            <a:r>
              <a:rPr lang="en-US" dirty="0"/>
              <a:t>Mobilizes bone calcium</a:t>
            </a:r>
          </a:p>
          <a:p>
            <a:pPr lvl="2" algn="l" rtl="0"/>
            <a:r>
              <a:rPr lang="en-US" dirty="0"/>
              <a:t>Increase in alkaline </a:t>
            </a:r>
            <a:r>
              <a:rPr lang="en-US" dirty="0" err="1"/>
              <a:t>phosphatase</a:t>
            </a:r>
            <a:endParaRPr lang="en-US" dirty="0"/>
          </a:p>
          <a:p>
            <a:pPr lvl="1" algn="l" rtl="0"/>
            <a:endParaRPr lang="x-none" dirty="0"/>
          </a:p>
          <a:p>
            <a:pPr algn="l" rtl="0"/>
            <a:endParaRPr lang="x-non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09600" y="848246"/>
            <a:ext cx="7848600" cy="547635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medscape.com/pi/emed/ckb/pediatrics_cardiac/1331339-1331345-1835675-1835739.jpg"/>
          <p:cNvPicPr>
            <a:picLocks noChangeAspect="1" noChangeArrowheads="1"/>
          </p:cNvPicPr>
          <p:nvPr/>
        </p:nvPicPr>
        <p:blipFill>
          <a:blip r:embed="rId2" cstate="print"/>
          <a:srcRect/>
          <a:stretch>
            <a:fillRect/>
          </a:stretch>
        </p:blipFill>
        <p:spPr bwMode="auto">
          <a:xfrm>
            <a:off x="2209800" y="304800"/>
            <a:ext cx="5105400" cy="4594861"/>
          </a:xfrm>
          <a:prstGeom prst="rect">
            <a:avLst/>
          </a:prstGeom>
          <a:noFill/>
        </p:spPr>
      </p:pic>
      <p:sp>
        <p:nvSpPr>
          <p:cNvPr id="3" name="مستطيل 2"/>
          <p:cNvSpPr/>
          <p:nvPr/>
        </p:nvSpPr>
        <p:spPr>
          <a:xfrm>
            <a:off x="76200" y="5042118"/>
            <a:ext cx="8991600" cy="1815882"/>
          </a:xfrm>
          <a:prstGeom prst="rect">
            <a:avLst/>
          </a:prstGeom>
        </p:spPr>
        <p:txBody>
          <a:bodyPr wrap="square">
            <a:spAutoFit/>
          </a:bodyPr>
          <a:lstStyle/>
          <a:p>
            <a:pPr algn="just" rtl="0"/>
            <a:r>
              <a:rPr lang="en-GB" sz="1400" dirty="0"/>
              <a:t>The pathways for milk secretion and synthesis by the mammary epithelial cell. I: </a:t>
            </a:r>
            <a:r>
              <a:rPr lang="en-GB" sz="1400" dirty="0" err="1"/>
              <a:t>Exocytosis</a:t>
            </a:r>
            <a:r>
              <a:rPr lang="en-GB" sz="1400" dirty="0"/>
              <a:t> of milk protein, lactose, and other components of the aqueous phase in Golgi-derived </a:t>
            </a:r>
            <a:r>
              <a:rPr lang="en-GB" sz="1400" dirty="0" err="1"/>
              <a:t>secretory</a:t>
            </a:r>
            <a:r>
              <a:rPr lang="en-GB" sz="1400" dirty="0"/>
              <a:t> vesicles. II: Milk fat secretion via the milk fat globule. III: Direct movement of mono </a:t>
            </a:r>
            <a:r>
              <a:rPr lang="en-GB" sz="1400" dirty="0" err="1"/>
              <a:t>valent</a:t>
            </a:r>
            <a:r>
              <a:rPr lang="en-GB" sz="1400" dirty="0"/>
              <a:t> ions, water, and glucose across the apical membrane of the cell. IV: </a:t>
            </a:r>
            <a:r>
              <a:rPr lang="en-GB" sz="1400" dirty="0" err="1"/>
              <a:t>Transcytosis</a:t>
            </a:r>
            <a:r>
              <a:rPr lang="en-GB" sz="1400" dirty="0"/>
              <a:t> of components of the interstitial space. V: The </a:t>
            </a:r>
            <a:r>
              <a:rPr lang="en-GB" sz="1400" dirty="0" err="1"/>
              <a:t>paracellular</a:t>
            </a:r>
            <a:r>
              <a:rPr lang="en-GB" sz="1400" dirty="0"/>
              <a:t> pathway for plasma components and leukocytes. Pathway V is open only during pregnancy, involution, and in inflammatory states such as mastitis. SV = </a:t>
            </a:r>
            <a:r>
              <a:rPr lang="en-GB" sz="1400" dirty="0" err="1"/>
              <a:t>Secretory</a:t>
            </a:r>
            <a:r>
              <a:rPr lang="en-GB" sz="1400" dirty="0"/>
              <a:t> vesicle; RER = Rough endoplasmic reticulum; BM = Basement membrane; MFG = Milk fat globule; CLD = </a:t>
            </a:r>
            <a:r>
              <a:rPr lang="en-GB" sz="1400" dirty="0" err="1"/>
              <a:t>Cytoplasmic</a:t>
            </a:r>
            <a:r>
              <a:rPr lang="en-GB" sz="1400" dirty="0"/>
              <a:t> lipid droplet; N = Nucleus; PC = Plasma cell; FDA = Fat-depleted </a:t>
            </a:r>
            <a:r>
              <a:rPr lang="en-GB" sz="1400" dirty="0" err="1"/>
              <a:t>adipocyte</a:t>
            </a:r>
            <a:r>
              <a:rPr lang="en-GB" sz="1400" dirty="0"/>
              <a:t>; TJ = Tight junction; GJ = Gap junction; D = </a:t>
            </a:r>
            <a:r>
              <a:rPr lang="en-GB" sz="1400" dirty="0" err="1"/>
              <a:t>Desmosome</a:t>
            </a:r>
            <a:r>
              <a:rPr lang="en-GB" sz="1400" dirty="0"/>
              <a:t>; ME = </a:t>
            </a:r>
            <a:r>
              <a:rPr lang="en-GB" sz="1400" dirty="0" err="1"/>
              <a:t>Myoepithelial</a:t>
            </a:r>
            <a:r>
              <a:rPr lang="en-GB" sz="1400" dirty="0"/>
              <a:t> cell.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pPr algn="l" fontAlgn="t"/>
            <a:r>
              <a:rPr lang="ar-SA" dirty="0">
                <a:solidFill>
                  <a:srgbClr val="222222"/>
                </a:solidFill>
                <a:latin typeface="Roboto"/>
              </a:rPr>
              <a:t>{وإن لكم في الأَنْعَامِ لَعِبْرَةً نُّسْقِيكُم مما في بُطُونِهِ مِن بَيْنِ فَرْثٍ وَدَمٍ </a:t>
            </a:r>
            <a:r>
              <a:rPr lang="ar-SA" dirty="0" smtClean="0">
                <a:solidFill>
                  <a:srgbClr val="222222"/>
                </a:solidFill>
                <a:latin typeface="Roboto"/>
              </a:rPr>
              <a:t>لَّبَناً خالصا سائغا للشاربين</a:t>
            </a:r>
            <a:r>
              <a:rPr lang="en-US" dirty="0" smtClean="0">
                <a:solidFill>
                  <a:srgbClr val="222222"/>
                </a:solidFill>
                <a:latin typeface="Roboto"/>
              </a:rPr>
              <a:t>[</a:t>
            </a:r>
          </a:p>
          <a:p>
            <a:pPr algn="r" rtl="0" fontAlgn="t"/>
            <a:r>
              <a:rPr lang="en-US">
                <a:solidFill>
                  <a:srgbClr val="222222"/>
                </a:solidFill>
                <a:latin typeface="Roboto"/>
                <a:hlinkClick r:id="rId2"/>
              </a:rPr>
              <a:t>https://</a:t>
            </a:r>
            <a:r>
              <a:rPr lang="en-US" smtClean="0">
                <a:solidFill>
                  <a:srgbClr val="222222"/>
                </a:solidFill>
                <a:latin typeface="Roboto"/>
                <a:hlinkClick r:id="rId2"/>
              </a:rPr>
              <a:t>youtu.be/tnz-kp6T8Ow</a:t>
            </a:r>
            <a:r>
              <a:rPr lang="en-US" smtClean="0">
                <a:solidFill>
                  <a:srgbClr val="222222"/>
                </a:solidFill>
                <a:latin typeface="Roboto"/>
              </a:rPr>
              <a:t> </a:t>
            </a:r>
            <a:endParaRPr lang="ar-SA">
              <a:solidFill>
                <a:srgbClr val="222222"/>
              </a:solidFill>
              <a:latin typeface="Roboto"/>
            </a:endParaRPr>
          </a:p>
          <a:p>
            <a:endParaRPr lang="ar-SA" dirty="0"/>
          </a:p>
        </p:txBody>
      </p:sp>
    </p:spTree>
    <p:extLst>
      <p:ext uri="{BB962C8B-B14F-4D97-AF65-F5344CB8AC3E}">
        <p14:creationId xmlns:p14="http://schemas.microsoft.com/office/powerpoint/2010/main" val="445876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704088"/>
            <a:ext cx="8229600" cy="819912"/>
          </a:xfrm>
        </p:spPr>
        <p:txBody>
          <a:bodyPr>
            <a:normAutofit/>
          </a:bodyPr>
          <a:lstStyle/>
          <a:p>
            <a:r>
              <a:rPr lang="en-GB" b="1" dirty="0" err="1"/>
              <a:t>Galactopoeisis</a:t>
            </a:r>
            <a:r>
              <a:rPr lang="en-GB" b="1" dirty="0"/>
              <a:t> </a:t>
            </a:r>
            <a:endParaRPr lang="en-GB" dirty="0"/>
          </a:p>
        </p:txBody>
      </p:sp>
      <p:sp>
        <p:nvSpPr>
          <p:cNvPr id="4" name="عنصر نائب للمحتوى 3"/>
          <p:cNvSpPr>
            <a:spLocks noGrp="1"/>
          </p:cNvSpPr>
          <p:nvPr>
            <p:ph idx="1"/>
          </p:nvPr>
        </p:nvSpPr>
        <p:spPr/>
        <p:txBody>
          <a:bodyPr>
            <a:normAutofit fontScale="92500"/>
          </a:bodyPr>
          <a:lstStyle/>
          <a:p>
            <a:pPr algn="l" rtl="0"/>
            <a:r>
              <a:rPr lang="en-GB" b="1" dirty="0"/>
              <a:t>Definition:</a:t>
            </a:r>
            <a:r>
              <a:rPr lang="en-GB" dirty="0"/>
              <a:t> </a:t>
            </a:r>
            <a:r>
              <a:rPr lang="en-GB" dirty="0" err="1"/>
              <a:t>Galactopoeisis</a:t>
            </a:r>
            <a:r>
              <a:rPr lang="en-GB" dirty="0"/>
              <a:t> is defined as the maintenance of lactation once lactation has been established.</a:t>
            </a:r>
          </a:p>
          <a:p>
            <a:pPr algn="l" rtl="0"/>
            <a:endParaRPr lang="en-GB" b="1" dirty="0"/>
          </a:p>
          <a:p>
            <a:pPr algn="l" rtl="0"/>
            <a:r>
              <a:rPr lang="en-GB" b="1" dirty="0"/>
              <a:t>Role of Hormones </a:t>
            </a:r>
          </a:p>
          <a:p>
            <a:pPr lvl="1" algn="l" rtl="0"/>
            <a:r>
              <a:rPr lang="en-GB" b="1" dirty="0" err="1">
                <a:solidFill>
                  <a:schemeClr val="accent2">
                    <a:lumMod val="60000"/>
                    <a:lumOff val="40000"/>
                  </a:schemeClr>
                </a:solidFill>
              </a:rPr>
              <a:t>Prolactin</a:t>
            </a:r>
            <a:r>
              <a:rPr lang="en-GB" dirty="0"/>
              <a:t>: milking-induced surge is a direct link between the act of nursing (or milk removal) and the </a:t>
            </a:r>
            <a:r>
              <a:rPr lang="en-GB" dirty="0" err="1"/>
              <a:t>galactopoeitic</a:t>
            </a:r>
            <a:r>
              <a:rPr lang="en-GB" dirty="0"/>
              <a:t> hormones involved in maintaining lactation.</a:t>
            </a:r>
          </a:p>
          <a:p>
            <a:pPr lvl="1" algn="l" rtl="0"/>
            <a:r>
              <a:rPr lang="en-GB" b="1" dirty="0">
                <a:solidFill>
                  <a:schemeClr val="accent2">
                    <a:lumMod val="60000"/>
                    <a:lumOff val="40000"/>
                  </a:schemeClr>
                </a:solidFill>
              </a:rPr>
              <a:t>Growth Hormone: </a:t>
            </a:r>
            <a:r>
              <a:rPr lang="en-GB" dirty="0"/>
              <a:t>support increase in synthesis of lactose, protein, and fat in the mammary gland</a:t>
            </a:r>
          </a:p>
          <a:p>
            <a:pPr lvl="1" algn="l" rtl="0"/>
            <a:r>
              <a:rPr lang="en-GB" b="1" dirty="0" err="1">
                <a:solidFill>
                  <a:schemeClr val="accent2">
                    <a:lumMod val="60000"/>
                    <a:lumOff val="40000"/>
                  </a:schemeClr>
                </a:solidFill>
              </a:rPr>
              <a:t>Glucocorticoids</a:t>
            </a:r>
            <a:r>
              <a:rPr lang="en-GB" b="1" dirty="0">
                <a:solidFill>
                  <a:schemeClr val="accent2">
                    <a:lumMod val="60000"/>
                    <a:lumOff val="40000"/>
                  </a:schemeClr>
                </a:solidFill>
              </a:rPr>
              <a:t>: </a:t>
            </a:r>
            <a:r>
              <a:rPr lang="en-GB" dirty="0" err="1"/>
              <a:t>galactopoeitic</a:t>
            </a:r>
            <a:r>
              <a:rPr lang="en-GB" dirty="0"/>
              <a:t> in physiological doses</a:t>
            </a:r>
          </a:p>
          <a:p>
            <a:pPr algn="l" rtl="0"/>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lgn="l" rtl="0"/>
            <a:r>
              <a:rPr lang="en-GB" sz="2800" b="1" dirty="0">
                <a:solidFill>
                  <a:schemeClr val="accent2">
                    <a:lumMod val="60000"/>
                    <a:lumOff val="40000"/>
                  </a:schemeClr>
                </a:solidFill>
              </a:rPr>
              <a:t>Thyroid Hormones: </a:t>
            </a:r>
            <a:r>
              <a:rPr lang="en-GB" sz="2800" dirty="0" err="1"/>
              <a:t>galactopoeitic</a:t>
            </a:r>
            <a:endParaRPr lang="en-GB" sz="2800" dirty="0"/>
          </a:p>
          <a:p>
            <a:pPr lvl="1" algn="l" rtl="0"/>
            <a:endParaRPr lang="en-GB" sz="2800" b="1" dirty="0">
              <a:solidFill>
                <a:schemeClr val="accent2">
                  <a:lumMod val="60000"/>
                  <a:lumOff val="40000"/>
                </a:schemeClr>
              </a:solidFill>
            </a:endParaRPr>
          </a:p>
          <a:p>
            <a:pPr lvl="1" algn="l" rtl="0"/>
            <a:r>
              <a:rPr lang="en-GB" sz="2800" b="1" dirty="0">
                <a:solidFill>
                  <a:schemeClr val="accent2">
                    <a:lumMod val="60000"/>
                    <a:lumOff val="40000"/>
                  </a:schemeClr>
                </a:solidFill>
              </a:rPr>
              <a:t>Ovarian Hormones : </a:t>
            </a:r>
          </a:p>
          <a:p>
            <a:pPr lvl="2" algn="l" rtl="0"/>
            <a:r>
              <a:rPr lang="en-GB" sz="2800" b="1" dirty="0" err="1">
                <a:solidFill>
                  <a:schemeClr val="accent3">
                    <a:lumMod val="60000"/>
                    <a:lumOff val="40000"/>
                  </a:schemeClr>
                </a:solidFill>
              </a:rPr>
              <a:t>Estrogen</a:t>
            </a:r>
            <a:r>
              <a:rPr lang="en-GB" sz="2800" dirty="0"/>
              <a:t> in very low doses  is galactopoietic</a:t>
            </a:r>
          </a:p>
          <a:p>
            <a:pPr lvl="2" algn="l" rtl="0"/>
            <a:r>
              <a:rPr lang="en-GB" sz="2800" dirty="0"/>
              <a:t> </a:t>
            </a:r>
            <a:r>
              <a:rPr lang="en-GB" sz="2800" b="1" dirty="0">
                <a:solidFill>
                  <a:schemeClr val="accent3">
                    <a:lumMod val="60000"/>
                    <a:lumOff val="40000"/>
                  </a:schemeClr>
                </a:solidFill>
              </a:rPr>
              <a:t>Progesterone</a:t>
            </a:r>
            <a:r>
              <a:rPr lang="en-GB" sz="2800" dirty="0"/>
              <a:t> alone has no effect on </a:t>
            </a:r>
            <a:r>
              <a:rPr lang="en-GB" sz="2800" dirty="0" err="1"/>
              <a:t>galactopoeisis</a:t>
            </a:r>
            <a:r>
              <a:rPr lang="en-GB" sz="2800" dirty="0"/>
              <a:t> because there are no progesterone receptors in the mammary gland during lactation</a:t>
            </a:r>
          </a:p>
        </p:txBody>
      </p:sp>
    </p:spTree>
    <p:extLst>
      <p:ext uri="{BB962C8B-B14F-4D97-AF65-F5344CB8AC3E}">
        <p14:creationId xmlns:p14="http://schemas.microsoft.com/office/powerpoint/2010/main" val="3726964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73114" y="1325562"/>
            <a:ext cx="8666086" cy="545623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539552" y="1301212"/>
            <a:ext cx="8064896" cy="5480588"/>
          </a:xfrm>
          <a:prstGeom prst="rect">
            <a:avLst/>
          </a:prstGeom>
          <a:noFill/>
          <a:ln w="9525">
            <a:noFill/>
            <a:miter lim="800000"/>
            <a:headEnd/>
            <a:tailEnd/>
          </a:ln>
          <a:effectLst/>
        </p:spPr>
      </p:pic>
      <p:sp>
        <p:nvSpPr>
          <p:cNvPr id="5" name="عنوان 4"/>
          <p:cNvSpPr>
            <a:spLocks noGrp="1"/>
          </p:cNvSpPr>
          <p:nvPr>
            <p:ph type="title"/>
          </p:nvPr>
        </p:nvSpPr>
        <p:spPr>
          <a:xfrm>
            <a:off x="457200" y="228600"/>
            <a:ext cx="8305800" cy="1143000"/>
          </a:xfrm>
        </p:spPr>
        <p:txBody>
          <a:bodyPr>
            <a:normAutofit/>
          </a:bodyPr>
          <a:lstStyle/>
          <a:p>
            <a:pPr algn="ctr" rtl="0"/>
            <a:r>
              <a:rPr lang="en-US" sz="4000" dirty="0"/>
              <a:t>Suckling reflex</a:t>
            </a:r>
            <a:endParaRPr lang="x-none"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activity</a:t>
            </a:r>
          </a:p>
        </p:txBody>
      </p:sp>
      <p:sp>
        <p:nvSpPr>
          <p:cNvPr id="3" name="Content Placeholder 2"/>
          <p:cNvSpPr>
            <a:spLocks noGrp="1"/>
          </p:cNvSpPr>
          <p:nvPr>
            <p:ph idx="1"/>
          </p:nvPr>
        </p:nvSpPr>
        <p:spPr/>
        <p:txBody>
          <a:bodyPr/>
          <a:lstStyle/>
          <a:p>
            <a:pPr algn="l" rtl="0"/>
            <a:r>
              <a:rPr lang="en-US" dirty="0"/>
              <a:t>What is the structure of human breast?</a:t>
            </a:r>
          </a:p>
        </p:txBody>
      </p:sp>
      <p:pic>
        <p:nvPicPr>
          <p:cNvPr id="4" name="Picture 3"/>
          <p:cNvPicPr>
            <a:picLocks noChangeAspect="1"/>
          </p:cNvPicPr>
          <p:nvPr/>
        </p:nvPicPr>
        <p:blipFill>
          <a:blip r:embed="rId2"/>
          <a:stretch>
            <a:fillRect/>
          </a:stretch>
        </p:blipFill>
        <p:spPr>
          <a:xfrm>
            <a:off x="2206799" y="2865115"/>
            <a:ext cx="4117519" cy="3084165"/>
          </a:xfrm>
          <a:prstGeom prst="rect">
            <a:avLst/>
          </a:prstGeom>
        </p:spPr>
      </p:pic>
    </p:spTree>
    <p:extLst>
      <p:ext uri="{BB962C8B-B14F-4D97-AF65-F5344CB8AC3E}">
        <p14:creationId xmlns:p14="http://schemas.microsoft.com/office/powerpoint/2010/main" val="641131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eproduction\Suckling reflex.jpg"/>
          <p:cNvPicPr>
            <a:picLocks noChangeAspect="1" noChangeArrowheads="1"/>
          </p:cNvPicPr>
          <p:nvPr/>
        </p:nvPicPr>
        <p:blipFill>
          <a:blip r:embed="rId2" cstate="print"/>
          <a:srcRect/>
          <a:stretch>
            <a:fillRect/>
          </a:stretch>
        </p:blipFill>
        <p:spPr bwMode="auto">
          <a:xfrm>
            <a:off x="3929058" y="714356"/>
            <a:ext cx="3654552" cy="5954791"/>
          </a:xfrm>
          <a:prstGeom prst="rect">
            <a:avLst/>
          </a:prstGeom>
          <a:noFill/>
        </p:spPr>
      </p:pic>
      <p:sp>
        <p:nvSpPr>
          <p:cNvPr id="3" name="عنوان 2"/>
          <p:cNvSpPr>
            <a:spLocks noGrp="1"/>
          </p:cNvSpPr>
          <p:nvPr>
            <p:ph type="title"/>
          </p:nvPr>
        </p:nvSpPr>
        <p:spPr/>
        <p:txBody>
          <a:bodyPr>
            <a:normAutofit/>
          </a:bodyPr>
          <a:lstStyle/>
          <a:p>
            <a:r>
              <a:rPr lang="en-US" sz="4000" dirty="0"/>
              <a:t>Suckling reflex</a:t>
            </a:r>
            <a:endParaRPr lang="x-none"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704088"/>
            <a:ext cx="8229600" cy="564672"/>
          </a:xfrm>
        </p:spPr>
        <p:txBody>
          <a:bodyPr>
            <a:normAutofit fontScale="90000"/>
          </a:bodyPr>
          <a:lstStyle/>
          <a:p>
            <a:pPr rtl="0"/>
            <a:endParaRPr lang="en-US" dirty="0"/>
          </a:p>
        </p:txBody>
      </p:sp>
      <p:sp>
        <p:nvSpPr>
          <p:cNvPr id="16" name="Content Placeholder 15"/>
          <p:cNvSpPr>
            <a:spLocks noGrp="1"/>
          </p:cNvSpPr>
          <p:nvPr>
            <p:ph idx="1"/>
          </p:nvPr>
        </p:nvSpPr>
        <p:spPr>
          <a:xfrm>
            <a:off x="457200" y="1412776"/>
            <a:ext cx="8229600" cy="4911824"/>
          </a:xfrm>
        </p:spPr>
        <p:txBody>
          <a:bodyPr>
            <a:normAutofit lnSpcReduction="10000"/>
          </a:bodyPr>
          <a:lstStyle/>
          <a:p>
            <a:pPr algn="l" rtl="0"/>
            <a:r>
              <a:rPr lang="en-US" dirty="0"/>
              <a:t>Milk production is a</a:t>
            </a:r>
          </a:p>
          <a:p>
            <a:pPr algn="ctr" rtl="0">
              <a:buNone/>
            </a:pPr>
            <a:r>
              <a:rPr lang="en-US" dirty="0"/>
              <a:t>  </a:t>
            </a:r>
            <a:r>
              <a:rPr lang="en-US" dirty="0">
                <a:solidFill>
                  <a:srgbClr val="FF0000"/>
                </a:solidFill>
              </a:rPr>
              <a:t>"use it or lose it"</a:t>
            </a:r>
            <a:r>
              <a:rPr lang="en-US" dirty="0"/>
              <a:t> process.</a:t>
            </a:r>
            <a:br>
              <a:rPr lang="en-US" dirty="0"/>
            </a:br>
            <a:r>
              <a:rPr lang="en-US" dirty="0"/>
              <a:t>The more often and effectively the baby nurses, the more milk will be produced</a:t>
            </a:r>
          </a:p>
          <a:p>
            <a:pPr algn="l" rtl="0"/>
            <a:r>
              <a:rPr lang="en-US" dirty="0"/>
              <a:t>Milk production </a:t>
            </a:r>
            <a:r>
              <a:rPr lang="en-US" dirty="0">
                <a:latin typeface="Calibri"/>
              </a:rPr>
              <a:t>&lt;100 ml/day in day 1 postpartum</a:t>
            </a:r>
          </a:p>
          <a:p>
            <a:pPr algn="l" rtl="0"/>
            <a:r>
              <a:rPr lang="en-US" dirty="0"/>
              <a:t>Milk production by day 3 reaches 500 ml/day</a:t>
            </a:r>
          </a:p>
          <a:p>
            <a:pPr algn="l" rtl="0"/>
            <a:r>
              <a:rPr lang="en-US" dirty="0">
                <a:latin typeface="Calibri"/>
              </a:rPr>
              <a:t>Milk composition changes dramatically(</a:t>
            </a:r>
            <a:r>
              <a:rPr lang="en-US" sz="2600" dirty="0">
                <a:latin typeface="Calibri"/>
              </a:rPr>
              <a:t>↓Na</a:t>
            </a:r>
            <a:r>
              <a:rPr lang="en-US" sz="2600" baseline="30000" dirty="0">
                <a:latin typeface="Calibri"/>
              </a:rPr>
              <a:t>+2</a:t>
            </a:r>
            <a:r>
              <a:rPr lang="en-US" sz="2600" dirty="0">
                <a:latin typeface="Calibri"/>
              </a:rPr>
              <a:t>&amp; </a:t>
            </a:r>
            <a:r>
              <a:rPr lang="en-US" sz="2600" dirty="0" err="1">
                <a:latin typeface="Calibri"/>
              </a:rPr>
              <a:t>Cl</a:t>
            </a:r>
            <a:r>
              <a:rPr lang="en-US" sz="2600" baseline="30000" dirty="0">
                <a:latin typeface="Calibri"/>
              </a:rPr>
              <a:t>-</a:t>
            </a:r>
            <a:r>
              <a:rPr lang="en-US" sz="2600" dirty="0">
                <a:latin typeface="Calibri"/>
              </a:rPr>
              <a:t> ) </a:t>
            </a:r>
            <a:r>
              <a:rPr lang="en-US" dirty="0">
                <a:latin typeface="Calibri"/>
              </a:rPr>
              <a:t>due to closure of tight junctions that block </a:t>
            </a:r>
            <a:r>
              <a:rPr lang="en-US" dirty="0" err="1">
                <a:latin typeface="Calibri"/>
              </a:rPr>
              <a:t>paracellular</a:t>
            </a:r>
            <a:r>
              <a:rPr lang="en-US" dirty="0">
                <a:latin typeface="Calibri"/>
              </a:rPr>
              <a:t> pathway </a:t>
            </a:r>
          </a:p>
          <a:p>
            <a:pPr algn="l" rtl="0"/>
            <a:endParaRPr lang="en-US" dirty="0"/>
          </a:p>
          <a:p>
            <a:pPr algn="ctr" rtl="0">
              <a:buNone/>
            </a:pPr>
            <a:r>
              <a:rPr lang="en-US"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43608" y="714356"/>
            <a:ext cx="7128792" cy="607190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en-GB"/>
          </a:p>
        </p:txBody>
      </p:sp>
      <p:sp>
        <p:nvSpPr>
          <p:cNvPr id="4" name="عنصر نائب للمحتوى 3"/>
          <p:cNvSpPr>
            <a:spLocks noGrp="1"/>
          </p:cNvSpPr>
          <p:nvPr>
            <p:ph idx="1"/>
          </p:nvPr>
        </p:nvSpPr>
        <p:spPr/>
        <p:txBody>
          <a:bodyPr>
            <a:normAutofit lnSpcReduction="10000"/>
          </a:bodyPr>
          <a:lstStyle/>
          <a:p>
            <a:r>
              <a:rPr lang="x-none" b="1" dirty="0"/>
              <a:t>يقول تعا</a:t>
            </a:r>
            <a:r>
              <a:rPr lang="ar-SA" b="1" dirty="0"/>
              <a:t>لى(</a:t>
            </a:r>
            <a:r>
              <a:rPr lang="x-none" b="1" dirty="0"/>
              <a:t>والوالدات يرضعن أولادهن حولينِ كاملين لمن أراد أن يُتمَّ الرضاعة) [البقرة :233] .</a:t>
            </a:r>
            <a:endParaRPr lang="en-US" b="1" dirty="0"/>
          </a:p>
          <a:p>
            <a:r>
              <a:rPr lang="x-none" b="1" dirty="0"/>
              <a:t> وفي إشارة علمية دقيقة أخرى للقرآن الكريم نراه يحدد مدة الرضاعة بما يقرب من الحولين ، في الآية رقم (14) في سورة لقما</a:t>
            </a:r>
            <a:r>
              <a:rPr lang="ar-SA" b="1" dirty="0"/>
              <a:t>ن</a:t>
            </a:r>
            <a:r>
              <a:rPr lang="x-none" b="1" dirty="0"/>
              <a:t>: </a:t>
            </a:r>
            <a:r>
              <a:rPr lang="ar-SA" b="1" dirty="0"/>
              <a:t>(</a:t>
            </a:r>
            <a:r>
              <a:rPr lang="x-none" b="1" dirty="0"/>
              <a:t>ووصينا الإنسان بوالديه حملته أمه وهنـًا على وهن وفصاله في عامين</a:t>
            </a:r>
            <a:r>
              <a:rPr lang="ar-SA" b="1" dirty="0"/>
              <a:t>)</a:t>
            </a:r>
            <a:r>
              <a:rPr lang="x-none" b="1" dirty="0"/>
              <a:t> ، </a:t>
            </a:r>
            <a:endParaRPr lang="ar-SA" b="1" dirty="0"/>
          </a:p>
          <a:p>
            <a:r>
              <a:rPr lang="x-none" b="1" dirty="0"/>
              <a:t>والآية (15) في سورة</a:t>
            </a:r>
            <a:r>
              <a:rPr lang="ar-SA" b="1" dirty="0"/>
              <a:t> </a:t>
            </a:r>
            <a:r>
              <a:rPr lang="x-none" b="1" dirty="0"/>
              <a:t>الأحقا</a:t>
            </a:r>
            <a:r>
              <a:rPr lang="ar-SA" b="1" dirty="0"/>
              <a:t>ف</a:t>
            </a:r>
            <a:r>
              <a:rPr lang="x-none" b="1" dirty="0"/>
              <a:t>] : حملته أمه كرهـًا ووضعته كرهـًا وحمله وفصاله ثلاثون شهرا</a:t>
            </a:r>
            <a:r>
              <a:rPr lang="ar-SA" b="1" dirty="0"/>
              <a:t>)</a:t>
            </a:r>
          </a:p>
          <a:p>
            <a:r>
              <a:rPr lang="x-none" b="1" dirty="0"/>
              <a:t> ويُفهم من هذا أن إرضاع الحولين ليس حتمـًا ، بل هو التمام ، ويجوز الاقتصار على ما دونه ، كما أشارت الأحكام الإسلامية الخاصة بالرضاعة إلى ذلك ، اعتماداً على قوله تعالى</a:t>
            </a:r>
            <a:r>
              <a:rPr lang="ar-SA" b="1" dirty="0"/>
              <a:t>(</a:t>
            </a:r>
            <a:r>
              <a:rPr lang="x-none" b="1" dirty="0"/>
              <a:t>فإن أرادا فصالاً عن تراضٍ منهما وتشاورٍ فلا جناح عليهما</a:t>
            </a:r>
            <a:r>
              <a:rPr lang="ar-SA" b="1" dirty="0"/>
              <a:t>)</a:t>
            </a:r>
            <a:r>
              <a:rPr lang="x-none" b="1" dirty="0"/>
              <a:t> الآية 233</a:t>
            </a:r>
            <a:r>
              <a:rPr lang="ar-SA" b="1" dirty="0"/>
              <a:t> </a:t>
            </a:r>
            <a:r>
              <a:rPr lang="x-none" b="1" dirty="0"/>
              <a:t>البقرة .</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lstStyle/>
          <a:p>
            <a:r>
              <a:rPr lang="en-US" dirty="0">
                <a:effectLst>
                  <a:outerShdw blurRad="38100" dist="38100" dir="2700000" algn="tl">
                    <a:srgbClr val="C0C0C0"/>
                  </a:outerShdw>
                </a:effectLst>
              </a:rPr>
              <a:t>AAP Recommendations</a:t>
            </a:r>
          </a:p>
        </p:txBody>
      </p:sp>
      <p:sp>
        <p:nvSpPr>
          <p:cNvPr id="23555" name="Content Placeholder 2"/>
          <p:cNvSpPr>
            <a:spLocks noGrp="1"/>
          </p:cNvSpPr>
          <p:nvPr>
            <p:ph sz="half" idx="1"/>
          </p:nvPr>
        </p:nvSpPr>
        <p:spPr/>
        <p:txBody>
          <a:bodyPr lIns="82058" tIns="41029" rIns="82058" bIns="41029"/>
          <a:lstStyle/>
          <a:p>
            <a:pPr algn="l" rtl="0"/>
            <a:r>
              <a:rPr lang="en-US" dirty="0"/>
              <a:t>Exclusive breast feeding for the first six months of life</a:t>
            </a:r>
          </a:p>
          <a:p>
            <a:pPr algn="l" rtl="0"/>
            <a:r>
              <a:rPr lang="en-US" dirty="0"/>
              <a:t>Continued breast feeding for at least one year, ‘As long as is desired by mother and child’.</a:t>
            </a:r>
          </a:p>
        </p:txBody>
      </p:sp>
      <p:sp>
        <p:nvSpPr>
          <p:cNvPr id="23557" name="TextBox 5"/>
          <p:cNvSpPr txBox="1">
            <a:spLocks noChangeArrowheads="1"/>
          </p:cNvSpPr>
          <p:nvPr/>
        </p:nvSpPr>
        <p:spPr bwMode="auto">
          <a:xfrm>
            <a:off x="2078182" y="6342529"/>
            <a:ext cx="6719455" cy="515471"/>
          </a:xfrm>
          <a:prstGeom prst="rect">
            <a:avLst/>
          </a:prstGeom>
          <a:noFill/>
          <a:ln w="9525">
            <a:noFill/>
            <a:miter lim="800000"/>
            <a:headEnd/>
            <a:tailEnd/>
          </a:ln>
        </p:spPr>
        <p:txBody>
          <a:bodyPr lIns="82058" tIns="41029" rIns="82058" bIns="41029">
            <a:spAutoFit/>
          </a:bodyPr>
          <a:lstStyle/>
          <a:p>
            <a:r>
              <a:rPr lang="en-US" sz="1400" dirty="0"/>
              <a:t>American Academy of Pediatrics (2005). "Breastfeeding and the Use of Human Milk." Pediatrics 115(2): 496-506.</a:t>
            </a:r>
          </a:p>
        </p:txBody>
      </p:sp>
      <p:pic>
        <p:nvPicPr>
          <p:cNvPr id="47106" name="Picture 2"/>
          <p:cNvPicPr>
            <a:picLocks noChangeAspect="1" noChangeArrowheads="1"/>
          </p:cNvPicPr>
          <p:nvPr/>
        </p:nvPicPr>
        <p:blipFill>
          <a:blip r:embed="rId2" cstate="print"/>
          <a:srcRect/>
          <a:stretch>
            <a:fillRect/>
          </a:stretch>
        </p:blipFill>
        <p:spPr bwMode="auto">
          <a:xfrm>
            <a:off x="4800600" y="2057400"/>
            <a:ext cx="3048000" cy="3122287"/>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838200"/>
            <a:ext cx="8229600" cy="1143000"/>
          </a:xfrm>
        </p:spPr>
        <p:txBody>
          <a:bodyPr/>
          <a:lstStyle/>
          <a:p>
            <a:r>
              <a:rPr lang="en-US" dirty="0"/>
              <a:t>Failure of breast feeding</a:t>
            </a:r>
            <a:endParaRPr lang="en-GB" dirty="0"/>
          </a:p>
        </p:txBody>
      </p:sp>
      <p:pic>
        <p:nvPicPr>
          <p:cNvPr id="5" name="عنصر نائب للمحتوى 4" descr="شكو بثي وحزني الى الله.jpg"/>
          <p:cNvPicPr>
            <a:picLocks noGrp="1" noChangeAspect="1"/>
          </p:cNvPicPr>
          <p:nvPr>
            <p:ph idx="1"/>
          </p:nvPr>
        </p:nvPicPr>
        <p:blipFill>
          <a:blip r:embed="rId3" cstate="print"/>
          <a:stretch>
            <a:fillRect/>
          </a:stretch>
        </p:blipFill>
        <p:spPr>
          <a:xfrm>
            <a:off x="152400" y="2483960"/>
            <a:ext cx="8839598" cy="3535839"/>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27784" y="1699611"/>
            <a:ext cx="3816424" cy="4770531"/>
          </a:xfrm>
          <a:prstGeom prst="rect">
            <a:avLst/>
          </a:prstGeom>
        </p:spPr>
      </p:pic>
    </p:spTree>
    <p:extLst>
      <p:ext uri="{BB962C8B-B14F-4D97-AF65-F5344CB8AC3E}">
        <p14:creationId xmlns:p14="http://schemas.microsoft.com/office/powerpoint/2010/main" val="62893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82650" y="1122388"/>
            <a:ext cx="7118350" cy="569098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y\My Documents\My Pictures\breast 2.png"/>
          <p:cNvPicPr>
            <a:picLocks noChangeAspect="1" noChangeArrowheads="1"/>
          </p:cNvPicPr>
          <p:nvPr/>
        </p:nvPicPr>
        <p:blipFill>
          <a:blip r:embed="rId2" cstate="print"/>
          <a:srcRect/>
          <a:stretch>
            <a:fillRect/>
          </a:stretch>
        </p:blipFill>
        <p:spPr bwMode="auto">
          <a:xfrm>
            <a:off x="533400" y="1106164"/>
            <a:ext cx="8229600" cy="54470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rrowheads="1"/>
          </p:cNvSpPr>
          <p:nvPr>
            <p:ph type="title"/>
          </p:nvPr>
        </p:nvSpPr>
        <p:spPr>
          <a:xfrm>
            <a:off x="2008909" y="305361"/>
            <a:ext cx="6788727" cy="1431551"/>
          </a:xfrm>
        </p:spPr>
        <p:txBody>
          <a:bodyPr>
            <a:normAutofit fontScale="90000"/>
          </a:bodyPr>
          <a:lstStyle/>
          <a:p>
            <a:pPr eaLnBrk="1" hangingPunct="1"/>
            <a:r>
              <a:rPr lang="en-US">
                <a:effectLst>
                  <a:outerShdw blurRad="38100" dist="38100" dir="2700000" algn="tl">
                    <a:srgbClr val="C0C0C0"/>
                  </a:outerShdw>
                </a:effectLst>
              </a:rPr>
              <a:t>Where does milk come from?</a:t>
            </a:r>
          </a:p>
        </p:txBody>
      </p:sp>
      <p:pic>
        <p:nvPicPr>
          <p:cNvPr id="28675" name="Picture 4" descr="DA2C16FFU2"/>
          <p:cNvPicPr>
            <a:picLocks noChangeAspect="1" noChangeArrowheads="1"/>
          </p:cNvPicPr>
          <p:nvPr/>
        </p:nvPicPr>
        <p:blipFill>
          <a:blip r:embed="rId3" cstate="print"/>
          <a:srcRect/>
          <a:stretch>
            <a:fillRect/>
          </a:stretch>
        </p:blipFill>
        <p:spPr bwMode="auto">
          <a:xfrm>
            <a:off x="2157558" y="1737472"/>
            <a:ext cx="6570806" cy="481572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19672" y="915382"/>
            <a:ext cx="6336704" cy="579021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a:t>Breast development </a:t>
            </a:r>
            <a:r>
              <a:rPr lang="en-US" sz="4400" dirty="0"/>
              <a:t>(</a:t>
            </a:r>
            <a:r>
              <a:rPr lang="en-US" sz="4400" dirty="0" err="1"/>
              <a:t>mamogenesis</a:t>
            </a:r>
            <a:r>
              <a:rPr lang="en-US" sz="4400" dirty="0"/>
              <a:t>)</a:t>
            </a:r>
            <a:endParaRPr lang="x-none" sz="4400" dirty="0"/>
          </a:p>
        </p:txBody>
      </p:sp>
      <p:sp>
        <p:nvSpPr>
          <p:cNvPr id="3" name="عنصر نائب للمحتوى 2"/>
          <p:cNvSpPr>
            <a:spLocks noGrp="1"/>
          </p:cNvSpPr>
          <p:nvPr>
            <p:ph idx="1"/>
          </p:nvPr>
        </p:nvSpPr>
        <p:spPr/>
        <p:txBody>
          <a:bodyPr/>
          <a:lstStyle/>
          <a:p>
            <a:pPr algn="l" rtl="0"/>
            <a:r>
              <a:rPr lang="en-US" dirty="0"/>
              <a:t>During puberty </a:t>
            </a:r>
          </a:p>
          <a:p>
            <a:pPr lvl="1" algn="l" rtl="0"/>
            <a:r>
              <a:rPr lang="en-US" dirty="0"/>
              <a:t>Estrogen stimulate proliferation of ducts and deposition of fat</a:t>
            </a:r>
          </a:p>
          <a:p>
            <a:pPr lvl="1" algn="l" rtl="0"/>
            <a:r>
              <a:rPr lang="en-US" dirty="0"/>
              <a:t>Progesterone stimulate development of lobules</a:t>
            </a:r>
          </a:p>
          <a:p>
            <a:pPr lvl="2" algn="l" rtl="0"/>
            <a:endParaRPr lang="en-US" dirty="0"/>
          </a:p>
        </p:txBody>
      </p:sp>
      <p:pic>
        <p:nvPicPr>
          <p:cNvPr id="4" name="Picture 2" descr="http://t0.gstatic.com/images?q=tbn:ANd9GcRX3oJYDlMp8I73C9-t0zceJQ4tTNqczVNPW4BLBr8BDxJiyGvc3w&amp;t=1"/>
          <p:cNvPicPr>
            <a:picLocks noChangeAspect="1" noChangeArrowheads="1"/>
          </p:cNvPicPr>
          <p:nvPr/>
        </p:nvPicPr>
        <p:blipFill>
          <a:blip r:embed="rId2" cstate="print"/>
          <a:srcRect/>
          <a:stretch>
            <a:fillRect/>
          </a:stretch>
        </p:blipFill>
        <p:spPr bwMode="auto">
          <a:xfrm>
            <a:off x="4572000" y="3717949"/>
            <a:ext cx="3886200" cy="3140051"/>
          </a:xfrm>
          <a:prstGeom prst="rect">
            <a:avLst/>
          </a:prstGeom>
          <a:noFill/>
        </p:spPr>
      </p:pic>
      <p:pic>
        <p:nvPicPr>
          <p:cNvPr id="5" name="Picture 2" descr="breast anatomy showing milk ducts and alveoli"/>
          <p:cNvPicPr>
            <a:picLocks noChangeAspect="1" noChangeArrowheads="1"/>
          </p:cNvPicPr>
          <p:nvPr/>
        </p:nvPicPr>
        <p:blipFill>
          <a:blip r:embed="rId3" cstate="print"/>
          <a:srcRect/>
          <a:stretch>
            <a:fillRect/>
          </a:stretch>
        </p:blipFill>
        <p:spPr bwMode="auto">
          <a:xfrm>
            <a:off x="838200" y="4328159"/>
            <a:ext cx="3657600" cy="192024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Breast development (</a:t>
            </a:r>
            <a:r>
              <a:rPr lang="en-US" sz="4400" dirty="0" err="1"/>
              <a:t>mamogenesis</a:t>
            </a:r>
            <a:r>
              <a:rPr lang="en-US" dirty="0"/>
              <a:t>)</a:t>
            </a:r>
            <a:endParaRPr lang="en-GB" dirty="0"/>
          </a:p>
        </p:txBody>
      </p:sp>
      <p:sp>
        <p:nvSpPr>
          <p:cNvPr id="3" name="Content Placeholder 2"/>
          <p:cNvSpPr>
            <a:spLocks noGrp="1"/>
          </p:cNvSpPr>
          <p:nvPr>
            <p:ph idx="1"/>
          </p:nvPr>
        </p:nvSpPr>
        <p:spPr/>
        <p:txBody>
          <a:bodyPr/>
          <a:lstStyle/>
          <a:p>
            <a:pPr algn="l" rtl="0"/>
            <a:r>
              <a:rPr lang="en-US" dirty="0"/>
              <a:t>During pregnancy</a:t>
            </a:r>
          </a:p>
          <a:p>
            <a:pPr lvl="1" algn="l" rtl="0"/>
            <a:r>
              <a:rPr lang="en-US" dirty="0"/>
              <a:t>Complete development of glandular tissue</a:t>
            </a:r>
          </a:p>
          <a:p>
            <a:pPr lvl="2" algn="l" rtl="0"/>
            <a:endParaRPr lang="en-US" dirty="0"/>
          </a:p>
          <a:p>
            <a:pPr lvl="2" algn="l" rtl="0"/>
            <a:endParaRPr lang="en-US" dirty="0"/>
          </a:p>
          <a:p>
            <a:pPr algn="l" rtl="0"/>
            <a:endParaRPr lang="en-GB" dirty="0"/>
          </a:p>
        </p:txBody>
      </p:sp>
      <p:pic>
        <p:nvPicPr>
          <p:cNvPr id="4" name="Picture 2"/>
          <p:cNvPicPr>
            <a:picLocks noChangeAspect="1" noChangeArrowheads="1"/>
          </p:cNvPicPr>
          <p:nvPr/>
        </p:nvPicPr>
        <p:blipFill>
          <a:blip r:embed="rId2" cstate="print"/>
          <a:srcRect/>
          <a:stretch>
            <a:fillRect/>
          </a:stretch>
        </p:blipFill>
        <p:spPr bwMode="auto">
          <a:xfrm>
            <a:off x="1619672" y="3048000"/>
            <a:ext cx="6552728" cy="3499787"/>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3127</TotalTime>
  <Words>1160</Words>
  <Application>Microsoft Office PowerPoint</Application>
  <PresentationFormat>On-screen Show (4:3)</PresentationFormat>
  <Paragraphs>140</Paragraphs>
  <Slides>36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تدفق</vt:lpstr>
      <vt:lpstr>Microsoft PowerPoint 97-2003 Presentation</vt:lpstr>
      <vt:lpstr>Hormones affecting the breast  Dr. Hana Alzamil</vt:lpstr>
      <vt:lpstr>Objectives </vt:lpstr>
      <vt:lpstr>Small group activity</vt:lpstr>
      <vt:lpstr>PowerPoint Presentation</vt:lpstr>
      <vt:lpstr>PowerPoint Presentation</vt:lpstr>
      <vt:lpstr>Where does milk come from?</vt:lpstr>
      <vt:lpstr>PowerPoint Presentation</vt:lpstr>
      <vt:lpstr>Breast development (mamogenesis)</vt:lpstr>
      <vt:lpstr>Breast development (mamogenesis)</vt:lpstr>
      <vt:lpstr>Breast development (mamogenesis)</vt:lpstr>
      <vt:lpstr>Size of the breast &amp; lactation</vt:lpstr>
      <vt:lpstr>Breast development (mamogenesis)</vt:lpstr>
      <vt:lpstr>Breast development (mamogenesis)</vt:lpstr>
      <vt:lpstr>Lactogenesis </vt:lpstr>
      <vt:lpstr>Lactogenesis </vt:lpstr>
      <vt:lpstr>Lactogenesis </vt:lpstr>
      <vt:lpstr>PowerPoint Presentation</vt:lpstr>
      <vt:lpstr>Stages of lactogenesis</vt:lpstr>
      <vt:lpstr>PowerPoint Presentation</vt:lpstr>
      <vt:lpstr>Hormonal regulation of lactogenesis</vt:lpstr>
      <vt:lpstr>Hormonal regulation of lactogenesis</vt:lpstr>
      <vt:lpstr>Hormonal regulation of lactogenesis</vt:lpstr>
      <vt:lpstr>PowerPoint Presentation</vt:lpstr>
      <vt:lpstr>PowerPoint Presentation</vt:lpstr>
      <vt:lpstr>PowerPoint Presentation</vt:lpstr>
      <vt:lpstr>Galactopoeisis </vt:lpstr>
      <vt:lpstr>PowerPoint Presentation</vt:lpstr>
      <vt:lpstr>PowerPoint Presentation</vt:lpstr>
      <vt:lpstr>Suckling reflex</vt:lpstr>
      <vt:lpstr>Suckling reflex</vt:lpstr>
      <vt:lpstr>PowerPoint Presentation</vt:lpstr>
      <vt:lpstr>PowerPoint Presentation</vt:lpstr>
      <vt:lpstr>PowerPoint Presentation</vt:lpstr>
      <vt:lpstr>AAP Recommendations</vt:lpstr>
      <vt:lpstr>Failure of breast feeding</vt:lpstr>
      <vt:lpstr>PowerPoint Presentation</vt:lpstr>
    </vt:vector>
  </TitlesOfParts>
  <Company>Fo23-12-2010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Hana Alzamil</cp:lastModifiedBy>
  <cp:revision>240</cp:revision>
  <dcterms:created xsi:type="dcterms:W3CDTF">2011-03-01T16:01:18Z</dcterms:created>
  <dcterms:modified xsi:type="dcterms:W3CDTF">2016-04-11T10:57:02Z</dcterms:modified>
</cp:coreProperties>
</file>