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90" r:id="rId3"/>
    <p:sldId id="29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9"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7" autoAdjust="0"/>
    <p:restoredTop sz="74185" autoAdjust="0"/>
  </p:normalViewPr>
  <p:slideViewPr>
    <p:cSldViewPr>
      <p:cViewPr>
        <p:scale>
          <a:sx n="90" d="100"/>
          <a:sy n="90" d="100"/>
        </p:scale>
        <p:origin x="-72" y="228"/>
      </p:cViewPr>
      <p:guideLst>
        <p:guide orient="horz" pos="2160"/>
        <p:guide pos="2880"/>
      </p:guideLst>
    </p:cSldViewPr>
  </p:slideViewPr>
  <p:outlineViewPr>
    <p:cViewPr>
      <p:scale>
        <a:sx n="33" d="100"/>
        <a:sy n="33" d="100"/>
      </p:scale>
      <p:origin x="0" y="92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F2541-6A42-484B-A20E-E94F68FDC866}" type="datetimeFigureOut">
              <a:rPr lang="en-US" smtClean="0"/>
              <a:pPr/>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20C88-96E7-459D-A586-74CFAF0F3449}" type="slidenum">
              <a:rPr lang="en-US" smtClean="0"/>
              <a:pPr/>
              <a:t>‹#›</a:t>
            </a:fld>
            <a:endParaRPr lang="en-US"/>
          </a:p>
        </p:txBody>
      </p:sp>
    </p:spTree>
    <p:extLst>
      <p:ext uri="{BB962C8B-B14F-4D97-AF65-F5344CB8AC3E}">
        <p14:creationId xmlns:p14="http://schemas.microsoft.com/office/powerpoint/2010/main" val="19074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www.uptodate.com/contents/congenital-syphilis-evaluation-management-and-prevention?source=see_link" TargetMode="External"/><Relationship Id="rId18" Type="http://schemas.openxmlformats.org/officeDocument/2006/relationships/hyperlink" Target="http://www.uptodate.com/contents/overview-of-torch-infections/abstract/14" TargetMode="External"/><Relationship Id="rId26" Type="http://schemas.openxmlformats.org/officeDocument/2006/relationships/hyperlink" Target="http://www.uptodate.com/contents/overview-of-torch-infections/abstract/26" TargetMode="External"/><Relationship Id="rId39" Type="http://schemas.openxmlformats.org/officeDocument/2006/relationships/hyperlink" Target="http://www.uptodate.com/contents/overview-of-torch-infections/abstract/41,42" TargetMode="External"/><Relationship Id="rId21" Type="http://schemas.openxmlformats.org/officeDocument/2006/relationships/hyperlink" Target="http://www.uptodate.com/contents/overview-of-torch-infections/abstract/17" TargetMode="External"/><Relationship Id="rId34" Type="http://schemas.openxmlformats.org/officeDocument/2006/relationships/hyperlink" Target="http://www.uptodate.com/contents/overview-of-torch-infections/abstract/38" TargetMode="External"/><Relationship Id="rId42" Type="http://schemas.openxmlformats.org/officeDocument/2006/relationships/hyperlink" Target="http://www.uptodate.com/contents/overview-of-torch-infections/abstract/45" TargetMode="External"/><Relationship Id="rId47" Type="http://schemas.openxmlformats.org/officeDocument/2006/relationships/hyperlink" Target="http://www.uptodate.com/contents/overview-of-torch-infections/abstract/46,47" TargetMode="External"/><Relationship Id="rId50" Type="http://schemas.openxmlformats.org/officeDocument/2006/relationships/hyperlink" Target="http://www.uptodate.com/contents/cytomegalovirus-infection-in-pregnancy?source=see_link&amp;sectionName=PRENATAL+DIAGNOSIS&amp;anchor=H14#H14" TargetMode="External"/><Relationship Id="rId55" Type="http://schemas.openxmlformats.org/officeDocument/2006/relationships/hyperlink" Target="http://www.uptodate.com/contents/overview-of-torch-infections/abstract/52" TargetMode="External"/><Relationship Id="rId63" Type="http://schemas.openxmlformats.org/officeDocument/2006/relationships/hyperlink" Target="http://www.uptodate.com/contents/varicella-zoster-virus-infection-in-pregnancy?source=see_link&amp;sectionName=Congenital+varicella+syndrome&amp;anchor=H1098827#H1098827" TargetMode="External"/><Relationship Id="rId68" Type="http://schemas.openxmlformats.org/officeDocument/2006/relationships/hyperlink" Target="http://www.uptodate.com/contents/congenital-syphilis-clinical-features-and-diagnosis?source=see_link&amp;sectionName=APPROACH+TO+DIAGNOSIS&amp;anchor=H28809398#H28809398" TargetMode="External"/><Relationship Id="rId7" Type="http://schemas.openxmlformats.org/officeDocument/2006/relationships/hyperlink" Target="http://www.uptodate.com/contents/congenital-toxoplasmosis-clinical-features-and-diagnosis?source=see_link" TargetMode="External"/><Relationship Id="rId71" Type="http://schemas.openxmlformats.org/officeDocument/2006/relationships/hyperlink" Target="http://www.uptodate.com/contents/varicella-zoster-infection-in-the-newborn?source=see_link&amp;sectionName=DIAGNOSIS&amp;anchor=H5#H5" TargetMode="External"/><Relationship Id="rId2" Type="http://schemas.openxmlformats.org/officeDocument/2006/relationships/slide" Target="../slides/slide5.xml"/><Relationship Id="rId16" Type="http://schemas.openxmlformats.org/officeDocument/2006/relationships/hyperlink" Target="http://www.uptodate.com/contents/overview-of-torch-infections/abstract/12" TargetMode="External"/><Relationship Id="rId29" Type="http://schemas.openxmlformats.org/officeDocument/2006/relationships/hyperlink" Target="http://www.uptodate.com/contents/overview-of-torch-infections/abstract/34" TargetMode="External"/><Relationship Id="rId11" Type="http://schemas.openxmlformats.org/officeDocument/2006/relationships/hyperlink" Target="http://www.uptodate.com/contents/image?imageKey=PEDS/81529&amp;topicKey=PEDS/6011&amp;source=see_link" TargetMode="External"/><Relationship Id="rId24" Type="http://schemas.openxmlformats.org/officeDocument/2006/relationships/hyperlink" Target="http://www.uptodate.com/contents/overview-of-torch-infections/abstract/23" TargetMode="External"/><Relationship Id="rId32" Type="http://schemas.openxmlformats.org/officeDocument/2006/relationships/hyperlink" Target="http://www.uptodate.com/contents/overview-of-torch-infections/abstract/36" TargetMode="External"/><Relationship Id="rId37" Type="http://schemas.openxmlformats.org/officeDocument/2006/relationships/hyperlink" Target="http://www.uptodate.com/contents/overview-of-torch-infections/abstract/28" TargetMode="External"/><Relationship Id="rId40" Type="http://schemas.openxmlformats.org/officeDocument/2006/relationships/hyperlink" Target="http://www.uptodate.com/contents/overview-of-torch-infections/abstract/18,39" TargetMode="External"/><Relationship Id="rId45" Type="http://schemas.openxmlformats.org/officeDocument/2006/relationships/hyperlink" Target="http://www.uptodate.com/contents/visual-development-and-vision-assessment-in-infants-and-children?source=see_link" TargetMode="External"/><Relationship Id="rId53" Type="http://schemas.openxmlformats.org/officeDocument/2006/relationships/hyperlink" Target="http://www.uptodate.com/contents/overview-of-torch-infections/abstract/50" TargetMode="External"/><Relationship Id="rId58" Type="http://schemas.openxmlformats.org/officeDocument/2006/relationships/hyperlink" Target="http://www.uptodate.com/contents/genital-herpes-simplex-virus-infection-and-pregnancy?source=see_link" TargetMode="External"/><Relationship Id="rId66" Type="http://schemas.openxmlformats.org/officeDocument/2006/relationships/hyperlink" Target="http://www.uptodate.com/contents/overview-of-torch-infections/abstract/58" TargetMode="External"/><Relationship Id="rId74" Type="http://schemas.openxmlformats.org/officeDocument/2006/relationships/hyperlink" Target="http://www.uptodate.com/contents/avoiding-infections-in-pregnancy-beyond-the-basics?source=see_link" TargetMode="External"/><Relationship Id="rId5" Type="http://schemas.openxmlformats.org/officeDocument/2006/relationships/hyperlink" Target="http://www.uptodate.com/contents/image?imageKey=PEDS/60804&amp;topicKey=PEDS/6011&amp;source=see_link" TargetMode="External"/><Relationship Id="rId15" Type="http://schemas.openxmlformats.org/officeDocument/2006/relationships/hyperlink" Target="http://www.uptodate.com/contents/congenital-rubella-syndrome-management-outcome-and-prevention?source=see_link" TargetMode="External"/><Relationship Id="rId23" Type="http://schemas.openxmlformats.org/officeDocument/2006/relationships/hyperlink" Target="http://www.uptodate.com/contents/overview-of-torch-infections/abstract/22" TargetMode="External"/><Relationship Id="rId28" Type="http://schemas.openxmlformats.org/officeDocument/2006/relationships/hyperlink" Target="http://www.uptodate.com/contents/overview-of-torch-infections/abstract/27-33" TargetMode="External"/><Relationship Id="rId36" Type="http://schemas.openxmlformats.org/officeDocument/2006/relationships/hyperlink" Target="http://www.uptodate.com/contents/overview-of-torch-infections/abstract/35,39" TargetMode="External"/><Relationship Id="rId49" Type="http://schemas.openxmlformats.org/officeDocument/2006/relationships/hyperlink" Target="http://www.uptodate.com/contents/overview-of-torch-infections/abstract/48" TargetMode="External"/><Relationship Id="rId57" Type="http://schemas.openxmlformats.org/officeDocument/2006/relationships/hyperlink" Target="http://www.uptodate.com/contents/overview-of-torch-infections/abstract/55" TargetMode="External"/><Relationship Id="rId61" Type="http://schemas.openxmlformats.org/officeDocument/2006/relationships/hyperlink" Target="http://www.uptodate.com/contents/neonatal-herpes-simplex-virus-infection-management-and-prevention?source=see_link" TargetMode="External"/><Relationship Id="rId10" Type="http://schemas.openxmlformats.org/officeDocument/2006/relationships/hyperlink" Target="http://www.uptodate.com/contents/image?imageKey=PEDS/67809&amp;topicKey=PEDS/6011&amp;source=see_link" TargetMode="External"/><Relationship Id="rId19" Type="http://schemas.openxmlformats.org/officeDocument/2006/relationships/hyperlink" Target="http://www.uptodate.com/contents/cytomegalovirus-infection-in-pregnancy?source=see_link" TargetMode="External"/><Relationship Id="rId31" Type="http://schemas.openxmlformats.org/officeDocument/2006/relationships/hyperlink" Target="http://www.uptodate.com/contents/overview-of-torch-infections/abstract/35" TargetMode="External"/><Relationship Id="rId44" Type="http://schemas.openxmlformats.org/officeDocument/2006/relationships/hyperlink" Target="http://www.uptodate.com/contents/hearing-impairment-in-children-evaluation?source=see_link" TargetMode="External"/><Relationship Id="rId52" Type="http://schemas.openxmlformats.org/officeDocument/2006/relationships/hyperlink" Target="http://www.uptodate.com/contents/overview-of-torch-infections/abstract/49" TargetMode="External"/><Relationship Id="rId60" Type="http://schemas.openxmlformats.org/officeDocument/2006/relationships/hyperlink" Target="http://www.uptodate.com/contents/neonatal-herpes-simplex-virus-infection-clinical-features-and-diagnosis?source=see_link&amp;sectionName=EVALUATION+AND+DIAGNOSIS&amp;anchor=H11#H11" TargetMode="External"/><Relationship Id="rId65" Type="http://schemas.openxmlformats.org/officeDocument/2006/relationships/hyperlink" Target="http://www.uptodate.com/contents/overview-of-torch-infections/abstract/56,57" TargetMode="External"/><Relationship Id="rId73" Type="http://schemas.openxmlformats.org/officeDocument/2006/relationships/hyperlink" Target="http://www.uptodate.com/contents/avoiding-infections-in-pregnancy-the-basics?source=see_link" TargetMode="External"/><Relationship Id="rId4" Type="http://schemas.openxmlformats.org/officeDocument/2006/relationships/hyperlink" Target="http://www.uptodate.com/contents/image?imageKey=PEDS/71515&amp;topicKey=PEDS/6011&amp;source=see_link" TargetMode="External"/><Relationship Id="rId9" Type="http://schemas.openxmlformats.org/officeDocument/2006/relationships/hyperlink" Target="http://www.uptodate.com/contents/syphilis-in-pregnancy?source=see_link&amp;sectionName=MATERNAL+SCREENING&amp;anchor=H10#H10" TargetMode="External"/><Relationship Id="rId14" Type="http://schemas.openxmlformats.org/officeDocument/2006/relationships/hyperlink" Target="http://www.uptodate.com/contents/congenital-rubella-syndrome-clinical-features-and-diagnosis?source=see_link" TargetMode="External"/><Relationship Id="rId22" Type="http://schemas.openxmlformats.org/officeDocument/2006/relationships/hyperlink" Target="http://www.uptodate.com/contents/overview-of-torch-infections/abstract/18-21" TargetMode="External"/><Relationship Id="rId27" Type="http://schemas.openxmlformats.org/officeDocument/2006/relationships/hyperlink" Target="http://www.uptodate.com/contents/image?imageKey=ID/51801&amp;topicKey=PEDS/6011&amp;source=see_link" TargetMode="External"/><Relationship Id="rId30" Type="http://schemas.openxmlformats.org/officeDocument/2006/relationships/hyperlink" Target="http://www.uptodate.com/contents/hearing-impairment-in-children-etiology?source=see_link" TargetMode="External"/><Relationship Id="rId35" Type="http://schemas.openxmlformats.org/officeDocument/2006/relationships/hyperlink" Target="http://www.uptodate.com/contents/image?imageKey=PEDS/69239&amp;topicKey=PEDS/6011&amp;source=see_link" TargetMode="External"/><Relationship Id="rId43" Type="http://schemas.openxmlformats.org/officeDocument/2006/relationships/hyperlink" Target="http://www.uptodate.com/contents/evaluation-and-management-of-strabismus-in-children?source=see_link&amp;sectionName=DIFFERENTIAL+DIAGNOSIS&amp;anchor=H5#H5" TargetMode="External"/><Relationship Id="rId48" Type="http://schemas.openxmlformats.org/officeDocument/2006/relationships/hyperlink" Target="http://www.uptodate.com/contents/overview-of-diagnostic-tests-for-cytomegalovirus-infection?source=see_link&amp;sectionName=SEROLOGY&amp;anchor=H5887729#H5887729" TargetMode="External"/><Relationship Id="rId56" Type="http://schemas.openxmlformats.org/officeDocument/2006/relationships/hyperlink" Target="http://www.uptodate.com/contents/overview-of-torch-infections/abstract/53,54" TargetMode="External"/><Relationship Id="rId64" Type="http://schemas.openxmlformats.org/officeDocument/2006/relationships/hyperlink" Target="http://www.uptodate.com/contents/image?imageKey=PEDS/76743&amp;topicKey=PEDS/6011&amp;source=see_link" TargetMode="External"/><Relationship Id="rId69" Type="http://schemas.openxmlformats.org/officeDocument/2006/relationships/hyperlink" Target="http://www.uptodate.com/contents/congenital-rubella-syndrome-clinical-features-and-diagnosis?source=see_link&amp;sectionName=EVALUATION+AND+DIAGNOSIS&amp;anchor=H14#H14" TargetMode="External"/><Relationship Id="rId8" Type="http://schemas.openxmlformats.org/officeDocument/2006/relationships/hyperlink" Target="http://www.uptodate.com/contents/congenital-toxoplasmosis-treatment-outcome-and-prevention?source=see_link" TargetMode="External"/><Relationship Id="rId51" Type="http://schemas.openxmlformats.org/officeDocument/2006/relationships/hyperlink" Target="http://www.uptodate.com/contents/ganciclovir-pediatric-drug-information?source=see_link" TargetMode="External"/><Relationship Id="rId72" Type="http://schemas.openxmlformats.org/officeDocument/2006/relationships/hyperlink" Target="http://www.uptodate.com/contents/clinical-manifestations-and-diagnosis-of-enterovirus-and-parechovirus-infections?source=see_link&amp;sectionName=LABORATORY+DIAGNOSIS&amp;anchor=H18#H18" TargetMode="External"/><Relationship Id="rId3" Type="http://schemas.openxmlformats.org/officeDocument/2006/relationships/hyperlink" Target="http://www.uptodate.com/contents/toxoplasmosis-and-pregnancy?source=see_link" TargetMode="External"/><Relationship Id="rId12" Type="http://schemas.openxmlformats.org/officeDocument/2006/relationships/hyperlink" Target="http://www.uptodate.com/contents/congenital-syphilis-clinical-features-and-diagnosis?source=see_link" TargetMode="External"/><Relationship Id="rId17" Type="http://schemas.openxmlformats.org/officeDocument/2006/relationships/hyperlink" Target="http://www.uptodate.com/contents/overview-of-torch-infections/abstract/13" TargetMode="External"/><Relationship Id="rId25" Type="http://schemas.openxmlformats.org/officeDocument/2006/relationships/hyperlink" Target="http://www.uptodate.com/contents/overview-of-torch-infections/abstract/24,25" TargetMode="External"/><Relationship Id="rId33" Type="http://schemas.openxmlformats.org/officeDocument/2006/relationships/hyperlink" Target="http://www.uptodate.com/contents/overview-of-torch-infections/abstract/35,37" TargetMode="External"/><Relationship Id="rId38" Type="http://schemas.openxmlformats.org/officeDocument/2006/relationships/hyperlink" Target="http://www.uptodate.com/contents/overview-of-torch-infections/abstract/40" TargetMode="External"/><Relationship Id="rId46" Type="http://schemas.openxmlformats.org/officeDocument/2006/relationships/hyperlink" Target="http://www.uptodate.com/contents/overview-of-torch-infections/abstract/18" TargetMode="External"/><Relationship Id="rId59" Type="http://schemas.openxmlformats.org/officeDocument/2006/relationships/hyperlink" Target="http://www.uptodate.com/contents/neonatal-herpes-simplex-virus-infection-clinical-features-and-diagnosis?source=see_link" TargetMode="External"/><Relationship Id="rId67" Type="http://schemas.openxmlformats.org/officeDocument/2006/relationships/hyperlink" Target="http://www.uptodate.com/contents/congenital-toxoplasmosis-clinical-features-and-diagnosis?source=see_link&amp;sectionName=EVALUATION+AND+DIAGNOSIS&amp;anchor=H11762879#H11762879" TargetMode="External"/><Relationship Id="rId20" Type="http://schemas.openxmlformats.org/officeDocument/2006/relationships/hyperlink" Target="http://www.uptodate.com/contents/overview-of-torch-infections/abstract/15,16" TargetMode="External"/><Relationship Id="rId41" Type="http://schemas.openxmlformats.org/officeDocument/2006/relationships/hyperlink" Target="http://www.uptodate.com/contents/overview-of-torch-infections/abstract/43,44" TargetMode="External"/><Relationship Id="rId54" Type="http://schemas.openxmlformats.org/officeDocument/2006/relationships/hyperlink" Target="http://www.uptodate.com/contents/overview-of-torch-infections/abstract/51" TargetMode="External"/><Relationship Id="rId62" Type="http://schemas.openxmlformats.org/officeDocument/2006/relationships/hyperlink" Target="http://www.uptodate.com/contents/varicella-zoster-virus-infection-in-pregnancy?source=see_link&amp;sectionName=FETAL+EFFECTS+OF+VZV+INFECTION&amp;anchor=H8#H8" TargetMode="External"/><Relationship Id="rId70" Type="http://schemas.openxmlformats.org/officeDocument/2006/relationships/hyperlink" Target="http://www.uptodate.com/contents/cytomegalovirus-infection-and-disease-in-newborns-infants-children-and-adolescents?source=see_link&amp;sectionName=LABORATORY+DIAGNOSIS&amp;anchor=H14#H14"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PEDS/80549&amp;topicKey=PEDS/6011&amp;source=see_lin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620C88-96E7-459D-A586-74CFAF0F344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effectLst/>
                <a:latin typeface="+mn-lt"/>
                <a:ea typeface="+mn-ea"/>
                <a:cs typeface="+mn-cs"/>
              </a:rPr>
              <a:t>Congenital toxoplasmosis</a:t>
            </a:r>
            <a:r>
              <a:rPr lang="en-US" sz="1200" b="0" i="0" kern="1200" dirty="0" smtClean="0">
                <a:solidFill>
                  <a:schemeClr val="tx1"/>
                </a:solidFill>
                <a:effectLst/>
                <a:latin typeface="+mn-lt"/>
                <a:ea typeface="+mn-ea"/>
                <a:cs typeface="+mn-cs"/>
              </a:rPr>
              <a:t> — Toxoplasmosis is caused by the protozoan parasite </a:t>
            </a:r>
            <a:r>
              <a:rPr lang="en-US" sz="1200" b="0" i="1" kern="1200" dirty="0" smtClean="0">
                <a:solidFill>
                  <a:schemeClr val="tx1"/>
                </a:solidFill>
                <a:effectLst/>
                <a:latin typeface="+mn-lt"/>
                <a:ea typeface="+mn-ea"/>
                <a:cs typeface="+mn-cs"/>
              </a:rPr>
              <a:t>Toxoplasma </a:t>
            </a:r>
            <a:r>
              <a:rPr lang="en-US" sz="1200" b="0" i="1" kern="1200" dirty="0" err="1" smtClean="0">
                <a:solidFill>
                  <a:schemeClr val="tx1"/>
                </a:solidFill>
                <a:effectLst/>
                <a:latin typeface="+mn-lt"/>
                <a:ea typeface="+mn-ea"/>
                <a:cs typeface="+mn-cs"/>
              </a:rPr>
              <a:t>gondii</a:t>
            </a:r>
            <a:r>
              <a:rPr lang="en-US" sz="1200" b="0" i="0" kern="1200" dirty="0" smtClean="0">
                <a:solidFill>
                  <a:schemeClr val="tx1"/>
                </a:solidFill>
                <a:effectLst/>
                <a:latin typeface="+mn-lt"/>
                <a:ea typeface="+mn-ea"/>
                <a:cs typeface="+mn-cs"/>
              </a:rPr>
              <a:t>. Primary infection during pregnancy can result in congenital disease. (See </a:t>
            </a:r>
            <a:r>
              <a:rPr lang="en-US" sz="1200" b="0" i="0" u="sng" kern="1200" dirty="0" smtClean="0">
                <a:solidFill>
                  <a:schemeClr val="tx1"/>
                </a:solidFill>
                <a:effectLst/>
                <a:latin typeface="+mn-lt"/>
                <a:ea typeface="+mn-ea"/>
                <a:cs typeface="+mn-cs"/>
                <a:hlinkClick r:id="rId3"/>
              </a:rPr>
              <a:t>"Toxoplasmosis and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Most infants with congenital toxoplasmosis are asymptomatic or without apparent abnormalities at birth. Although subclinical disease is the rule, signs present at birth may include fever, </a:t>
            </a:r>
            <a:r>
              <a:rPr lang="en-US" sz="1200" b="0" i="0" kern="1200" dirty="0" err="1" smtClean="0">
                <a:solidFill>
                  <a:schemeClr val="tx1"/>
                </a:solidFill>
                <a:effectLst/>
                <a:latin typeface="+mn-lt"/>
                <a:ea typeface="+mn-ea"/>
                <a:cs typeface="+mn-cs"/>
              </a:rPr>
              <a:t>maculopapular</a:t>
            </a:r>
            <a:r>
              <a:rPr lang="en-US" sz="1200" b="0" i="0" kern="1200" dirty="0" smtClean="0">
                <a:solidFill>
                  <a:schemeClr val="tx1"/>
                </a:solidFill>
                <a:effectLst/>
                <a:latin typeface="+mn-lt"/>
                <a:ea typeface="+mn-ea"/>
                <a:cs typeface="+mn-cs"/>
              </a:rPr>
              <a:t> rash, hepatosplenomegaly, microcephaly, seizures, jaundice, thrombocytopenia, and, rarely, generalized lymphadenopathy (</a:t>
            </a:r>
            <a:r>
              <a:rPr lang="en-US" sz="1200" b="0" i="0" u="sng" kern="1200" dirty="0" smtClean="0">
                <a:solidFill>
                  <a:schemeClr val="tx1"/>
                </a:solidFill>
                <a:effectLst/>
                <a:latin typeface="+mn-lt"/>
                <a:ea typeface="+mn-ea"/>
                <a:cs typeface="+mn-cs"/>
                <a:hlinkClick r:id="rId4"/>
              </a:rPr>
              <a:t>picture 1</a:t>
            </a:r>
            <a:r>
              <a:rPr lang="en-US" sz="1200" b="0" i="0" kern="1200" dirty="0" smtClean="0">
                <a:solidFill>
                  <a:schemeClr val="tx1"/>
                </a:solidFill>
                <a:effectLst/>
                <a:latin typeface="+mn-lt"/>
                <a:ea typeface="+mn-ea"/>
                <a:cs typeface="+mn-cs"/>
              </a:rPr>
              <a:t>). The so-called classic triad of congenital toxoplasmosis consists of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hydrocephalus, and intracranial calcifications (</a:t>
            </a:r>
            <a:r>
              <a:rPr lang="en-US" sz="1200" b="0" i="0" u="sng" kern="1200" dirty="0" smtClean="0">
                <a:solidFill>
                  <a:schemeClr val="tx1"/>
                </a:solidFill>
                <a:effectLst/>
                <a:latin typeface="+mn-lt"/>
                <a:ea typeface="+mn-ea"/>
                <a:cs typeface="+mn-cs"/>
                <a:hlinkClick r:id="rId5"/>
              </a:rPr>
              <a:t>image 1</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Infants with subclinical congenital toxoplasmosis who do not receive treatment have an increased risk of long-term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The most common late finding is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6"/>
              </a:rPr>
              <a:t>picture 2</a:t>
            </a:r>
            <a:r>
              <a:rPr lang="en-US" sz="1200" b="0" i="0" kern="1200" dirty="0" smtClean="0">
                <a:solidFill>
                  <a:schemeClr val="tx1"/>
                </a:solidFill>
                <a:effectLst/>
                <a:latin typeface="+mn-lt"/>
                <a:ea typeface="+mn-ea"/>
                <a:cs typeface="+mn-cs"/>
              </a:rPr>
              <a:t>), which can result in vision loss. Intellectual disability (mental retardation), deafness, seizures, and spasticity also can be seen in a minority of untreated children.</a:t>
            </a:r>
          </a:p>
          <a:p>
            <a:r>
              <a:rPr lang="en-US" sz="1200" b="0" i="0" kern="1200" dirty="0" smtClean="0">
                <a:solidFill>
                  <a:schemeClr val="tx1"/>
                </a:solidFill>
                <a:effectLst/>
                <a:latin typeface="+mn-lt"/>
                <a:ea typeface="+mn-ea"/>
                <a:cs typeface="+mn-cs"/>
              </a:rPr>
              <a:t>The diagnosis, management, and prevention of congenital toxoplasmosis are discussed separately. (See </a:t>
            </a:r>
            <a:r>
              <a:rPr lang="en-US" sz="1200" b="0" i="0" u="sng" kern="1200" dirty="0" smtClean="0">
                <a:solidFill>
                  <a:schemeClr val="tx1"/>
                </a:solidFill>
                <a:effectLst/>
                <a:latin typeface="+mn-lt"/>
                <a:ea typeface="+mn-ea"/>
                <a:cs typeface="+mn-cs"/>
                <a:hlinkClick r:id="rId7"/>
              </a:rPr>
              <a:t>"Congenital toxoplasmosis: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8"/>
              </a:rPr>
              <a:t>"Congenital toxoplasmosis: Treatment, outcome,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syphilis</a:t>
            </a:r>
            <a:r>
              <a:rPr lang="en-US" sz="1200" b="0" i="0" kern="1200" dirty="0" smtClean="0">
                <a:solidFill>
                  <a:schemeClr val="tx1"/>
                </a:solidFill>
                <a:effectLst/>
                <a:latin typeface="+mn-lt"/>
                <a:ea typeface="+mn-ea"/>
                <a:cs typeface="+mn-cs"/>
              </a:rPr>
              <a:t> — Congenital syphilis occurs when the spirochete </a:t>
            </a:r>
            <a:r>
              <a:rPr lang="en-US" sz="1200" b="0" i="1" kern="1200" dirty="0" err="1" smtClean="0">
                <a:solidFill>
                  <a:schemeClr val="tx1"/>
                </a:solidFill>
                <a:effectLst/>
                <a:latin typeface="+mn-lt"/>
                <a:ea typeface="+mn-ea"/>
                <a:cs typeface="+mn-cs"/>
              </a:rPr>
              <a:t>Treponema</a:t>
            </a:r>
            <a:r>
              <a:rPr lang="en-US" sz="1200" b="0" i="1" kern="1200" dirty="0" smtClean="0">
                <a:solidFill>
                  <a:schemeClr val="tx1"/>
                </a:solidFill>
                <a:effectLst/>
                <a:latin typeface="+mn-lt"/>
                <a:ea typeface="+mn-ea"/>
                <a:cs typeface="+mn-cs"/>
              </a:rPr>
              <a:t> pallidum </a:t>
            </a:r>
            <a:r>
              <a:rPr lang="en-US" sz="1200" b="0" i="0" kern="1200" dirty="0" smtClean="0">
                <a:solidFill>
                  <a:schemeClr val="tx1"/>
                </a:solidFill>
                <a:effectLst/>
                <a:latin typeface="+mn-lt"/>
                <a:ea typeface="+mn-ea"/>
                <a:cs typeface="+mn-cs"/>
              </a:rPr>
              <a:t>is transmitted from a pregnant woman to her fetus. Infection can result in stillbirth, </a:t>
            </a:r>
            <a:r>
              <a:rPr lang="en-US" sz="1200" b="0" i="0" kern="1200" dirty="0" err="1" smtClean="0">
                <a:solidFill>
                  <a:schemeClr val="tx1"/>
                </a:solidFill>
                <a:effectLst/>
                <a:latin typeface="+mn-lt"/>
                <a:ea typeface="+mn-ea"/>
                <a:cs typeface="+mn-cs"/>
              </a:rPr>
              <a:t>hydrops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fetalis</a:t>
            </a:r>
            <a:r>
              <a:rPr lang="en-US" sz="1200" b="0" i="0" kern="1200" dirty="0" smtClean="0">
                <a:solidFill>
                  <a:schemeClr val="tx1"/>
                </a:solidFill>
                <a:effectLst/>
                <a:latin typeface="+mn-lt"/>
                <a:ea typeface="+mn-ea"/>
                <a:cs typeface="+mn-cs"/>
              </a:rPr>
              <a:t>, or prematurity and associated long-term morbidity. Because of this morbidity, great emphasis has been placed on routine syphilis screening of all pregnant women. (See </a:t>
            </a:r>
            <a:r>
              <a:rPr lang="en-US" sz="1200" b="0" i="0" u="sng" kern="1200" dirty="0" smtClean="0">
                <a:solidFill>
                  <a:schemeClr val="tx1"/>
                </a:solidFill>
                <a:effectLst/>
                <a:latin typeface="+mn-lt"/>
                <a:ea typeface="+mn-ea"/>
                <a:cs typeface="+mn-cs"/>
                <a:hlinkClick r:id="rId9"/>
              </a:rPr>
              <a:t>"Syphilis in pregnancy", section on 'Maternal screening'</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incidence of congenital syphilis reflects the rate of syphilis in women of childbearing age. Many congenital cases develop because the mother received no prenatal care, no penicillin treatment, or inadequate treatment before or during pregnancy.</a:t>
            </a:r>
          </a:p>
          <a:p>
            <a:r>
              <a:rPr lang="en-US" sz="1200" b="0" i="0" kern="1200" dirty="0" smtClean="0">
                <a:solidFill>
                  <a:schemeClr val="tx1"/>
                </a:solidFill>
                <a:effectLst/>
                <a:latin typeface="+mn-lt"/>
                <a:ea typeface="+mn-ea"/>
                <a:cs typeface="+mn-cs"/>
              </a:rPr>
              <a:t>Most neonates with congenital syphilis are asymptomatic at birth. Overt infection can manifest in the fetus, the newborn, or later in childhood. Clinical manifestations after birth are divided arbitrarily into early (≤2 years of age (</a:t>
            </a:r>
            <a:r>
              <a:rPr lang="en-US" sz="1200" b="0" i="0" u="sng" kern="1200" dirty="0" smtClean="0">
                <a:solidFill>
                  <a:schemeClr val="tx1"/>
                </a:solidFill>
                <a:effectLst/>
                <a:latin typeface="+mn-lt"/>
                <a:ea typeface="+mn-ea"/>
                <a:cs typeface="+mn-cs"/>
                <a:hlinkClick r:id="rId10"/>
              </a:rPr>
              <a:t>table 2</a:t>
            </a:r>
            <a:r>
              <a:rPr lang="en-US" sz="1200" b="0" i="0" kern="1200" dirty="0" smtClean="0">
                <a:solidFill>
                  <a:schemeClr val="tx1"/>
                </a:solidFill>
                <a:effectLst/>
                <a:latin typeface="+mn-lt"/>
                <a:ea typeface="+mn-ea"/>
                <a:cs typeface="+mn-cs"/>
              </a:rPr>
              <a:t>)) and late (&gt;2 years of age (</a:t>
            </a:r>
            <a:r>
              <a:rPr lang="en-US" sz="1200" b="0" i="0" u="sng" kern="1200" dirty="0" smtClean="0">
                <a:solidFill>
                  <a:schemeClr val="tx1"/>
                </a:solidFill>
                <a:effectLst/>
                <a:latin typeface="+mn-lt"/>
                <a:ea typeface="+mn-ea"/>
                <a:cs typeface="+mn-cs"/>
                <a:hlinkClick r:id="rId11"/>
              </a:rPr>
              <a:t>table 3</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congenital syphilis are discussed separately. (See </a:t>
            </a:r>
            <a:r>
              <a:rPr lang="en-US" sz="1200" b="0" i="0" u="sng" kern="1200" dirty="0" smtClean="0">
                <a:solidFill>
                  <a:schemeClr val="tx1"/>
                </a:solidFill>
                <a:effectLst/>
                <a:latin typeface="+mn-lt"/>
                <a:ea typeface="+mn-ea"/>
                <a:cs typeface="+mn-cs"/>
                <a:hlinkClick r:id="rId12"/>
              </a:rPr>
              <a:t>"Congenital syphilis: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13"/>
              </a:rPr>
              <a:t>"Congenital syphilis: Evaluation, management,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rubella</a:t>
            </a:r>
            <a:r>
              <a:rPr lang="en-US" sz="1200" b="0" i="0" kern="1200" dirty="0" smtClean="0">
                <a:solidFill>
                  <a:schemeClr val="tx1"/>
                </a:solidFill>
                <a:effectLst/>
                <a:latin typeface="+mn-lt"/>
                <a:ea typeface="+mn-ea"/>
                <a:cs typeface="+mn-cs"/>
              </a:rPr>
              <a:t> — Rubella typically causes a mild, self-limited illness; its major impact occurs during pregnancy, when it can have devastating effects on the developing fetus.</a:t>
            </a:r>
          </a:p>
          <a:p>
            <a:r>
              <a:rPr lang="en-US" sz="1200" b="0" i="0" kern="1200" dirty="0" smtClean="0">
                <a:solidFill>
                  <a:schemeClr val="tx1"/>
                </a:solidFill>
                <a:effectLst/>
                <a:latin typeface="+mn-lt"/>
                <a:ea typeface="+mn-ea"/>
                <a:cs typeface="+mn-cs"/>
              </a:rPr>
              <a:t>Congenital rubella syndrome (CRS) is rare in developed countries with established rubella immunization programs. It is no longer endemic in the United States, although an average of 5 to 6 cases are reported to the National Congenital Rubella Registry each year, usually in infants whose mothers emigrated from countries without rubella immunization programs.</a:t>
            </a:r>
          </a:p>
          <a:p>
            <a:r>
              <a:rPr lang="en-US" sz="1200" b="0" i="0" kern="1200" dirty="0" smtClean="0">
                <a:solidFill>
                  <a:schemeClr val="tx1"/>
                </a:solidFill>
                <a:effectLst/>
                <a:latin typeface="+mn-lt"/>
                <a:ea typeface="+mn-ea"/>
                <a:cs typeface="+mn-cs"/>
              </a:rPr>
              <a:t>Clinical manifestations of CRS include sensorineural deafness, cataracts, cardiac malformations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patent ductus arteriosus, pulmonary artery hypoplasia), and neurologic and </a:t>
            </a:r>
            <a:r>
              <a:rPr lang="en-US" sz="1200" b="0" i="0" kern="1200" dirty="0" err="1" smtClean="0">
                <a:solidFill>
                  <a:schemeClr val="tx1"/>
                </a:solidFill>
                <a:effectLst/>
                <a:latin typeface="+mn-lt"/>
                <a:ea typeface="+mn-ea"/>
                <a:cs typeface="+mn-cs"/>
              </a:rPr>
              <a:t>endocrinologic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Neonatal manifestations may include growth retardation, radiolucent bone disease (not pathognomonic of congenital rubella), hepatosplenomegaly, thrombocytopenia, purpuric skin lesions (classically described as "blueberry muffin" lesions that represent </a:t>
            </a:r>
            <a:r>
              <a:rPr lang="en-US" sz="1200" b="0" i="0" kern="1200" dirty="0" err="1" smtClean="0">
                <a:solidFill>
                  <a:schemeClr val="tx1"/>
                </a:solidFill>
                <a:effectLst/>
                <a:latin typeface="+mn-lt"/>
                <a:ea typeface="+mn-ea"/>
                <a:cs typeface="+mn-cs"/>
              </a:rPr>
              <a:t>extramedullary</a:t>
            </a:r>
            <a:r>
              <a:rPr lang="en-US" sz="1200" b="0" i="0" kern="1200" dirty="0" smtClean="0">
                <a:solidFill>
                  <a:schemeClr val="tx1"/>
                </a:solidFill>
                <a:effectLst/>
                <a:latin typeface="+mn-lt"/>
                <a:ea typeface="+mn-ea"/>
                <a:cs typeface="+mn-cs"/>
              </a:rPr>
              <a:t> hematopoiesis), and </a:t>
            </a:r>
            <a:r>
              <a:rPr lang="en-US" sz="1200" b="0" i="0" kern="1200" dirty="0" err="1" smtClean="0">
                <a:solidFill>
                  <a:schemeClr val="tx1"/>
                </a:solidFill>
                <a:effectLst/>
                <a:latin typeface="+mn-lt"/>
                <a:ea typeface="+mn-ea"/>
                <a:cs typeface="+mn-cs"/>
              </a:rPr>
              <a:t>hyperbilirubinemia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CRS are discussed separately. (See </a:t>
            </a:r>
            <a:r>
              <a:rPr lang="en-US" sz="1200" b="0" i="0" u="sng" kern="1200" dirty="0" smtClean="0">
                <a:solidFill>
                  <a:schemeClr val="tx1"/>
                </a:solidFill>
                <a:effectLst/>
                <a:latin typeface="+mn-lt"/>
                <a:ea typeface="+mn-ea"/>
                <a:cs typeface="+mn-cs"/>
                <a:hlinkClick r:id="rId14"/>
              </a:rPr>
              <a:t>"Congenital rubella syndrome: Clinical features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15"/>
              </a:rPr>
              <a:t>"Congenital rubella syndrome: Management, outcome,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cytomegalovirus</a:t>
            </a:r>
            <a:r>
              <a:rPr lang="en-US" sz="1200" b="0" i="0" kern="1200" dirty="0" smtClean="0">
                <a:solidFill>
                  <a:schemeClr val="tx1"/>
                </a:solidFill>
                <a:effectLst/>
                <a:latin typeface="+mn-lt"/>
                <a:ea typeface="+mn-ea"/>
                <a:cs typeface="+mn-cs"/>
              </a:rPr>
              <a:t> — Cytomegalovirus (CMV) is a ubiquitous virus worldwide. Despite its listing as the fourth infection in the TORCH designation, CMV has emerged as the most common congenital viral infection.</a:t>
            </a:r>
          </a:p>
          <a:p>
            <a:r>
              <a:rPr lang="en-US" sz="1200" b="1" i="0" kern="1200" dirty="0" smtClean="0">
                <a:solidFill>
                  <a:schemeClr val="tx1"/>
                </a:solidFill>
                <a:effectLst/>
                <a:latin typeface="+mn-lt"/>
                <a:ea typeface="+mn-ea"/>
                <a:cs typeface="+mn-cs"/>
              </a:rPr>
              <a:t>Epidemiology</a:t>
            </a:r>
            <a:r>
              <a:rPr lang="en-US" sz="1200" b="0" i="0" kern="1200" dirty="0" smtClean="0">
                <a:solidFill>
                  <a:schemeClr val="tx1"/>
                </a:solidFill>
                <a:effectLst/>
                <a:latin typeface="+mn-lt"/>
                <a:ea typeface="+mn-ea"/>
                <a:cs typeface="+mn-cs"/>
              </a:rPr>
              <a:t> — Primary infection and reactivation of virus can occur during pregnancy, and both can result in congenital CMV, the most common congenital viral infection. Approximately 40,000 infants are born with congenital CMV infection annually in the United States [</a:t>
            </a:r>
            <a:r>
              <a:rPr lang="en-US" sz="1200" b="0" i="0" u="sng" kern="1200" dirty="0" smtClean="0">
                <a:solidFill>
                  <a:schemeClr val="tx1"/>
                </a:solidFill>
                <a:effectLst/>
                <a:latin typeface="+mn-lt"/>
                <a:ea typeface="+mn-ea"/>
                <a:cs typeface="+mn-cs"/>
                <a:hlinkClick r:id="rId16"/>
              </a:rPr>
              <a:t>12</a:t>
            </a:r>
            <a:r>
              <a:rPr lang="en-US" sz="1200" b="0" i="0" kern="1200" dirty="0" smtClean="0">
                <a:solidFill>
                  <a:schemeClr val="tx1"/>
                </a:solidFill>
                <a:effectLst/>
                <a:latin typeface="+mn-lt"/>
                <a:ea typeface="+mn-ea"/>
                <a:cs typeface="+mn-cs"/>
              </a:rPr>
              <a:t>]. Although the majority of congenital infections are asymptomatic, approximately 5 to 20 percent of infants born to mothers with primary CMV infection will be overtly symptomatic. These children have a mortality rate of almost 30 percent, and severe neurologic morbidity occurs in 80 percent of survivors.</a:t>
            </a:r>
          </a:p>
          <a:p>
            <a:r>
              <a:rPr lang="en-US" sz="1200" b="0" i="0" kern="1200" dirty="0" smtClean="0">
                <a:solidFill>
                  <a:schemeClr val="tx1"/>
                </a:solidFill>
                <a:effectLst/>
                <a:latin typeface="+mn-lt"/>
                <a:ea typeface="+mn-ea"/>
                <a:cs typeface="+mn-cs"/>
              </a:rPr>
              <a:t>The risk of </a:t>
            </a:r>
            <a:r>
              <a:rPr lang="en-US" sz="1200" b="0" i="0" kern="1200" dirty="0" err="1" smtClean="0">
                <a:solidFill>
                  <a:schemeClr val="tx1"/>
                </a:solidFill>
                <a:effectLst/>
                <a:latin typeface="+mn-lt"/>
                <a:ea typeface="+mn-ea"/>
                <a:cs typeface="+mn-cs"/>
              </a:rPr>
              <a:t>seroconversion</a:t>
            </a:r>
            <a:r>
              <a:rPr lang="en-US" sz="1200" b="0" i="0" kern="1200" dirty="0" smtClean="0">
                <a:solidFill>
                  <a:schemeClr val="tx1"/>
                </a:solidFill>
                <a:effectLst/>
                <a:latin typeface="+mn-lt"/>
                <a:ea typeface="+mn-ea"/>
                <a:cs typeface="+mn-cs"/>
              </a:rPr>
              <a:t> to CMV during pregnancy averages 2.0 to 2.5 percent [</a:t>
            </a:r>
            <a:r>
              <a:rPr lang="en-US" sz="1200" b="0" i="0" u="sng" kern="1200" dirty="0" smtClean="0">
                <a:solidFill>
                  <a:schemeClr val="tx1"/>
                </a:solidFill>
                <a:effectLst/>
                <a:latin typeface="+mn-lt"/>
                <a:ea typeface="+mn-ea"/>
                <a:cs typeface="+mn-cs"/>
                <a:hlinkClick r:id="rId17"/>
              </a:rPr>
              <a:t>13</a:t>
            </a:r>
            <a:r>
              <a:rPr lang="en-US" sz="1200" b="0" i="0" kern="1200" dirty="0" smtClean="0">
                <a:solidFill>
                  <a:schemeClr val="tx1"/>
                </a:solidFill>
                <a:effectLst/>
                <a:latin typeface="+mn-lt"/>
                <a:ea typeface="+mn-ea"/>
                <a:cs typeface="+mn-cs"/>
              </a:rPr>
              <a:t>]. Intrauterine infection occurs in 0.5 to 2 percent of all live births. Congenital infection from seropositive mothers ranges from 0.2 to 1.5 percent. In contrast, primary maternal infection during pregnancy leads to transmission in approximately 40 percent of fetuses [</a:t>
            </a:r>
            <a:r>
              <a:rPr lang="en-US" sz="1200" b="0" i="0" u="sng" kern="1200" dirty="0" smtClean="0">
                <a:solidFill>
                  <a:schemeClr val="tx1"/>
                </a:solidFill>
                <a:effectLst/>
                <a:latin typeface="+mn-lt"/>
                <a:ea typeface="+mn-ea"/>
                <a:cs typeface="+mn-cs"/>
                <a:hlinkClick r:id="rId18"/>
              </a:rPr>
              <a:t>14</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19"/>
              </a:rPr>
              <a:t>"Cytomegalovirus infection in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generally appears to be little risk of CMV-related complications in the offspring of women infected with CMV at least six months before conception. For this group, which accounts for 50 to 80 percent of the women of childbearing age, the rate of newborn CMV infection is 1 percent. These infants appear to have little significant illness or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although severe fetal cytomegalic inclusion disease after maternal reactivation of CMV during the first trimester of pregnancy has been reported [</a:t>
            </a:r>
            <a:r>
              <a:rPr lang="en-US" sz="1200" b="0" i="0" u="sng" kern="1200" dirty="0" smtClean="0">
                <a:solidFill>
                  <a:schemeClr val="tx1"/>
                </a:solidFill>
                <a:effectLst/>
                <a:latin typeface="+mn-lt"/>
                <a:ea typeface="+mn-ea"/>
                <a:cs typeface="+mn-cs"/>
                <a:hlinkClick r:id="rId20"/>
              </a:rPr>
              <a:t>15,16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Factors that can influence CMV infection during pregnancy include maternal age, parity, and gestational age [</a:t>
            </a:r>
            <a:r>
              <a:rPr lang="en-US" sz="1200" b="0" i="0" u="sng" kern="1200" dirty="0" smtClean="0">
                <a:solidFill>
                  <a:schemeClr val="tx1"/>
                </a:solidFill>
                <a:effectLst/>
                <a:latin typeface="+mn-lt"/>
                <a:ea typeface="+mn-ea"/>
                <a:cs typeface="+mn-cs"/>
                <a:hlinkClick r:id="rId21"/>
              </a:rPr>
              <a:t>17</a:t>
            </a:r>
            <a:r>
              <a:rPr lang="en-US" sz="1200" b="0" i="0" kern="1200" dirty="0" smtClean="0">
                <a:solidFill>
                  <a:schemeClr val="tx1"/>
                </a:solidFill>
                <a:effectLst/>
                <a:latin typeface="+mn-lt"/>
                <a:ea typeface="+mn-ea"/>
                <a:cs typeface="+mn-cs"/>
              </a:rPr>
              <a:t>]. Although several studies have suggested that gestational age has no apparent influence on the risk of transmission of CMV in utero [</a:t>
            </a:r>
            <a:r>
              <a:rPr lang="en-US" sz="1200" b="0" i="0" u="sng" kern="1200" dirty="0" smtClean="0">
                <a:solidFill>
                  <a:schemeClr val="tx1"/>
                </a:solidFill>
                <a:effectLst/>
                <a:latin typeface="+mn-lt"/>
                <a:ea typeface="+mn-ea"/>
                <a:cs typeface="+mn-cs"/>
                <a:hlinkClick r:id="rId22"/>
              </a:rPr>
              <a:t>18-21</a:t>
            </a:r>
            <a:r>
              <a:rPr lang="en-US" sz="1200" b="0" i="0" kern="1200" dirty="0" smtClean="0">
                <a:solidFill>
                  <a:schemeClr val="tx1"/>
                </a:solidFill>
                <a:effectLst/>
                <a:latin typeface="+mn-lt"/>
                <a:ea typeface="+mn-ea"/>
                <a:cs typeface="+mn-cs"/>
              </a:rPr>
              <a:t>], an increased risk of transmission was observed in late gestation in one retrospective study (36, 45, and 78 percent, for the first, second, and third trimesters, respectively) [</a:t>
            </a:r>
            <a:r>
              <a:rPr lang="en-US" sz="1200" b="0" i="0" u="sng" kern="1200" dirty="0" smtClean="0">
                <a:solidFill>
                  <a:schemeClr val="tx1"/>
                </a:solidFill>
                <a:effectLst/>
                <a:latin typeface="+mn-lt"/>
                <a:ea typeface="+mn-ea"/>
                <a:cs typeface="+mn-cs"/>
                <a:hlinkClick r:id="rId23"/>
              </a:rPr>
              <a:t>22</a:t>
            </a:r>
            <a:r>
              <a:rPr lang="en-US" sz="1200" b="0" i="0" kern="1200" dirty="0" smtClean="0">
                <a:solidFill>
                  <a:schemeClr val="tx1"/>
                </a:solidFill>
                <a:effectLst/>
                <a:latin typeface="+mn-lt"/>
                <a:ea typeface="+mn-ea"/>
                <a:cs typeface="+mn-cs"/>
              </a:rPr>
              <a:t>]. However,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appear to be more severe when infection is acquired earlier in pregnancy.</a:t>
            </a:r>
          </a:p>
          <a:p>
            <a:r>
              <a:rPr lang="en-US" sz="1200" b="1" i="0" kern="1200" dirty="0" smtClean="0">
                <a:solidFill>
                  <a:schemeClr val="tx1"/>
                </a:solidFill>
                <a:effectLst/>
                <a:latin typeface="+mn-lt"/>
                <a:ea typeface="+mn-ea"/>
                <a:cs typeface="+mn-cs"/>
              </a:rPr>
              <a:t>Transmission</a:t>
            </a:r>
            <a:r>
              <a:rPr lang="en-US" sz="1200" b="0" i="0" kern="1200" dirty="0" smtClean="0">
                <a:solidFill>
                  <a:schemeClr val="tx1"/>
                </a:solidFill>
                <a:effectLst/>
                <a:latin typeface="+mn-lt"/>
                <a:ea typeface="+mn-ea"/>
                <a:cs typeface="+mn-cs"/>
              </a:rPr>
              <a:t> — Infection requires intimate contact with a person excreting the virus in saliva, urine, or bodily fluids. Congenital CMV infection generally is the result of </a:t>
            </a:r>
            <a:r>
              <a:rPr lang="en-US" sz="1200" b="0" i="0" kern="1200" dirty="0" err="1" smtClean="0">
                <a:solidFill>
                  <a:schemeClr val="tx1"/>
                </a:solidFill>
                <a:effectLst/>
                <a:latin typeface="+mn-lt"/>
                <a:ea typeface="+mn-ea"/>
                <a:cs typeface="+mn-cs"/>
              </a:rPr>
              <a:t>transplacental</a:t>
            </a:r>
            <a:r>
              <a:rPr lang="en-US" sz="1200" b="0" i="0" kern="1200" dirty="0" smtClean="0">
                <a:solidFill>
                  <a:schemeClr val="tx1"/>
                </a:solidFill>
                <a:effectLst/>
                <a:latin typeface="+mn-lt"/>
                <a:ea typeface="+mn-ea"/>
                <a:cs typeface="+mn-cs"/>
              </a:rPr>
              <a:t> transmission of the virus. The virus also can be transmitted sexually, via organ transplants, via breast milk, and, rarely, via blood transfusion. Transmission is higher in households with young children or in day care centers. Excretion rates in childcare centers can be as high as 70 percent in children one to three years of age [</a:t>
            </a:r>
            <a:r>
              <a:rPr lang="en-US" sz="1200" b="0" i="0" u="sng" kern="1200" dirty="0" smtClean="0">
                <a:solidFill>
                  <a:schemeClr val="tx1"/>
                </a:solidFill>
                <a:effectLst/>
                <a:latin typeface="+mn-lt"/>
                <a:ea typeface="+mn-ea"/>
                <a:cs typeface="+mn-cs"/>
                <a:hlinkClick r:id="rId24"/>
              </a:rPr>
              <a:t>23</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Clinical manifestations</a:t>
            </a:r>
            <a:r>
              <a:rPr lang="en-US" sz="1200" b="0" i="0" kern="1200" dirty="0" smtClean="0">
                <a:solidFill>
                  <a:schemeClr val="tx1"/>
                </a:solidFill>
                <a:effectLst/>
                <a:latin typeface="+mn-lt"/>
                <a:ea typeface="+mn-ea"/>
                <a:cs typeface="+mn-cs"/>
              </a:rPr>
              <a:t> — Congenital CMV has a wide constellation of clinical symptoms, ranging from none to fulminant end-organ dysfunction.</a:t>
            </a:r>
          </a:p>
          <a:p>
            <a:r>
              <a:rPr lang="en-US" sz="1200" b="0" i="0" kern="1200" dirty="0" smtClean="0">
                <a:solidFill>
                  <a:schemeClr val="tx1"/>
                </a:solidFill>
                <a:effectLst/>
                <a:latin typeface="+mn-lt"/>
                <a:ea typeface="+mn-ea"/>
                <a:cs typeface="+mn-cs"/>
              </a:rPr>
              <a:t>Approximately 90 percent of infants with congenital CMV infection are asymptomatic at birth. However, 0.5 to 15 percent of these children are at risk for development of psychomotor, hearing, neurologic, ocular, or dental abnormalities within the first few years of life [</a:t>
            </a:r>
            <a:r>
              <a:rPr lang="en-US" sz="1200" b="0" i="0" u="sng" kern="1200" dirty="0" smtClean="0">
                <a:solidFill>
                  <a:schemeClr val="tx1"/>
                </a:solidFill>
                <a:effectLst/>
                <a:latin typeface="+mn-lt"/>
                <a:ea typeface="+mn-ea"/>
                <a:cs typeface="+mn-cs"/>
                <a:hlinkClick r:id="rId25"/>
              </a:rPr>
              <a:t>24,25</a:t>
            </a:r>
            <a:r>
              <a:rPr lang="en-US" sz="1200" b="0" i="0" kern="1200" dirty="0" smtClean="0">
                <a:solidFill>
                  <a:schemeClr val="tx1"/>
                </a:solidFill>
                <a:effectLst/>
                <a:latin typeface="+mn-lt"/>
                <a:ea typeface="+mn-ea"/>
                <a:cs typeface="+mn-cs"/>
              </a:rPr>
              <a:t>]. Some otherwise asymptomatic infants with congenital CMV infection are identified through newborn hearing screening [</a:t>
            </a:r>
            <a:r>
              <a:rPr lang="en-US" sz="1200" b="0" i="0" u="sng" kern="1200" dirty="0" smtClean="0">
                <a:solidFill>
                  <a:schemeClr val="tx1"/>
                </a:solidFill>
                <a:effectLst/>
                <a:latin typeface="+mn-lt"/>
                <a:ea typeface="+mn-ea"/>
                <a:cs typeface="+mn-cs"/>
                <a:hlinkClick r:id="rId26"/>
              </a:rPr>
              <a:t>26</a:t>
            </a:r>
            <a:r>
              <a:rPr lang="en-US" sz="1200" b="0" i="0" kern="1200" dirty="0" smtClean="0">
                <a:solidFill>
                  <a:schemeClr val="tx1"/>
                </a:solidFill>
                <a:effectLst/>
                <a:latin typeface="+mn-lt"/>
                <a:ea typeface="+mn-ea"/>
                <a:cs typeface="+mn-cs"/>
              </a:rPr>
              <a:t>]. In particular, sensorineural hearing loss will appear in 5 to 10 percent of cases and may interfere with learning abilities (</a:t>
            </a:r>
            <a:r>
              <a:rPr lang="en-US" sz="1200" b="0" i="0" u="sng" kern="1200" dirty="0" smtClean="0">
                <a:solidFill>
                  <a:schemeClr val="tx1"/>
                </a:solidFill>
                <a:effectLst/>
                <a:latin typeface="+mn-lt"/>
                <a:ea typeface="+mn-ea"/>
                <a:cs typeface="+mn-cs"/>
                <a:hlinkClick r:id="rId27"/>
              </a:rPr>
              <a:t>table 4</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28"/>
              </a:rPr>
              <a:t>27-33</a:t>
            </a:r>
            <a:r>
              <a:rPr lang="en-US" sz="1200" b="0" i="0" kern="1200" dirty="0" smtClean="0">
                <a:solidFill>
                  <a:schemeClr val="tx1"/>
                </a:solidFill>
                <a:effectLst/>
                <a:latin typeface="+mn-lt"/>
                <a:ea typeface="+mn-ea"/>
                <a:cs typeface="+mn-cs"/>
              </a:rPr>
              <a:t>]. Hearing loss appears to be associated with increased concentrations of CMV in peripheral blood and urine [</a:t>
            </a:r>
            <a:r>
              <a:rPr lang="en-US" sz="1200" b="0" i="0" u="sng" kern="1200" dirty="0" smtClean="0">
                <a:solidFill>
                  <a:schemeClr val="tx1"/>
                </a:solidFill>
                <a:effectLst/>
                <a:latin typeface="+mn-lt"/>
                <a:ea typeface="+mn-ea"/>
                <a:cs typeface="+mn-cs"/>
                <a:hlinkClick r:id="rId29"/>
              </a:rPr>
              <a:t>34</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30"/>
              </a:rPr>
              <a:t>"Hearing impairment in children: Etiology"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Approximately 10 percent of infants with congenital CMV infection are symptomatic [</a:t>
            </a:r>
            <a:r>
              <a:rPr lang="en-US" sz="1200" b="0" i="0" u="sng" kern="1200" dirty="0" smtClean="0">
                <a:solidFill>
                  <a:schemeClr val="tx1"/>
                </a:solidFill>
                <a:effectLst/>
                <a:latin typeface="+mn-lt"/>
                <a:ea typeface="+mn-ea"/>
                <a:cs typeface="+mn-cs"/>
                <a:hlinkClick r:id="rId31"/>
              </a:rPr>
              <a:t>35</a:t>
            </a:r>
            <a:r>
              <a:rPr lang="en-US" sz="1200" b="0" i="0" kern="1200" dirty="0" smtClean="0">
                <a:solidFill>
                  <a:schemeClr val="tx1"/>
                </a:solidFill>
                <a:effectLst/>
                <a:latin typeface="+mn-lt"/>
                <a:ea typeface="+mn-ea"/>
                <a:cs typeface="+mn-cs"/>
              </a:rPr>
              <a:t>]. One study suggested that symptomatic congenital infection correlated with the amount of virus present in the amniotic fluid; infants born to mothers with ≥10</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genome equivalents in amniotic fluid by polymerase chain reaction (PCR) had a 100 percent probability of acquiring CMV, and for those with ≥10</a:t>
            </a:r>
            <a:r>
              <a:rPr lang="en-US" sz="1200" b="0" i="0" kern="1200" baseline="30000" dirty="0" smtClean="0">
                <a:solidFill>
                  <a:schemeClr val="tx1"/>
                </a:solidFill>
                <a:effectLst/>
                <a:latin typeface="+mn-lt"/>
                <a:ea typeface="+mn-ea"/>
                <a:cs typeface="+mn-cs"/>
              </a:rPr>
              <a:t>5</a:t>
            </a:r>
            <a:r>
              <a:rPr lang="en-US" sz="1200" b="0" i="0" kern="1200" dirty="0" smtClean="0">
                <a:solidFill>
                  <a:schemeClr val="tx1"/>
                </a:solidFill>
                <a:effectLst/>
                <a:latin typeface="+mn-lt"/>
                <a:ea typeface="+mn-ea"/>
                <a:cs typeface="+mn-cs"/>
              </a:rPr>
              <a:t> genome equivalents, this infection was symptomatic [</a:t>
            </a:r>
            <a:r>
              <a:rPr lang="en-US" sz="1200" b="0" i="0" u="sng" kern="1200" dirty="0" smtClean="0">
                <a:solidFill>
                  <a:schemeClr val="tx1"/>
                </a:solidFill>
                <a:effectLst/>
                <a:latin typeface="+mn-lt"/>
                <a:ea typeface="+mn-ea"/>
                <a:cs typeface="+mn-cs"/>
                <a:hlinkClick r:id="rId32"/>
              </a:rPr>
              <a:t>36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Fifty percent of symptomatic infants present with an attenuated form of congenital infection, usually consisting of isolated splenomegaly, jaundice, and/or </a:t>
            </a:r>
            <a:r>
              <a:rPr lang="en-US" sz="1200" b="0" i="0" kern="1200" dirty="0" err="1" smtClean="0">
                <a:solidFill>
                  <a:schemeClr val="tx1"/>
                </a:solidFill>
                <a:effectLst/>
                <a:latin typeface="+mn-lt"/>
                <a:ea typeface="+mn-ea"/>
                <a:cs typeface="+mn-cs"/>
              </a:rPr>
              <a:t>petechiae</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3"/>
              </a:rPr>
              <a:t>35,37</a:t>
            </a:r>
            <a:r>
              <a:rPr lang="en-US" sz="1200" b="0" i="0" kern="1200" dirty="0" smtClean="0">
                <a:solidFill>
                  <a:schemeClr val="tx1"/>
                </a:solidFill>
                <a:effectLst/>
                <a:latin typeface="+mn-lt"/>
                <a:ea typeface="+mn-ea"/>
                <a:cs typeface="+mn-cs"/>
              </a:rPr>
              <a:t>]. The other 50 percent of symptomatic infants present with the syndrome of cytomegalic inclusion disease, consisting of [</a:t>
            </a:r>
            <a:r>
              <a:rPr lang="en-US" sz="1200" b="0" i="0" u="sng" kern="1200" dirty="0" smtClean="0">
                <a:solidFill>
                  <a:schemeClr val="tx1"/>
                </a:solidFill>
                <a:effectLst/>
                <a:latin typeface="+mn-lt"/>
                <a:ea typeface="+mn-ea"/>
                <a:cs typeface="+mn-cs"/>
                <a:hlinkClick r:id="rId34"/>
              </a:rPr>
              <a:t>38</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●Jaundice – 67 percent</a:t>
            </a:r>
          </a:p>
          <a:p>
            <a:r>
              <a:rPr lang="en-US" sz="1200" b="0" i="0" kern="1200" dirty="0" smtClean="0">
                <a:solidFill>
                  <a:schemeClr val="tx1"/>
                </a:solidFill>
                <a:effectLst/>
                <a:latin typeface="+mn-lt"/>
                <a:ea typeface="+mn-ea"/>
                <a:cs typeface="+mn-cs"/>
              </a:rPr>
              <a:t>●Hepatosplenomegaly – 60 percent</a:t>
            </a:r>
          </a:p>
          <a:p>
            <a:r>
              <a:rPr lang="en-US" sz="1200" b="0" i="0" kern="1200" dirty="0" smtClean="0">
                <a:solidFill>
                  <a:schemeClr val="tx1"/>
                </a:solidFill>
                <a:effectLst/>
                <a:latin typeface="+mn-lt"/>
                <a:ea typeface="+mn-ea"/>
                <a:cs typeface="+mn-cs"/>
              </a:rPr>
              <a:t>●Petechial rash – 76 percent</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Multiorgan</a:t>
            </a:r>
            <a:r>
              <a:rPr lang="en-US" sz="1200" b="0" i="0" kern="1200" dirty="0" smtClean="0">
                <a:solidFill>
                  <a:schemeClr val="tx1"/>
                </a:solidFill>
                <a:effectLst/>
                <a:latin typeface="+mn-lt"/>
                <a:ea typeface="+mn-ea"/>
                <a:cs typeface="+mn-cs"/>
              </a:rPr>
              <a:t> involvement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microcephaly, motor disability,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cerebral calcifications (</a:t>
            </a:r>
            <a:r>
              <a:rPr lang="en-US" sz="1200" b="0" i="0" u="sng" kern="1200" dirty="0" smtClean="0">
                <a:solidFill>
                  <a:schemeClr val="tx1"/>
                </a:solidFill>
                <a:effectLst/>
                <a:latin typeface="+mn-lt"/>
                <a:ea typeface="+mn-ea"/>
                <a:cs typeface="+mn-cs"/>
                <a:hlinkClick r:id="rId35"/>
              </a:rPr>
              <a:t>image 2</a:t>
            </a:r>
            <a:r>
              <a:rPr lang="en-US" sz="1200" b="0" i="0" kern="1200" dirty="0" smtClean="0">
                <a:solidFill>
                  <a:schemeClr val="tx1"/>
                </a:solidFill>
                <a:effectLst/>
                <a:latin typeface="+mn-lt"/>
                <a:ea typeface="+mn-ea"/>
                <a:cs typeface="+mn-cs"/>
              </a:rPr>
              <a:t>), lethargy, respiratory distress, seizures)</a:t>
            </a:r>
          </a:p>
          <a:p>
            <a:r>
              <a:rPr lang="en-US" sz="1200" b="0" i="0" kern="1200" dirty="0" smtClean="0">
                <a:solidFill>
                  <a:schemeClr val="tx1"/>
                </a:solidFill>
                <a:effectLst/>
                <a:latin typeface="+mn-lt"/>
                <a:ea typeface="+mn-ea"/>
                <a:cs typeface="+mn-cs"/>
              </a:rPr>
              <a:t>Laboratory abnormalities include: abnormal blood counts (especially thrombocytopenia), hemolytic anemia, elevated transaminases, and elevated direct and indirect serum bilirubin.</a:t>
            </a:r>
          </a:p>
          <a:p>
            <a:r>
              <a:rPr lang="en-US" sz="1200" b="0" i="0" kern="1200" dirty="0" smtClean="0">
                <a:solidFill>
                  <a:schemeClr val="tx1"/>
                </a:solidFill>
                <a:effectLst/>
                <a:latin typeface="+mn-lt"/>
                <a:ea typeface="+mn-ea"/>
                <a:cs typeface="+mn-cs"/>
              </a:rPr>
              <a:t>In this fulminant presentation, mortality can be up to 30 percent and occurs within a few days or weeks [</a:t>
            </a:r>
            <a:r>
              <a:rPr lang="en-US" sz="1200" b="0" i="0" u="sng" kern="1200" dirty="0" smtClean="0">
                <a:solidFill>
                  <a:schemeClr val="tx1"/>
                </a:solidFill>
                <a:effectLst/>
                <a:latin typeface="+mn-lt"/>
                <a:ea typeface="+mn-ea"/>
                <a:cs typeface="+mn-cs"/>
                <a:hlinkClick r:id="rId36"/>
              </a:rPr>
              <a:t>35,39</a:t>
            </a:r>
            <a:r>
              <a:rPr lang="en-US" sz="1200" b="0" i="0" kern="1200" dirty="0" smtClean="0">
                <a:solidFill>
                  <a:schemeClr val="tx1"/>
                </a:solidFill>
                <a:effectLst/>
                <a:latin typeface="+mn-lt"/>
                <a:ea typeface="+mn-ea"/>
                <a:cs typeface="+mn-cs"/>
              </a:rPr>
              <a:t>]. In survivors, jaundice and hepatosplenomegaly may subside, but neurologic </a:t>
            </a:r>
            <a:r>
              <a:rPr lang="en-US" sz="1200" b="0" i="0" kern="1200" dirty="0" err="1" smtClean="0">
                <a:solidFill>
                  <a:schemeClr val="tx1"/>
                </a:solidFill>
                <a:effectLst/>
                <a:latin typeface="+mn-lt"/>
                <a:ea typeface="+mn-ea"/>
                <a:cs typeface="+mn-cs"/>
              </a:rPr>
              <a:t>sequelae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microcephaly, intellectual disability [mental retardation], hearing disorders) persist.</a:t>
            </a:r>
          </a:p>
          <a:p>
            <a:r>
              <a:rPr lang="en-US" sz="1200" b="0" i="0" kern="1200" dirty="0" smtClean="0">
                <a:solidFill>
                  <a:schemeClr val="tx1"/>
                </a:solidFill>
                <a:effectLst/>
                <a:latin typeface="+mn-lt"/>
                <a:ea typeface="+mn-ea"/>
                <a:cs typeface="+mn-cs"/>
              </a:rPr>
              <a:t>More than 80 percent of infants symptomatic at birth will develop late complications that may include hearing loss, vision impairment, and varying degrees of intellectual disability and delay in psychomotor development (</a:t>
            </a:r>
            <a:r>
              <a:rPr lang="en-US" sz="1200" b="0" i="0" u="sng" kern="1200" dirty="0" smtClean="0">
                <a:solidFill>
                  <a:schemeClr val="tx1"/>
                </a:solidFill>
                <a:effectLst/>
                <a:latin typeface="+mn-lt"/>
                <a:ea typeface="+mn-ea"/>
                <a:cs typeface="+mn-cs"/>
                <a:hlinkClick r:id="rId27"/>
              </a:rPr>
              <a:t>table 4</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7"/>
              </a:rPr>
              <a:t>28</a:t>
            </a:r>
            <a:r>
              <a:rPr lang="en-US" sz="1200" b="0" i="0" kern="1200" dirty="0" smtClean="0">
                <a:solidFill>
                  <a:schemeClr val="tx1"/>
                </a:solidFill>
                <a:effectLst/>
                <a:latin typeface="+mn-lt"/>
                <a:ea typeface="+mn-ea"/>
                <a:cs typeface="+mn-cs"/>
              </a:rPr>
              <a:t>]. Infections acquired in late pregnancy may have less prominent signs, although severe developmental problems associated with CNS calcification, microcephaly, and hearing loss have been reported [</a:t>
            </a:r>
            <a:r>
              <a:rPr lang="en-US" sz="1200" b="0" i="0" u="sng" kern="1200" dirty="0" smtClean="0">
                <a:solidFill>
                  <a:schemeClr val="tx1"/>
                </a:solidFill>
                <a:effectLst/>
                <a:latin typeface="+mn-lt"/>
                <a:ea typeface="+mn-ea"/>
                <a:cs typeface="+mn-cs"/>
                <a:hlinkClick r:id="rId38"/>
              </a:rPr>
              <a:t>40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wide range of abnormalities of the brain may be detected on cranial imaging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unenhanced computed tomographic [CT] scan) (</a:t>
            </a:r>
            <a:r>
              <a:rPr lang="en-US" sz="1200" b="0" i="0" u="sng" kern="1200" dirty="0" smtClean="0">
                <a:solidFill>
                  <a:schemeClr val="tx1"/>
                </a:solidFill>
                <a:effectLst/>
                <a:latin typeface="+mn-lt"/>
                <a:ea typeface="+mn-ea"/>
                <a:cs typeface="+mn-cs"/>
                <a:hlinkClick r:id="rId35"/>
              </a:rPr>
              <a:t>image 2</a:t>
            </a:r>
            <a:r>
              <a:rPr lang="en-US" sz="1200" b="0" i="0" kern="1200" dirty="0" smtClean="0">
                <a:solidFill>
                  <a:schemeClr val="tx1"/>
                </a:solidFill>
                <a:effectLst/>
                <a:latin typeface="+mn-lt"/>
                <a:ea typeface="+mn-ea"/>
                <a:cs typeface="+mn-cs"/>
              </a:rPr>
              <a:t>). These abnormalities include periventricular </a:t>
            </a:r>
            <a:r>
              <a:rPr lang="en-US" sz="1200" b="0" i="0" kern="1200" dirty="0" err="1" smtClean="0">
                <a:solidFill>
                  <a:schemeClr val="tx1"/>
                </a:solidFill>
                <a:effectLst/>
                <a:latin typeface="+mn-lt"/>
                <a:ea typeface="+mn-ea"/>
                <a:cs typeface="+mn-cs"/>
              </a:rPr>
              <a:t>leukomalacia</a:t>
            </a:r>
            <a:r>
              <a:rPr lang="en-US" sz="1200" b="0" i="0" kern="1200" dirty="0" smtClean="0">
                <a:solidFill>
                  <a:schemeClr val="tx1"/>
                </a:solidFill>
                <a:effectLst/>
                <a:latin typeface="+mn-lt"/>
                <a:ea typeface="+mn-ea"/>
                <a:cs typeface="+mn-cs"/>
              </a:rPr>
              <a:t> and cystic abnormalities, periventricular calcifications (linear or punctate), </a:t>
            </a:r>
            <a:r>
              <a:rPr lang="en-US" sz="1200" b="0" i="0" kern="1200" dirty="0" err="1" smtClean="0">
                <a:solidFill>
                  <a:schemeClr val="tx1"/>
                </a:solidFill>
                <a:effectLst/>
                <a:latin typeface="+mn-lt"/>
                <a:ea typeface="+mn-ea"/>
                <a:cs typeface="+mn-cs"/>
              </a:rPr>
              <a:t>ventriculomegaly</a:t>
            </a:r>
            <a:r>
              <a:rPr lang="en-US" sz="1200" b="0" i="0" kern="1200" dirty="0" smtClean="0">
                <a:solidFill>
                  <a:schemeClr val="tx1"/>
                </a:solidFill>
                <a:effectLst/>
                <a:latin typeface="+mn-lt"/>
                <a:ea typeface="+mn-ea"/>
                <a:cs typeface="+mn-cs"/>
              </a:rPr>
              <a:t>, vasculitis, neuronal migration abnormalities, and </a:t>
            </a:r>
            <a:r>
              <a:rPr lang="en-US" sz="1200" b="0" i="0" kern="1200" dirty="0" err="1" smtClean="0">
                <a:solidFill>
                  <a:schemeClr val="tx1"/>
                </a:solidFill>
                <a:effectLst/>
                <a:latin typeface="+mn-lt"/>
                <a:ea typeface="+mn-ea"/>
                <a:cs typeface="+mn-cs"/>
              </a:rPr>
              <a:t>hydranencephaly</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39"/>
              </a:rPr>
              <a:t>41,42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Sensorineural hearing loss is detected in more than two-thirds of newborns with symptomatic congenital CMV infection [</a:t>
            </a:r>
            <a:r>
              <a:rPr lang="en-US" sz="1200" b="0" i="0" u="sng" kern="1200" dirty="0" smtClean="0">
                <a:solidFill>
                  <a:schemeClr val="tx1"/>
                </a:solidFill>
                <a:effectLst/>
                <a:latin typeface="+mn-lt"/>
                <a:ea typeface="+mn-ea"/>
                <a:cs typeface="+mn-cs"/>
                <a:hlinkClick r:id="rId40"/>
              </a:rPr>
              <a:t>18,39</a:t>
            </a:r>
            <a:r>
              <a:rPr lang="en-US" sz="1200" b="0" i="0" kern="1200" dirty="0" smtClean="0">
                <a:solidFill>
                  <a:schemeClr val="tx1"/>
                </a:solidFill>
                <a:effectLst/>
                <a:latin typeface="+mn-lt"/>
                <a:ea typeface="+mn-ea"/>
                <a:cs typeface="+mn-cs"/>
              </a:rPr>
              <a:t>]. Like that associated with asymptomatic infection, this hearing loss almost always is progressive, eventually producing severe to profound hearing loss in the affected ear [</a:t>
            </a:r>
            <a:r>
              <a:rPr lang="en-US" sz="1200" b="0" i="0" u="sng" kern="1200" dirty="0" smtClean="0">
                <a:solidFill>
                  <a:schemeClr val="tx1"/>
                </a:solidFill>
                <a:effectLst/>
                <a:latin typeface="+mn-lt"/>
                <a:ea typeface="+mn-ea"/>
                <a:cs typeface="+mn-cs"/>
                <a:hlinkClick r:id="rId39"/>
              </a:rPr>
              <a:t>41,42</a:t>
            </a:r>
            <a:r>
              <a:rPr lang="en-US" sz="1200" b="0" i="0" kern="1200" dirty="0" smtClean="0">
                <a:solidFill>
                  <a:schemeClr val="tx1"/>
                </a:solidFill>
                <a:effectLst/>
                <a:latin typeface="+mn-lt"/>
                <a:ea typeface="+mn-ea"/>
                <a:cs typeface="+mn-cs"/>
              </a:rPr>
              <a:t>]. Infants with hearing loss caused by congenital CMV infection or disease may be cognitively normal, or they may experience cognitive delays, depending upon the degree of brain involvement experienced in utero [</a:t>
            </a:r>
            <a:r>
              <a:rPr lang="en-US" sz="1200" b="0" i="0" u="sng" kern="1200" dirty="0" smtClean="0">
                <a:solidFill>
                  <a:schemeClr val="tx1"/>
                </a:solidFill>
                <a:effectLst/>
                <a:latin typeface="+mn-lt"/>
                <a:ea typeface="+mn-ea"/>
                <a:cs typeface="+mn-cs"/>
                <a:hlinkClick r:id="rId41"/>
              </a:rPr>
              <a:t>43,44</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Ocular abnormalities, including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 posterior uveitis), retinal scars, optic atrophy, and central vision loss, also may be seen [</a:t>
            </a:r>
            <a:r>
              <a:rPr lang="en-US" sz="1200" b="0" i="0" u="sng" kern="1200" dirty="0" smtClean="0">
                <a:solidFill>
                  <a:schemeClr val="tx1"/>
                </a:solidFill>
                <a:effectLst/>
                <a:latin typeface="+mn-lt"/>
                <a:ea typeface="+mn-ea"/>
                <a:cs typeface="+mn-cs"/>
                <a:hlinkClick r:id="rId42"/>
              </a:rPr>
              <a:t>45</a:t>
            </a:r>
            <a:r>
              <a:rPr lang="en-US" sz="1200" b="0" i="0" kern="1200" dirty="0" smtClean="0">
                <a:solidFill>
                  <a:schemeClr val="tx1"/>
                </a:solidFill>
                <a:effectLst/>
                <a:latin typeface="+mn-lt"/>
                <a:ea typeface="+mn-ea"/>
                <a:cs typeface="+mn-cs"/>
              </a:rPr>
              <a:t>]. In one prospective study of 125 infants with congenital CMV, 42 of them symptomatic, visual impairment was significantly more common in the symptomatic patients (22 versus 2.4 percent) [</a:t>
            </a:r>
            <a:r>
              <a:rPr lang="en-US" sz="1200" b="0" i="0" u="sng" kern="1200" dirty="0" smtClean="0">
                <a:solidFill>
                  <a:schemeClr val="tx1"/>
                </a:solidFill>
                <a:effectLst/>
                <a:latin typeface="+mn-lt"/>
                <a:ea typeface="+mn-ea"/>
                <a:cs typeface="+mn-cs"/>
                <a:hlinkClick r:id="rId42"/>
              </a:rPr>
              <a:t>45</a:t>
            </a:r>
            <a:r>
              <a:rPr lang="en-US" sz="1200" b="0" i="0" kern="1200" dirty="0" smtClean="0">
                <a:solidFill>
                  <a:schemeClr val="tx1"/>
                </a:solidFill>
                <a:effectLst/>
                <a:latin typeface="+mn-lt"/>
                <a:ea typeface="+mn-ea"/>
                <a:cs typeface="+mn-cs"/>
              </a:rPr>
              <a:t>]. Moderate to severe involvement frequently bilaterally included optic atrophy, macular scars, and cortical visual impairment. Strabismus also was more frequent in those with symptomatic compared with asymptomatic congenital CMV (29 versus 1.2 percent). (See </a:t>
            </a:r>
            <a:r>
              <a:rPr lang="en-US" sz="1200" b="0" i="0" u="sng" kern="1200" dirty="0" smtClean="0">
                <a:solidFill>
                  <a:schemeClr val="tx1"/>
                </a:solidFill>
                <a:effectLst/>
                <a:latin typeface="+mn-lt"/>
                <a:ea typeface="+mn-ea"/>
                <a:cs typeface="+mn-cs"/>
                <a:hlinkClick r:id="rId43"/>
              </a:rPr>
              <a:t>"Evaluation and management of strabismus in children", section on 'Differential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presence of microcephaly, intracranial calcifications, or other CT scan abnormalities plus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correlates with a poor neurodevelopmental outcome, although the absence of these factors predicts a normal or near-normal cognitive outcome. Infants with symptomatic congenital CMV should undergo regular screening of hearing, vision, and development, with follow-up testing and referral as indicated. (</a:t>
            </a:r>
            <a:r>
              <a:rPr lang="en-US" sz="1200" b="0" i="0" kern="1200" dirty="0" err="1" smtClean="0">
                <a:solidFill>
                  <a:schemeClr val="tx1"/>
                </a:solidFill>
                <a:effectLst/>
                <a:latin typeface="+mn-lt"/>
                <a:ea typeface="+mn-ea"/>
                <a:cs typeface="+mn-cs"/>
              </a:rPr>
              <a:t>See</a:t>
            </a:r>
            <a:r>
              <a:rPr lang="en-US" sz="1200" b="0" i="0" u="sng" kern="1200" dirty="0" err="1" smtClean="0">
                <a:solidFill>
                  <a:schemeClr val="tx1"/>
                </a:solidFill>
                <a:effectLst/>
                <a:latin typeface="+mn-lt"/>
                <a:ea typeface="+mn-ea"/>
                <a:cs typeface="+mn-cs"/>
                <a:hlinkClick r:id="rId44"/>
              </a:rPr>
              <a:t>"Hearing</a:t>
            </a:r>
            <a:r>
              <a:rPr lang="en-US" sz="1200" b="0" i="0" u="sng" kern="1200" dirty="0" smtClean="0">
                <a:solidFill>
                  <a:schemeClr val="tx1"/>
                </a:solidFill>
                <a:effectLst/>
                <a:latin typeface="+mn-lt"/>
                <a:ea typeface="+mn-ea"/>
                <a:cs typeface="+mn-cs"/>
                <a:hlinkClick r:id="rId44"/>
              </a:rPr>
              <a:t> impairment in children: Evaluation"</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45"/>
              </a:rPr>
              <a:t>"Visual development and vision assessment in infants and children"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Diagnosis</a:t>
            </a:r>
            <a:r>
              <a:rPr lang="en-US" sz="1200" b="0" i="0" kern="1200" dirty="0" smtClean="0">
                <a:solidFill>
                  <a:schemeClr val="tx1"/>
                </a:solidFill>
                <a:effectLst/>
                <a:latin typeface="+mn-lt"/>
                <a:ea typeface="+mn-ea"/>
                <a:cs typeface="+mn-cs"/>
              </a:rPr>
              <a:t> — The diagnosis of congenital CMV infection or disease is accomplished by isolation of the virus in urine or saliva samples collected within the first three weeks of life. These infants often have very high titers of virus, and the culture frequently will become positive within one to three days of incubation [</a:t>
            </a:r>
            <a:r>
              <a:rPr lang="en-US" sz="1200" b="0" i="0" u="sng" kern="1200" dirty="0" smtClean="0">
                <a:solidFill>
                  <a:schemeClr val="tx1"/>
                </a:solidFill>
                <a:effectLst/>
                <a:latin typeface="+mn-lt"/>
                <a:ea typeface="+mn-ea"/>
                <a:cs typeface="+mn-cs"/>
                <a:hlinkClick r:id="rId46"/>
              </a:rPr>
              <a:t>18</a:t>
            </a:r>
            <a:r>
              <a:rPr lang="en-US" sz="1200" b="0" i="0" kern="1200" dirty="0" smtClean="0">
                <a:solidFill>
                  <a:schemeClr val="tx1"/>
                </a:solidFill>
                <a:effectLst/>
                <a:latin typeface="+mn-lt"/>
                <a:ea typeface="+mn-ea"/>
                <a:cs typeface="+mn-cs"/>
              </a:rPr>
              <a:t>]. The use of culture enhancement centrifugation systems, such as the shell vial assay (staining for early antigen production), has been substituted for traditional cell monolayer culture in many laboratories. Detection of CMV DNA in the urine and serum of newborns also using polymerase chain reaction (PCR) techniques may be used to diagnose congenital CMV infection, but these methods are less available, more expensive, and often less reliable than is traditional cell culture or shell vial culture of the urine [</a:t>
            </a:r>
            <a:r>
              <a:rPr lang="en-US" sz="1200" b="0" i="0" u="sng" kern="1200" dirty="0" smtClean="0">
                <a:solidFill>
                  <a:schemeClr val="tx1"/>
                </a:solidFill>
                <a:effectLst/>
                <a:latin typeface="+mn-lt"/>
                <a:ea typeface="+mn-ea"/>
                <a:cs typeface="+mn-cs"/>
                <a:hlinkClick r:id="rId47"/>
              </a:rPr>
              <a:t>46,47</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CMV IgM antibodies in cord serum or as part of a TORCH titer panel is highly suggestive of congenital infection but should be confirmed by viral culture. Serology for CMV IgG antibody determination is not helpful because most of the general population has CMV antibody, and a positive result may only reflect passive transfer of maternal antibody to the infant. Several serologic assays with differing sensitivity and specificity are available for IgM determinations. These tests are discussed separately. (See </a:t>
            </a:r>
            <a:r>
              <a:rPr lang="en-US" sz="1200" b="0" i="0" u="sng" kern="1200" dirty="0" smtClean="0">
                <a:solidFill>
                  <a:schemeClr val="tx1"/>
                </a:solidFill>
                <a:effectLst/>
                <a:latin typeface="+mn-lt"/>
                <a:ea typeface="+mn-ea"/>
                <a:cs typeface="+mn-cs"/>
                <a:hlinkClick r:id="rId48"/>
              </a:rPr>
              <a:t>"Overview of diagnostic tests for cytomegalovirus infection", section on 'Serology'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Different approaches have been evaluated to identify women at risk of transmitting CMV during pregnancy. Amniocentesis for PCR or culture is the preferred method of diagnosis, but negative results do not exclude intrauterine infection [</a:t>
            </a:r>
            <a:r>
              <a:rPr lang="en-US" sz="1200" b="0" i="0" u="sng" kern="1200" dirty="0" smtClean="0">
                <a:solidFill>
                  <a:schemeClr val="tx1"/>
                </a:solidFill>
                <a:effectLst/>
                <a:latin typeface="+mn-lt"/>
                <a:ea typeface="+mn-ea"/>
                <a:cs typeface="+mn-cs"/>
                <a:hlinkClick r:id="rId49"/>
              </a:rPr>
              <a:t>48</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Ultrasonographic</a:t>
            </a:r>
            <a:r>
              <a:rPr lang="en-US" sz="1200" b="0" i="0" kern="1200" dirty="0" smtClean="0">
                <a:solidFill>
                  <a:schemeClr val="tx1"/>
                </a:solidFill>
                <a:effectLst/>
                <a:latin typeface="+mn-lt"/>
                <a:ea typeface="+mn-ea"/>
                <a:cs typeface="+mn-cs"/>
              </a:rPr>
              <a:t> markers, including microcephaly, hepatosplenomegaly, and intracranial calcification, may suggest fetal CMV infection, but normal ultrasonography does not exclude the diagnosis. Measurement of IgM, the IgG avidity determination, and combined application of the </a:t>
            </a:r>
            <a:r>
              <a:rPr lang="en-US" sz="1200" b="0" i="0" kern="1200" dirty="0" err="1" smtClean="0">
                <a:solidFill>
                  <a:schemeClr val="tx1"/>
                </a:solidFill>
                <a:effectLst/>
                <a:latin typeface="+mn-lt"/>
                <a:ea typeface="+mn-ea"/>
                <a:cs typeface="+mn-cs"/>
              </a:rPr>
              <a:t>microneutralization</a:t>
            </a:r>
            <a:r>
              <a:rPr lang="en-US" sz="1200" b="0" i="0" kern="1200" dirty="0" smtClean="0">
                <a:solidFill>
                  <a:schemeClr val="tx1"/>
                </a:solidFill>
                <a:effectLst/>
                <a:latin typeface="+mn-lt"/>
                <a:ea typeface="+mn-ea"/>
                <a:cs typeface="+mn-cs"/>
              </a:rPr>
              <a:t> and avidity assays are additional approaches to making a prenatal diagnosis. These approaches are discussed in detail separately. (See </a:t>
            </a:r>
            <a:r>
              <a:rPr lang="en-US" sz="1200" b="0" i="0" u="sng" kern="1200" dirty="0" smtClean="0">
                <a:solidFill>
                  <a:schemeClr val="tx1"/>
                </a:solidFill>
                <a:effectLst/>
                <a:latin typeface="+mn-lt"/>
                <a:ea typeface="+mn-ea"/>
                <a:cs typeface="+mn-cs"/>
                <a:hlinkClick r:id="rId50"/>
              </a:rPr>
              <a:t>"Cytomegalovirus infection in pregnancy", section on 'Prenatal diagnosis'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Treatment</a:t>
            </a:r>
            <a:r>
              <a:rPr lang="en-US" sz="1200" b="0" i="0" kern="1200" dirty="0" smtClean="0">
                <a:solidFill>
                  <a:schemeClr val="tx1"/>
                </a:solidFill>
                <a:effectLst/>
                <a:latin typeface="+mn-lt"/>
                <a:ea typeface="+mn-ea"/>
                <a:cs typeface="+mn-cs"/>
              </a:rPr>
              <a:t> — In a phase II randomized, controlled multicenter clinical trial evaluating the use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for the treatment of infants with symptomatic congenital CMV infection and evidence of CNS involvement, 47 infants received ganciclovir (8 to 12 mg/kg daily in 2 divided doses for up to 6 weeks) [</a:t>
            </a:r>
            <a:r>
              <a:rPr lang="en-US" sz="1200" b="0" i="0" u="sng" kern="1200" dirty="0" smtClean="0">
                <a:solidFill>
                  <a:schemeClr val="tx1"/>
                </a:solidFill>
                <a:effectLst/>
                <a:latin typeface="+mn-lt"/>
                <a:ea typeface="+mn-ea"/>
                <a:cs typeface="+mn-cs"/>
                <a:hlinkClick r:id="rId52"/>
              </a:rPr>
              <a:t>49</a:t>
            </a:r>
            <a:r>
              <a:rPr lang="en-US" sz="1200" b="0" i="0" kern="1200" dirty="0" smtClean="0">
                <a:solidFill>
                  <a:schemeClr val="tx1"/>
                </a:solidFill>
                <a:effectLst/>
                <a:latin typeface="+mn-lt"/>
                <a:ea typeface="+mn-ea"/>
                <a:cs typeface="+mn-cs"/>
              </a:rPr>
              <a:t>]. Ganciclovir was discontinued in eight patients because of side effects but was well tolerated in the other newborns. Decreased excretion of virus was noted during ganciclovir administration, although </a:t>
            </a:r>
            <a:r>
              <a:rPr lang="en-US" sz="1200" b="0" i="0" kern="1200" dirty="0" err="1" smtClean="0">
                <a:solidFill>
                  <a:schemeClr val="tx1"/>
                </a:solidFill>
                <a:effectLst/>
                <a:latin typeface="+mn-lt"/>
                <a:ea typeface="+mn-ea"/>
                <a:cs typeface="+mn-cs"/>
              </a:rPr>
              <a:t>viruria</a:t>
            </a:r>
            <a:r>
              <a:rPr lang="en-US" sz="1200" b="0" i="0" kern="1200" dirty="0" smtClean="0">
                <a:solidFill>
                  <a:schemeClr val="tx1"/>
                </a:solidFill>
                <a:effectLst/>
                <a:latin typeface="+mn-lt"/>
                <a:ea typeface="+mn-ea"/>
                <a:cs typeface="+mn-cs"/>
              </a:rPr>
              <a:t> returned promptly after cessation of therapy. Sixteen percent of the infants had stabilization or improvement in hearing at six months of follow-up. Similar results were observed in a smaller trial [</a:t>
            </a:r>
            <a:r>
              <a:rPr lang="en-US" sz="1200" b="0" i="0" u="sng" kern="1200" dirty="0" smtClean="0">
                <a:solidFill>
                  <a:schemeClr val="tx1"/>
                </a:solidFill>
                <a:effectLst/>
                <a:latin typeface="+mn-lt"/>
                <a:ea typeface="+mn-ea"/>
                <a:cs typeface="+mn-cs"/>
                <a:hlinkClick r:id="rId53"/>
              </a:rPr>
              <a:t>50</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phase III randomized clinical trial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(6 mg/kg per dose IV every 12 hours) for six weeks in neonates with </a:t>
            </a:r>
            <a:r>
              <a:rPr lang="en-US" sz="1200" b="0" i="0" kern="1200" dirty="0" err="1" smtClean="0">
                <a:solidFill>
                  <a:schemeClr val="tx1"/>
                </a:solidFill>
                <a:effectLst/>
                <a:latin typeface="+mn-lt"/>
                <a:ea typeface="+mn-ea"/>
                <a:cs typeface="+mn-cs"/>
              </a:rPr>
              <a:t>virologically</a:t>
            </a:r>
            <a:r>
              <a:rPr lang="en-US" sz="1200" b="0" i="0" kern="1200" dirty="0" smtClean="0">
                <a:solidFill>
                  <a:schemeClr val="tx1"/>
                </a:solidFill>
                <a:effectLst/>
                <a:latin typeface="+mn-lt"/>
                <a:ea typeface="+mn-ea"/>
                <a:cs typeface="+mn-cs"/>
              </a:rPr>
              <a:t> confirmed congenital CMV disease and neurologic involvement suggested that treatment with ganciclovir prevents hearing deterioration at six months and possibly beyond [</a:t>
            </a:r>
            <a:r>
              <a:rPr lang="en-US" sz="1200" b="0" i="0" u="sng" kern="1200" dirty="0" smtClean="0">
                <a:solidFill>
                  <a:schemeClr val="tx1"/>
                </a:solidFill>
                <a:effectLst/>
                <a:latin typeface="+mn-lt"/>
                <a:ea typeface="+mn-ea"/>
                <a:cs typeface="+mn-cs"/>
                <a:hlinkClick r:id="rId54"/>
              </a:rPr>
              <a:t>51</a:t>
            </a:r>
            <a:r>
              <a:rPr lang="en-US" sz="1200" b="0" i="0" kern="1200" dirty="0" smtClean="0">
                <a:solidFill>
                  <a:schemeClr val="tx1"/>
                </a:solidFill>
                <a:effectLst/>
                <a:latin typeface="+mn-lt"/>
                <a:ea typeface="+mn-ea"/>
                <a:cs typeface="+mn-cs"/>
              </a:rPr>
              <a:t>]. The conclusions are limited because only 42 of the 100 enrolled subjects were evaluated for the primary outcome (hearing assessment at six months) [</a:t>
            </a:r>
            <a:r>
              <a:rPr lang="en-US" sz="1200" b="0" i="0" u="sng" kern="1200" dirty="0" smtClean="0">
                <a:solidFill>
                  <a:schemeClr val="tx1"/>
                </a:solidFill>
                <a:effectLst/>
                <a:latin typeface="+mn-lt"/>
                <a:ea typeface="+mn-ea"/>
                <a:cs typeface="+mn-cs"/>
                <a:hlinkClick r:id="rId55"/>
              </a:rPr>
              <a:t>52</a:t>
            </a:r>
            <a:r>
              <a:rPr lang="en-US" sz="1200" b="0" i="0" kern="1200" dirty="0" smtClean="0">
                <a:solidFill>
                  <a:schemeClr val="tx1"/>
                </a:solidFill>
                <a:effectLst/>
                <a:latin typeface="+mn-lt"/>
                <a:ea typeface="+mn-ea"/>
                <a:cs typeface="+mn-cs"/>
              </a:rPr>
              <a:t>]. In addition, neutropenia (absolute neutrophil count ≤1250/</a:t>
            </a:r>
            <a:r>
              <a:rPr lang="en-US" sz="1200" b="0" i="0" kern="1200" dirty="0" err="1" smtClean="0">
                <a:solidFill>
                  <a:schemeClr val="tx1"/>
                </a:solidFill>
                <a:effectLst/>
                <a:latin typeface="+mn-lt"/>
                <a:ea typeface="+mn-ea"/>
                <a:cs typeface="+mn-cs"/>
              </a:rPr>
              <a:t>microL</a:t>
            </a:r>
            <a:r>
              <a:rPr lang="en-US" sz="1200" b="0" i="0" kern="1200" dirty="0" smtClean="0">
                <a:solidFill>
                  <a:schemeClr val="tx1"/>
                </a:solidFill>
                <a:effectLst/>
                <a:latin typeface="+mn-lt"/>
                <a:ea typeface="+mn-ea"/>
                <a:cs typeface="+mn-cs"/>
              </a:rPr>
              <a:t>) was more common among ganciclovir recipients than controls (63 versus 21 percent).</a:t>
            </a:r>
          </a:p>
          <a:p>
            <a:r>
              <a:rPr lang="en-US" sz="1200" b="0" i="0" kern="1200" dirty="0" smtClean="0">
                <a:solidFill>
                  <a:schemeClr val="tx1"/>
                </a:solidFill>
                <a:effectLst/>
                <a:latin typeface="+mn-lt"/>
                <a:ea typeface="+mn-ea"/>
                <a:cs typeface="+mn-cs"/>
              </a:rPr>
              <a:t>It remains unknown whether this early and intensive administration of </a:t>
            </a:r>
            <a:r>
              <a:rPr lang="en-US" sz="1200" b="0" i="0" u="sng" kern="1200" dirty="0" smtClean="0">
                <a:solidFill>
                  <a:schemeClr val="tx1"/>
                </a:solidFill>
                <a:effectLst/>
                <a:latin typeface="+mn-lt"/>
                <a:ea typeface="+mn-ea"/>
                <a:cs typeface="+mn-cs"/>
                <a:hlinkClick r:id="rId51"/>
              </a:rPr>
              <a:t>ganciclovir</a:t>
            </a:r>
            <a:r>
              <a:rPr lang="en-US" sz="1200" b="0" i="0" kern="1200" dirty="0" smtClean="0">
                <a:solidFill>
                  <a:schemeClr val="tx1"/>
                </a:solidFill>
                <a:effectLst/>
                <a:latin typeface="+mn-lt"/>
                <a:ea typeface="+mn-ea"/>
                <a:cs typeface="+mn-cs"/>
              </a:rPr>
              <a:t> will hasten resolution of disease, beneficially influence growth and development, decrease auditory and visual impairment, or improve intellectual outcome in these infants. Ganciclovir should not be used routinely for fear of unforeseen long-term effects, such as testicular atrophy and bone marrow suppression. However, it may be reasonable to consider in selected cases. However, anecdotal evidence does suggest that critically ill newborns, especially those who are premature and have CMV pneumonia, may benefit acutely from ganciclovir treatment. Compassionate use also may be appropriate for patients with life- or sight-threatening congenital CMV. Thus, we recommend its use only after careful consideration in selected cases.</a:t>
            </a:r>
          </a:p>
          <a:p>
            <a:r>
              <a:rPr lang="en-US" sz="1200" b="0" i="0" kern="1200" dirty="0" smtClean="0">
                <a:solidFill>
                  <a:schemeClr val="tx1"/>
                </a:solidFill>
                <a:effectLst/>
                <a:latin typeface="+mn-lt"/>
                <a:ea typeface="+mn-ea"/>
                <a:cs typeface="+mn-cs"/>
              </a:rPr>
              <a:t>The treatment of newborns with asymptomatic congenital infection is not indicated. Even though these infants are at some risk for hearing loss, the side effects of therapy with currently available antiviral agents and the lack of established benefit argue against routine administration.</a:t>
            </a:r>
          </a:p>
          <a:p>
            <a:r>
              <a:rPr lang="en-US" sz="1200" b="0" i="0" kern="1200" dirty="0" smtClean="0">
                <a:solidFill>
                  <a:schemeClr val="tx1"/>
                </a:solidFill>
                <a:effectLst/>
                <a:latin typeface="+mn-lt"/>
                <a:ea typeface="+mn-ea"/>
                <a:cs typeface="+mn-cs"/>
              </a:rPr>
              <a:t>The use of CMV </a:t>
            </a:r>
            <a:r>
              <a:rPr lang="en-US" sz="1200" b="0" i="0" kern="1200" dirty="0" err="1" smtClean="0">
                <a:solidFill>
                  <a:schemeClr val="tx1"/>
                </a:solidFill>
                <a:effectLst/>
                <a:latin typeface="+mn-lt"/>
                <a:ea typeface="+mn-ea"/>
                <a:cs typeface="+mn-cs"/>
              </a:rPr>
              <a:t>hyperimmune</a:t>
            </a:r>
            <a:r>
              <a:rPr lang="en-US" sz="1200" b="0" i="0" kern="1200" dirty="0" smtClean="0">
                <a:solidFill>
                  <a:schemeClr val="tx1"/>
                </a:solidFill>
                <a:effectLst/>
                <a:latin typeface="+mn-lt"/>
                <a:ea typeface="+mn-ea"/>
                <a:cs typeface="+mn-cs"/>
              </a:rPr>
              <a:t> globulin has not been evaluated extensively for the treatment of congenital CMV disease. However, anecdotal reports suggests some benefit [</a:t>
            </a:r>
            <a:r>
              <a:rPr lang="en-US" sz="1200" b="0" i="0" u="sng" kern="1200" dirty="0" smtClean="0">
                <a:solidFill>
                  <a:schemeClr val="tx1"/>
                </a:solidFill>
                <a:effectLst/>
                <a:latin typeface="+mn-lt"/>
                <a:ea typeface="+mn-ea"/>
                <a:cs typeface="+mn-cs"/>
                <a:hlinkClick r:id="rId56"/>
              </a:rPr>
              <a:t>53,54</a:t>
            </a:r>
            <a:r>
              <a:rPr lang="en-US" sz="1200" b="0" i="0" kern="1200" dirty="0" smtClean="0">
                <a:solidFill>
                  <a:schemeClr val="tx1"/>
                </a:solidFill>
                <a:effectLst/>
                <a:latin typeface="+mn-lt"/>
                <a:ea typeface="+mn-ea"/>
                <a:cs typeface="+mn-cs"/>
              </a:rPr>
              <a:t>]. Both CMV immune globulin and alpha interferon are being studied for the treatment of congenital CMV. The development of CMV vaccines also is underway [</a:t>
            </a:r>
            <a:r>
              <a:rPr lang="en-US" sz="1200" b="0" i="0" u="sng" kern="1200" dirty="0" smtClean="0">
                <a:solidFill>
                  <a:schemeClr val="tx1"/>
                </a:solidFill>
                <a:effectLst/>
                <a:latin typeface="+mn-lt"/>
                <a:ea typeface="+mn-ea"/>
                <a:cs typeface="+mn-cs"/>
                <a:hlinkClick r:id="rId57"/>
              </a:rPr>
              <a:t>55</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Herpes simplex virus</a:t>
            </a:r>
            <a:r>
              <a:rPr lang="en-US" sz="1200" b="0" i="0" kern="1200" dirty="0" smtClean="0">
                <a:solidFill>
                  <a:schemeClr val="tx1"/>
                </a:solidFill>
                <a:effectLst/>
                <a:latin typeface="+mn-lt"/>
                <a:ea typeface="+mn-ea"/>
                <a:cs typeface="+mn-cs"/>
              </a:rPr>
              <a:t> — Genital herpes simplex virus (HSV) infection during pregnancy poses a significant risk to the developing fetus and newborn.</a:t>
            </a:r>
          </a:p>
          <a:p>
            <a:r>
              <a:rPr lang="en-US" sz="1200" b="0" i="0" kern="1200" dirty="0" smtClean="0">
                <a:solidFill>
                  <a:schemeClr val="tx1"/>
                </a:solidFill>
                <a:effectLst/>
                <a:latin typeface="+mn-lt"/>
                <a:ea typeface="+mn-ea"/>
                <a:cs typeface="+mn-cs"/>
              </a:rPr>
              <a:t>HSV is transmitted to an infant during birth, primarily through an infected maternal genital tract. The risk of transmission is greater with primary HSV infection acquired during pregnancy, compared with reactivation of previous infection. Among mothers with primary infection, acquisition near the time of labor is the major risk factor for transmission to the neonate. (See </a:t>
            </a:r>
            <a:r>
              <a:rPr lang="en-US" sz="1200" b="0" i="0" u="sng" kern="1200" dirty="0" smtClean="0">
                <a:solidFill>
                  <a:schemeClr val="tx1"/>
                </a:solidFill>
                <a:effectLst/>
                <a:latin typeface="+mn-lt"/>
                <a:ea typeface="+mn-ea"/>
                <a:cs typeface="+mn-cs"/>
                <a:hlinkClick r:id="rId58"/>
              </a:rPr>
              <a:t>"Genital herpes simplex virus infection and pregnancy"</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Most newborns with </a:t>
            </a:r>
            <a:r>
              <a:rPr lang="en-US" sz="1200" b="0" i="0" kern="1200" dirty="0" err="1" smtClean="0">
                <a:solidFill>
                  <a:schemeClr val="tx1"/>
                </a:solidFill>
                <a:effectLst/>
                <a:latin typeface="+mn-lt"/>
                <a:ea typeface="+mn-ea"/>
                <a:cs typeface="+mn-cs"/>
              </a:rPr>
              <a:t>perinatally</a:t>
            </a:r>
            <a:r>
              <a:rPr lang="en-US" sz="1200" b="0" i="0" kern="1200" dirty="0" smtClean="0">
                <a:solidFill>
                  <a:schemeClr val="tx1"/>
                </a:solidFill>
                <a:effectLst/>
                <a:latin typeface="+mn-lt"/>
                <a:ea typeface="+mn-ea"/>
                <a:cs typeface="+mn-cs"/>
              </a:rPr>
              <a:t> acquired HSV appear normal at birth, although many are born prematurely. HSV infection in newborns usually develops in one of three patterns, which occur with roughly equal frequency:</a:t>
            </a:r>
          </a:p>
          <a:p>
            <a:r>
              <a:rPr lang="en-US" sz="1200" b="0" i="0" kern="1200" dirty="0" smtClean="0">
                <a:solidFill>
                  <a:schemeClr val="tx1"/>
                </a:solidFill>
                <a:effectLst/>
                <a:latin typeface="+mn-lt"/>
                <a:ea typeface="+mn-ea"/>
                <a:cs typeface="+mn-cs"/>
              </a:rPr>
              <a:t>●Localized to the skin, eyes, and mouth (SEM)</a:t>
            </a:r>
          </a:p>
          <a:p>
            <a:r>
              <a:rPr lang="en-US" sz="1200" b="0" i="0" kern="1200" dirty="0" smtClean="0">
                <a:solidFill>
                  <a:schemeClr val="tx1"/>
                </a:solidFill>
                <a:effectLst/>
                <a:latin typeface="+mn-lt"/>
                <a:ea typeface="+mn-ea"/>
                <a:cs typeface="+mn-cs"/>
              </a:rPr>
              <a:t>●Localized CNS disease</a:t>
            </a:r>
          </a:p>
          <a:p>
            <a:r>
              <a:rPr lang="en-US" sz="1200" b="0" i="0" kern="1200" dirty="0" smtClean="0">
                <a:solidFill>
                  <a:schemeClr val="tx1"/>
                </a:solidFill>
                <a:effectLst/>
                <a:latin typeface="+mn-lt"/>
                <a:ea typeface="+mn-ea"/>
                <a:cs typeface="+mn-cs"/>
              </a:rPr>
              <a:t>●Disseminated disease involving multiple organs</a:t>
            </a:r>
          </a:p>
          <a:p>
            <a:r>
              <a:rPr lang="en-US" sz="1200" b="0" i="0" kern="1200" dirty="0" smtClean="0">
                <a:solidFill>
                  <a:schemeClr val="tx1"/>
                </a:solidFill>
                <a:effectLst/>
                <a:latin typeface="+mn-lt"/>
                <a:ea typeface="+mn-ea"/>
                <a:cs typeface="+mn-cs"/>
              </a:rPr>
              <a:t>The initial manifestations of CNS disease frequently are nonspecific and include temperature instability, respiratory distress, poor feeding, and lethargy; they may progress quite rapidly to hypotension, jaundice, disseminated intravascular coagulation (DIC), apnea, and shock. Vesicular skin lesions may or may not be present and develop late in some patients; the absence of skin lesions complicates recognition of the infection. (See </a:t>
            </a:r>
            <a:r>
              <a:rPr lang="en-US" sz="1200" b="0" i="0" u="sng" kern="1200" dirty="0" smtClean="0">
                <a:solidFill>
                  <a:schemeClr val="tx1"/>
                </a:solidFill>
                <a:effectLst/>
                <a:latin typeface="+mn-lt"/>
                <a:ea typeface="+mn-ea"/>
                <a:cs typeface="+mn-cs"/>
                <a:hlinkClick r:id="rId59"/>
              </a:rPr>
              <a:t>"Neonatal herpes simplex virus infection: Clinical features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diagnosis, management, and prevention of neonatal HSV infections are discussed separately. (See </a:t>
            </a:r>
            <a:r>
              <a:rPr lang="en-US" sz="1200" b="0" i="0" u="sng" kern="1200" dirty="0" smtClean="0">
                <a:solidFill>
                  <a:schemeClr val="tx1"/>
                </a:solidFill>
                <a:effectLst/>
                <a:latin typeface="+mn-lt"/>
                <a:ea typeface="+mn-ea"/>
                <a:cs typeface="+mn-cs"/>
                <a:hlinkClick r:id="rId60"/>
              </a:rPr>
              <a:t>"Neonatal herpes simplex virus infection: Clinical features and diagnosis", section on 'Evaluation and diagnosis'</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61"/>
              </a:rPr>
              <a:t>"Neonatal herpes simplex virus infection: Management and prevention"</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Congenital varicella syndrome</a:t>
            </a:r>
            <a:r>
              <a:rPr lang="en-US" sz="1200" b="0" i="0" kern="1200" dirty="0" smtClean="0">
                <a:solidFill>
                  <a:schemeClr val="tx1"/>
                </a:solidFill>
                <a:effectLst/>
                <a:latin typeface="+mn-lt"/>
                <a:ea typeface="+mn-ea"/>
                <a:cs typeface="+mn-cs"/>
              </a:rPr>
              <a:t> — Most cases of congenital varicella syndrome occur in infants whose mothers were infected between 8 and 20 weeks gestation. Characteristic findings in neonates may include:</a:t>
            </a:r>
          </a:p>
          <a:p>
            <a:r>
              <a:rPr lang="en-US" sz="1200" b="0" i="0" kern="1200" dirty="0" smtClean="0">
                <a:solidFill>
                  <a:schemeClr val="tx1"/>
                </a:solidFill>
                <a:effectLst/>
                <a:latin typeface="+mn-lt"/>
                <a:ea typeface="+mn-ea"/>
                <a:cs typeface="+mn-cs"/>
              </a:rPr>
              <a:t>●Cutaneous scars, which may be depressed and pigmented in a </a:t>
            </a:r>
            <a:r>
              <a:rPr lang="en-US" sz="1200" b="0" i="0" kern="1200" dirty="0" err="1" smtClean="0">
                <a:solidFill>
                  <a:schemeClr val="tx1"/>
                </a:solidFill>
                <a:effectLst/>
                <a:latin typeface="+mn-lt"/>
                <a:ea typeface="+mn-ea"/>
                <a:cs typeface="+mn-cs"/>
              </a:rPr>
              <a:t>dermatomal</a:t>
            </a:r>
            <a:r>
              <a:rPr lang="en-US" sz="1200" b="0" i="0" kern="1200" dirty="0" smtClean="0">
                <a:solidFill>
                  <a:schemeClr val="tx1"/>
                </a:solidFill>
                <a:effectLst/>
                <a:latin typeface="+mn-lt"/>
                <a:ea typeface="+mn-ea"/>
                <a:cs typeface="+mn-cs"/>
              </a:rPr>
              <a:t> distribution</a:t>
            </a:r>
          </a:p>
          <a:p>
            <a:r>
              <a:rPr lang="en-US" sz="1200" b="0" i="0" kern="1200" dirty="0" smtClean="0">
                <a:solidFill>
                  <a:schemeClr val="tx1"/>
                </a:solidFill>
                <a:effectLst/>
                <a:latin typeface="+mn-lt"/>
                <a:ea typeface="+mn-ea"/>
                <a:cs typeface="+mn-cs"/>
              </a:rPr>
              <a:t>●Cataracts, </a:t>
            </a:r>
            <a:r>
              <a:rPr lang="en-US" sz="1200" b="0" i="0" kern="1200" dirty="0" err="1" smtClean="0">
                <a:solidFill>
                  <a:schemeClr val="tx1"/>
                </a:solidFill>
                <a:effectLst/>
                <a:latin typeface="+mn-lt"/>
                <a:ea typeface="+mn-ea"/>
                <a:cs typeface="+mn-cs"/>
              </a:rPr>
              <a:t>chorioretinitis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microphthalmos</a:t>
            </a:r>
            <a:r>
              <a:rPr lang="en-US" sz="1200" b="0" i="0" kern="1200" dirty="0" smtClean="0">
                <a:solidFill>
                  <a:schemeClr val="tx1"/>
                </a:solidFill>
                <a:effectLst/>
                <a:latin typeface="+mn-lt"/>
                <a:ea typeface="+mn-ea"/>
                <a:cs typeface="+mn-cs"/>
              </a:rPr>
              <a:t>, nystagmus</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Hypoplastic</a:t>
            </a:r>
            <a:r>
              <a:rPr lang="en-US" sz="1200" b="0" i="0" kern="1200" dirty="0" smtClean="0">
                <a:solidFill>
                  <a:schemeClr val="tx1"/>
                </a:solidFill>
                <a:effectLst/>
                <a:latin typeface="+mn-lt"/>
                <a:ea typeface="+mn-ea"/>
                <a:cs typeface="+mn-cs"/>
              </a:rPr>
              <a:t> limbs</a:t>
            </a:r>
          </a:p>
          <a:p>
            <a:r>
              <a:rPr lang="en-US" sz="1200" b="0" i="0" kern="1200" dirty="0" smtClean="0">
                <a:solidFill>
                  <a:schemeClr val="tx1"/>
                </a:solidFill>
                <a:effectLst/>
                <a:latin typeface="+mn-lt"/>
                <a:ea typeface="+mn-ea"/>
                <a:cs typeface="+mn-cs"/>
              </a:rPr>
              <a:t>●Cortical atrophy and seizures</a:t>
            </a:r>
          </a:p>
          <a:p>
            <a:r>
              <a:rPr lang="en-US" sz="1200" b="0" i="0" kern="1200" dirty="0" smtClean="0">
                <a:solidFill>
                  <a:schemeClr val="tx1"/>
                </a:solidFill>
                <a:effectLst/>
                <a:latin typeface="+mn-lt"/>
                <a:ea typeface="+mn-ea"/>
                <a:cs typeface="+mn-cs"/>
              </a:rPr>
              <a:t>The clinical manifestations and diagnosis of congenital varicella syndrome are discussed separately. (See </a:t>
            </a:r>
            <a:r>
              <a:rPr lang="en-US" sz="1200" b="0" i="0" u="sng" kern="1200" dirty="0" smtClean="0">
                <a:solidFill>
                  <a:schemeClr val="tx1"/>
                </a:solidFill>
                <a:effectLst/>
                <a:latin typeface="+mn-lt"/>
                <a:ea typeface="+mn-ea"/>
                <a:cs typeface="+mn-cs"/>
                <a:hlinkClick r:id="rId62"/>
              </a:rPr>
              <a:t>"Varicella-zoster virus infection in pregnancy", section on 'Fetal effects of VZV infection'</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63"/>
              </a:rPr>
              <a:t>"Varicella-zoster virus infection in pregnancy", section on 'Congenital varicella syndrome'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APPROACH TO THE INFANT WITH SUSPECTED INTRAUTERINE INFECTION</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Overview</a:t>
            </a:r>
            <a:r>
              <a:rPr lang="en-US" sz="1200" b="0" i="0" kern="1200" dirty="0" smtClean="0">
                <a:solidFill>
                  <a:schemeClr val="tx1"/>
                </a:solidFill>
                <a:effectLst/>
                <a:latin typeface="+mn-lt"/>
                <a:ea typeface="+mn-ea"/>
                <a:cs typeface="+mn-cs"/>
              </a:rPr>
              <a:t> — Timely diagnosis of </a:t>
            </a:r>
            <a:r>
              <a:rPr lang="en-US" sz="1200" b="0" i="0" kern="1200" dirty="0" err="1" smtClean="0">
                <a:solidFill>
                  <a:schemeClr val="tx1"/>
                </a:solidFill>
                <a:effectLst/>
                <a:latin typeface="+mn-lt"/>
                <a:ea typeface="+mn-ea"/>
                <a:cs typeface="+mn-cs"/>
              </a:rPr>
              <a:t>perinatally</a:t>
            </a:r>
            <a:r>
              <a:rPr lang="en-US" sz="1200" b="0" i="0" kern="1200" dirty="0" smtClean="0">
                <a:solidFill>
                  <a:schemeClr val="tx1"/>
                </a:solidFill>
                <a:effectLst/>
                <a:latin typeface="+mn-lt"/>
                <a:ea typeface="+mn-ea"/>
                <a:cs typeface="+mn-cs"/>
              </a:rPr>
              <a:t> acquired infections is crucial to the initiation of appropriate therapy, the development of a care plan, prognosis, and family counseling. A high index of suspicion for congenital infection and awareness of the prominent features of the most common congenital infections can help to facilitate early diagnosis and tailor appropriate diagnostic evaluation (</a:t>
            </a:r>
            <a:r>
              <a:rPr lang="en-US" sz="1200" b="0" i="0" u="sng" kern="1200" dirty="0" smtClean="0">
                <a:solidFill>
                  <a:schemeClr val="tx1"/>
                </a:solidFill>
                <a:effectLst/>
                <a:latin typeface="+mn-lt"/>
                <a:ea typeface="+mn-ea"/>
                <a:cs typeface="+mn-cs"/>
                <a:hlinkClick r:id="rId64"/>
              </a:rPr>
              <a:t>table 1</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Clinical suspicion</a:t>
            </a:r>
            <a:r>
              <a:rPr lang="en-US" sz="1200" b="0" i="0" kern="1200" dirty="0" smtClean="0">
                <a:solidFill>
                  <a:schemeClr val="tx1"/>
                </a:solidFill>
                <a:effectLst/>
                <a:latin typeface="+mn-lt"/>
                <a:ea typeface="+mn-ea"/>
                <a:cs typeface="+mn-cs"/>
              </a:rPr>
              <a:t> — In some cases, intrauterine infection may be suspected on the basis of laboratory results obtained during pregnancy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positive syphilis serology with increasing titers). In the absence of suggestive maternal laboratory results, intrauterine infection may be suspected in newborns with certain clinical manifestations, or combinations of clinical manifestations including (but not limited to):</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Hydrops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fetalis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●Microcephaly</a:t>
            </a:r>
          </a:p>
          <a:p>
            <a:r>
              <a:rPr lang="en-US" sz="1200" b="0" i="0" kern="1200" dirty="0" smtClean="0">
                <a:solidFill>
                  <a:schemeClr val="tx1"/>
                </a:solidFill>
                <a:effectLst/>
                <a:latin typeface="+mn-lt"/>
                <a:ea typeface="+mn-ea"/>
                <a:cs typeface="+mn-cs"/>
              </a:rPr>
              <a:t>●Seizures</a:t>
            </a:r>
          </a:p>
          <a:p>
            <a:r>
              <a:rPr lang="en-US" sz="1200" b="0" i="0" kern="1200" dirty="0" smtClean="0">
                <a:solidFill>
                  <a:schemeClr val="tx1"/>
                </a:solidFill>
                <a:effectLst/>
                <a:latin typeface="+mn-lt"/>
                <a:ea typeface="+mn-ea"/>
                <a:cs typeface="+mn-cs"/>
              </a:rPr>
              <a:t>●Cataract</a:t>
            </a:r>
          </a:p>
          <a:p>
            <a:r>
              <a:rPr lang="en-US" sz="1200" b="0" i="0" kern="1200" dirty="0" smtClean="0">
                <a:solidFill>
                  <a:schemeClr val="tx1"/>
                </a:solidFill>
                <a:effectLst/>
                <a:latin typeface="+mn-lt"/>
                <a:ea typeface="+mn-ea"/>
                <a:cs typeface="+mn-cs"/>
              </a:rPr>
              <a:t>●Hearing loss</a:t>
            </a:r>
          </a:p>
          <a:p>
            <a:r>
              <a:rPr lang="en-US" sz="1200" b="0" i="0" kern="1200" dirty="0" smtClean="0">
                <a:solidFill>
                  <a:schemeClr val="tx1"/>
                </a:solidFill>
                <a:effectLst/>
                <a:latin typeface="+mn-lt"/>
                <a:ea typeface="+mn-ea"/>
                <a:cs typeface="+mn-cs"/>
              </a:rPr>
              <a:t>●Congenital heart disease</a:t>
            </a:r>
          </a:p>
          <a:p>
            <a:r>
              <a:rPr lang="en-US" sz="1200" b="0" i="0" kern="1200" dirty="0" smtClean="0">
                <a:solidFill>
                  <a:schemeClr val="tx1"/>
                </a:solidFill>
                <a:effectLst/>
                <a:latin typeface="+mn-lt"/>
                <a:ea typeface="+mn-ea"/>
                <a:cs typeface="+mn-cs"/>
              </a:rPr>
              <a:t>●Hepatosplenomegaly</a:t>
            </a:r>
          </a:p>
          <a:p>
            <a:r>
              <a:rPr lang="en-US" sz="1200" b="0" i="0" kern="1200" dirty="0" smtClean="0">
                <a:solidFill>
                  <a:schemeClr val="tx1"/>
                </a:solidFill>
                <a:effectLst/>
                <a:latin typeface="+mn-lt"/>
                <a:ea typeface="+mn-ea"/>
                <a:cs typeface="+mn-cs"/>
              </a:rPr>
              <a:t>●Jaundice</a:t>
            </a:r>
          </a:p>
          <a:p>
            <a:r>
              <a:rPr lang="en-US" sz="1200" b="0" i="0" kern="1200" dirty="0" smtClean="0">
                <a:solidFill>
                  <a:schemeClr val="tx1"/>
                </a:solidFill>
                <a:effectLst/>
                <a:latin typeface="+mn-lt"/>
                <a:ea typeface="+mn-ea"/>
                <a:cs typeface="+mn-cs"/>
              </a:rPr>
              <a:t>●Rash</a:t>
            </a:r>
          </a:p>
          <a:p>
            <a:r>
              <a:rPr lang="en-US" sz="1200" b="0" i="0" kern="1200" dirty="0" smtClean="0">
                <a:solidFill>
                  <a:schemeClr val="tx1"/>
                </a:solidFill>
                <a:effectLst/>
                <a:latin typeface="+mn-lt"/>
                <a:ea typeface="+mn-ea"/>
                <a:cs typeface="+mn-cs"/>
              </a:rPr>
              <a:t>●Thrombocytopenia</a:t>
            </a:r>
          </a:p>
          <a:p>
            <a:r>
              <a:rPr lang="en-US" sz="1200" b="0" i="0" kern="1200" dirty="0" smtClean="0">
                <a:solidFill>
                  <a:schemeClr val="tx1"/>
                </a:solidFill>
                <a:effectLst/>
                <a:latin typeface="+mn-lt"/>
                <a:ea typeface="+mn-ea"/>
                <a:cs typeface="+mn-cs"/>
              </a:rPr>
              <a:t>These findings are not restricted to TORCH infections and some of the features above may occur in other infections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human parvovirus, Chagas disease) and in conditions other than intrauterine infection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inborn errors of metabolism, Rh incompatibility, etc). Thus, the entire clinical constellation, including maternal history and exposures must be taken into account when deciding to evaluate an infant for congenital infection.</a:t>
            </a:r>
          </a:p>
          <a:p>
            <a:r>
              <a:rPr lang="en-US" sz="1200" b="1" i="0" kern="1200" dirty="0" smtClean="0">
                <a:solidFill>
                  <a:schemeClr val="tx1"/>
                </a:solidFill>
                <a:effectLst/>
                <a:latin typeface="+mn-lt"/>
                <a:ea typeface="+mn-ea"/>
                <a:cs typeface="+mn-cs"/>
              </a:rPr>
              <a:t>Initial evaluation</a:t>
            </a:r>
            <a:r>
              <a:rPr lang="en-US" sz="1200" b="0" i="0" kern="1200" dirty="0" smtClean="0">
                <a:solidFill>
                  <a:schemeClr val="tx1"/>
                </a:solidFill>
                <a:effectLst/>
                <a:latin typeface="+mn-lt"/>
                <a:ea typeface="+mn-ea"/>
                <a:cs typeface="+mn-cs"/>
              </a:rPr>
              <a:t> — The evaluation of a newborn with clinical findings compatible with intrauterine infection may include [</a:t>
            </a:r>
            <a:r>
              <a:rPr lang="en-US" sz="1200" b="0" i="0" u="sng" kern="1200" dirty="0" smtClean="0">
                <a:solidFill>
                  <a:schemeClr val="tx1"/>
                </a:solidFill>
                <a:effectLst/>
                <a:latin typeface="+mn-lt"/>
                <a:ea typeface="+mn-ea"/>
                <a:cs typeface="+mn-cs"/>
                <a:hlinkClick r:id="rId65"/>
              </a:rPr>
              <a:t>56,57</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●Review of maternal history (evidence of rubella immunity, syphilis serology, history of herpes simplex virus (HSV), exposure to cats, etc)</a:t>
            </a:r>
          </a:p>
          <a:p>
            <a:r>
              <a:rPr lang="en-US" sz="1200" b="0" i="0" kern="1200" dirty="0" smtClean="0">
                <a:solidFill>
                  <a:schemeClr val="tx1"/>
                </a:solidFill>
                <a:effectLst/>
                <a:latin typeface="+mn-lt"/>
                <a:ea typeface="+mn-ea"/>
                <a:cs typeface="+mn-cs"/>
              </a:rPr>
              <a:t>●Assessment of physical stigmata consistent with various intrauterine infections  </a:t>
            </a:r>
          </a:p>
          <a:p>
            <a:r>
              <a:rPr lang="en-US" sz="1200" b="0" i="0" kern="1200" dirty="0" smtClean="0">
                <a:solidFill>
                  <a:schemeClr val="tx1"/>
                </a:solidFill>
                <a:effectLst/>
                <a:latin typeface="+mn-lt"/>
                <a:ea typeface="+mn-ea"/>
                <a:cs typeface="+mn-cs"/>
              </a:rPr>
              <a:t>●Complete blood count and platelet count</a:t>
            </a:r>
          </a:p>
          <a:p>
            <a:r>
              <a:rPr lang="en-US" sz="1200" b="0" i="0" kern="1200" dirty="0" smtClean="0">
                <a:solidFill>
                  <a:schemeClr val="tx1"/>
                </a:solidFill>
                <a:effectLst/>
                <a:latin typeface="+mn-lt"/>
                <a:ea typeface="+mn-ea"/>
                <a:cs typeface="+mn-cs"/>
              </a:rPr>
              <a:t>●Liver function tests (particularly important in HSV infection)</a:t>
            </a:r>
          </a:p>
          <a:p>
            <a:r>
              <a:rPr lang="en-US" sz="1200" b="0" i="0" kern="1200" dirty="0" smtClean="0">
                <a:solidFill>
                  <a:schemeClr val="tx1"/>
                </a:solidFill>
                <a:effectLst/>
                <a:latin typeface="+mn-lt"/>
                <a:ea typeface="+mn-ea"/>
                <a:cs typeface="+mn-cs"/>
              </a:rPr>
              <a:t>●Radiographs of long bones</a:t>
            </a:r>
          </a:p>
          <a:p>
            <a:r>
              <a:rPr lang="en-US" sz="1200" b="0" i="0" kern="1200" dirty="0" smtClean="0">
                <a:solidFill>
                  <a:schemeClr val="tx1"/>
                </a:solidFill>
                <a:effectLst/>
                <a:latin typeface="+mn-lt"/>
                <a:ea typeface="+mn-ea"/>
                <a:cs typeface="+mn-cs"/>
              </a:rPr>
              <a:t>●Ophthalmologic evaluation</a:t>
            </a: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Audiologic</a:t>
            </a:r>
            <a:r>
              <a:rPr lang="en-US" sz="1200" b="0" i="0" kern="1200" dirty="0" smtClean="0">
                <a:solidFill>
                  <a:schemeClr val="tx1"/>
                </a:solidFill>
                <a:effectLst/>
                <a:latin typeface="+mn-lt"/>
                <a:ea typeface="+mn-ea"/>
                <a:cs typeface="+mn-cs"/>
              </a:rPr>
              <a:t> evaluation</a:t>
            </a:r>
          </a:p>
          <a:p>
            <a:r>
              <a:rPr lang="en-US" sz="1200" b="0" i="0" kern="1200" dirty="0" smtClean="0">
                <a:solidFill>
                  <a:schemeClr val="tx1"/>
                </a:solidFill>
                <a:effectLst/>
                <a:latin typeface="+mn-lt"/>
                <a:ea typeface="+mn-ea"/>
                <a:cs typeface="+mn-cs"/>
              </a:rPr>
              <a:t>●Neuroimaging [</a:t>
            </a:r>
            <a:r>
              <a:rPr lang="en-US" sz="1200" b="0" i="0" u="sng" kern="1200" dirty="0" smtClean="0">
                <a:solidFill>
                  <a:schemeClr val="tx1"/>
                </a:solidFill>
                <a:effectLst/>
                <a:latin typeface="+mn-lt"/>
                <a:ea typeface="+mn-ea"/>
                <a:cs typeface="+mn-cs"/>
                <a:hlinkClick r:id="rId66"/>
              </a:rPr>
              <a:t>58</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●Lumbar puncture</a:t>
            </a:r>
          </a:p>
          <a:p>
            <a:r>
              <a:rPr lang="en-US" sz="1200" b="1" i="0" kern="1200" dirty="0" smtClean="0">
                <a:solidFill>
                  <a:schemeClr val="tx1"/>
                </a:solidFill>
                <a:effectLst/>
                <a:latin typeface="+mn-lt"/>
                <a:ea typeface="+mn-ea"/>
                <a:cs typeface="+mn-cs"/>
              </a:rPr>
              <a:t>Specific evaluation</a:t>
            </a:r>
            <a:r>
              <a:rPr lang="en-US" sz="1200" b="0" i="0" kern="1200" dirty="0" smtClean="0">
                <a:solidFill>
                  <a:schemeClr val="tx1"/>
                </a:solidFill>
                <a:effectLst/>
                <a:latin typeface="+mn-lt"/>
                <a:ea typeface="+mn-ea"/>
                <a:cs typeface="+mn-cs"/>
              </a:rPr>
              <a:t> — The results of the initial evaluation may help to determine whether evaluation for a specific pathogen (or pathogens) is warranted. Findings that are more prominent in particular infections, and may prompt evaluation for a specific pathogen, are listed in the Table (</a:t>
            </a:r>
            <a:r>
              <a:rPr lang="en-US" sz="1200" b="0" i="0" u="sng" kern="1200" dirty="0" smtClean="0">
                <a:solidFill>
                  <a:schemeClr val="tx1"/>
                </a:solidFill>
                <a:effectLst/>
                <a:latin typeface="+mn-lt"/>
                <a:ea typeface="+mn-ea"/>
                <a:cs typeface="+mn-cs"/>
                <a:hlinkClick r:id="rId64"/>
              </a:rPr>
              <a:t>table 1</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diagnostic evaluation for specific infections is discussed separately:</a:t>
            </a:r>
          </a:p>
          <a:p>
            <a:r>
              <a:rPr lang="en-US" sz="1200" b="0" i="0" kern="1200" dirty="0" smtClean="0">
                <a:solidFill>
                  <a:schemeClr val="tx1"/>
                </a:solidFill>
                <a:effectLst/>
                <a:latin typeface="+mn-lt"/>
                <a:ea typeface="+mn-ea"/>
                <a:cs typeface="+mn-cs"/>
              </a:rPr>
              <a:t>●Congenital toxoplasmosis (see </a:t>
            </a:r>
            <a:r>
              <a:rPr lang="en-US" sz="1200" b="0" i="0" u="sng" kern="1200" dirty="0" smtClean="0">
                <a:solidFill>
                  <a:schemeClr val="tx1"/>
                </a:solidFill>
                <a:effectLst/>
                <a:latin typeface="+mn-lt"/>
                <a:ea typeface="+mn-ea"/>
                <a:cs typeface="+mn-cs"/>
                <a:hlinkClick r:id="rId67"/>
              </a:rPr>
              <a:t>"Congenital toxoplasmosis: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syphilis (see </a:t>
            </a:r>
            <a:r>
              <a:rPr lang="en-US" sz="1200" b="0" i="0" u="sng" kern="1200" dirty="0" smtClean="0">
                <a:solidFill>
                  <a:schemeClr val="tx1"/>
                </a:solidFill>
                <a:effectLst/>
                <a:latin typeface="+mn-lt"/>
                <a:ea typeface="+mn-ea"/>
                <a:cs typeface="+mn-cs"/>
                <a:hlinkClick r:id="rId68"/>
              </a:rPr>
              <a:t>"Congenital syphilis: Clinical features and diagnosis", section on 'Approach to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rubella (see </a:t>
            </a:r>
            <a:r>
              <a:rPr lang="en-US" sz="1200" b="0" i="0" u="sng" kern="1200" dirty="0" smtClean="0">
                <a:solidFill>
                  <a:schemeClr val="tx1"/>
                </a:solidFill>
                <a:effectLst/>
                <a:latin typeface="+mn-lt"/>
                <a:ea typeface="+mn-ea"/>
                <a:cs typeface="+mn-cs"/>
                <a:hlinkClick r:id="rId69"/>
              </a:rPr>
              <a:t>"Congenital rubella syndrome: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cytomegalovirus (see </a:t>
            </a:r>
            <a:r>
              <a:rPr lang="en-US" sz="1200" b="0" i="0" u="sng" kern="1200" dirty="0" smtClean="0">
                <a:solidFill>
                  <a:schemeClr val="tx1"/>
                </a:solidFill>
                <a:effectLst/>
                <a:latin typeface="+mn-lt"/>
                <a:ea typeface="+mn-ea"/>
                <a:cs typeface="+mn-cs"/>
                <a:hlinkClick r:id="rId70"/>
              </a:rPr>
              <a:t>"Cytomegalovirus infection and disease in newborns, infants, children and adolescents", section on 'Laboratory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herpes simplex virus (see </a:t>
            </a:r>
            <a:r>
              <a:rPr lang="en-US" sz="1200" b="0" i="0" u="sng" kern="1200" dirty="0" smtClean="0">
                <a:solidFill>
                  <a:schemeClr val="tx1"/>
                </a:solidFill>
                <a:effectLst/>
                <a:latin typeface="+mn-lt"/>
                <a:ea typeface="+mn-ea"/>
                <a:cs typeface="+mn-cs"/>
                <a:hlinkClick r:id="rId60"/>
              </a:rPr>
              <a:t>"Neonatal herpes simplex virus infection: Clinical features and diagnosis", section on 'Evaluation and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varicella (see </a:t>
            </a:r>
            <a:r>
              <a:rPr lang="en-US" sz="1200" b="0" i="0" u="sng" kern="1200" dirty="0" smtClean="0">
                <a:solidFill>
                  <a:schemeClr val="tx1"/>
                </a:solidFill>
                <a:effectLst/>
                <a:latin typeface="+mn-lt"/>
                <a:ea typeface="+mn-ea"/>
                <a:cs typeface="+mn-cs"/>
                <a:hlinkClick r:id="rId71"/>
              </a:rPr>
              <a:t>"Varicella-zoster infection in the newborn", section on 'Diagnosis'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●Congenital enterovirus infection (see </a:t>
            </a:r>
            <a:r>
              <a:rPr lang="en-US" sz="1200" b="0" i="0" u="sng" kern="1200" dirty="0" smtClean="0">
                <a:solidFill>
                  <a:schemeClr val="tx1"/>
                </a:solidFill>
                <a:effectLst/>
                <a:latin typeface="+mn-lt"/>
                <a:ea typeface="+mn-ea"/>
                <a:cs typeface="+mn-cs"/>
                <a:hlinkClick r:id="rId72"/>
              </a:rPr>
              <a:t>"Clinical manifestations and diagnosis of enterovirus and </a:t>
            </a:r>
            <a:r>
              <a:rPr lang="en-US" sz="1200" b="0" i="0" u="sng" kern="1200" dirty="0" err="1" smtClean="0">
                <a:solidFill>
                  <a:schemeClr val="tx1"/>
                </a:solidFill>
                <a:effectLst/>
                <a:latin typeface="+mn-lt"/>
                <a:ea typeface="+mn-ea"/>
                <a:cs typeface="+mn-cs"/>
                <a:hlinkClick r:id="rId72"/>
              </a:rPr>
              <a:t>parechovirus</a:t>
            </a:r>
            <a:r>
              <a:rPr lang="en-US" sz="1200" b="0" i="0" u="sng" kern="1200" dirty="0" smtClean="0">
                <a:solidFill>
                  <a:schemeClr val="tx1"/>
                </a:solidFill>
                <a:effectLst/>
                <a:latin typeface="+mn-lt"/>
                <a:ea typeface="+mn-ea"/>
                <a:cs typeface="+mn-cs"/>
                <a:hlinkClick r:id="rId72"/>
              </a:rPr>
              <a:t> infections", section on 'Laboratory diagnosis'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INFORMATION FOR PATIENTS</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 offers two types of patient education materials, “The Basics” and “Beyond the Basics.” The Basics patient education pieces are written in plain language, at the 5</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to 6</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grade reading level, and they answer the four or five key questions a patient might have about a given condition. These articles are best for patients who want a general overview and who prefer short, easy-to-read materials. Beyond the Basics patient education pieces are longer, more sophisticated, and more detailed. These articles are written at the 10</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to 12</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grade reading level and are best for patients who want in-depth information and are comfortable with some medical jargon.</a:t>
            </a:r>
          </a:p>
          <a:p>
            <a:r>
              <a:rPr lang="en-US" sz="1200" b="0" i="0" kern="1200" dirty="0" smtClean="0">
                <a:solidFill>
                  <a:schemeClr val="tx1"/>
                </a:solidFill>
                <a:effectLst/>
                <a:latin typeface="+mn-lt"/>
                <a:ea typeface="+mn-ea"/>
                <a:cs typeface="+mn-cs"/>
              </a:rPr>
              <a:t>Here are the patient education articles that are relevant to this topic. We encourage you to print or e-mail these topics to your patients. (You can also locate patient education articles on a variety of subjects by searching on “patient info” and the keyword(s) of interest.)</a:t>
            </a:r>
          </a:p>
          <a:p>
            <a:r>
              <a:rPr lang="en-US" sz="1200" b="0" i="0" kern="1200" dirty="0" smtClean="0">
                <a:solidFill>
                  <a:schemeClr val="tx1"/>
                </a:solidFill>
                <a:effectLst/>
                <a:latin typeface="+mn-lt"/>
                <a:ea typeface="+mn-ea"/>
                <a:cs typeface="+mn-cs"/>
              </a:rPr>
              <a:t>●Basics topic (see </a:t>
            </a:r>
            <a:r>
              <a:rPr lang="en-US" sz="1200" b="0" i="0" u="sng" kern="1200" dirty="0" smtClean="0">
                <a:solidFill>
                  <a:schemeClr val="tx1"/>
                </a:solidFill>
                <a:effectLst/>
                <a:latin typeface="+mn-lt"/>
                <a:ea typeface="+mn-ea"/>
                <a:cs typeface="+mn-cs"/>
                <a:hlinkClick r:id="rId73"/>
              </a:rPr>
              <a:t>"Patient information: Avoiding infections in pregnancy (The Basics)"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●Beyond the Basics topic (see </a:t>
            </a:r>
            <a:r>
              <a:rPr lang="en-US" sz="1200" b="0" i="0" u="sng" kern="1200" dirty="0" smtClean="0">
                <a:solidFill>
                  <a:schemeClr val="tx1"/>
                </a:solidFill>
                <a:effectLst/>
                <a:latin typeface="+mn-lt"/>
                <a:ea typeface="+mn-ea"/>
                <a:cs typeface="+mn-cs"/>
                <a:hlinkClick r:id="rId74"/>
              </a:rPr>
              <a:t>"Patient information: Avoiding infections in pregnancy (</a:t>
            </a:r>
            <a:r>
              <a:rPr lang="en-US" sz="1200" b="0" i="0" u="sng" kern="1200" dirty="0" err="1" smtClean="0">
                <a:solidFill>
                  <a:schemeClr val="tx1"/>
                </a:solidFill>
                <a:effectLst/>
                <a:latin typeface="+mn-lt"/>
                <a:ea typeface="+mn-ea"/>
                <a:cs typeface="+mn-cs"/>
                <a:hlinkClick r:id="rId74"/>
              </a:rPr>
              <a:t>Beyo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620C88-96E7-459D-A586-74CFAF0F344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Footlight MT Light" pitchFamily="18" charset="0"/>
                <a:cs typeface="Times New Roman" pitchFamily="18" charset="0"/>
              </a:rPr>
              <a:t>Fetal</a:t>
            </a:r>
            <a:r>
              <a:rPr lang="en-US" dirty="0" smtClean="0">
                <a:latin typeface="Footlight MT Light" pitchFamily="18" charset="0"/>
                <a:cs typeface="Times New Roman" pitchFamily="18" charset="0"/>
              </a:rPr>
              <a:t>: stillbirth, neonatal death, </a:t>
            </a:r>
            <a:r>
              <a:rPr lang="en-US" dirty="0" err="1" smtClean="0">
                <a:latin typeface="Footlight MT Light" pitchFamily="18" charset="0"/>
                <a:cs typeface="Times New Roman" pitchFamily="18" charset="0"/>
              </a:rPr>
              <a:t>hydrops</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fetalis</a:t>
            </a:r>
            <a:r>
              <a:rPr lang="en-US" dirty="0" smtClean="0">
                <a:latin typeface="Footlight MT Light"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Early congenital</a:t>
            </a:r>
            <a:r>
              <a:rPr lang="en-US" dirty="0" smtClean="0"/>
              <a:t> (typically 1</a:t>
            </a:r>
            <a:r>
              <a:rPr lang="en-US" baseline="30000" dirty="0" smtClean="0"/>
              <a:t>st</a:t>
            </a:r>
            <a:r>
              <a:rPr lang="en-US" dirty="0" smtClean="0"/>
              <a:t> 5 weeks):Cutaneous lesions (palms/soles),</a:t>
            </a:r>
            <a:r>
              <a:rPr lang="en-US" dirty="0" err="1" smtClean="0"/>
              <a:t>HSM,Jaundice</a:t>
            </a:r>
            <a:r>
              <a:rPr lang="en-US" dirty="0" smtClean="0"/>
              <a:t>, Anemia, </a:t>
            </a:r>
            <a:r>
              <a:rPr lang="en-US" i="1" dirty="0" smtClean="0"/>
              <a:t>Snuffles, </a:t>
            </a:r>
            <a:r>
              <a:rPr lang="en-US" i="1" dirty="0" err="1" smtClean="0"/>
              <a:t>Periostitis</a:t>
            </a:r>
            <a:r>
              <a:rPr lang="en-US" dirty="0" smtClean="0"/>
              <a:t> and </a:t>
            </a:r>
            <a:r>
              <a:rPr lang="en-US" dirty="0" err="1" smtClean="0"/>
              <a:t>metaphysial</a:t>
            </a:r>
            <a:r>
              <a:rPr lang="en-US" dirty="0" smtClean="0"/>
              <a:t> dystrophy, </a:t>
            </a:r>
            <a:r>
              <a:rPr lang="en-US" dirty="0" err="1" smtClean="0"/>
              <a:t>Funisitis</a:t>
            </a:r>
            <a:r>
              <a:rPr lang="en-US" dirty="0" smtClean="0"/>
              <a:t> (umbilical cord </a:t>
            </a:r>
            <a:r>
              <a:rPr lang="en-US" dirty="0" err="1" smtClean="0"/>
              <a:t>vasculitis</a:t>
            </a:r>
            <a:r>
              <a:rPr lang="en-US" dirty="0" smtClean="0"/>
              <a:t>)</a:t>
            </a:r>
            <a:r>
              <a:rPr lang="en-US" b="1" dirty="0" smtClean="0">
                <a:latin typeface="Footlight MT Light" pitchFamily="18" charset="0"/>
                <a:cs typeface="Times New Roman" pitchFamily="18" charset="0"/>
              </a:rPr>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Late congenital</a:t>
            </a:r>
            <a:r>
              <a:rPr lang="en-US" dirty="0" smtClean="0"/>
              <a:t>:  Frontal bossing, Short maxilla, High palatal arch, </a:t>
            </a:r>
            <a:r>
              <a:rPr lang="en-US" i="1" dirty="0" smtClean="0"/>
              <a:t>Hutchinson teeth, </a:t>
            </a:r>
            <a:r>
              <a:rPr lang="en-US" dirty="0" smtClean="0"/>
              <a:t>8</a:t>
            </a:r>
            <a:r>
              <a:rPr lang="en-US" baseline="30000" dirty="0" smtClean="0"/>
              <a:t>th</a:t>
            </a:r>
            <a:r>
              <a:rPr lang="en-US" dirty="0" smtClean="0"/>
              <a:t> nerve deafness, Saddle nose , Perioral fissures</a:t>
            </a:r>
          </a:p>
          <a:p>
            <a:endParaRPr lang="en-US" dirty="0" smtClean="0"/>
          </a:p>
          <a:p>
            <a:endParaRPr lang="ar-S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A620C88-96E7-459D-A586-74CFAF0F344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9EF33E-895B-4925-A7A3-F511553D9EA6}" type="datetimeFigureOut">
              <a:rPr lang="en-US" smtClean="0"/>
              <a:pPr/>
              <a:t>4/5/2016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DECCD-FC24-4504-B5C2-CB1B32819B6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54DECCD-FC24-4504-B5C2-CB1B32819B6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9EF33E-895B-4925-A7A3-F511553D9EA6}"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54DECCD-FC24-4504-B5C2-CB1B32819B6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A9EF33E-895B-4925-A7A3-F511553D9EA6}" type="datetimeFigureOut">
              <a:rPr lang="en-US" smtClean="0"/>
              <a:pPr/>
              <a:t>4/5/2016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A9EF33E-895B-4925-A7A3-F511553D9EA6}"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DECCD-FC24-4504-B5C2-CB1B32819B6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9EF33E-895B-4925-A7A3-F511553D9EA6}" type="datetimeFigureOut">
              <a:rPr lang="en-US" smtClean="0"/>
              <a:pPr/>
              <a:t>4/5/2016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54DECCD-FC24-4504-B5C2-CB1B32819B6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9EF33E-895B-4925-A7A3-F511553D9EA6}"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54DECCD-FC24-4504-B5C2-CB1B32819B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A9EF33E-895B-4925-A7A3-F511553D9EA6}"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54DECCD-FC24-4504-B5C2-CB1B32819B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54DECCD-FC24-4504-B5C2-CB1B32819B6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A9EF33E-895B-4925-A7A3-F511553D9EA6}" type="datetimeFigureOut">
              <a:rPr lang="en-US" smtClean="0"/>
              <a:pPr/>
              <a:t>4/5/2016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54DECCD-FC24-4504-B5C2-CB1B32819B6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A9EF33E-895B-4925-A7A3-F511553D9EA6}" type="datetimeFigureOut">
              <a:rPr lang="en-US" smtClean="0"/>
              <a:pPr/>
              <a:t>4/5/2016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9EF33E-895B-4925-A7A3-F511553D9EA6}" type="datetimeFigureOut">
              <a:rPr lang="en-US" smtClean="0"/>
              <a:pPr/>
              <a:t>4/5/2016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54DECCD-FC24-4504-B5C2-CB1B32819B6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800" dirty="0" smtClean="0">
                <a:solidFill>
                  <a:srgbClr val="FFFF00"/>
                </a:solidFill>
                <a:latin typeface="Times New Roman" pitchFamily="18" charset="0"/>
                <a:cs typeface="Times New Roman" pitchFamily="18" charset="0"/>
              </a:rPr>
              <a:t>Ali M Somily MD</a:t>
            </a:r>
            <a:endParaRPr lang="en-US" sz="4800" dirty="0">
              <a:solidFill>
                <a:srgbClr val="FFFF00"/>
              </a:solidFill>
              <a:latin typeface="Times New Roman" pitchFamily="18" charset="0"/>
              <a:cs typeface="Times New Roman" pitchFamily="18" charset="0"/>
            </a:endParaRPr>
          </a:p>
        </p:txBody>
      </p:sp>
      <p:sp>
        <p:nvSpPr>
          <p:cNvPr id="2" name="Title 1"/>
          <p:cNvSpPr>
            <a:spLocks noGrp="1"/>
          </p:cNvSpPr>
          <p:nvPr>
            <p:ph type="ctrTitle"/>
          </p:nvPr>
        </p:nvSpPr>
        <p:spPr/>
        <p:txBody>
          <a:bodyPr>
            <a:normAutofit/>
          </a:bodyPr>
          <a:lstStyle/>
          <a:p>
            <a:r>
              <a:rPr lang="en-US" sz="6000" dirty="0" smtClean="0">
                <a:latin typeface="Times New Roman" pitchFamily="18" charset="0"/>
                <a:cs typeface="Times New Roman" pitchFamily="18" charset="0"/>
              </a:rPr>
              <a:t>Congenital Infection</a:t>
            </a:r>
            <a:endParaRPr lang="en-US"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Times New Roman" pitchFamily="18" charset="0"/>
                <a:cs typeface="Times New Roman" pitchFamily="18" charset="0"/>
              </a:rPr>
              <a:t>Syphilis</a:t>
            </a:r>
            <a:endParaRPr lang="en-US" sz="4800" dirty="0">
              <a:latin typeface="Times New Roman" pitchFamily="18" charset="0"/>
              <a:cs typeface="Times New Roman" pitchFamily="18" charset="0"/>
            </a:endParaRPr>
          </a:p>
        </p:txBody>
      </p:sp>
      <p:sp>
        <p:nvSpPr>
          <p:cNvPr id="5" name="Content Placeholder 4"/>
          <p:cNvSpPr>
            <a:spLocks noGrp="1"/>
          </p:cNvSpPr>
          <p:nvPr>
            <p:ph sz="quarter" idx="1"/>
          </p:nvPr>
        </p:nvSpPr>
        <p:spPr/>
        <p:txBody>
          <a:bodyPr>
            <a:normAutofit/>
          </a:bodyPr>
          <a:lstStyle/>
          <a:p>
            <a:r>
              <a:rPr lang="en-US" sz="4000" dirty="0" smtClean="0">
                <a:latin typeface="Footlight MT Light" pitchFamily="18" charset="0"/>
                <a:cs typeface="Times New Roman" pitchFamily="18" charset="0"/>
              </a:rPr>
              <a:t>Treponema pallidum (spirochete)</a:t>
            </a:r>
          </a:p>
          <a:p>
            <a:pPr lvl="0"/>
            <a:r>
              <a:rPr lang="en-US" sz="4000" dirty="0" smtClean="0">
                <a:latin typeface="Footlight MT Light" pitchFamily="18" charset="0"/>
                <a:cs typeface="Times New Roman" pitchFamily="18" charset="0"/>
              </a:rPr>
              <a:t>Transmitted via sexual contact</a:t>
            </a:r>
          </a:p>
          <a:p>
            <a:r>
              <a:rPr lang="en-US" sz="4000" dirty="0" smtClean="0">
                <a:latin typeface="Footlight MT Light" pitchFamily="18" charset="0"/>
                <a:cs typeface="Times New Roman" pitchFamily="18" charset="0"/>
              </a:rPr>
              <a:t>Mother with </a:t>
            </a:r>
            <a:r>
              <a:rPr lang="en-US" sz="4000" dirty="0" smtClean="0">
                <a:solidFill>
                  <a:srgbClr val="FF0000"/>
                </a:solidFill>
                <a:latin typeface="Footlight MT Light" pitchFamily="18" charset="0"/>
                <a:cs typeface="Times New Roman" pitchFamily="18" charset="0"/>
              </a:rPr>
              <a:t>primary </a:t>
            </a:r>
            <a:r>
              <a:rPr lang="en-US" sz="4000" dirty="0" smtClean="0">
                <a:latin typeface="Footlight MT Light" pitchFamily="18" charset="0"/>
                <a:cs typeface="Times New Roman" pitchFamily="18" charset="0"/>
              </a:rPr>
              <a:t>or </a:t>
            </a:r>
            <a:r>
              <a:rPr lang="en-US" sz="4000" dirty="0" smtClean="0">
                <a:solidFill>
                  <a:srgbClr val="FF0000"/>
                </a:solidFill>
                <a:latin typeface="Footlight MT Light" pitchFamily="18" charset="0"/>
                <a:cs typeface="Times New Roman" pitchFamily="18" charset="0"/>
              </a:rPr>
              <a:t>secondary</a:t>
            </a:r>
            <a:r>
              <a:rPr lang="en-US" sz="4000" dirty="0" smtClean="0">
                <a:latin typeface="Footlight MT Light" pitchFamily="18" charset="0"/>
                <a:cs typeface="Times New Roman" pitchFamily="18" charset="0"/>
              </a:rPr>
              <a:t> syphilis</a:t>
            </a:r>
          </a:p>
          <a:p>
            <a:pPr lvl="0"/>
            <a:r>
              <a:rPr lang="en-US" sz="4000" dirty="0" smtClean="0">
                <a:latin typeface="Footlight MT Light" pitchFamily="18" charset="0"/>
                <a:cs typeface="Times New Roman" pitchFamily="18" charset="0"/>
              </a:rPr>
              <a:t>Typically occurs during </a:t>
            </a:r>
            <a:r>
              <a:rPr lang="en-US" sz="4000" dirty="0" smtClean="0">
                <a:solidFill>
                  <a:srgbClr val="FF0000"/>
                </a:solidFill>
                <a:latin typeface="Footlight MT Light" pitchFamily="18" charset="0"/>
                <a:cs typeface="Times New Roman" pitchFamily="18" charset="0"/>
              </a:rPr>
              <a:t>second half </a:t>
            </a:r>
            <a:r>
              <a:rPr lang="en-US" sz="4000" dirty="0" smtClean="0">
                <a:latin typeface="Footlight MT Light" pitchFamily="18" charset="0"/>
                <a:cs typeface="Times New Roman" pitchFamily="18" charset="0"/>
              </a:rPr>
              <a:t>of pregnancy</a:t>
            </a:r>
          </a:p>
          <a:p>
            <a:pPr lvl="0"/>
            <a:endParaRPr lang="en-US" sz="4000" dirty="0" smtClean="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Clinical features</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8686800" cy="4724400"/>
          </a:xfrm>
        </p:spPr>
        <p:txBody>
          <a:bodyPr>
            <a:normAutofit/>
          </a:bodyPr>
          <a:lstStyle/>
          <a:p>
            <a:r>
              <a:rPr lang="en-US" dirty="0" smtClean="0">
                <a:latin typeface="Footlight MT Light" pitchFamily="18" charset="0"/>
                <a:cs typeface="Times New Roman" pitchFamily="18" charset="0"/>
              </a:rPr>
              <a:t>Intrauterine death in 25%</a:t>
            </a:r>
          </a:p>
          <a:p>
            <a:r>
              <a:rPr lang="en-US" dirty="0" smtClean="0">
                <a:latin typeface="Footlight MT Light" pitchFamily="18" charset="0"/>
                <a:cs typeface="Times New Roman" pitchFamily="18" charset="0"/>
              </a:rPr>
              <a:t>3 major classifications</a:t>
            </a:r>
          </a:p>
          <a:p>
            <a:endParaRPr lang="en-US" dirty="0">
              <a:latin typeface="Footlight MT Light" pitchFamily="18" charset="0"/>
              <a:cs typeface="Times New Roman" pitchFamily="18" charset="0"/>
            </a:endParaRPr>
          </a:p>
        </p:txBody>
      </p:sp>
      <p:pic>
        <p:nvPicPr>
          <p:cNvPr id="4" name="Picture 3"/>
          <p:cNvPicPr>
            <a:picLocks noChangeAspect="1" noChangeArrowheads="1"/>
          </p:cNvPicPr>
          <p:nvPr/>
        </p:nvPicPr>
        <p:blipFill>
          <a:blip r:embed="rId3" cstate="print"/>
          <a:srcRect/>
          <a:stretch>
            <a:fillRect/>
          </a:stretch>
        </p:blipFill>
        <p:spPr>
          <a:xfrm>
            <a:off x="5105400" y="914400"/>
            <a:ext cx="2971800" cy="1634376"/>
          </a:xfrm>
          <a:prstGeom prst="rect">
            <a:avLst/>
          </a:prstGeom>
        </p:spPr>
      </p:pic>
      <p:pic>
        <p:nvPicPr>
          <p:cNvPr id="26626" name="Picture 2" descr="http://t2.gstatic.com/images?q=tbn:ANd9GcTHk0fBl54AK50xjH56zXKXDXmRYAyjhxx7BbgOIaf7jBUJ8x42bg"/>
          <p:cNvPicPr>
            <a:picLocks noChangeAspect="1" noChangeArrowheads="1"/>
          </p:cNvPicPr>
          <p:nvPr/>
        </p:nvPicPr>
        <p:blipFill>
          <a:blip r:embed="rId4" cstate="print"/>
          <a:srcRect/>
          <a:stretch>
            <a:fillRect/>
          </a:stretch>
        </p:blipFill>
        <p:spPr bwMode="auto">
          <a:xfrm>
            <a:off x="5638800" y="4572000"/>
            <a:ext cx="1448187" cy="1114425"/>
          </a:xfrm>
          <a:prstGeom prst="rect">
            <a:avLst/>
          </a:prstGeom>
          <a:noFill/>
        </p:spPr>
      </p:pic>
      <p:pic>
        <p:nvPicPr>
          <p:cNvPr id="26628" name="Picture 4" descr="http://t1.gstatic.com/images?q=tbn:ANd9GcRDi-2Js81BTyLAUjMlafhYr39ETtgb0YvxJuVH6Wfp9DZx4QAf"/>
          <p:cNvPicPr>
            <a:picLocks noChangeAspect="1" noChangeArrowheads="1"/>
          </p:cNvPicPr>
          <p:nvPr/>
        </p:nvPicPr>
        <p:blipFill>
          <a:blip r:embed="rId5" cstate="print"/>
          <a:srcRect/>
          <a:stretch>
            <a:fillRect/>
          </a:stretch>
        </p:blipFill>
        <p:spPr bwMode="auto">
          <a:xfrm>
            <a:off x="7086600" y="4563140"/>
            <a:ext cx="1219200" cy="1066800"/>
          </a:xfrm>
          <a:prstGeom prst="rect">
            <a:avLst/>
          </a:prstGeom>
          <a:noFill/>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98" y="2548776"/>
            <a:ext cx="469578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24200" y="5854995"/>
            <a:ext cx="4572000" cy="523220"/>
          </a:xfrm>
          <a:prstGeom prst="rect">
            <a:avLst/>
          </a:prstGeom>
        </p:spPr>
        <p:txBody>
          <a:bodyPr>
            <a:spAutoFit/>
          </a:bodyPr>
          <a:lstStyle/>
          <a:p>
            <a:pPr lvl="0">
              <a:defRPr/>
            </a:pPr>
            <a:r>
              <a:rPr lang="en-US" sz="1400" b="1" dirty="0" smtClean="0">
                <a:solidFill>
                  <a:srgbClr val="0000FF"/>
                </a:solidFill>
                <a:latin typeface="Times New Roman" pitchFamily="18" charset="0"/>
                <a:cs typeface="Times New Roman" pitchFamily="18" charset="0"/>
              </a:rPr>
              <a:t>Frontal </a:t>
            </a:r>
            <a:r>
              <a:rPr lang="en-US" sz="1400" b="1" dirty="0">
                <a:solidFill>
                  <a:srgbClr val="0000FF"/>
                </a:solidFill>
                <a:latin typeface="Times New Roman" pitchFamily="18" charset="0"/>
                <a:cs typeface="Times New Roman" pitchFamily="18" charset="0"/>
              </a:rPr>
              <a:t>bossing, Short maxilla, High palatal arch, </a:t>
            </a:r>
            <a:r>
              <a:rPr lang="en-US" sz="1400" b="1" dirty="0" smtClean="0">
                <a:solidFill>
                  <a:srgbClr val="0000FF"/>
                </a:solidFill>
                <a:latin typeface="Times New Roman" pitchFamily="18" charset="0"/>
                <a:cs typeface="Times New Roman" pitchFamily="18" charset="0"/>
              </a:rPr>
              <a:t> Saddle </a:t>
            </a:r>
            <a:r>
              <a:rPr lang="en-US" sz="1400" b="1" dirty="0">
                <a:solidFill>
                  <a:srgbClr val="0000FF"/>
                </a:solidFill>
                <a:latin typeface="Times New Roman" pitchFamily="18" charset="0"/>
                <a:cs typeface="Times New Roman" pitchFamily="18" charset="0"/>
              </a:rPr>
              <a:t>nose , Perioral fissures</a:t>
            </a:r>
          </a:p>
        </p:txBody>
      </p:sp>
      <p:cxnSp>
        <p:nvCxnSpPr>
          <p:cNvPr id="7" name="Straight Connector 6"/>
          <p:cNvCxnSpPr/>
          <p:nvPr/>
        </p:nvCxnSpPr>
        <p:spPr>
          <a:xfrm>
            <a:off x="2909777" y="5629940"/>
            <a:ext cx="0" cy="486665"/>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895600" y="6116605"/>
            <a:ext cx="2286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3733800" y="3244334"/>
            <a:ext cx="3352800" cy="307777"/>
          </a:xfrm>
          <a:prstGeom prst="rect">
            <a:avLst/>
          </a:prstGeom>
          <a:ln>
            <a:solidFill>
              <a:srgbClr val="000099"/>
            </a:solidFill>
          </a:ln>
        </p:spPr>
        <p:txBody>
          <a:bodyPr wrap="square">
            <a:spAutoFit/>
          </a:bodyPr>
          <a:lstStyle/>
          <a:p>
            <a:pPr>
              <a:defRPr/>
            </a:pPr>
            <a:r>
              <a:rPr lang="en-US" sz="1400" dirty="0" smtClean="0">
                <a:solidFill>
                  <a:srgbClr val="000099"/>
                </a:solidFill>
                <a:latin typeface="Times New Roman" pitchFamily="18" charset="0"/>
                <a:cs typeface="Times New Roman" pitchFamily="18" charset="0"/>
              </a:rPr>
              <a:t>and </a:t>
            </a:r>
            <a:r>
              <a:rPr lang="en-US" sz="1400" dirty="0" err="1" smtClean="0">
                <a:solidFill>
                  <a:srgbClr val="000099"/>
                </a:solidFill>
                <a:latin typeface="Times New Roman" pitchFamily="18" charset="0"/>
                <a:cs typeface="Times New Roman" pitchFamily="18" charset="0"/>
              </a:rPr>
              <a:t>Funisitis</a:t>
            </a:r>
            <a:r>
              <a:rPr lang="en-US" sz="1400" dirty="0" smtClean="0">
                <a:solidFill>
                  <a:srgbClr val="000099"/>
                </a:solidFill>
                <a:latin typeface="Times New Roman" pitchFamily="18" charset="0"/>
                <a:cs typeface="Times New Roman" pitchFamily="18" charset="0"/>
              </a:rPr>
              <a:t> </a:t>
            </a:r>
            <a:r>
              <a:rPr lang="en-US" sz="1400" dirty="0">
                <a:solidFill>
                  <a:srgbClr val="000099"/>
                </a:solidFill>
                <a:latin typeface="Times New Roman" pitchFamily="18" charset="0"/>
                <a:cs typeface="Times New Roman" pitchFamily="18" charset="0"/>
              </a:rPr>
              <a:t>(umbilical cord </a:t>
            </a:r>
            <a:r>
              <a:rPr lang="en-US" sz="1400" dirty="0" err="1">
                <a:solidFill>
                  <a:srgbClr val="000099"/>
                </a:solidFill>
                <a:latin typeface="Times New Roman" pitchFamily="18" charset="0"/>
                <a:cs typeface="Times New Roman" pitchFamily="18" charset="0"/>
              </a:rPr>
              <a:t>vasculitis</a:t>
            </a:r>
            <a:r>
              <a:rPr lang="en-US" sz="1200" dirty="0">
                <a:solidFill>
                  <a:srgbClr val="000099"/>
                </a:solidFill>
                <a:latin typeface="Calibri"/>
              </a:rPr>
              <a:t>)</a:t>
            </a:r>
            <a:r>
              <a:rPr lang="en-US" sz="1200" b="1" dirty="0">
                <a:solidFill>
                  <a:srgbClr val="000099"/>
                </a:solidFill>
                <a:latin typeface="Footlight MT Light" pitchFamily="18" charset="0"/>
                <a:cs typeface="Times New Roman" pitchFamily="18" charset="0"/>
              </a:rPr>
              <a:t> </a:t>
            </a:r>
            <a:endParaRPr lang="en-US" dirty="0">
              <a:solidFill>
                <a:srgbClr val="00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Times New Roman" pitchFamily="18" charset="0"/>
                <a:cs typeface="Times New Roman" pitchFamily="18" charset="0"/>
              </a:rPr>
              <a:t>Diagnosis and Treatment</a:t>
            </a:r>
            <a:endParaRPr lang="en-US" b="1"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a:bodyPr>
          <a:lstStyle/>
          <a:p>
            <a:pPr>
              <a:buNone/>
            </a:pPr>
            <a:r>
              <a:rPr lang="en-US" b="1" dirty="0" smtClean="0">
                <a:latin typeface="Footlight MT Light" pitchFamily="18" charset="0"/>
                <a:cs typeface="Times New Roman" pitchFamily="18" charset="0"/>
              </a:rPr>
              <a:t>Diagnosis</a:t>
            </a:r>
          </a:p>
          <a:p>
            <a:pPr marL="514350" indent="-514350">
              <a:buFont typeface="+mj-lt"/>
              <a:buAutoNum type="arabicPeriod"/>
            </a:pPr>
            <a:r>
              <a:rPr lang="en-US" b="1" dirty="0" smtClean="0">
                <a:latin typeface="Footlight MT Light" pitchFamily="18" charset="0"/>
                <a:cs typeface="Times New Roman" pitchFamily="18" charset="0"/>
              </a:rPr>
              <a:t>RPR/VDRL</a:t>
            </a:r>
            <a:r>
              <a:rPr lang="en-US" dirty="0" smtClean="0">
                <a:latin typeface="Footlight MT Light" pitchFamily="18" charset="0"/>
                <a:cs typeface="Times New Roman" pitchFamily="18" charset="0"/>
              </a:rPr>
              <a:t>:  non-</a:t>
            </a:r>
            <a:r>
              <a:rPr lang="en-US" dirty="0" err="1" smtClean="0">
                <a:latin typeface="Footlight MT Light" pitchFamily="18" charset="0"/>
                <a:cs typeface="Times New Roman" pitchFamily="18" charset="0"/>
              </a:rPr>
              <a:t>treponemal</a:t>
            </a:r>
            <a:r>
              <a:rPr lang="en-US" dirty="0" smtClean="0">
                <a:latin typeface="Footlight MT Light" pitchFamily="18" charset="0"/>
                <a:cs typeface="Times New Roman" pitchFamily="18" charset="0"/>
              </a:rPr>
              <a:t> test</a:t>
            </a:r>
          </a:p>
          <a:p>
            <a:pPr marL="514350" indent="-514350">
              <a:buFont typeface="+mj-lt"/>
              <a:buAutoNum type="arabicPeriod"/>
            </a:pPr>
            <a:r>
              <a:rPr lang="en-US" b="1" dirty="0" smtClean="0">
                <a:latin typeface="Footlight MT Light" pitchFamily="18" charset="0"/>
                <a:cs typeface="Times New Roman" pitchFamily="18" charset="0"/>
              </a:rPr>
              <a:t>MHA-TP/FTA-ABS</a:t>
            </a:r>
            <a:r>
              <a:rPr lang="en-US" dirty="0" smtClean="0">
                <a:latin typeface="Footlight MT Light" pitchFamily="18" charset="0"/>
                <a:cs typeface="Times New Roman" pitchFamily="18" charset="0"/>
              </a:rPr>
              <a:t>:  specific </a:t>
            </a:r>
            <a:r>
              <a:rPr lang="en-US" dirty="0" err="1" smtClean="0">
                <a:latin typeface="Footlight MT Light" pitchFamily="18" charset="0"/>
                <a:cs typeface="Times New Roman" pitchFamily="18" charset="0"/>
              </a:rPr>
              <a:t>treponemal</a:t>
            </a:r>
            <a:r>
              <a:rPr lang="en-US" dirty="0" smtClean="0">
                <a:latin typeface="Footlight MT Light" pitchFamily="18" charset="0"/>
                <a:cs typeface="Times New Roman" pitchFamily="18" charset="0"/>
              </a:rPr>
              <a:t> test</a:t>
            </a:r>
          </a:p>
          <a:p>
            <a:pPr marL="514350" indent="-514350">
              <a:buFont typeface="+mj-lt"/>
              <a:buAutoNum type="arabicPeriod"/>
            </a:pPr>
            <a:r>
              <a:rPr lang="en-US" dirty="0" smtClean="0">
                <a:latin typeface="Footlight MT Light" pitchFamily="18" charset="0"/>
                <a:cs typeface="Times New Roman" pitchFamily="18" charset="0"/>
              </a:rPr>
              <a:t>Confirmed if T. pallidum identified in skin lesions, placenta, umbilical cord, or at autopsy</a:t>
            </a:r>
          </a:p>
          <a:p>
            <a:endParaRPr lang="en-US" dirty="0">
              <a:latin typeface="Footlight MT Light" pitchFamily="18" charset="0"/>
              <a:cs typeface="Times New Roman" pitchFamily="18" charset="0"/>
            </a:endParaRPr>
          </a:p>
        </p:txBody>
      </p:sp>
      <p:sp>
        <p:nvSpPr>
          <p:cNvPr id="6" name="Content Placeholder 5"/>
          <p:cNvSpPr>
            <a:spLocks noGrp="1"/>
          </p:cNvSpPr>
          <p:nvPr>
            <p:ph sz="half" idx="2"/>
          </p:nvPr>
        </p:nvSpPr>
        <p:spPr/>
        <p:txBody>
          <a:bodyPr>
            <a:normAutofit/>
          </a:bodyPr>
          <a:lstStyle/>
          <a:p>
            <a:pPr>
              <a:buNone/>
            </a:pPr>
            <a:r>
              <a:rPr lang="en-US" dirty="0" smtClean="0">
                <a:latin typeface="Footlight MT Light" pitchFamily="18" charset="0"/>
                <a:cs typeface="Times New Roman" pitchFamily="18" charset="0"/>
              </a:rPr>
              <a:t>Treatment</a:t>
            </a:r>
          </a:p>
          <a:p>
            <a:pPr>
              <a:buNone/>
            </a:pPr>
            <a:r>
              <a:rPr lang="en-US" dirty="0" smtClean="0">
                <a:latin typeface="Footlight MT Light" pitchFamily="18" charset="0"/>
                <a:cs typeface="Times New Roman" pitchFamily="18" charset="0"/>
              </a:rPr>
              <a:t>     Penicillin G</a:t>
            </a:r>
            <a:endParaRPr lang="en-US" dirty="0">
              <a:latin typeface="Footlight MT Light" pitchFamily="18" charset="0"/>
              <a:cs typeface="Times New Roman" pitchFamily="18" charset="0"/>
            </a:endParaRPr>
          </a:p>
          <a:p>
            <a:endParaRPr lang="en-US" dirty="0" smtClean="0">
              <a:latin typeface="Footlight MT Light" pitchFamily="18" charset="0"/>
              <a:cs typeface="Times New Roman" pitchFamily="18" charset="0"/>
            </a:endParaRPr>
          </a:p>
          <a:p>
            <a:pPr>
              <a:buNone/>
            </a:pPr>
            <a:r>
              <a:rPr lang="en-US" dirty="0" smtClean="0">
                <a:latin typeface="Footlight MT Light" pitchFamily="18" charset="0"/>
                <a:cs typeface="Times New Roman" pitchFamily="18" charset="0"/>
              </a:rPr>
              <a:t>Prevention</a:t>
            </a:r>
          </a:p>
          <a:p>
            <a:r>
              <a:rPr lang="en-US" dirty="0" smtClean="0">
                <a:latin typeface="Footlight MT Light" pitchFamily="18" charset="0"/>
                <a:cs typeface="Times New Roman" pitchFamily="18" charset="0"/>
              </a:rPr>
              <a:t>RPR/VDRL screen in ALL pregnant women early in pregnancy and at time of birth</a:t>
            </a: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765048"/>
            <a:ext cx="8534400" cy="758952"/>
          </a:xfrm>
        </p:spPr>
        <p:txBody>
          <a:bodyPr>
            <a:noAutofit/>
          </a:bodyPr>
          <a:lstStyle/>
          <a:p>
            <a:r>
              <a:rPr lang="en-GB" sz="4000" b="1" dirty="0" smtClean="0">
                <a:latin typeface="Times New Roman" pitchFamily="18" charset="0"/>
                <a:cs typeface="Times New Roman" pitchFamily="18" charset="0"/>
              </a:rPr>
              <a:t>Parvovirus P 19</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endParaRPr lang="en-US" sz="4000" b="1"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a:bodyPr>
          <a:lstStyle/>
          <a:p>
            <a:r>
              <a:rPr lang="en-GB" sz="3600" dirty="0" smtClean="0">
                <a:latin typeface="Footlight MT Light" pitchFamily="18" charset="0"/>
                <a:cs typeface="Times New Roman" pitchFamily="18" charset="0"/>
              </a:rPr>
              <a:t>Parvovirus P 19</a:t>
            </a:r>
            <a:endParaRPr lang="en-US" sz="3600" dirty="0" smtClean="0">
              <a:latin typeface="Footlight MT Light" pitchFamily="18" charset="0"/>
              <a:cs typeface="Times New Roman" pitchFamily="18" charset="0"/>
            </a:endParaRPr>
          </a:p>
          <a:p>
            <a:r>
              <a:rPr lang="en-GB" sz="3600" dirty="0" smtClean="0">
                <a:latin typeface="Footlight MT Light" pitchFamily="18" charset="0"/>
                <a:cs typeface="Times New Roman" pitchFamily="18" charset="0"/>
              </a:rPr>
              <a:t>Causative  agent  of  Fifth  disease  (</a:t>
            </a:r>
            <a:r>
              <a:rPr lang="en-GB" sz="3600" dirty="0" err="1" smtClean="0">
                <a:latin typeface="Footlight MT Light" pitchFamily="18" charset="0"/>
                <a:cs typeface="Times New Roman" pitchFamily="18" charset="0"/>
              </a:rPr>
              <a:t>erythema</a:t>
            </a:r>
            <a:r>
              <a:rPr lang="en-GB" sz="3600" dirty="0" smtClean="0">
                <a:latin typeface="Footlight MT Light" pitchFamily="18" charset="0"/>
                <a:cs typeface="Times New Roman" pitchFamily="18" charset="0"/>
              </a:rPr>
              <a:t>  </a:t>
            </a:r>
            <a:r>
              <a:rPr lang="en-GB" sz="3600" dirty="0" err="1" smtClean="0">
                <a:latin typeface="Footlight MT Light" pitchFamily="18" charset="0"/>
                <a:cs typeface="Times New Roman" pitchFamily="18" charset="0"/>
              </a:rPr>
              <a:t>infectiosum</a:t>
            </a:r>
            <a:r>
              <a:rPr lang="en-GB" sz="3600" dirty="0" smtClean="0">
                <a:latin typeface="Footlight MT Light" pitchFamily="18" charset="0"/>
                <a:cs typeface="Times New Roman" pitchFamily="18" charset="0"/>
              </a:rPr>
              <a:t>) </a:t>
            </a:r>
            <a:endParaRPr lang="en-US" sz="3600" dirty="0" smtClean="0">
              <a:latin typeface="Footlight MT Light" pitchFamily="18" charset="0"/>
              <a:cs typeface="Times New Roman" pitchFamily="18" charset="0"/>
            </a:endParaRPr>
          </a:p>
          <a:p>
            <a:r>
              <a:rPr lang="en-GB" sz="3600" dirty="0" smtClean="0">
                <a:latin typeface="Footlight MT Light" pitchFamily="18" charset="0"/>
                <a:cs typeface="Times New Roman" pitchFamily="18" charset="0"/>
              </a:rPr>
              <a:t>Spread by the respiratory route, blood and </a:t>
            </a:r>
            <a:r>
              <a:rPr lang="en-GB" sz="3600" dirty="0" err="1" smtClean="0">
                <a:latin typeface="Footlight MT Light" pitchFamily="18" charset="0"/>
                <a:cs typeface="Times New Roman" pitchFamily="18" charset="0"/>
              </a:rPr>
              <a:t>transplacental</a:t>
            </a:r>
            <a:endParaRPr lang="en-US" sz="3600" dirty="0" smtClean="0">
              <a:latin typeface="Footlight MT Light" pitchFamily="18" charset="0"/>
              <a:cs typeface="Times New Roman" pitchFamily="18" charset="0"/>
            </a:endParaRPr>
          </a:p>
          <a:p>
            <a:endParaRPr lang="en-US" sz="36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Epidemiology</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GB" dirty="0" smtClean="0">
                <a:latin typeface="Footlight MT Light" pitchFamily="18" charset="0"/>
                <a:cs typeface="Times New Roman" pitchFamily="18" charset="0"/>
              </a:rPr>
              <a:t>Most of the population is eventually infected. </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Half of women of childbearing age are susceptible to infection.  </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Risk  of </a:t>
            </a:r>
            <a:r>
              <a:rPr lang="en-GB" dirty="0" err="1" smtClean="0">
                <a:solidFill>
                  <a:srgbClr val="FF0000"/>
                </a:solidFill>
                <a:latin typeface="Footlight MT Light" pitchFamily="18" charset="0"/>
                <a:cs typeface="Times New Roman" pitchFamily="18" charset="0"/>
              </a:rPr>
              <a:t>fetal</a:t>
            </a:r>
            <a:r>
              <a:rPr lang="en-GB" dirty="0" smtClean="0">
                <a:solidFill>
                  <a:srgbClr val="FF0000"/>
                </a:solidFill>
                <a:latin typeface="Footlight MT Light" pitchFamily="18" charset="0"/>
                <a:cs typeface="Times New Roman" pitchFamily="18" charset="0"/>
              </a:rPr>
              <a:t> death highest </a:t>
            </a:r>
            <a:r>
              <a:rPr lang="en-GB" dirty="0" smtClean="0">
                <a:latin typeface="Footlight MT Light" pitchFamily="18" charset="0"/>
                <a:cs typeface="Times New Roman" pitchFamily="18" charset="0"/>
              </a:rPr>
              <a:t>when infection occurs during  the second trimester of pregnancy (1</a:t>
            </a:r>
            <a:r>
              <a:rPr lang="en-GB" baseline="30000" dirty="0" smtClean="0">
                <a:latin typeface="Footlight MT Light" pitchFamily="18" charset="0"/>
                <a:cs typeface="Times New Roman" pitchFamily="18" charset="0"/>
              </a:rPr>
              <a:t>st</a:t>
            </a:r>
            <a:r>
              <a:rPr lang="en-GB" dirty="0" smtClean="0">
                <a:latin typeface="Footlight MT Light" pitchFamily="18" charset="0"/>
                <a:cs typeface="Times New Roman" pitchFamily="18" charset="0"/>
              </a:rPr>
              <a:t> 20 wks of pregnancy (12%).</a:t>
            </a:r>
            <a:endParaRPr lang="en-US" dirty="0" smtClean="0">
              <a:latin typeface="Footlight MT Light" pitchFamily="18" charset="0"/>
              <a:cs typeface="Times New Roman" pitchFamily="18" charset="0"/>
            </a:endParaRPr>
          </a:p>
          <a:p>
            <a:r>
              <a:rPr lang="en-GB" dirty="0" smtClean="0">
                <a:latin typeface="Footlight MT Light" pitchFamily="18" charset="0"/>
                <a:cs typeface="Times New Roman" pitchFamily="18" charset="0"/>
              </a:rPr>
              <a:t> Minimal  risk  to the </a:t>
            </a:r>
            <a:r>
              <a:rPr lang="en-GB" dirty="0" err="1" smtClean="0">
                <a:latin typeface="Footlight MT Light" pitchFamily="18" charset="0"/>
                <a:cs typeface="Times New Roman" pitchFamily="18" charset="0"/>
              </a:rPr>
              <a:t>fetus</a:t>
            </a:r>
            <a:r>
              <a:rPr lang="en-GB" dirty="0" smtClean="0">
                <a:latin typeface="Footlight MT Light" pitchFamily="18" charset="0"/>
                <a:cs typeface="Times New Roman" pitchFamily="18" charset="0"/>
              </a:rPr>
              <a:t> if infection occurred  during  the third trimesters of pregnancy.</a:t>
            </a:r>
            <a:endParaRPr lang="en-US"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a:t>
            </a:r>
            <a:r>
              <a:rPr lang="en-US" dirty="0" err="1" smtClean="0">
                <a:latin typeface="Times New Roman" pitchFamily="18" charset="0"/>
                <a:cs typeface="Times New Roman" pitchFamily="18" charset="0"/>
              </a:rPr>
              <a:t>Faeture</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GB" dirty="0" smtClean="0">
                <a:latin typeface="Times New Roman" pitchFamily="18" charset="0"/>
                <a:cs typeface="Times New Roman" pitchFamily="18" charset="0"/>
              </a:rPr>
              <a:t>Known  to  cause </a:t>
            </a:r>
            <a:r>
              <a:rPr lang="en-GB" dirty="0" err="1" smtClean="0">
                <a:latin typeface="Times New Roman" pitchFamily="18" charset="0"/>
                <a:cs typeface="Times New Roman" pitchFamily="18" charset="0"/>
              </a:rPr>
              <a:t>fetal</a:t>
            </a:r>
            <a:r>
              <a:rPr lang="en-GB" dirty="0" smtClean="0">
                <a:latin typeface="Times New Roman" pitchFamily="18" charset="0"/>
                <a:cs typeface="Times New Roman" pitchFamily="18" charset="0"/>
              </a:rPr>
              <a:t> loss through  </a:t>
            </a:r>
            <a:r>
              <a:rPr lang="en-GB" dirty="0" err="1" smtClean="0">
                <a:latin typeface="Times New Roman" pitchFamily="18" charset="0"/>
                <a:cs typeface="Times New Roman" pitchFamily="18" charset="0"/>
              </a:rPr>
              <a:t>hydrops</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fetalis</a:t>
            </a:r>
            <a:r>
              <a:rPr lang="en-GB" dirty="0" smtClean="0">
                <a:latin typeface="Times New Roman" pitchFamily="18" charset="0"/>
                <a:cs typeface="Times New Roman" pitchFamily="18" charset="0"/>
              </a:rPr>
              <a:t>;  severe anaemia,  congestive heart failure, generalized oedema  and  </a:t>
            </a:r>
            <a:r>
              <a:rPr lang="en-GB" dirty="0" err="1" smtClean="0">
                <a:latin typeface="Times New Roman" pitchFamily="18" charset="0"/>
                <a:cs typeface="Times New Roman" pitchFamily="18" charset="0"/>
              </a:rPr>
              <a:t>fetal</a:t>
            </a:r>
            <a:r>
              <a:rPr lang="en-GB" dirty="0" smtClean="0">
                <a:latin typeface="Times New Roman" pitchFamily="18" charset="0"/>
                <a:cs typeface="Times New Roman" pitchFamily="18" charset="0"/>
              </a:rPr>
              <a:t> death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 No evidence of </a:t>
            </a:r>
            <a:r>
              <a:rPr lang="en-GB" dirty="0" err="1" smtClean="0">
                <a:latin typeface="Times New Roman" pitchFamily="18" charset="0"/>
                <a:cs typeface="Times New Roman" pitchFamily="18" charset="0"/>
              </a:rPr>
              <a:t>teratogenecity</a:t>
            </a:r>
            <a:endParaRPr lang="en-US" dirty="0">
              <a:latin typeface="Times New Roman" pitchFamily="18" charset="0"/>
              <a:cs typeface="Times New Roman" pitchFamily="18" charset="0"/>
            </a:endParaRPr>
          </a:p>
        </p:txBody>
      </p:sp>
      <p:pic>
        <p:nvPicPr>
          <p:cNvPr id="4" name="Picture 2" descr="C:\Documents and Settings\Dr.Malak\My Documents\My Pictures\parvo.png"/>
          <p:cNvPicPr>
            <a:picLocks noChangeAspect="1" noChangeArrowheads="1"/>
          </p:cNvPicPr>
          <p:nvPr/>
        </p:nvPicPr>
        <p:blipFill>
          <a:blip r:embed="rId2" cstate="print"/>
          <a:srcRect/>
          <a:stretch>
            <a:fillRect/>
          </a:stretch>
        </p:blipFill>
        <p:spPr bwMode="auto">
          <a:xfrm>
            <a:off x="990600" y="3800474"/>
            <a:ext cx="815340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Diagnosis, and Treatment</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lstStyle/>
          <a:p>
            <a:r>
              <a:rPr lang="en-US" dirty="0" smtClean="0">
                <a:latin typeface="Times New Roman" pitchFamily="18" charset="0"/>
                <a:cs typeface="Times New Roman" pitchFamily="18" charset="0"/>
              </a:rPr>
              <a:t>Diagnosis</a:t>
            </a:r>
          </a:p>
          <a:p>
            <a:pPr lvl="1"/>
            <a:r>
              <a:rPr lang="en-US" dirty="0">
                <a:latin typeface="Footlight MT Light" pitchFamily="18" charset="0"/>
                <a:cs typeface="Times New Roman" pitchFamily="18" charset="0"/>
              </a:rPr>
              <a:t>ultrasound </a:t>
            </a:r>
            <a:endParaRPr lang="en-US" dirty="0" smtClean="0">
              <a:latin typeface="Footlight MT Light" pitchFamily="18" charset="0"/>
              <a:cs typeface="Times New Roman" pitchFamily="18" charset="0"/>
            </a:endParaRPr>
          </a:p>
          <a:p>
            <a:pPr lvl="1"/>
            <a:r>
              <a:rPr lang="en-US" dirty="0" smtClean="0">
                <a:latin typeface="Times New Roman" pitchFamily="18" charset="0"/>
                <a:cs typeface="Times New Roman" pitchFamily="18" charset="0"/>
              </a:rPr>
              <a:t>Serology </a:t>
            </a:r>
            <a:r>
              <a:rPr lang="en-US" dirty="0" err="1" smtClean="0">
                <a:latin typeface="Times New Roman" pitchFamily="18" charset="0"/>
                <a:cs typeface="Times New Roman" pitchFamily="18" charset="0"/>
              </a:rPr>
              <a:t>IgM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persistant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IgG</a:t>
            </a:r>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PCR</a:t>
            </a:r>
          </a:p>
          <a:p>
            <a:endParaRPr lang="en-US"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lstStyle/>
          <a:p>
            <a:r>
              <a:rPr lang="en-US" dirty="0" err="1" smtClean="0">
                <a:latin typeface="Times New Roman" pitchFamily="18" charset="0"/>
                <a:cs typeface="Times New Roman" pitchFamily="18" charset="0"/>
              </a:rPr>
              <a:t>Traetment</a:t>
            </a:r>
            <a:endParaRPr lang="en-US"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intrauterine transfusions and administration of </a:t>
            </a:r>
            <a:r>
              <a:rPr lang="en-GB" dirty="0" err="1" smtClean="0">
                <a:latin typeface="Times New Roman" pitchFamily="18" charset="0"/>
                <a:cs typeface="Times New Roman" pitchFamily="18" charset="0"/>
              </a:rPr>
              <a:t>digoxin</a:t>
            </a:r>
            <a:r>
              <a:rPr lang="en-GB" dirty="0" smtClean="0">
                <a:latin typeface="Times New Roman" pitchFamily="18" charset="0"/>
                <a:cs typeface="Times New Roman" pitchFamily="18" charset="0"/>
              </a:rPr>
              <a:t> to the </a:t>
            </a:r>
            <a:r>
              <a:rPr lang="en-GB" dirty="0" err="1" smtClean="0">
                <a:latin typeface="Times New Roman" pitchFamily="18" charset="0"/>
                <a:cs typeface="Times New Roman" pitchFamily="18" charset="0"/>
              </a:rPr>
              <a:t>fetus</a:t>
            </a:r>
            <a:r>
              <a:rPr lang="en-GB" dirty="0" smtClean="0">
                <a:latin typeface="Times New Roman" pitchFamily="18" charset="0"/>
                <a:cs typeface="Times New Roman" pitchFamily="18" charset="0"/>
              </a:rPr>
              <a:t>.</a:t>
            </a:r>
            <a:endParaRPr lang="ar-SA"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Times New Roman" pitchFamily="18" charset="0"/>
                <a:cs typeface="Times New Roman" pitchFamily="18" charset="0"/>
              </a:rPr>
              <a:t>Neonatal </a:t>
            </a:r>
            <a:r>
              <a:rPr lang="en-US" dirty="0" err="1" smtClean="0">
                <a:latin typeface="Times New Roman" pitchFamily="18" charset="0"/>
                <a:cs typeface="Times New Roman" pitchFamily="18" charset="0"/>
              </a:rPr>
              <a:t>Varicella</a:t>
            </a:r>
            <a:endParaRPr lang="en-US"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lstStyle/>
          <a:p>
            <a:r>
              <a:rPr lang="en-US" dirty="0" smtClean="0">
                <a:latin typeface="Times New Roman" pitchFamily="18" charset="0"/>
                <a:cs typeface="Times New Roman" pitchFamily="18" charset="0"/>
              </a:rPr>
              <a:t>90% </a:t>
            </a:r>
            <a:r>
              <a:rPr lang="en-GB" dirty="0" smtClean="0">
                <a:latin typeface="Times New Roman" pitchFamily="18" charset="0"/>
                <a:cs typeface="Times New Roman" pitchFamily="18" charset="0"/>
              </a:rPr>
              <a:t>of pregnant women already immune</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Primary  infection during pregnancy carries a greater risk  of severe disease</a:t>
            </a:r>
            <a:endParaRPr lang="ar-SA"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Features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GB" dirty="0" smtClean="0">
                <a:latin typeface="Times New Roman" pitchFamily="18" charset="0"/>
                <a:cs typeface="Times New Roman" pitchFamily="18" charset="0"/>
              </a:rPr>
              <a:t>First 20 weeks of Pregnancy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Up to 3% chance of transmission to the </a:t>
            </a:r>
            <a:r>
              <a:rPr lang="en-GB" dirty="0" err="1" smtClean="0">
                <a:latin typeface="Times New Roman" pitchFamily="18" charset="0"/>
                <a:cs typeface="Times New Roman" pitchFamily="18" charset="0"/>
              </a:rPr>
              <a:t>fetus</a:t>
            </a:r>
            <a:r>
              <a:rPr lang="en-GB" dirty="0" smtClean="0">
                <a:latin typeface="Times New Roman" pitchFamily="18" charset="0"/>
                <a:cs typeface="Times New Roman" pitchFamily="18" charset="0"/>
              </a:rPr>
              <a:t>, recognised congenital </a:t>
            </a:r>
            <a:r>
              <a:rPr lang="en-GB" dirty="0" err="1" smtClean="0">
                <a:latin typeface="Times New Roman" pitchFamily="18" charset="0"/>
                <a:cs typeface="Times New Roman" pitchFamily="18" charset="0"/>
              </a:rPr>
              <a:t>varicella</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syndrome;Scarring</a:t>
            </a:r>
            <a:r>
              <a:rPr lang="en-GB" dirty="0" smtClean="0">
                <a:latin typeface="Times New Roman" pitchFamily="18" charset="0"/>
                <a:cs typeface="Times New Roman" pitchFamily="18" charset="0"/>
              </a:rPr>
              <a:t> of skin, </a:t>
            </a:r>
            <a:r>
              <a:rPr lang="en-GB" dirty="0" err="1" smtClean="0">
                <a:latin typeface="Times New Roman" pitchFamily="18" charset="0"/>
                <a:cs typeface="Times New Roman" pitchFamily="18" charset="0"/>
              </a:rPr>
              <a:t>Hypoplasia</a:t>
            </a:r>
            <a:r>
              <a:rPr lang="en-GB" dirty="0" smtClean="0">
                <a:latin typeface="Times New Roman" pitchFamily="18" charset="0"/>
                <a:cs typeface="Times New Roman" pitchFamily="18" charset="0"/>
              </a:rPr>
              <a:t> of limbs, CNS and eye defects</a:t>
            </a:r>
            <a:endParaRPr lang="en-US" dirty="0" smtClean="0">
              <a:latin typeface="Times New Roman" pitchFamily="18" charset="0"/>
              <a:cs typeface="Times New Roman" pitchFamily="18" charset="0"/>
            </a:endParaRPr>
          </a:p>
        </p:txBody>
      </p:sp>
      <p:pic>
        <p:nvPicPr>
          <p:cNvPr id="18434" name="Picture 2" descr="http://t0.gstatic.com/images?q=tbn:ANd9GcRm8djurmy8JrLFh2slL2bSUR2pWizVrBbPjTwdXhYeBfElvpivZA"/>
          <p:cNvPicPr>
            <a:picLocks noChangeAspect="1" noChangeArrowheads="1"/>
          </p:cNvPicPr>
          <p:nvPr/>
        </p:nvPicPr>
        <p:blipFill>
          <a:blip r:embed="rId2" cstate="print"/>
          <a:srcRect/>
          <a:stretch>
            <a:fillRect/>
          </a:stretch>
        </p:blipFill>
        <p:spPr bwMode="auto">
          <a:xfrm>
            <a:off x="1981200" y="3810000"/>
            <a:ext cx="1990725" cy="2295526"/>
          </a:xfrm>
          <a:prstGeom prst="rect">
            <a:avLst/>
          </a:prstGeom>
          <a:noFill/>
        </p:spPr>
      </p:pic>
      <p:pic>
        <p:nvPicPr>
          <p:cNvPr id="18436" name="Picture 4" descr="http://t0.gstatic.com/images?q=tbn:ANd9GcRamHqmA1NDHkPYda9-5ul7Ccd5m6xKxyeBJEvm0c_HSi3XUqlysg"/>
          <p:cNvPicPr>
            <a:picLocks noChangeAspect="1" noChangeArrowheads="1"/>
          </p:cNvPicPr>
          <p:nvPr/>
        </p:nvPicPr>
        <p:blipFill>
          <a:blip r:embed="rId3" cstate="print"/>
          <a:srcRect/>
          <a:stretch>
            <a:fillRect/>
          </a:stretch>
        </p:blipFill>
        <p:spPr bwMode="auto">
          <a:xfrm>
            <a:off x="3962400" y="3810000"/>
            <a:ext cx="1866900" cy="2286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2961569"/>
              </p:ext>
            </p:extLst>
          </p:nvPr>
        </p:nvGraphicFramePr>
        <p:xfrm>
          <a:off x="457200" y="1600200"/>
          <a:ext cx="7924800" cy="4533366"/>
        </p:xfrm>
        <a:graphic>
          <a:graphicData uri="http://schemas.openxmlformats.org/drawingml/2006/table">
            <a:tbl>
              <a:tblPr firstRow="1" bandRow="1">
                <a:tableStyleId>{5C22544A-7EE6-4342-B048-85BDC9FD1C3A}</a:tableStyleId>
              </a:tblPr>
              <a:tblGrid>
                <a:gridCol w="1981200"/>
                <a:gridCol w="1981200"/>
                <a:gridCol w="1981200"/>
                <a:gridCol w="1981200"/>
              </a:tblGrid>
              <a:tr h="1293994">
                <a:tc>
                  <a:txBody>
                    <a:bodyPr/>
                    <a:lstStyle/>
                    <a:p>
                      <a:r>
                        <a:rPr lang="en-US" sz="2000" dirty="0" smtClean="0"/>
                        <a:t>Test</a:t>
                      </a:r>
                      <a:endParaRPr lang="en-US" sz="2000" dirty="0"/>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Pregnant   mother and Fetus</a:t>
                      </a:r>
                    </a:p>
                    <a:p>
                      <a:endParaRPr lang="en-US" sz="2000" dirty="0"/>
                    </a:p>
                  </a:txBody>
                  <a:tcPr/>
                </a:tc>
                <a:tc>
                  <a:txBody>
                    <a:bodyPr/>
                    <a:lstStyle/>
                    <a:p>
                      <a:r>
                        <a:rPr lang="en-US" sz="2000" dirty="0" smtClean="0"/>
                        <a:t>Neonate</a:t>
                      </a:r>
                      <a:endParaRPr lang="en-US" sz="2000" dirty="0"/>
                    </a:p>
                  </a:txBody>
                  <a:tcPr/>
                </a:tc>
              </a:tr>
              <a:tr h="403682">
                <a:tc rowSpan="3">
                  <a:txBody>
                    <a:bodyPr/>
                    <a:lstStyle/>
                    <a:p>
                      <a:r>
                        <a:rPr lang="en-US" sz="2000" dirty="0" smtClean="0"/>
                        <a:t>Direct form the vesicles </a:t>
                      </a:r>
                      <a:endParaRPr lang="en-US" sz="2000" dirty="0"/>
                    </a:p>
                  </a:txBody>
                  <a:tcPr/>
                </a:tc>
                <a:tc>
                  <a:txBody>
                    <a:bodyPr/>
                    <a:lstStyle/>
                    <a:p>
                      <a:r>
                        <a:rPr lang="en-US" sz="2000" dirty="0" smtClean="0"/>
                        <a:t>Culture </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tr>
              <a:tr h="403682">
                <a:tc vMerge="1">
                  <a:txBody>
                    <a:bodyPr/>
                    <a:lstStyle/>
                    <a:p>
                      <a:endParaRPr lang="en-US" dirty="0"/>
                    </a:p>
                  </a:txBody>
                  <a:tcPr/>
                </a:tc>
                <a:tc>
                  <a:txBody>
                    <a:bodyPr/>
                    <a:lstStyle/>
                    <a:p>
                      <a:r>
                        <a:rPr lang="en-US" sz="2000" dirty="0" smtClean="0"/>
                        <a:t>DFA</a:t>
                      </a:r>
                      <a:endParaRPr lang="en-US" sz="2000" dirty="0"/>
                    </a:p>
                  </a:txBody>
                  <a:tcPr/>
                </a:tc>
                <a:tc>
                  <a:txBody>
                    <a:bodyPr/>
                    <a:lstStyle/>
                    <a:p>
                      <a:r>
                        <a:rPr lang="en-US" sz="2000" dirty="0" smtClean="0"/>
                        <a:t>+</a:t>
                      </a:r>
                      <a:endParaRPr lang="en-US" sz="2000" dirty="0"/>
                    </a:p>
                  </a:txBody>
                  <a:tcPr/>
                </a:tc>
                <a:tc>
                  <a:txBody>
                    <a:bodyPr/>
                    <a:lstStyle/>
                    <a:p>
                      <a:r>
                        <a:rPr lang="en-US" sz="2000" dirty="0" smtClean="0"/>
                        <a:t>+</a:t>
                      </a:r>
                      <a:endParaRPr lang="en-US" sz="2000" dirty="0"/>
                    </a:p>
                  </a:txBody>
                  <a:tcPr/>
                </a:tc>
              </a:tr>
              <a:tr h="1293994">
                <a:tc vMerge="1">
                  <a:txBody>
                    <a:bodyPr/>
                    <a:lstStyle/>
                    <a:p>
                      <a:endParaRPr lang="en-US" dirty="0"/>
                    </a:p>
                  </a:txBody>
                  <a:tcPr/>
                </a:tc>
                <a:tc>
                  <a:txBody>
                    <a:bodyPr/>
                    <a:lstStyle/>
                    <a:p>
                      <a:r>
                        <a:rPr lang="en-US" sz="2000" dirty="0" smtClean="0"/>
                        <a:t>PCR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Fetal blood and amniotic fluid</a:t>
                      </a:r>
                    </a:p>
                    <a:p>
                      <a:endParaRPr lang="en-US" sz="2000" dirty="0"/>
                    </a:p>
                  </a:txBody>
                  <a:tcPr/>
                </a:tc>
                <a:tc>
                  <a:txBody>
                    <a:bodyPr/>
                    <a:lstStyle/>
                    <a:p>
                      <a:r>
                        <a:rPr lang="en-US" sz="2000" dirty="0" smtClean="0"/>
                        <a:t>+</a:t>
                      </a:r>
                      <a:endParaRPr lang="en-US" sz="2000" dirty="0"/>
                    </a:p>
                  </a:txBody>
                  <a:tcPr/>
                </a:tc>
              </a:tr>
              <a:tr h="696766">
                <a:tc>
                  <a:txBody>
                    <a:bodyPr/>
                    <a:lstStyle/>
                    <a:p>
                      <a:r>
                        <a:rPr lang="en-US" sz="2000" dirty="0" smtClean="0"/>
                        <a:t>Serology</a:t>
                      </a:r>
                      <a:endParaRPr lang="en-US" sz="2000" dirty="0"/>
                    </a:p>
                  </a:txBody>
                  <a:tcPr/>
                </a:tc>
                <a:tc>
                  <a:txBody>
                    <a:bodyPr/>
                    <a:lstStyle/>
                    <a:p>
                      <a:r>
                        <a:rPr lang="en-US" sz="2000" dirty="0" err="1" smtClean="0"/>
                        <a:t>IgM</a:t>
                      </a:r>
                      <a:endParaRPr lang="en-US" sz="2000" dirty="0" smtClean="0"/>
                    </a:p>
                    <a:p>
                      <a:r>
                        <a:rPr lang="en-US" sz="2000" dirty="0" smtClean="0"/>
                        <a:t>Rising </a:t>
                      </a:r>
                      <a:r>
                        <a:rPr lang="en-US" sz="2000" dirty="0" err="1" smtClean="0"/>
                        <a:t>IgG</a:t>
                      </a:r>
                      <a:endParaRPr lang="en-US" sz="2000" dirty="0"/>
                    </a:p>
                  </a:txBody>
                  <a:tcPr/>
                </a:tc>
                <a:tc>
                  <a:txBody>
                    <a:bodyPr/>
                    <a:lstStyle/>
                    <a:p>
                      <a:r>
                        <a:rPr lang="en-US" sz="2000" dirty="0" smtClean="0"/>
                        <a:t>+</a:t>
                      </a:r>
                    </a:p>
                    <a:p>
                      <a:r>
                        <a:rPr lang="en-US" sz="2000" dirty="0" smtClean="0"/>
                        <a:t>+</a:t>
                      </a:r>
                      <a:endParaRPr lang="en-US" sz="2000" dirty="0"/>
                    </a:p>
                  </a:txBody>
                  <a:tcPr/>
                </a:tc>
                <a:tc>
                  <a:txBody>
                    <a:bodyPr/>
                    <a:lstStyle/>
                    <a:p>
                      <a:r>
                        <a:rPr lang="en-US" sz="2000" dirty="0" smtClean="0"/>
                        <a:t>+</a:t>
                      </a:r>
                      <a:endParaRPr lang="en-US" sz="2000" dirty="0"/>
                    </a:p>
                  </a:txBody>
                  <a:tcPr/>
                </a:tc>
              </a:tr>
              <a:tr h="403682">
                <a:tc>
                  <a:txBody>
                    <a:bodyPr/>
                    <a:lstStyle/>
                    <a:p>
                      <a:r>
                        <a:rPr lang="en-US" sz="2000" dirty="0" smtClean="0"/>
                        <a:t>US and MRI</a:t>
                      </a:r>
                      <a:endParaRPr lang="en-US" sz="2000" dirty="0"/>
                    </a:p>
                  </a:txBody>
                  <a:tcPr/>
                </a:tc>
                <a:tc>
                  <a:txBody>
                    <a:bodyPr/>
                    <a:lstStyle/>
                    <a:p>
                      <a:endParaRPr lang="en-US" sz="2000" dirty="0"/>
                    </a:p>
                  </a:txBody>
                  <a:tcPr/>
                </a:tc>
                <a:tc>
                  <a:txBody>
                    <a:bodyPr/>
                    <a:lstStyle/>
                    <a:p>
                      <a:r>
                        <a:rPr lang="en-US" sz="2000" dirty="0" smtClean="0"/>
                        <a:t>+</a:t>
                      </a:r>
                      <a:endParaRPr lang="en-US" sz="2000" dirty="0"/>
                    </a:p>
                  </a:txBody>
                  <a:tcPr/>
                </a:tc>
                <a:tc>
                  <a:txBody>
                    <a:bodyPr/>
                    <a:lstStyle/>
                    <a:p>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 of Transmission</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20277142"/>
              </p:ext>
            </p:extLst>
          </p:nvPr>
        </p:nvGraphicFramePr>
        <p:xfrm>
          <a:off x="1143000" y="2057400"/>
          <a:ext cx="6861175" cy="2865120"/>
        </p:xfrm>
        <a:graphic>
          <a:graphicData uri="http://schemas.openxmlformats.org/drawingml/2006/table">
            <a:tbl>
              <a:tblPr firstRow="1" bandRow="1">
                <a:tableStyleId>{0505E3EF-67EA-436B-97B2-0124C06EBD24}</a:tableStyleId>
              </a:tblPr>
              <a:tblGrid>
                <a:gridCol w="2289175"/>
                <a:gridCol w="4572000"/>
              </a:tblGrid>
              <a:tr h="370840">
                <a:tc>
                  <a:txBody>
                    <a:bodyPr/>
                    <a:lstStyle/>
                    <a:p>
                      <a:r>
                        <a:rPr lang="en-US" dirty="0" smtClean="0"/>
                        <a:t>Transmission</a:t>
                      </a:r>
                      <a:endParaRPr lang="en-US" dirty="0"/>
                    </a:p>
                  </a:txBody>
                  <a:tcPr/>
                </a:tc>
                <a:tc>
                  <a:txBody>
                    <a:bodyPr/>
                    <a:lstStyle/>
                    <a:p>
                      <a:r>
                        <a:rPr lang="en-US" dirty="0" smtClean="0"/>
                        <a:t>Types</a:t>
                      </a:r>
                      <a:endParaRPr lang="en-US" dirty="0"/>
                    </a:p>
                  </a:txBody>
                  <a:tcPr/>
                </a:tc>
              </a:tr>
              <a:tr h="370840">
                <a:tc>
                  <a:txBody>
                    <a:bodyPr/>
                    <a:lstStyle/>
                    <a:p>
                      <a:r>
                        <a:rPr lang="en-US" dirty="0" smtClean="0"/>
                        <a:t>Intra-uterine</a:t>
                      </a:r>
                      <a:endParaRPr lang="en-US" dirty="0"/>
                    </a:p>
                  </a:txBody>
                  <a:tcPr/>
                </a:tc>
                <a:tc>
                  <a:txBody>
                    <a:bodyPr/>
                    <a:lstStyle/>
                    <a:p>
                      <a:r>
                        <a:rPr lang="en-US" dirty="0" err="1" smtClean="0"/>
                        <a:t>Transplacental</a:t>
                      </a:r>
                      <a:endParaRPr lang="en-US" dirty="0"/>
                    </a:p>
                  </a:txBody>
                  <a:tcPr/>
                </a:tc>
              </a:tr>
              <a:tr h="370840">
                <a:tc>
                  <a:txBody>
                    <a:bodyPr/>
                    <a:lstStyle/>
                    <a:p>
                      <a:endParaRPr lang="en-US"/>
                    </a:p>
                  </a:txBody>
                  <a:tcPr/>
                </a:tc>
                <a:tc>
                  <a:txBody>
                    <a:bodyPr/>
                    <a:lstStyle/>
                    <a:p>
                      <a:r>
                        <a:rPr lang="en-US" dirty="0" smtClean="0"/>
                        <a:t>Ascending</a:t>
                      </a:r>
                      <a:r>
                        <a:rPr lang="en-US" baseline="0" dirty="0" smtClean="0"/>
                        <a:t> infection</a:t>
                      </a:r>
                      <a:endParaRPr lang="en-US" dirty="0"/>
                    </a:p>
                  </a:txBody>
                  <a:tcPr/>
                </a:tc>
              </a:tr>
              <a:tr h="370840">
                <a:tc>
                  <a:txBody>
                    <a:bodyPr/>
                    <a:lstStyle/>
                    <a:p>
                      <a:r>
                        <a:rPr lang="en-US" dirty="0" smtClean="0"/>
                        <a:t>Intra-partum</a:t>
                      </a:r>
                      <a:endParaRPr lang="en-US" dirty="0"/>
                    </a:p>
                  </a:txBody>
                  <a:tcPr/>
                </a:tc>
                <a:tc>
                  <a:txBody>
                    <a:bodyPr/>
                    <a:lstStyle/>
                    <a:p>
                      <a:r>
                        <a:rPr lang="en-US" dirty="0" smtClean="0"/>
                        <a:t>Contact with infected material during delivery, secretion , blood </a:t>
                      </a:r>
                      <a:r>
                        <a:rPr lang="en-US" dirty="0" err="1" smtClean="0"/>
                        <a:t>faeces</a:t>
                      </a:r>
                      <a:endParaRPr lang="en-US" dirty="0"/>
                    </a:p>
                  </a:txBody>
                  <a:tcPr/>
                </a:tc>
              </a:tr>
              <a:tr h="370840">
                <a:tc>
                  <a:txBody>
                    <a:bodyPr/>
                    <a:lstStyle/>
                    <a:p>
                      <a:r>
                        <a:rPr lang="en-US" dirty="0" smtClean="0"/>
                        <a:t>Post-partum</a:t>
                      </a:r>
                      <a:endParaRPr lang="en-US" dirty="0"/>
                    </a:p>
                  </a:txBody>
                  <a:tcPr/>
                </a:tc>
                <a:tc>
                  <a:txBody>
                    <a:bodyPr/>
                    <a:lstStyle/>
                    <a:p>
                      <a:r>
                        <a:rPr lang="en-US" dirty="0" smtClean="0"/>
                        <a:t>Breast</a:t>
                      </a:r>
                      <a:r>
                        <a:rPr lang="en-US" baseline="0" dirty="0" smtClean="0"/>
                        <a:t> feeding</a:t>
                      </a:r>
                      <a:endParaRPr lang="en-US" dirty="0"/>
                    </a:p>
                  </a:txBody>
                  <a:tcPr/>
                </a:tc>
              </a:tr>
              <a:tr h="370840">
                <a:tc>
                  <a:txBody>
                    <a:bodyPr/>
                    <a:lstStyle/>
                    <a:p>
                      <a:endParaRPr lang="en-US" dirty="0"/>
                    </a:p>
                  </a:txBody>
                  <a:tcPr/>
                </a:tc>
                <a:tc>
                  <a:txBody>
                    <a:bodyPr/>
                    <a:lstStyle/>
                    <a:p>
                      <a:r>
                        <a:rPr lang="en-US" dirty="0" smtClean="0"/>
                        <a:t>Blood transfusion</a:t>
                      </a:r>
                      <a:endParaRPr lang="en-US" dirty="0"/>
                    </a:p>
                  </a:txBody>
                  <a:tcPr/>
                </a:tc>
              </a:tr>
              <a:tr h="370840">
                <a:tc>
                  <a:txBody>
                    <a:bodyPr/>
                    <a:lstStyle/>
                    <a:p>
                      <a:endParaRPr lang="en-US"/>
                    </a:p>
                  </a:txBody>
                  <a:tcPr/>
                </a:tc>
                <a:tc>
                  <a:txBody>
                    <a:bodyPr/>
                    <a:lstStyle/>
                    <a:p>
                      <a:r>
                        <a:rPr lang="en-US" dirty="0" smtClean="0"/>
                        <a:t>Nosocomial</a:t>
                      </a:r>
                      <a:endParaRPr lang="en-US" dirty="0"/>
                    </a:p>
                  </a:txBody>
                  <a:tcPr/>
                </a:tc>
              </a:tr>
            </a:tbl>
          </a:graphicData>
        </a:graphic>
      </p:graphicFrame>
    </p:spTree>
    <p:extLst>
      <p:ext uri="{BB962C8B-B14F-4D97-AF65-F5344CB8AC3E}">
        <p14:creationId xmlns:p14="http://schemas.microsoft.com/office/powerpoint/2010/main" val="87845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Times New Roman" pitchFamily="18" charset="0"/>
                <a:cs typeface="Times New Roman" pitchFamily="18" charset="0"/>
              </a:rPr>
              <a:t>Treatment and Prevention</a:t>
            </a:r>
            <a:endParaRPr lang="en-US"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a:bodyPr>
          <a:lstStyle/>
          <a:p>
            <a:pPr>
              <a:defRPr/>
            </a:pPr>
            <a:r>
              <a:rPr lang="en-US" altLang="zh-TW" i="1" dirty="0" smtClean="0">
                <a:latin typeface="Times New Roman" pitchFamily="18" charset="0"/>
                <a:cs typeface="Times New Roman" pitchFamily="18" charset="0"/>
              </a:rPr>
              <a:t>Acyclovir </a:t>
            </a:r>
            <a:r>
              <a:rPr lang="en-US" altLang="zh-TW" dirty="0" smtClean="0">
                <a:latin typeface="Times New Roman" pitchFamily="18" charset="0"/>
                <a:cs typeface="Times New Roman" pitchFamily="18" charset="0"/>
              </a:rPr>
              <a:t>at first signs of </a:t>
            </a:r>
            <a:r>
              <a:rPr lang="en-US" altLang="zh-TW" u="sng" dirty="0" err="1" smtClean="0">
                <a:latin typeface="Times New Roman" pitchFamily="18" charset="0"/>
                <a:cs typeface="Times New Roman" pitchFamily="18" charset="0"/>
              </a:rPr>
              <a:t>varicella</a:t>
            </a:r>
            <a:r>
              <a:rPr lang="en-US" altLang="zh-TW" dirty="0" smtClean="0">
                <a:latin typeface="Times New Roman" pitchFamily="18" charset="0"/>
                <a:cs typeface="Times New Roman" pitchFamily="18" charset="0"/>
              </a:rPr>
              <a:t> pneumonia </a:t>
            </a:r>
          </a:p>
          <a:p>
            <a:pPr>
              <a:defRPr/>
            </a:pPr>
            <a:r>
              <a:rPr lang="en-GB" dirty="0" smtClean="0">
                <a:latin typeface="Times New Roman" pitchFamily="18" charset="0"/>
                <a:cs typeface="Times New Roman" pitchFamily="18" charset="0"/>
              </a:rPr>
              <a:t>Pre-</a:t>
            </a:r>
            <a:r>
              <a:rPr lang="en-GB" dirty="0" err="1" smtClean="0">
                <a:latin typeface="Times New Roman" pitchFamily="18" charset="0"/>
                <a:cs typeface="Times New Roman" pitchFamily="18" charset="0"/>
              </a:rPr>
              <a:t>expoure</a:t>
            </a:r>
            <a:r>
              <a:rPr lang="en-GB"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live-attenuated vaccines </a:t>
            </a:r>
            <a:r>
              <a:rPr lang="en-US" altLang="ar-SA" dirty="0" smtClean="0">
                <a:latin typeface="Times New Roman" pitchFamily="18" charset="0"/>
                <a:ea typeface="Majalla UI"/>
                <a:cs typeface="Times New Roman" pitchFamily="18" charset="0"/>
              </a:rPr>
              <a:t>before or after pregnancy but not during pregnancy. </a:t>
            </a:r>
          </a:p>
          <a:p>
            <a:pPr>
              <a:defRPr/>
            </a:pPr>
            <a:r>
              <a:rPr lang="en-US" altLang="zh-TW" dirty="0" err="1" smtClean="0">
                <a:solidFill>
                  <a:srgbClr val="FF0000"/>
                </a:solidFill>
                <a:latin typeface="Times New Roman" pitchFamily="18" charset="0"/>
                <a:cs typeface="Times New Roman" pitchFamily="18" charset="0"/>
              </a:rPr>
              <a:t>Postexposure</a:t>
            </a:r>
            <a:r>
              <a:rPr lang="en-US" altLang="zh-TW" dirty="0" smtClean="0">
                <a:solidFill>
                  <a:srgbClr val="FF0000"/>
                </a:solidFill>
                <a:latin typeface="Times New Roman" pitchFamily="18" charset="0"/>
                <a:cs typeface="Times New Roman" pitchFamily="18" charset="0"/>
              </a:rPr>
              <a:t> </a:t>
            </a:r>
            <a:r>
              <a:rPr lang="en-GB" dirty="0" smtClean="0">
                <a:latin typeface="Times New Roman" pitchFamily="18" charset="0"/>
                <a:cs typeface="Times New Roman" pitchFamily="18" charset="0"/>
              </a:rPr>
              <a:t>Zoster immunoglobulin to susceptible  pregnant women and infants  whose mothers develop </a:t>
            </a:r>
            <a:r>
              <a:rPr lang="en-GB" dirty="0" err="1" smtClean="0">
                <a:latin typeface="Times New Roman" pitchFamily="18" charset="0"/>
                <a:cs typeface="Times New Roman" pitchFamily="18" charset="0"/>
              </a:rPr>
              <a:t>varicella</a:t>
            </a:r>
            <a:r>
              <a:rPr lang="en-GB" dirty="0" smtClean="0">
                <a:latin typeface="Times New Roman" pitchFamily="18" charset="0"/>
                <a:cs typeface="Times New Roman" pitchFamily="18" charset="0"/>
              </a:rPr>
              <a:t> during the last </a:t>
            </a:r>
            <a:r>
              <a:rPr lang="en-GB" b="1" dirty="0" smtClean="0">
                <a:latin typeface="Times New Roman" pitchFamily="18" charset="0"/>
                <a:cs typeface="Times New Roman" pitchFamily="18" charset="0"/>
              </a:rPr>
              <a:t>5 days </a:t>
            </a:r>
            <a:r>
              <a:rPr lang="en-GB" dirty="0" smtClean="0">
                <a:latin typeface="Times New Roman" pitchFamily="18" charset="0"/>
                <a:cs typeface="Times New Roman" pitchFamily="18" charset="0"/>
              </a:rPr>
              <a:t>of pregnancy  or the first </a:t>
            </a:r>
            <a:r>
              <a:rPr lang="en-GB" b="1" dirty="0" smtClean="0">
                <a:latin typeface="Times New Roman" pitchFamily="18" charset="0"/>
                <a:cs typeface="Times New Roman" pitchFamily="18" charset="0"/>
              </a:rPr>
              <a:t>2 days </a:t>
            </a:r>
            <a:r>
              <a:rPr lang="en-GB" dirty="0" smtClean="0">
                <a:latin typeface="Times New Roman" pitchFamily="18" charset="0"/>
                <a:cs typeface="Times New Roman" pitchFamily="18" charset="0"/>
              </a:rPr>
              <a:t>after delivery and premature baby &lt;28 wks of gestation</a:t>
            </a:r>
            <a:endParaRPr lang="ar-SA"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rubella</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R=rubella</a:t>
            </a:r>
          </a:p>
          <a:p>
            <a:pPr algn="l" rtl="0"/>
            <a:r>
              <a:rPr lang="en-GB" dirty="0">
                <a:latin typeface="Times New Roman" pitchFamily="18" charset="0"/>
                <a:cs typeface="Times New Roman" pitchFamily="18" charset="0"/>
              </a:rPr>
              <a:t>RNA enveloped virus, member of the </a:t>
            </a:r>
            <a:r>
              <a:rPr lang="en-GB" dirty="0" err="1" smtClean="0">
                <a:latin typeface="Times New Roman" pitchFamily="18" charset="0"/>
                <a:cs typeface="Times New Roman" pitchFamily="18" charset="0"/>
              </a:rPr>
              <a:t>togaviridae</a:t>
            </a:r>
            <a:r>
              <a:rPr lang="en-GB" dirty="0" smtClean="0">
                <a:latin typeface="Times New Roman" pitchFamily="18" charset="0"/>
                <a:cs typeface="Times New Roman" pitchFamily="18" charset="0"/>
              </a:rPr>
              <a:t> family</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a:r>
              <a:rPr lang="en-GB" dirty="0">
                <a:latin typeface="Times New Roman" pitchFamily="18" charset="0"/>
                <a:cs typeface="Times New Roman" pitchFamily="18" charset="0"/>
              </a:rPr>
              <a:t>Spread by respiratory </a:t>
            </a:r>
            <a:r>
              <a:rPr lang="en-GB" dirty="0" smtClean="0">
                <a:latin typeface="Times New Roman" pitchFamily="18" charset="0"/>
                <a:cs typeface="Times New Roman" pitchFamily="18" charset="0"/>
              </a:rPr>
              <a:t>droplets and </a:t>
            </a:r>
            <a:r>
              <a:rPr lang="en-GB" dirty="0" err="1" smtClean="0">
                <a:latin typeface="Times New Roman" pitchFamily="18" charset="0"/>
                <a:cs typeface="Times New Roman" pitchFamily="18" charset="0"/>
              </a:rPr>
              <a:t>transplacentally</a:t>
            </a:r>
            <a:r>
              <a:rPr lang="en-GB"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r" rtl="0"/>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Vaccine-preventable disease</a:t>
            </a:r>
          </a:p>
          <a:p>
            <a:pPr algn="l" rtl="0"/>
            <a:r>
              <a:rPr lang="en-US" dirty="0">
                <a:latin typeface="Times New Roman" pitchFamily="18" charset="0"/>
                <a:cs typeface="Times New Roman" pitchFamily="18" charset="0"/>
              </a:rPr>
              <a:t>No longer considered endemic</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Mild, self-limiting illness</a:t>
            </a:r>
          </a:p>
          <a:p>
            <a:pPr algn="l" rtl="0"/>
            <a:r>
              <a:rPr lang="en-US" dirty="0">
                <a:latin typeface="Times New Roman" pitchFamily="18" charset="0"/>
                <a:cs typeface="Times New Roman" pitchFamily="18" charset="0"/>
              </a:rPr>
              <a:t>Infection earlier in pregnancy has a  higher probability of affected </a:t>
            </a:r>
            <a:r>
              <a:rPr lang="en-US" dirty="0" smtClean="0">
                <a:latin typeface="Times New Roman" pitchFamily="18" charset="0"/>
                <a:cs typeface="Times New Roman" pitchFamily="18" charset="0"/>
              </a:rPr>
              <a:t>infant (first 12 wks 70% and 13-16 wks 20% and rare &gt;16 wks of pregnancy)</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Clinical Features</a:t>
            </a:r>
            <a:endParaRPr lang="en-US" dirty="0">
              <a:latin typeface="Times New Roman" pitchFamily="18" charset="0"/>
              <a:cs typeface="Times New Roman" pitchFamily="18" charset="0"/>
            </a:endParaRPr>
          </a:p>
        </p:txBody>
      </p:sp>
      <p:sp>
        <p:nvSpPr>
          <p:cNvPr id="2" name="Content Placeholder 1"/>
          <p:cNvSpPr>
            <a:spLocks noGrp="1"/>
          </p:cNvSpPr>
          <p:nvPr>
            <p:ph sz="quarter" idx="1"/>
          </p:nvPr>
        </p:nvSpPr>
        <p:spPr/>
        <p:txBody>
          <a:bodyPr/>
          <a:lstStyle/>
          <a:p>
            <a:pPr algn="l"/>
            <a:r>
              <a:rPr lang="en-US" dirty="0" err="1" smtClean="0">
                <a:latin typeface="Times New Roman" pitchFamily="18" charset="0"/>
                <a:cs typeface="Times New Roman" pitchFamily="18" charset="0"/>
              </a:rPr>
              <a:t>Sensorineural</a:t>
            </a:r>
            <a:r>
              <a:rPr lang="en-US" dirty="0" smtClean="0">
                <a:latin typeface="Times New Roman" pitchFamily="18" charset="0"/>
                <a:cs typeface="Times New Roman" pitchFamily="18" charset="0"/>
              </a:rPr>
              <a:t> hearing loss (most common)</a:t>
            </a:r>
          </a:p>
          <a:p>
            <a:r>
              <a:rPr lang="en-US" dirty="0" smtClean="0">
                <a:latin typeface="Times New Roman" pitchFamily="18" charset="0"/>
                <a:cs typeface="Times New Roman" pitchFamily="18" charset="0"/>
              </a:rPr>
              <a:t>Cataracts, glaucoma</a:t>
            </a:r>
          </a:p>
          <a:p>
            <a:r>
              <a:rPr lang="en-US" dirty="0" smtClean="0"/>
              <a:t>“</a:t>
            </a:r>
            <a:r>
              <a:rPr lang="en-US" dirty="0"/>
              <a:t>Salt and Pepper” retinopathy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Cardiac malformations </a:t>
            </a:r>
          </a:p>
          <a:p>
            <a:pPr algn="l"/>
            <a:r>
              <a:rPr lang="en-US" dirty="0" smtClean="0">
                <a:latin typeface="Times New Roman" pitchFamily="18" charset="0"/>
                <a:cs typeface="Times New Roman" pitchFamily="18" charset="0"/>
              </a:rPr>
              <a:t>Neurologic (less common) </a:t>
            </a:r>
          </a:p>
          <a:p>
            <a:pPr algn="l"/>
            <a:r>
              <a:rPr lang="en-US" dirty="0" smtClean="0">
                <a:latin typeface="Times New Roman" pitchFamily="18" charset="0"/>
                <a:cs typeface="Times New Roman" pitchFamily="18" charset="0"/>
              </a:rPr>
              <a:t>Others to include growth retardation, bone disease, HSM, thrombocytopenia, </a:t>
            </a:r>
            <a:r>
              <a:rPr lang="en-US" i="1" dirty="0" smtClean="0">
                <a:latin typeface="Times New Roman" pitchFamily="18" charset="0"/>
                <a:cs typeface="Times New Roman" pitchFamily="18" charset="0"/>
              </a:rPr>
              <a:t>“blueberry muffin” lesions</a:t>
            </a:r>
            <a:endParaRPr lang="en-US" dirty="0" smtClean="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227" y="4952999"/>
            <a:ext cx="1416744" cy="130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upload.wikimedia.org/wikipedia/commons/thumb/0/07/Cataracts_due_to_Congenital_Rubella_Syndrome_(CRS)_PHIL_4284_lores.jpg/230px-Cataracts_due_to_Congenital_Rubella_Syndrome_(CRS)_PHIL_4284_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145" y="1752600"/>
            <a:ext cx="1657350" cy="1131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lueberry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159" y="4952999"/>
            <a:ext cx="1424192" cy="1224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lt and pepp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968" y="2819400"/>
            <a:ext cx="1430631" cy="1078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Maternal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is useless!</a:t>
            </a:r>
          </a:p>
          <a:p>
            <a:pPr algn="l" rtl="0"/>
            <a:r>
              <a:rPr lang="en-US" dirty="0">
                <a:latin typeface="Times New Roman" pitchFamily="18" charset="0"/>
                <a:cs typeface="Times New Roman" pitchFamily="18" charset="0"/>
              </a:rPr>
              <a:t>Viral isolation virus from nasal secretions, throat, blood, urine, CSF.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Serologic </a:t>
            </a:r>
            <a:r>
              <a:rPr lang="en-US" dirty="0">
                <a:latin typeface="Times New Roman" pitchFamily="18" charset="0"/>
                <a:cs typeface="Times New Roman" pitchFamily="18" charset="0"/>
              </a:rPr>
              <a:t>testing. </a:t>
            </a:r>
            <a:r>
              <a:rPr lang="en-US" dirty="0" err="1">
                <a:latin typeface="Times New Roman" pitchFamily="18" charset="0"/>
                <a:cs typeface="Times New Roman" pitchFamily="18" charset="0"/>
              </a:rPr>
              <a:t>IgM</a:t>
            </a:r>
            <a:r>
              <a:rPr lang="en-US" dirty="0">
                <a:latin typeface="Times New Roman" pitchFamily="18" charset="0"/>
                <a:cs typeface="Times New Roman" pitchFamily="18" charset="0"/>
              </a:rPr>
              <a:t> = recent postnatal or congenital infection.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Rising </a:t>
            </a:r>
            <a:r>
              <a:rPr lang="en-US" dirty="0">
                <a:latin typeface="Times New Roman" pitchFamily="18" charset="0"/>
                <a:cs typeface="Times New Roman" pitchFamily="18" charset="0"/>
              </a:rPr>
              <a:t>monthly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titers suggest congenital infection.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Treatment Prevention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Supportive care only with parent education</a:t>
            </a:r>
          </a:p>
          <a:p>
            <a:pPr algn="l" rtl="0"/>
            <a:r>
              <a:rPr lang="en-US" dirty="0" smtClean="0">
                <a:latin typeface="Times New Roman" pitchFamily="18" charset="0"/>
                <a:cs typeface="Times New Roman" pitchFamily="18" charset="0"/>
              </a:rPr>
              <a:t>Prevention by </a:t>
            </a:r>
            <a:r>
              <a:rPr lang="en-US" dirty="0">
                <a:latin typeface="Times New Roman" pitchFamily="18" charset="0"/>
                <a:cs typeface="Times New Roman" pitchFamily="18" charset="0"/>
              </a:rPr>
              <a:t>immunization </a:t>
            </a:r>
            <a:endParaRPr lang="en-US"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Maternal screening</a:t>
            </a:r>
          </a:p>
          <a:p>
            <a:pPr algn="l" rtl="0"/>
            <a:r>
              <a:rPr lang="en-US" dirty="0" smtClean="0">
                <a:latin typeface="Times New Roman" pitchFamily="18" charset="0"/>
                <a:cs typeface="Times New Roman" pitchFamily="18" charset="0"/>
              </a:rPr>
              <a:t>Vaccinate if not immune (avoid pregnancy for three months)</a:t>
            </a:r>
            <a:endParaRPr lang="en-US" dirty="0">
              <a:latin typeface="Times New Roman" pitchFamily="18" charset="0"/>
              <a:cs typeface="Times New Roman" pitchFamily="18" charset="0"/>
            </a:endParaRPr>
          </a:p>
          <a:p>
            <a:pPr>
              <a:buNone/>
            </a:pPr>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cytomegalovirus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C=cytomegalovirus</a:t>
            </a:r>
          </a:p>
          <a:p>
            <a:pPr algn="l" rtl="0"/>
            <a:r>
              <a:rPr lang="en-US" dirty="0">
                <a:latin typeface="Times New Roman" pitchFamily="18" charset="0"/>
                <a:cs typeface="Times New Roman" pitchFamily="18" charset="0"/>
              </a:rPr>
              <a:t>Most common congenital viral infection~40,000 infants per year. </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Mild</a:t>
            </a:r>
            <a:r>
              <a:rPr lang="en-US" dirty="0">
                <a:latin typeface="Times New Roman" pitchFamily="18" charset="0"/>
                <a:cs typeface="Times New Roman" pitchFamily="18" charset="0"/>
              </a:rPr>
              <a:t>, self limiting illness</a:t>
            </a:r>
          </a:p>
          <a:p>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Transmission can occur with primary infection or reactivation of virus </a:t>
            </a:r>
            <a:r>
              <a:rPr lang="en-US" dirty="0" smtClean="0">
                <a:latin typeface="Times New Roman" pitchFamily="18" charset="0"/>
                <a:cs typeface="Times New Roman" pitchFamily="18" charset="0"/>
              </a:rPr>
              <a:t>but 40</a:t>
            </a:r>
            <a:r>
              <a:rPr lang="en-US" dirty="0">
                <a:latin typeface="Times New Roman" pitchFamily="18" charset="0"/>
                <a:cs typeface="Times New Roman" pitchFamily="18" charset="0"/>
              </a:rPr>
              <a:t>% risk of transmission in </a:t>
            </a:r>
            <a:r>
              <a:rPr lang="en-US" dirty="0">
                <a:solidFill>
                  <a:srgbClr val="FF0000"/>
                </a:solidFill>
                <a:latin typeface="Times New Roman" pitchFamily="18" charset="0"/>
                <a:cs typeface="Times New Roman" pitchFamily="18" charset="0"/>
              </a:rPr>
              <a:t>primary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infection </a:t>
            </a:r>
            <a:endParaRPr lang="en-US" dirty="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Increased </a:t>
            </a:r>
            <a:r>
              <a:rPr lang="en-US" dirty="0">
                <a:latin typeface="Times New Roman" pitchFamily="18" charset="0"/>
                <a:cs typeface="Times New Roman" pitchFamily="18" charset="0"/>
              </a:rPr>
              <a:t>risk of </a:t>
            </a:r>
            <a:r>
              <a:rPr lang="en-US" dirty="0">
                <a:solidFill>
                  <a:srgbClr val="FF0000"/>
                </a:solidFill>
                <a:latin typeface="Times New Roman" pitchFamily="18" charset="0"/>
                <a:cs typeface="Times New Roman" pitchFamily="18" charset="0"/>
              </a:rPr>
              <a:t>transmission later </a:t>
            </a: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pregnancy but more </a:t>
            </a:r>
            <a:r>
              <a:rPr lang="en-US" dirty="0">
                <a:latin typeface="Times New Roman" pitchFamily="18" charset="0"/>
                <a:cs typeface="Times New Roman" pitchFamily="18" charset="0"/>
              </a:rPr>
              <a:t>severe </a:t>
            </a:r>
            <a:r>
              <a:rPr lang="en-US" dirty="0" err="1">
                <a:latin typeface="Times New Roman" pitchFamily="18" charset="0"/>
                <a:cs typeface="Times New Roman" pitchFamily="18" charset="0"/>
              </a:rPr>
              <a:t>sequalae</a:t>
            </a:r>
            <a:r>
              <a:rPr lang="en-US" dirty="0">
                <a:latin typeface="Times New Roman" pitchFamily="18" charset="0"/>
                <a:cs typeface="Times New Roman" pitchFamily="18" charset="0"/>
              </a:rPr>
              <a:t> associated with </a:t>
            </a:r>
            <a:r>
              <a:rPr lang="en-US" dirty="0">
                <a:solidFill>
                  <a:srgbClr val="FF0000"/>
                </a:solidFill>
                <a:latin typeface="Times New Roman" pitchFamily="18" charset="0"/>
                <a:cs typeface="Times New Roman" pitchFamily="18" charset="0"/>
              </a:rPr>
              <a:t>earlier acquisition</a:t>
            </a:r>
          </a:p>
          <a:p>
            <a:endParaRPr lang="ar-SA"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404775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presentation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smtClean="0">
                <a:latin typeface="Times New Roman" pitchFamily="18" charset="0"/>
                <a:cs typeface="Times New Roman" pitchFamily="18" charset="0"/>
              </a:rPr>
              <a:t>90% </a:t>
            </a:r>
            <a:r>
              <a:rPr lang="en-US" dirty="0">
                <a:latin typeface="Times New Roman" pitchFamily="18" charset="0"/>
                <a:cs typeface="Times New Roman" pitchFamily="18" charset="0"/>
              </a:rPr>
              <a:t>are asymptomatic at birth</a:t>
            </a:r>
          </a:p>
          <a:p>
            <a:pPr algn="l" rtl="0"/>
            <a:r>
              <a:rPr lang="en-US" dirty="0">
                <a:latin typeface="Times New Roman" pitchFamily="18" charset="0"/>
                <a:cs typeface="Times New Roman" pitchFamily="18" charset="0"/>
              </a:rPr>
              <a:t>Up to 15% develop symptoms later</a:t>
            </a:r>
          </a:p>
          <a:p>
            <a:r>
              <a:rPr lang="en-US" dirty="0" err="1" smtClean="0">
                <a:latin typeface="Times New Roman" pitchFamily="18" charset="0"/>
                <a:cs typeface="Times New Roman" pitchFamily="18" charset="0"/>
              </a:rPr>
              <a:t>Microcephaly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periventricular</a:t>
            </a:r>
            <a:r>
              <a:rPr lang="en-US" dirty="0" smtClean="0">
                <a:latin typeface="Times New Roman" pitchFamily="18" charset="0"/>
                <a:cs typeface="Times New Roman" pitchFamily="18" charset="0"/>
              </a:rPr>
              <a:t> calcifications, neurological deficits, HSM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petechiae</a:t>
            </a:r>
            <a:r>
              <a:rPr lang="en-US" dirty="0">
                <a:latin typeface="Times New Roman" pitchFamily="18" charset="0"/>
                <a:cs typeface="Times New Roman" pitchFamily="18" charset="0"/>
              </a:rPr>
              <a:t>, jaundice, </a:t>
            </a:r>
            <a:r>
              <a:rPr lang="en-US" dirty="0" err="1" smtClean="0">
                <a:latin typeface="Times New Roman" pitchFamily="18" charset="0"/>
                <a:cs typeface="Times New Roman" pitchFamily="18" charset="0"/>
              </a:rPr>
              <a:t>chorioretinitis</a:t>
            </a:r>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&gt;80% develop long term complications: Hearing loss, vision impairment, developmental delay</a:t>
            </a:r>
          </a:p>
          <a:p>
            <a:endParaRPr lang="ar-SA" dirty="0">
              <a:latin typeface="Times New Roman" pitchFamily="18" charset="0"/>
              <a:cs typeface="Times New Roman" pitchFamily="18" charset="0"/>
            </a:endParaRPr>
          </a:p>
        </p:txBody>
      </p:sp>
      <p:pic>
        <p:nvPicPr>
          <p:cNvPr id="4" name="Picture 3" descr="cmv4"/>
          <p:cNvPicPr>
            <a:picLocks noChangeAspect="1" noChangeArrowheads="1"/>
          </p:cNvPicPr>
          <p:nvPr/>
        </p:nvPicPr>
        <p:blipFill>
          <a:blip r:embed="rId2" cstate="print"/>
          <a:srcRect/>
          <a:stretch>
            <a:fillRect/>
          </a:stretch>
        </p:blipFill>
        <p:spPr bwMode="auto">
          <a:xfrm>
            <a:off x="6096000" y="4419600"/>
            <a:ext cx="2667000" cy="1818409"/>
          </a:xfrm>
          <a:prstGeom prst="rect">
            <a:avLst/>
          </a:prstGeom>
          <a:noFill/>
          <a:ln w="9525">
            <a:noFill/>
            <a:miter lim="800000"/>
            <a:headEnd/>
            <a:tailEnd/>
          </a:ln>
        </p:spPr>
      </p:pic>
      <p:pic>
        <p:nvPicPr>
          <p:cNvPr id="5" name="Picture 4" descr="cmv brain"/>
          <p:cNvPicPr>
            <a:picLocks noChangeAspect="1" noChangeArrowheads="1"/>
          </p:cNvPicPr>
          <p:nvPr/>
        </p:nvPicPr>
        <p:blipFill>
          <a:blip r:embed="rId3" cstate="print"/>
          <a:srcRect/>
          <a:stretch>
            <a:fillRect/>
          </a:stretch>
        </p:blipFill>
        <p:spPr bwMode="auto">
          <a:xfrm>
            <a:off x="6477000" y="0"/>
            <a:ext cx="201064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l" rtl="0"/>
            <a:r>
              <a:rPr lang="en-US" dirty="0">
                <a:latin typeface="Times New Roman" pitchFamily="18" charset="0"/>
                <a:cs typeface="Times New Roman" pitchFamily="18" charset="0"/>
              </a:rPr>
              <a:t>Maternal </a:t>
            </a:r>
            <a:r>
              <a:rPr lang="en-US" dirty="0" err="1">
                <a:latin typeface="Times New Roman" pitchFamily="18" charset="0"/>
                <a:cs typeface="Times New Roman" pitchFamily="18" charset="0"/>
              </a:rPr>
              <a:t>IgG</a:t>
            </a:r>
            <a:r>
              <a:rPr lang="en-US" dirty="0">
                <a:latin typeface="Times New Roman" pitchFamily="18" charset="0"/>
                <a:cs typeface="Times New Roman" pitchFamily="18" charset="0"/>
              </a:rPr>
              <a:t> shows only past </a:t>
            </a:r>
            <a:r>
              <a:rPr lang="en-US" dirty="0" smtClean="0">
                <a:latin typeface="Times New Roman" pitchFamily="18" charset="0"/>
                <a:cs typeface="Times New Roman" pitchFamily="18" charset="0"/>
              </a:rPr>
              <a:t>infection</a:t>
            </a:r>
            <a:r>
              <a:rPr lang="en-US" dirty="0">
                <a:latin typeface="Times New Roman" pitchFamily="18" charset="0"/>
                <a:cs typeface="Times New Roman" pitchFamily="18" charset="0"/>
              </a:rPr>
              <a:t> </a:t>
            </a:r>
          </a:p>
          <a:p>
            <a:pPr algn="l" rtl="0"/>
            <a:r>
              <a:rPr lang="en-US" b="1" dirty="0">
                <a:latin typeface="Times New Roman" pitchFamily="18" charset="0"/>
                <a:cs typeface="Times New Roman" pitchFamily="18" charset="0"/>
              </a:rPr>
              <a:t>Viral isolation from urine or saliva in 1</a:t>
            </a:r>
            <a:r>
              <a:rPr lang="en-US" b="1" baseline="30000" dirty="0">
                <a:latin typeface="Times New Roman" pitchFamily="18" charset="0"/>
                <a:cs typeface="Times New Roman" pitchFamily="18" charset="0"/>
              </a:rPr>
              <a:t>st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 weeks </a:t>
            </a:r>
            <a:r>
              <a:rPr lang="en-US" b="1" dirty="0">
                <a:latin typeface="Times New Roman" pitchFamily="18" charset="0"/>
                <a:cs typeface="Times New Roman" pitchFamily="18" charset="0"/>
              </a:rPr>
              <a:t>of </a:t>
            </a:r>
            <a:r>
              <a:rPr lang="en-US" b="1" dirty="0" smtClean="0">
                <a:latin typeface="Times New Roman" pitchFamily="18" charset="0"/>
                <a:cs typeface="Times New Roman" pitchFamily="18" charset="0"/>
              </a:rPr>
              <a:t>life</a:t>
            </a:r>
            <a:r>
              <a:rPr lang="en-US" b="1"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Viral load and DNA copies can be assessed by </a:t>
            </a:r>
            <a:r>
              <a:rPr lang="en-US" dirty="0" smtClean="0">
                <a:latin typeface="Times New Roman" pitchFamily="18" charset="0"/>
                <a:cs typeface="Times New Roman" pitchFamily="18" charset="0"/>
              </a:rPr>
              <a:t>PCR</a:t>
            </a:r>
          </a:p>
          <a:p>
            <a:pPr marL="274320" indent="-274320">
              <a:buClr>
                <a:schemeClr val="accent3"/>
              </a:buClr>
              <a:defRPr/>
            </a:pPr>
            <a:r>
              <a:rPr lang="en-GB" altLang="zh-TW" dirty="0" smtClean="0">
                <a:latin typeface="Times New Roman" pitchFamily="18" charset="0"/>
                <a:cs typeface="Times New Roman" pitchFamily="18" charset="0"/>
              </a:rPr>
              <a:t>Detection of </a:t>
            </a:r>
            <a:r>
              <a:rPr lang="en-GB" altLang="zh-TW" dirty="0" err="1" smtClean="0">
                <a:latin typeface="Times New Roman" pitchFamily="18" charset="0"/>
                <a:cs typeface="Times New Roman" pitchFamily="18" charset="0"/>
              </a:rPr>
              <a:t>Cytomegalic</a:t>
            </a:r>
            <a:r>
              <a:rPr lang="en-GB" altLang="zh-TW" dirty="0" smtClean="0">
                <a:latin typeface="Times New Roman" pitchFamily="18" charset="0"/>
                <a:cs typeface="Times New Roman" pitchFamily="18" charset="0"/>
              </a:rPr>
              <a:t> Inclusion bodies in affected tissue</a:t>
            </a:r>
            <a:endParaRPr lang="en-US" dirty="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Serologies </a:t>
            </a:r>
            <a:r>
              <a:rPr lang="en-US" dirty="0">
                <a:latin typeface="Times New Roman" pitchFamily="18" charset="0"/>
                <a:cs typeface="Times New Roman" pitchFamily="18" charset="0"/>
              </a:rPr>
              <a:t>not helpful given high antibody in population</a:t>
            </a:r>
          </a:p>
          <a:p>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Information for any congenital infection</a:t>
            </a:r>
            <a:endParaRPr lang="en-US" dirty="0"/>
          </a:p>
        </p:txBody>
      </p:sp>
      <p:sp>
        <p:nvSpPr>
          <p:cNvPr id="3" name="Content Placeholder 2"/>
          <p:cNvSpPr>
            <a:spLocks noGrp="1"/>
          </p:cNvSpPr>
          <p:nvPr>
            <p:ph sz="quarter" idx="1"/>
          </p:nvPr>
        </p:nvSpPr>
        <p:spPr/>
        <p:txBody>
          <a:bodyPr/>
          <a:lstStyle/>
          <a:p>
            <a:r>
              <a:rPr lang="en-US" dirty="0" smtClean="0"/>
              <a:t>Background prevalence </a:t>
            </a:r>
          </a:p>
          <a:p>
            <a:r>
              <a:rPr lang="en-US" dirty="0" smtClean="0"/>
              <a:t>Incidence of infection in pregnancy</a:t>
            </a:r>
          </a:p>
          <a:p>
            <a:r>
              <a:rPr lang="en-US" dirty="0" smtClean="0"/>
              <a:t>Risk of mother to child transmission</a:t>
            </a:r>
          </a:p>
          <a:p>
            <a:r>
              <a:rPr lang="en-US" dirty="0" smtClean="0"/>
              <a:t>Timing </a:t>
            </a:r>
            <a:r>
              <a:rPr lang="en-US" dirty="0"/>
              <a:t>of mother to child </a:t>
            </a:r>
            <a:r>
              <a:rPr lang="en-US" dirty="0" smtClean="0"/>
              <a:t>transmission</a:t>
            </a:r>
          </a:p>
          <a:p>
            <a:r>
              <a:rPr lang="en-US" dirty="0" smtClean="0"/>
              <a:t>Risk factors for maternal and perinatal infections</a:t>
            </a:r>
          </a:p>
          <a:p>
            <a:r>
              <a:rPr lang="en-US" dirty="0" smtClean="0"/>
              <a:t>Consequences of both congenital/perinatal  infection short and long term</a:t>
            </a:r>
          </a:p>
          <a:p>
            <a:endParaRPr lang="en-US" dirty="0"/>
          </a:p>
        </p:txBody>
      </p:sp>
    </p:spTree>
    <p:extLst>
      <p:ext uri="{BB962C8B-B14F-4D97-AF65-F5344CB8AC3E}">
        <p14:creationId xmlns:p14="http://schemas.microsoft.com/office/powerpoint/2010/main" val="2242079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Treatment Prevention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err="1">
                <a:latin typeface="Times New Roman" pitchFamily="18" charset="0"/>
                <a:cs typeface="Times New Roman" pitchFamily="18" charset="0"/>
              </a:rPr>
              <a:t>Ganciclovir</a:t>
            </a:r>
            <a:r>
              <a:rPr lang="en-US" dirty="0">
                <a:latin typeface="Times New Roman" pitchFamily="18" charset="0"/>
                <a:cs typeface="Times New Roman" pitchFamily="18" charset="0"/>
              </a:rPr>
              <a:t> x6wks in symptomatic infants</a:t>
            </a:r>
          </a:p>
          <a:p>
            <a:endParaRPr lang="ar-SA"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herpes simplex </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H=herpes simplex (HSV)</a:t>
            </a:r>
          </a:p>
          <a:p>
            <a:pPr algn="l" rtl="0"/>
            <a:r>
              <a:rPr lang="en-US" dirty="0">
                <a:latin typeface="Times New Roman" pitchFamily="18" charset="0"/>
                <a:cs typeface="Times New Roman" pitchFamily="18" charset="0"/>
              </a:rPr>
              <a:t>HSV1 or HSV2</a:t>
            </a:r>
          </a:p>
          <a:p>
            <a:endParaRPr lang="ar-SA"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Epidemiology</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Primarily transmitted through infected maternal genital tract</a:t>
            </a:r>
          </a:p>
          <a:p>
            <a:pPr algn="l" rtl="0"/>
            <a:r>
              <a:rPr lang="en-US" dirty="0">
                <a:latin typeface="Times New Roman" pitchFamily="18" charset="0"/>
                <a:cs typeface="Times New Roman" pitchFamily="18" charset="0"/>
              </a:rPr>
              <a:t>Primary infection with greater transmission risk than reactivation</a:t>
            </a:r>
          </a:p>
          <a:p>
            <a:pPr algn="l" rtl="0"/>
            <a:r>
              <a:rPr lang="en-US" dirty="0">
                <a:latin typeface="Times New Roman" pitchFamily="18" charset="0"/>
                <a:cs typeface="Times New Roman" pitchFamily="18" charset="0"/>
              </a:rPr>
              <a:t>Rationale for C-section delivery prior to membrane rupture</a:t>
            </a:r>
          </a:p>
          <a:p>
            <a:endParaRPr lang="ar-SA"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presentation</a:t>
            </a:r>
            <a:endParaRPr lang="ar-SA"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l" rtl="0"/>
            <a:r>
              <a:rPr lang="en-US" dirty="0">
                <a:latin typeface="Times New Roman" pitchFamily="18" charset="0"/>
                <a:cs typeface="Times New Roman" pitchFamily="18" charset="0"/>
              </a:rPr>
              <a:t>Most are asymptomatic at birth</a:t>
            </a:r>
          </a:p>
          <a:p>
            <a:pPr algn="l" rtl="0"/>
            <a:r>
              <a:rPr lang="en-US" dirty="0">
                <a:latin typeface="Times New Roman" pitchFamily="18" charset="0"/>
                <a:cs typeface="Times New Roman" pitchFamily="18" charset="0"/>
              </a:rPr>
              <a:t>3 patterns of equal frequency with symptoms between birth and 4wks:Skin, eyes, mouth , CNS disease, Disseminated disease (present earliest)</a:t>
            </a:r>
          </a:p>
          <a:p>
            <a:pPr algn="l" rtl="0"/>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Initial </a:t>
            </a:r>
            <a:r>
              <a:rPr lang="en-US" dirty="0">
                <a:latin typeface="Times New Roman" pitchFamily="18" charset="0"/>
                <a:cs typeface="Times New Roman" pitchFamily="18" charset="0"/>
              </a:rPr>
              <a:t>manifestations very nonspecific with skin lesions NOT necessarily present</a:t>
            </a:r>
          </a:p>
          <a:p>
            <a:endParaRPr lang="ar-SA" dirty="0">
              <a:latin typeface="Times New Roman" pitchFamily="18" charset="0"/>
              <a:cs typeface="Times New Roman" pitchFamily="18" charset="0"/>
            </a:endParaRPr>
          </a:p>
        </p:txBody>
      </p:sp>
      <p:pic>
        <p:nvPicPr>
          <p:cNvPr id="2050" name="Picture 2" descr="vesi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191000"/>
            <a:ext cx="1943100" cy="1295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Diagnosis and treatment</a:t>
            </a:r>
            <a:endParaRPr lang="ar-SA"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pPr algn="l" rtl="0">
              <a:buNone/>
            </a:pPr>
            <a:r>
              <a:rPr lang="en-US" dirty="0" smtClean="0">
                <a:latin typeface="Times New Roman" pitchFamily="18" charset="0"/>
                <a:cs typeface="Times New Roman" pitchFamily="18" charset="0"/>
              </a:rPr>
              <a:t>Diagnosis</a:t>
            </a:r>
          </a:p>
          <a:p>
            <a:pPr algn="l" rtl="0"/>
            <a:r>
              <a:rPr lang="en-US" dirty="0" smtClean="0">
                <a:latin typeface="Times New Roman" pitchFamily="18" charset="0"/>
                <a:cs typeface="Times New Roman" pitchFamily="18" charset="0"/>
              </a:rPr>
              <a:t>Culture </a:t>
            </a:r>
            <a:r>
              <a:rPr lang="en-US" dirty="0">
                <a:latin typeface="Times New Roman" pitchFamily="18" charset="0"/>
                <a:cs typeface="Times New Roman" pitchFamily="18" charset="0"/>
              </a:rPr>
              <a:t>of maternal lesions if present at </a:t>
            </a:r>
            <a:r>
              <a:rPr lang="en-US" dirty="0" smtClean="0">
                <a:latin typeface="Times New Roman" pitchFamily="18" charset="0"/>
                <a:cs typeface="Times New Roman" pitchFamily="18" charset="0"/>
              </a:rPr>
              <a:t>delivery</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Cultures in </a:t>
            </a:r>
            <a:r>
              <a:rPr lang="en-US" dirty="0" smtClean="0">
                <a:latin typeface="Times New Roman" pitchFamily="18" charset="0"/>
                <a:cs typeface="Times New Roman" pitchFamily="18" charset="0"/>
              </a:rPr>
              <a:t>infant</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CSF </a:t>
            </a:r>
            <a:r>
              <a:rPr lang="en-US" dirty="0" smtClean="0">
                <a:latin typeface="Times New Roman" pitchFamily="18" charset="0"/>
                <a:cs typeface="Times New Roman" pitchFamily="18" charset="0"/>
              </a:rPr>
              <a:t>PCR</a:t>
            </a:r>
            <a:r>
              <a:rPr lang="en-US" dirty="0">
                <a:latin typeface="Times New Roman" pitchFamily="18" charset="0"/>
                <a:cs typeface="Times New Roman" pitchFamily="18" charset="0"/>
              </a:rPr>
              <a:t> </a:t>
            </a:r>
          </a:p>
          <a:p>
            <a:pPr algn="l" rtl="0"/>
            <a:r>
              <a:rPr lang="en-US" dirty="0">
                <a:latin typeface="Times New Roman" pitchFamily="18" charset="0"/>
                <a:cs typeface="Times New Roman" pitchFamily="18" charset="0"/>
              </a:rPr>
              <a:t>Serologies is useless</a:t>
            </a:r>
          </a:p>
          <a:p>
            <a:pPr>
              <a:buNone/>
            </a:pP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lstStyle/>
          <a:p>
            <a:pPr>
              <a:buNone/>
            </a:pPr>
            <a:r>
              <a:rPr lang="en-US" dirty="0" smtClean="0">
                <a:latin typeface="Times New Roman" pitchFamily="18" charset="0"/>
                <a:cs typeface="Times New Roman" pitchFamily="18" charset="0"/>
              </a:rPr>
              <a:t>Treatment</a:t>
            </a:r>
          </a:p>
          <a:p>
            <a:r>
              <a:rPr lang="en-US" dirty="0" smtClean="0">
                <a:latin typeface="Times New Roman" pitchFamily="18" charset="0"/>
                <a:cs typeface="Times New Roman" pitchFamily="18" charset="0"/>
              </a:rPr>
              <a:t>High dose of acyclovir </a:t>
            </a:r>
          </a:p>
          <a:p>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Times New Roman" pitchFamily="18" charset="0"/>
                <a:cs typeface="Times New Roman" pitchFamily="18" charset="0"/>
              </a:rPr>
              <a:t>Terminology</a:t>
            </a:r>
            <a:endParaRPr lang="en-US" sz="4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GB" dirty="0" smtClean="0">
                <a:solidFill>
                  <a:srgbClr val="002060"/>
                </a:solidFill>
                <a:latin typeface="Footlight MT Light" pitchFamily="18" charset="0"/>
                <a:cs typeface="Times New Roman" pitchFamily="18" charset="0"/>
              </a:rPr>
              <a:t>Congenital</a:t>
            </a:r>
          </a:p>
          <a:p>
            <a:pPr marL="514350" indent="-514350">
              <a:buFont typeface="+mj-lt"/>
              <a:buAutoNum type="arabicPeriod"/>
            </a:pPr>
            <a:r>
              <a:rPr lang="en-GB" dirty="0" err="1" smtClean="0">
                <a:solidFill>
                  <a:srgbClr val="002060"/>
                </a:solidFill>
                <a:latin typeface="Footlight MT Light" pitchFamily="18" charset="0"/>
                <a:cs typeface="Times New Roman" pitchFamily="18" charset="0"/>
              </a:rPr>
              <a:t>Perinatal</a:t>
            </a:r>
            <a:endParaRPr lang="en-GB" dirty="0" smtClean="0">
              <a:solidFill>
                <a:srgbClr val="002060"/>
              </a:solidFill>
              <a:latin typeface="Footlight MT Light" pitchFamily="18" charset="0"/>
              <a:cs typeface="Times New Roman" pitchFamily="18" charset="0"/>
            </a:endParaRPr>
          </a:p>
          <a:p>
            <a:pPr marL="514350" indent="-514350">
              <a:buFont typeface="+mj-lt"/>
              <a:buAutoNum type="arabicPeriod"/>
            </a:pPr>
            <a:r>
              <a:rPr lang="en-GB" dirty="0" smtClean="0">
                <a:solidFill>
                  <a:srgbClr val="002060"/>
                </a:solidFill>
                <a:latin typeface="Footlight MT Light" pitchFamily="18" charset="0"/>
                <a:cs typeface="Times New Roman" pitchFamily="18" charset="0"/>
              </a:rPr>
              <a:t>Neonatal</a:t>
            </a:r>
            <a:endParaRPr lang="en-GB" dirty="0">
              <a:solidFill>
                <a:srgbClr val="002060"/>
              </a:solidFill>
              <a:latin typeface="Footlight MT Light" pitchFamily="18" charset="0"/>
              <a:cs typeface="Times New Roman" pitchFamily="18" charset="0"/>
            </a:endParaRPr>
          </a:p>
          <a:p>
            <a:pPr marL="514350" indent="-514350"/>
            <a:r>
              <a:rPr lang="en-GB" dirty="0" smtClean="0">
                <a:solidFill>
                  <a:srgbClr val="002060"/>
                </a:solidFill>
                <a:latin typeface="Footlight MT Light" pitchFamily="18" charset="0"/>
                <a:cs typeface="Times New Roman" pitchFamily="18" charset="0"/>
              </a:rPr>
              <a:t>What is TORCH</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T</a:t>
            </a:r>
            <a:r>
              <a:rPr lang="en-US" altLang="ar-SA" sz="3600" dirty="0">
                <a:solidFill>
                  <a:srgbClr val="FF0000"/>
                </a:solidFill>
                <a:latin typeface="Footlight MT Light" pitchFamily="18" charset="0"/>
                <a:ea typeface="Majalla UI"/>
                <a:cs typeface="Times New Roman" pitchFamily="18" charset="0"/>
              </a:rPr>
              <a:t>oxoplasmosis, </a:t>
            </a:r>
          </a:p>
          <a:p>
            <a:pPr marL="1657350" lvl="2" indent="-742950">
              <a:lnSpc>
                <a:spcPct val="80000"/>
              </a:lnSpc>
              <a:buFont typeface="+mj-lt"/>
              <a:buAutoNum type="arabicPeriod"/>
              <a:defRPr/>
            </a:pPr>
            <a:r>
              <a:rPr lang="en-US" altLang="ar-SA" sz="3600" b="1" dirty="0" smtClean="0">
                <a:solidFill>
                  <a:srgbClr val="0070C0"/>
                </a:solidFill>
                <a:latin typeface="Footlight MT Light" pitchFamily="18" charset="0"/>
                <a:ea typeface="Majalla UI"/>
                <a:cs typeface="Times New Roman" pitchFamily="18" charset="0"/>
              </a:rPr>
              <a:t>O</a:t>
            </a:r>
            <a:r>
              <a:rPr lang="en-US" altLang="ar-SA" sz="3600" dirty="0" smtClean="0">
                <a:solidFill>
                  <a:srgbClr val="FF0000"/>
                </a:solidFill>
                <a:latin typeface="Footlight MT Light" pitchFamily="18" charset="0"/>
                <a:ea typeface="Majalla UI"/>
                <a:cs typeface="Times New Roman" pitchFamily="18" charset="0"/>
              </a:rPr>
              <a:t>ther </a:t>
            </a:r>
            <a:r>
              <a:rPr lang="en-US" altLang="ar-SA" sz="3600" u="sng" dirty="0" smtClean="0">
                <a:solidFill>
                  <a:srgbClr val="FF0000"/>
                </a:solidFill>
                <a:latin typeface="Footlight MT Light" pitchFamily="18" charset="0"/>
                <a:ea typeface="Majalla UI"/>
                <a:cs typeface="Times New Roman" pitchFamily="18" charset="0"/>
              </a:rPr>
              <a:t>(</a:t>
            </a:r>
            <a:r>
              <a:rPr lang="en-US" altLang="ar-SA" sz="3600" dirty="0" smtClean="0">
                <a:solidFill>
                  <a:srgbClr val="FF0000"/>
                </a:solidFill>
                <a:latin typeface="Footlight MT Light" pitchFamily="18" charset="0"/>
                <a:ea typeface="Majalla UI"/>
                <a:cs typeface="Times New Roman" pitchFamily="18" charset="0"/>
              </a:rPr>
              <a:t>syphilis </a:t>
            </a:r>
            <a:r>
              <a:rPr lang="en-US" altLang="ar-SA" sz="3600" dirty="0">
                <a:solidFill>
                  <a:srgbClr val="FF0000"/>
                </a:solidFill>
                <a:latin typeface="Footlight MT Light" pitchFamily="18" charset="0"/>
                <a:ea typeface="Majalla UI"/>
                <a:cs typeface="Times New Roman" pitchFamily="18" charset="0"/>
              </a:rPr>
              <a:t>,parvovirus &amp;VZV),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R</a:t>
            </a:r>
            <a:r>
              <a:rPr lang="en-US" altLang="ar-SA" sz="3600" dirty="0">
                <a:solidFill>
                  <a:srgbClr val="FF0000"/>
                </a:solidFill>
                <a:latin typeface="Footlight MT Light" pitchFamily="18" charset="0"/>
                <a:ea typeface="Majalla UI"/>
                <a:cs typeface="Times New Roman" pitchFamily="18" charset="0"/>
              </a:rPr>
              <a:t>ubella,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C</a:t>
            </a:r>
            <a:r>
              <a:rPr lang="en-US" altLang="ar-SA" sz="3600" dirty="0">
                <a:solidFill>
                  <a:srgbClr val="FF0000"/>
                </a:solidFill>
                <a:latin typeface="Footlight MT Light" pitchFamily="18" charset="0"/>
                <a:ea typeface="Majalla UI"/>
                <a:cs typeface="Times New Roman" pitchFamily="18" charset="0"/>
              </a:rPr>
              <a:t>MV, </a:t>
            </a:r>
          </a:p>
          <a:p>
            <a:pPr marL="1657350" lvl="2" indent="-742950">
              <a:lnSpc>
                <a:spcPct val="80000"/>
              </a:lnSpc>
              <a:buFont typeface="+mj-lt"/>
              <a:buAutoNum type="arabicPeriod"/>
              <a:defRPr/>
            </a:pPr>
            <a:r>
              <a:rPr lang="en-US" altLang="ar-SA" sz="3600" b="1" dirty="0">
                <a:solidFill>
                  <a:srgbClr val="0070C0"/>
                </a:solidFill>
                <a:latin typeface="Footlight MT Light" pitchFamily="18" charset="0"/>
                <a:ea typeface="Majalla UI"/>
                <a:cs typeface="Times New Roman" pitchFamily="18" charset="0"/>
              </a:rPr>
              <a:t>H</a:t>
            </a:r>
            <a:r>
              <a:rPr lang="en-US" altLang="ar-SA" sz="3600" dirty="0">
                <a:solidFill>
                  <a:srgbClr val="FF0000"/>
                </a:solidFill>
                <a:latin typeface="Footlight MT Light" pitchFamily="18" charset="0"/>
                <a:ea typeface="Majalla UI"/>
                <a:cs typeface="Times New Roman" pitchFamily="18" charset="0"/>
              </a:rPr>
              <a:t>erpes( Hepatitis &amp;HIV), </a:t>
            </a:r>
          </a:p>
          <a:p>
            <a:pPr marL="514350" indent="-514350">
              <a:buFont typeface="+mj-lt"/>
              <a:buAutoNum type="arabicPeriod"/>
            </a:pPr>
            <a:endParaRPr lang="en-US" dirty="0">
              <a:solidFill>
                <a:srgbClr val="FF0000"/>
              </a:solidFill>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Risk  and features  of congenital infection</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92500" lnSpcReduction="10000"/>
          </a:bodyPr>
          <a:lstStyle/>
          <a:p>
            <a:pPr marL="514350" indent="-514350"/>
            <a:r>
              <a:rPr lang="en-US" dirty="0" smtClean="0">
                <a:latin typeface="Footlight MT Light" pitchFamily="18" charset="0"/>
                <a:cs typeface="Times New Roman" pitchFamily="18" charset="0"/>
              </a:rPr>
              <a:t>Risk of congenital infection:</a:t>
            </a:r>
          </a:p>
          <a:p>
            <a:pPr marL="514350" indent="-514350">
              <a:buFont typeface="+mj-lt"/>
              <a:buAutoNum type="arabicPeriod"/>
            </a:pPr>
            <a:r>
              <a:rPr lang="en-US" dirty="0" smtClean="0">
                <a:latin typeface="Footlight MT Light" pitchFamily="18" charset="0"/>
                <a:cs typeface="Times New Roman" pitchFamily="18" charset="0"/>
              </a:rPr>
              <a:t>Organism (</a:t>
            </a:r>
            <a:r>
              <a:rPr lang="en-US" dirty="0" err="1" smtClean="0">
                <a:latin typeface="Footlight MT Light" pitchFamily="18" charset="0"/>
                <a:cs typeface="Times New Roman" pitchFamily="18" charset="0"/>
              </a:rPr>
              <a:t>Teratogenicity</a:t>
            </a:r>
            <a:r>
              <a:rPr lang="en-US" dirty="0" smtClean="0">
                <a:latin typeface="Footlight MT Light" pitchFamily="18" charset="0"/>
                <a:cs typeface="Times New Roman" pitchFamily="18" charset="0"/>
              </a:rPr>
              <a:t>)</a:t>
            </a:r>
          </a:p>
          <a:p>
            <a:pPr marL="514350" indent="-514350">
              <a:buFont typeface="+mj-lt"/>
              <a:buAutoNum type="arabicPeriod"/>
            </a:pPr>
            <a:r>
              <a:rPr lang="en-US" dirty="0" smtClean="0">
                <a:latin typeface="Footlight MT Light" pitchFamily="18" charset="0"/>
                <a:cs typeface="Times New Roman" pitchFamily="18" charset="0"/>
              </a:rPr>
              <a:t>Type of maternal infection(Primary ,recurrent)</a:t>
            </a:r>
          </a:p>
          <a:p>
            <a:pPr marL="514350" indent="-514350">
              <a:buFont typeface="+mj-lt"/>
              <a:buAutoNum type="arabicPeriod"/>
            </a:pPr>
            <a:r>
              <a:rPr lang="en-US" dirty="0" smtClean="0">
                <a:latin typeface="Footlight MT Light" pitchFamily="18" charset="0"/>
                <a:cs typeface="Times New Roman" pitchFamily="18" charset="0"/>
              </a:rPr>
              <a:t>Time during pregnancy (1</a:t>
            </a:r>
            <a:r>
              <a:rPr lang="en-US" baseline="30000" dirty="0" smtClean="0">
                <a:latin typeface="Footlight MT Light" pitchFamily="18" charset="0"/>
                <a:cs typeface="Times New Roman" pitchFamily="18" charset="0"/>
              </a:rPr>
              <a:t>st</a:t>
            </a:r>
            <a:r>
              <a:rPr lang="en-US" dirty="0" smtClean="0">
                <a:latin typeface="Footlight MT Light" pitchFamily="18" charset="0"/>
                <a:cs typeface="Times New Roman" pitchFamily="18" charset="0"/>
              </a:rPr>
              <a:t>,2</a:t>
            </a:r>
            <a:r>
              <a:rPr lang="en-US" baseline="30000" dirty="0" smtClean="0">
                <a:latin typeface="Footlight MT Light" pitchFamily="18" charset="0"/>
                <a:cs typeface="Times New Roman" pitchFamily="18" charset="0"/>
              </a:rPr>
              <a:t>nd</a:t>
            </a:r>
            <a:r>
              <a:rPr lang="en-US" dirty="0" smtClean="0">
                <a:latin typeface="Footlight MT Light" pitchFamily="18" charset="0"/>
                <a:cs typeface="Times New Roman" pitchFamily="18" charset="0"/>
              </a:rPr>
              <a:t>,3</a:t>
            </a:r>
            <a:r>
              <a:rPr lang="en-US" baseline="30000" dirty="0" smtClean="0">
                <a:latin typeface="Footlight MT Light" pitchFamily="18" charset="0"/>
                <a:cs typeface="Times New Roman" pitchFamily="18" charset="0"/>
              </a:rPr>
              <a:t>rd </a:t>
            </a:r>
            <a:r>
              <a:rPr lang="en-US" dirty="0" smtClean="0">
                <a:latin typeface="Footlight MT Light" pitchFamily="18" charset="0"/>
                <a:cs typeface="Times New Roman" pitchFamily="18" charset="0"/>
              </a:rPr>
              <a:t>Trimester)</a:t>
            </a:r>
          </a:p>
          <a:p>
            <a:pPr marL="514350" indent="-514350">
              <a:buFont typeface="+mj-lt"/>
              <a:buAutoNum type="arabicPeriod"/>
            </a:pPr>
            <a:endParaRPr lang="en-US" dirty="0" smtClean="0">
              <a:latin typeface="Footlight MT Light" pitchFamily="18" charset="0"/>
              <a:cs typeface="Times New Roman" pitchFamily="18" charset="0"/>
            </a:endParaRPr>
          </a:p>
          <a:p>
            <a:pPr marL="514350" indent="-514350">
              <a:buFont typeface="+mj-lt"/>
              <a:buAutoNum type="arabicPeriod"/>
            </a:pPr>
            <a:endParaRPr lang="en-US" dirty="0" smtClean="0">
              <a:latin typeface="Footlight MT Light" pitchFamily="18" charset="0"/>
              <a:cs typeface="Times New Roman" pitchFamily="18" charset="0"/>
            </a:endParaRPr>
          </a:p>
          <a:p>
            <a:pPr marL="514350" indent="-514350">
              <a:buFont typeface="+mj-lt"/>
              <a:buAutoNum type="arabicPeriod"/>
            </a:pPr>
            <a:endParaRPr lang="en-US" dirty="0" smtClean="0">
              <a:latin typeface="Footlight MT Light" pitchFamily="18" charset="0"/>
              <a:cs typeface="Times New Roman" pitchFamily="18" charset="0"/>
            </a:endParaRPr>
          </a:p>
          <a:p>
            <a:endParaRPr lang="en-US" dirty="0" smtClean="0">
              <a:latin typeface="Footlight MT Light" pitchFamily="18" charset="0"/>
              <a:cs typeface="Times New Roman" pitchFamily="18" charset="0"/>
            </a:endParaRPr>
          </a:p>
        </p:txBody>
      </p:sp>
      <p:sp>
        <p:nvSpPr>
          <p:cNvPr id="4" name="Content Placeholder 3"/>
          <p:cNvSpPr>
            <a:spLocks noGrp="1"/>
          </p:cNvSpPr>
          <p:nvPr>
            <p:ph sz="half" idx="2"/>
          </p:nvPr>
        </p:nvSpPr>
        <p:spPr/>
        <p:txBody>
          <a:bodyPr>
            <a:normAutofit fontScale="92500" lnSpcReduction="10000"/>
          </a:bodyPr>
          <a:lstStyle/>
          <a:p>
            <a:pPr>
              <a:defRPr/>
            </a:pPr>
            <a:r>
              <a:rPr lang="en-US" dirty="0">
                <a:latin typeface="Footlight MT Light" pitchFamily="18" charset="0"/>
                <a:cs typeface="Times New Roman" pitchFamily="18" charset="0"/>
              </a:rPr>
              <a:t>features  of congenital infection </a:t>
            </a:r>
            <a:r>
              <a:rPr lang="en-US" dirty="0" smtClean="0">
                <a:latin typeface="Footlight MT Light" pitchFamily="18" charset="0"/>
                <a:cs typeface="Times New Roman" pitchFamily="18" charset="0"/>
              </a:rPr>
              <a:t>:</a:t>
            </a:r>
            <a:endParaRPr lang="en-US" dirty="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Intrauterine growth retardation(IUGR)</a:t>
            </a:r>
          </a:p>
          <a:p>
            <a:pPr marL="514350" indent="-514350">
              <a:buFont typeface="+mj-lt"/>
              <a:buAutoNum type="arabicPeriod"/>
              <a:defRPr/>
            </a:pPr>
            <a:r>
              <a:rPr lang="en-US" dirty="0" smtClean="0">
                <a:latin typeface="Footlight MT Light" pitchFamily="18" charset="0"/>
                <a:cs typeface="Times New Roman" pitchFamily="18" charset="0"/>
              </a:rPr>
              <a:t>Fever</a:t>
            </a:r>
          </a:p>
          <a:p>
            <a:pPr marL="514350" indent="-514350">
              <a:buFont typeface="+mj-lt"/>
              <a:buAutoNum type="arabicPeriod"/>
              <a:defRPr/>
            </a:pPr>
            <a:r>
              <a:rPr lang="en-US" dirty="0" smtClean="0">
                <a:latin typeface="Footlight MT Light" pitchFamily="18" charset="0"/>
                <a:cs typeface="Times New Roman" pitchFamily="18" charset="0"/>
              </a:rPr>
              <a:t>Skin rash, </a:t>
            </a:r>
            <a:r>
              <a:rPr lang="en-US" dirty="0" err="1" smtClean="0">
                <a:latin typeface="Footlight MT Light" pitchFamily="18" charset="0"/>
                <a:cs typeface="Times New Roman" pitchFamily="18" charset="0"/>
              </a:rPr>
              <a:t>joundice</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err="1" smtClean="0">
                <a:latin typeface="Footlight MT Light" pitchFamily="18" charset="0"/>
                <a:cs typeface="Times New Roman" pitchFamily="18" charset="0"/>
              </a:rPr>
              <a:t>Microcephaly</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Hepatosplenomegaly(HSM)</a:t>
            </a:r>
          </a:p>
          <a:p>
            <a:pPr marL="514350" indent="-514350">
              <a:buFont typeface="+mj-lt"/>
              <a:buAutoNum type="arabicPeriod"/>
              <a:defRPr/>
            </a:pPr>
            <a:r>
              <a:rPr lang="en-US" dirty="0"/>
              <a:t>Generalized lymphadenopathy</a:t>
            </a:r>
            <a:endParaRPr lang="en-US" dirty="0" smtClean="0">
              <a:latin typeface="Footlight MT Light" pitchFamily="18" charset="0"/>
              <a:cs typeface="Times New Roman" pitchFamily="18" charset="0"/>
            </a:endParaRPr>
          </a:p>
          <a:p>
            <a:pPr marL="514350" indent="-514350">
              <a:buFont typeface="+mj-lt"/>
              <a:buAutoNum type="arabicPeriod"/>
              <a:defRPr/>
            </a:pPr>
            <a:r>
              <a:rPr lang="en-US" dirty="0" smtClean="0">
                <a:latin typeface="Footlight MT Light" pitchFamily="18" charset="0"/>
                <a:cs typeface="Times New Roman" pitchFamily="18" charset="0"/>
              </a:rPr>
              <a:t>Thrombocytopenia</a:t>
            </a:r>
          </a:p>
          <a:p>
            <a:pPr marL="514350" indent="-514350">
              <a:buFont typeface="+mj-lt"/>
              <a:buAutoNum type="arabicPeriod"/>
              <a:defRPr/>
            </a:pPr>
            <a:r>
              <a:rPr lang="en-US" dirty="0" err="1" smtClean="0">
                <a:latin typeface="Footlight MT Light" pitchFamily="18" charset="0"/>
                <a:cs typeface="Times New Roman" pitchFamily="18" charset="0"/>
              </a:rPr>
              <a:t>IgM</a:t>
            </a:r>
            <a:r>
              <a:rPr lang="en-US" dirty="0" smtClean="0">
                <a:latin typeface="Footlight MT Light" pitchFamily="18" charset="0"/>
                <a:cs typeface="Times New Roman" pitchFamily="18" charset="0"/>
              </a:rPr>
              <a:t>, Persistent </a:t>
            </a:r>
            <a:r>
              <a:rPr lang="en-US" dirty="0" err="1" smtClean="0">
                <a:latin typeface="Footlight MT Light" pitchFamily="18" charset="0"/>
                <a:cs typeface="Times New Roman" pitchFamily="18" charset="0"/>
              </a:rPr>
              <a:t>IgG</a:t>
            </a:r>
            <a:endParaRPr lang="en-US"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Toxoplasmosis</a:t>
            </a:r>
            <a:endParaRPr lang="en-US" sz="4000" b="1"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fontScale="92500" lnSpcReduction="10000"/>
          </a:bodyPr>
          <a:lstStyle/>
          <a:p>
            <a:pPr lvl="0"/>
            <a:r>
              <a:rPr lang="en-US" sz="3200" dirty="0" err="1" smtClean="0">
                <a:latin typeface="Footlight MT Light" pitchFamily="18" charset="0"/>
                <a:cs typeface="Times New Roman" pitchFamily="18" charset="0"/>
              </a:rPr>
              <a:t>Toxoplasma</a:t>
            </a:r>
            <a:r>
              <a:rPr lang="en-US" sz="3200" dirty="0" smtClean="0">
                <a:latin typeface="Footlight MT Light" pitchFamily="18" charset="0"/>
                <a:cs typeface="Times New Roman" pitchFamily="18" charset="0"/>
              </a:rPr>
              <a:t> </a:t>
            </a:r>
            <a:r>
              <a:rPr lang="en-US" sz="3200" dirty="0" err="1" smtClean="0">
                <a:latin typeface="Footlight MT Light" pitchFamily="18" charset="0"/>
                <a:cs typeface="Times New Roman" pitchFamily="18" charset="0"/>
              </a:rPr>
              <a:t>gondii</a:t>
            </a:r>
            <a:endParaRPr lang="en-US" sz="3200" dirty="0" smtClean="0">
              <a:latin typeface="Footlight MT Light" pitchFamily="18" charset="0"/>
              <a:cs typeface="Times New Roman" pitchFamily="18" charset="0"/>
            </a:endParaRPr>
          </a:p>
          <a:p>
            <a:r>
              <a:rPr lang="en-US" sz="3200" dirty="0" smtClean="0">
                <a:latin typeface="Footlight MT Light" pitchFamily="18" charset="0"/>
                <a:cs typeface="Times New Roman" pitchFamily="18" charset="0"/>
              </a:rPr>
              <a:t>Definitive host is the domestic cat</a:t>
            </a:r>
          </a:p>
          <a:p>
            <a:r>
              <a:rPr lang="en-US" sz="3200" dirty="0" smtClean="0">
                <a:latin typeface="Footlight MT Light" pitchFamily="18" charset="0"/>
                <a:cs typeface="Times New Roman" pitchFamily="18" charset="0"/>
              </a:rPr>
              <a:t>Contact with </a:t>
            </a:r>
            <a:r>
              <a:rPr lang="en-US" sz="3200" dirty="0" err="1" smtClean="0">
                <a:latin typeface="Footlight MT Light" pitchFamily="18" charset="0"/>
                <a:cs typeface="Times New Roman" pitchFamily="18" charset="0"/>
              </a:rPr>
              <a:t>oocysts</a:t>
            </a:r>
            <a:r>
              <a:rPr lang="en-US" sz="3200" dirty="0" smtClean="0">
                <a:latin typeface="Footlight MT Light" pitchFamily="18" charset="0"/>
                <a:cs typeface="Times New Roman" pitchFamily="18" charset="0"/>
              </a:rPr>
              <a:t> in feces</a:t>
            </a: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endParaRPr lang="en-US" sz="3200" dirty="0" smtClean="0">
              <a:latin typeface="Footlight MT Light" pitchFamily="18" charset="0"/>
              <a:cs typeface="Times New Roman" pitchFamily="18" charset="0"/>
            </a:endParaRPr>
          </a:p>
          <a:p>
            <a:pPr lvl="0"/>
            <a:r>
              <a:rPr lang="en-US" sz="3200" dirty="0" smtClean="0">
                <a:latin typeface="Footlight MT Light" pitchFamily="18" charset="0"/>
                <a:cs typeface="Times New Roman" pitchFamily="18" charset="0"/>
              </a:rPr>
              <a:t>Ingestion of cysts (meats, garden products)</a:t>
            </a:r>
          </a:p>
          <a:p>
            <a:r>
              <a:rPr lang="en-US" sz="3200" dirty="0" smtClean="0">
                <a:latin typeface="Footlight MT Light" pitchFamily="18" charset="0"/>
                <a:cs typeface="Times New Roman" pitchFamily="18" charset="0"/>
              </a:rPr>
              <a:t>Can be transmitted from the mother to the baby</a:t>
            </a:r>
            <a:endParaRPr lang="en-US" sz="3200" dirty="0">
              <a:latin typeface="Footlight MT Light" pitchFamily="18" charset="0"/>
              <a:cs typeface="Times New Roman" pitchFamily="18" charset="0"/>
            </a:endParaRPr>
          </a:p>
        </p:txBody>
      </p:sp>
      <p:pic>
        <p:nvPicPr>
          <p:cNvPr id="30722" name="Picture 2" descr="http://www.ceropath.org/data/dynamic/Parasites/Toxoplasma%20gondii%20life%20cycle%20(from%20CDC).jpg"/>
          <p:cNvPicPr>
            <a:picLocks noChangeAspect="1" noChangeArrowheads="1"/>
          </p:cNvPicPr>
          <p:nvPr/>
        </p:nvPicPr>
        <p:blipFill>
          <a:blip r:embed="rId2" cstate="print"/>
          <a:srcRect/>
          <a:stretch>
            <a:fillRect/>
          </a:stretch>
        </p:blipFill>
        <p:spPr bwMode="auto">
          <a:xfrm>
            <a:off x="6096000" y="1219200"/>
            <a:ext cx="2531048" cy="3962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err="1" smtClean="0">
                <a:latin typeface="Times New Roman" pitchFamily="18" charset="0"/>
                <a:cs typeface="Times New Roman" pitchFamily="18" charset="0"/>
              </a:rPr>
              <a:t>Epidemiolology</a:t>
            </a:r>
            <a:r>
              <a:rPr lang="en-US" sz="5400" b="1" dirty="0" smtClean="0">
                <a:latin typeface="Times New Roman" pitchFamily="18" charset="0"/>
                <a:cs typeface="Times New Roman" pitchFamily="18" charset="0"/>
              </a:rPr>
              <a:t> </a:t>
            </a:r>
            <a:endParaRPr lang="en-US" sz="5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lvl="0"/>
            <a:r>
              <a:rPr lang="en-US" sz="3600" dirty="0" smtClean="0">
                <a:latin typeface="Times New Roman" pitchFamily="18" charset="0"/>
                <a:cs typeface="Times New Roman" pitchFamily="18" charset="0"/>
              </a:rPr>
              <a:t>European countries (</a:t>
            </a:r>
            <a:r>
              <a:rPr lang="en-US" sz="3600" dirty="0" err="1" smtClean="0">
                <a:latin typeface="Times New Roman" pitchFamily="18" charset="0"/>
                <a:cs typeface="Times New Roman" pitchFamily="18" charset="0"/>
              </a:rPr>
              <a:t>ie</a:t>
            </a:r>
            <a:r>
              <a:rPr lang="en-US" sz="3600" dirty="0" smtClean="0">
                <a:latin typeface="Times New Roman" pitchFamily="18" charset="0"/>
                <a:cs typeface="Times New Roman" pitchFamily="18" charset="0"/>
              </a:rPr>
              <a:t> France, Greece)</a:t>
            </a:r>
          </a:p>
          <a:p>
            <a:pPr lvl="0"/>
            <a:r>
              <a:rPr lang="en-US" sz="3600" dirty="0" smtClean="0">
                <a:latin typeface="Times New Roman" pitchFamily="18" charset="0"/>
                <a:cs typeface="Times New Roman" pitchFamily="18" charset="0"/>
              </a:rPr>
              <a:t>Usually asymptomatic</a:t>
            </a:r>
          </a:p>
          <a:p>
            <a:pPr lvl="0"/>
            <a:r>
              <a:rPr lang="en-US" sz="3600" dirty="0" smtClean="0">
                <a:latin typeface="Times New Roman" pitchFamily="18" charset="0"/>
                <a:cs typeface="Times New Roman" pitchFamily="18" charset="0"/>
              </a:rPr>
              <a:t>Primary maternal infection in pregnancy</a:t>
            </a:r>
          </a:p>
          <a:p>
            <a:pPr lvl="0"/>
            <a:r>
              <a:rPr lang="en-US" sz="3600" dirty="0" smtClean="0">
                <a:latin typeface="Times New Roman" pitchFamily="18" charset="0"/>
                <a:cs typeface="Times New Roman" pitchFamily="18" charset="0"/>
              </a:rPr>
              <a:t>Infection </a:t>
            </a:r>
            <a:r>
              <a:rPr lang="en-US" sz="3600" dirty="0" smtClean="0">
                <a:solidFill>
                  <a:srgbClr val="FF0000"/>
                </a:solidFill>
                <a:latin typeface="Times New Roman" pitchFamily="18" charset="0"/>
                <a:cs typeface="Times New Roman" pitchFamily="18" charset="0"/>
              </a:rPr>
              <a:t>(Transmission) rate </a:t>
            </a:r>
            <a:r>
              <a:rPr lang="en-US" sz="3600" dirty="0" smtClean="0">
                <a:latin typeface="Times New Roman" pitchFamily="18" charset="0"/>
                <a:cs typeface="Times New Roman" pitchFamily="18" charset="0"/>
              </a:rPr>
              <a:t>higher with infection in 3</a:t>
            </a:r>
            <a:r>
              <a:rPr lang="en-US" sz="3600" baseline="30000" dirty="0" smtClean="0">
                <a:latin typeface="Times New Roman" pitchFamily="18" charset="0"/>
                <a:cs typeface="Times New Roman" pitchFamily="18" charset="0"/>
              </a:rPr>
              <a:t>rd</a:t>
            </a:r>
            <a:r>
              <a:rPr lang="en-US" sz="3600" dirty="0" smtClean="0">
                <a:latin typeface="Times New Roman" pitchFamily="18" charset="0"/>
                <a:cs typeface="Times New Roman" pitchFamily="18" charset="0"/>
              </a:rPr>
              <a:t> trimester</a:t>
            </a:r>
          </a:p>
          <a:p>
            <a:pPr lvl="0"/>
            <a:r>
              <a:rPr lang="en-US" sz="3600" dirty="0" smtClean="0">
                <a:solidFill>
                  <a:srgbClr val="FF0000"/>
                </a:solidFill>
                <a:latin typeface="Times New Roman" pitchFamily="18" charset="0"/>
                <a:cs typeface="Times New Roman" pitchFamily="18" charset="0"/>
              </a:rPr>
              <a:t>Fetal death </a:t>
            </a:r>
            <a:r>
              <a:rPr lang="en-US" sz="3600" dirty="0" smtClean="0">
                <a:latin typeface="Times New Roman" pitchFamily="18" charset="0"/>
                <a:cs typeface="Times New Roman" pitchFamily="18" charset="0"/>
              </a:rPr>
              <a:t>higher with infection in 1</a:t>
            </a:r>
            <a:r>
              <a:rPr lang="en-US" sz="3600" baseline="30000" dirty="0" smtClean="0">
                <a:latin typeface="Times New Roman" pitchFamily="18" charset="0"/>
                <a:cs typeface="Times New Roman" pitchFamily="18" charset="0"/>
              </a:rPr>
              <a:t>st </a:t>
            </a:r>
            <a:r>
              <a:rPr lang="en-US" sz="3600" dirty="0" smtClean="0">
                <a:latin typeface="Times New Roman" pitchFamily="18" charset="0"/>
                <a:cs typeface="Times New Roman" pitchFamily="18" charset="0"/>
              </a:rPr>
              <a:t>trimester</a:t>
            </a:r>
          </a:p>
          <a:p>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Clinical presentation</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10000"/>
          </a:bodyPr>
          <a:lstStyle/>
          <a:p>
            <a:pPr lvl="0">
              <a:buFont typeface="Calibri" pitchFamily="34" charset="0"/>
              <a:buChar char="•"/>
            </a:pPr>
            <a:r>
              <a:rPr lang="en-US" dirty="0" smtClean="0">
                <a:latin typeface="Footlight MT Light" pitchFamily="18" charset="0"/>
                <a:cs typeface="Times New Roman" pitchFamily="18" charset="0"/>
              </a:rPr>
              <a:t>Mostly  asymptomatic </a:t>
            </a:r>
          </a:p>
          <a:p>
            <a:pPr lvl="0">
              <a:buFont typeface="Calibri" pitchFamily="34" charset="0"/>
              <a:buChar char="•"/>
            </a:pPr>
            <a:r>
              <a:rPr lang="en-US" dirty="0" smtClean="0">
                <a:latin typeface="Footlight MT Light" pitchFamily="18" charset="0"/>
                <a:cs typeface="Times New Roman" pitchFamily="18" charset="0"/>
              </a:rPr>
              <a:t>Classic triad of symptoms:</a:t>
            </a:r>
          </a:p>
          <a:p>
            <a:pPr marL="971550" lvl="1" indent="-514350">
              <a:buFont typeface="+mj-lt"/>
              <a:buAutoNum type="arabicPeriod"/>
            </a:pPr>
            <a:r>
              <a:rPr lang="en-US" i="1" dirty="0" err="1" smtClean="0">
                <a:solidFill>
                  <a:srgbClr val="FF0000"/>
                </a:solidFill>
                <a:latin typeface="Footlight MT Light" pitchFamily="18" charset="0"/>
                <a:cs typeface="Times New Roman" pitchFamily="18" charset="0"/>
              </a:rPr>
              <a:t>Chorioretinitis</a:t>
            </a:r>
            <a:endParaRPr lang="en-US" i="1" dirty="0" smtClean="0">
              <a:solidFill>
                <a:srgbClr val="FF0000"/>
              </a:solidFill>
              <a:latin typeface="Footlight MT Light" pitchFamily="18" charset="0"/>
              <a:cs typeface="Times New Roman" pitchFamily="18" charset="0"/>
            </a:endParaRPr>
          </a:p>
          <a:p>
            <a:pPr marL="971550" lvl="1" indent="-514350">
              <a:buFont typeface="+mj-lt"/>
              <a:buAutoNum type="arabicPeriod"/>
            </a:pPr>
            <a:r>
              <a:rPr lang="en-US" i="1" dirty="0" smtClean="0">
                <a:solidFill>
                  <a:srgbClr val="FF0000"/>
                </a:solidFill>
                <a:latin typeface="Footlight MT Light" pitchFamily="18" charset="0"/>
                <a:cs typeface="Times New Roman" pitchFamily="18" charset="0"/>
              </a:rPr>
              <a:t>Hydrocephalus</a:t>
            </a:r>
          </a:p>
          <a:p>
            <a:pPr marL="971550" lvl="1" indent="-514350">
              <a:buFont typeface="+mj-lt"/>
              <a:buAutoNum type="arabicPeriod"/>
            </a:pPr>
            <a:r>
              <a:rPr lang="en-US" i="1" dirty="0" smtClean="0">
                <a:solidFill>
                  <a:srgbClr val="FF0000"/>
                </a:solidFill>
                <a:latin typeface="Footlight MT Light" pitchFamily="18" charset="0"/>
                <a:cs typeface="Times New Roman" pitchFamily="18" charset="0"/>
              </a:rPr>
              <a:t>Intracranial calcifications</a:t>
            </a: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endParaRPr lang="en-US" dirty="0" smtClean="0">
              <a:latin typeface="Footlight MT Light" pitchFamily="18" charset="0"/>
              <a:cs typeface="Times New Roman" pitchFamily="18" charset="0"/>
            </a:endParaRPr>
          </a:p>
          <a:p>
            <a:pPr lvl="0">
              <a:buFont typeface="Calibri" pitchFamily="34" charset="0"/>
              <a:buChar char="•"/>
            </a:pPr>
            <a:r>
              <a:rPr lang="en-US" dirty="0" smtClean="0">
                <a:latin typeface="Footlight MT Light" pitchFamily="18" charset="0"/>
                <a:cs typeface="Times New Roman" pitchFamily="18" charset="0"/>
              </a:rPr>
              <a:t>Other symptoms include fever, rash, HSM, microcephaly, seizures, jaundice, thrombocytopenia, lymphadenopathy </a:t>
            </a:r>
          </a:p>
          <a:p>
            <a:endParaRPr lang="ar-SA"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pic>
        <p:nvPicPr>
          <p:cNvPr id="4" name="Picture 6" descr="toxo baby"/>
          <p:cNvPicPr>
            <a:picLocks noChangeAspect="1" noChangeArrowheads="1"/>
          </p:cNvPicPr>
          <p:nvPr/>
        </p:nvPicPr>
        <p:blipFill>
          <a:blip r:embed="rId2" cstate="print"/>
          <a:srcRect/>
          <a:stretch>
            <a:fillRect/>
          </a:stretch>
        </p:blipFill>
        <p:spPr bwMode="auto">
          <a:xfrm>
            <a:off x="5486400" y="1568302"/>
            <a:ext cx="2133600" cy="1828800"/>
          </a:xfrm>
          <a:prstGeom prst="rect">
            <a:avLst/>
          </a:prstGeom>
          <a:noFill/>
          <a:ln w="9525">
            <a:noFill/>
            <a:miter lim="800000"/>
            <a:headEnd/>
            <a:tailEnd/>
          </a:ln>
        </p:spPr>
      </p:pic>
      <p:pic>
        <p:nvPicPr>
          <p:cNvPr id="6" name="Picture 4" descr="toxoplasmosis"/>
          <p:cNvPicPr>
            <a:picLocks noChangeAspect="1" noChangeArrowheads="1"/>
          </p:cNvPicPr>
          <p:nvPr/>
        </p:nvPicPr>
        <p:blipFill>
          <a:blip r:embed="rId3" cstate="print"/>
          <a:srcRect/>
          <a:stretch>
            <a:fillRect/>
          </a:stretch>
        </p:blipFill>
        <p:spPr bwMode="auto">
          <a:xfrm>
            <a:off x="4533900" y="2996465"/>
            <a:ext cx="1905000" cy="1536290"/>
          </a:xfrm>
          <a:prstGeom prst="rect">
            <a:avLst/>
          </a:prstGeom>
          <a:noFill/>
          <a:ln w="9525">
            <a:noFill/>
            <a:miter lim="800000"/>
            <a:headEnd/>
            <a:tailEnd/>
          </a:ln>
        </p:spPr>
      </p:pic>
      <p:pic>
        <p:nvPicPr>
          <p:cNvPr id="3076" name="Picture 4" descr="calcification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590800"/>
            <a:ext cx="1651891" cy="19437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orioretinitis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085" y="882945"/>
            <a:ext cx="1328486" cy="100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374648"/>
            <a:ext cx="8534400" cy="758952"/>
          </a:xfrm>
        </p:spPr>
        <p:txBody>
          <a:bodyPr>
            <a:noAutofit/>
          </a:bodyPr>
          <a:lstStyle/>
          <a:p>
            <a:r>
              <a:rPr lang="en-US" sz="4400" b="1" dirty="0" smtClean="0">
                <a:latin typeface="Times New Roman" pitchFamily="18" charset="0"/>
                <a:cs typeface="Times New Roman" pitchFamily="18" charset="0"/>
              </a:rPr>
              <a:t>Diagnosis , treatment and prevention</a:t>
            </a:r>
            <a:br>
              <a:rPr lang="en-US" sz="4400" b="1" dirty="0" smtClean="0">
                <a:latin typeface="Times New Roman" pitchFamily="18" charset="0"/>
                <a:cs typeface="Times New Roman" pitchFamily="18" charset="0"/>
              </a:rPr>
            </a:br>
            <a:endParaRPr lang="en-US" sz="4400" b="1"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lnSpcReduction="10000"/>
          </a:bodyPr>
          <a:lstStyle/>
          <a:p>
            <a:r>
              <a:rPr lang="en-US" dirty="0" smtClean="0">
                <a:latin typeface="Footlight MT Light" pitchFamily="18" charset="0"/>
                <a:cs typeface="Times New Roman" pitchFamily="18" charset="0"/>
              </a:rPr>
              <a:t>Diagnosis</a:t>
            </a:r>
          </a:p>
          <a:p>
            <a:pPr marL="514350" indent="-514350">
              <a:buFont typeface="+mj-lt"/>
              <a:buAutoNum type="arabicPeriod"/>
            </a:pPr>
            <a:r>
              <a:rPr lang="en-US" dirty="0" smtClean="0">
                <a:latin typeface="Footlight MT Light" pitchFamily="18" charset="0"/>
                <a:cs typeface="Times New Roman" pitchFamily="18" charset="0"/>
              </a:rPr>
              <a:t>Maternal  serology </a:t>
            </a:r>
            <a:r>
              <a:rPr lang="en-US" dirty="0" err="1" smtClean="0">
                <a:latin typeface="Footlight MT Light" pitchFamily="18" charset="0"/>
                <a:cs typeface="Times New Roman" pitchFamily="18" charset="0"/>
              </a:rPr>
              <a:t>IgM</a:t>
            </a:r>
            <a:r>
              <a:rPr lang="en-US" dirty="0" smtClean="0">
                <a:latin typeface="Footlight MT Light" pitchFamily="18" charset="0"/>
                <a:cs typeface="Times New Roman" pitchFamily="18" charset="0"/>
              </a:rPr>
              <a:t>/</a:t>
            </a:r>
            <a:r>
              <a:rPr lang="en-US" dirty="0" err="1" smtClean="0">
                <a:latin typeface="Footlight MT Light" pitchFamily="18" charset="0"/>
                <a:cs typeface="Times New Roman" pitchFamily="18" charset="0"/>
              </a:rPr>
              <a:t>IgA</a:t>
            </a:r>
            <a:r>
              <a:rPr lang="en-US" dirty="0" smtClean="0">
                <a:latin typeface="Footlight MT Light" pitchFamily="18" charset="0"/>
                <a:cs typeface="Times New Roman" pitchFamily="18" charset="0"/>
              </a:rPr>
              <a:t> , </a:t>
            </a:r>
            <a:r>
              <a:rPr lang="en-US" dirty="0" err="1" smtClean="0">
                <a:latin typeface="Footlight MT Light" pitchFamily="18" charset="0"/>
                <a:cs typeface="Times New Roman" pitchFamily="18" charset="0"/>
              </a:rPr>
              <a:t>IgG</a:t>
            </a:r>
            <a:r>
              <a:rPr lang="en-US" dirty="0" smtClean="0">
                <a:latin typeface="Footlight MT Light" pitchFamily="18" charset="0"/>
                <a:cs typeface="Times New Roman" pitchFamily="18" charset="0"/>
              </a:rPr>
              <a:t>,</a:t>
            </a:r>
          </a:p>
          <a:p>
            <a:pPr marL="514350" indent="-514350">
              <a:buFont typeface="+mj-lt"/>
              <a:buAutoNum type="arabicPeriod"/>
            </a:pPr>
            <a:r>
              <a:rPr lang="en-US" dirty="0" smtClean="0">
                <a:latin typeface="Footlight MT Light" pitchFamily="18" charset="0"/>
                <a:cs typeface="Times New Roman" pitchFamily="18" charset="0"/>
              </a:rPr>
              <a:t>Fetal ultrasound/ tissue culture and PCR</a:t>
            </a:r>
            <a:r>
              <a:rPr lang="en-US" dirty="0">
                <a:latin typeface="Footlight MT Light" pitchFamily="18" charset="0"/>
                <a:cs typeface="Times New Roman" pitchFamily="18" charset="0"/>
              </a:rPr>
              <a:t>.  </a:t>
            </a:r>
            <a:endParaRPr lang="en-US" dirty="0" smtClean="0">
              <a:latin typeface="Footlight MT Light" pitchFamily="18" charset="0"/>
              <a:cs typeface="Times New Roman" pitchFamily="18" charset="0"/>
            </a:endParaRPr>
          </a:p>
          <a:p>
            <a:pPr marL="514350" indent="-514350">
              <a:buFont typeface="+mj-lt"/>
              <a:buAutoNum type="arabicPeriod"/>
            </a:pPr>
            <a:r>
              <a:rPr lang="en-US" dirty="0" smtClean="0">
                <a:latin typeface="Footlight MT Light" pitchFamily="18" charset="0"/>
                <a:cs typeface="Times New Roman" pitchFamily="18" charset="0"/>
              </a:rPr>
              <a:t>Newborn </a:t>
            </a:r>
          </a:p>
          <a:p>
            <a:pPr marL="914400" lvl="1" indent="-457200">
              <a:buFont typeface="+mj-lt"/>
              <a:buAutoNum type="arabicPeriod"/>
            </a:pPr>
            <a:r>
              <a:rPr lang="en-US" dirty="0" smtClean="0">
                <a:latin typeface="Footlight MT Light" pitchFamily="18" charset="0"/>
                <a:cs typeface="Times New Roman" pitchFamily="18" charset="0"/>
              </a:rPr>
              <a:t>Serology</a:t>
            </a:r>
          </a:p>
          <a:p>
            <a:pPr marL="914400" lvl="1" indent="-457200">
              <a:buFont typeface="+mj-lt"/>
              <a:buAutoNum type="arabicPeriod"/>
            </a:pPr>
            <a:r>
              <a:rPr lang="en-US" dirty="0" smtClean="0">
                <a:latin typeface="Footlight MT Light" pitchFamily="18" charset="0"/>
                <a:cs typeface="Times New Roman" pitchFamily="18" charset="0"/>
              </a:rPr>
              <a:t>Culture</a:t>
            </a:r>
          </a:p>
          <a:p>
            <a:pPr marL="914400" lvl="1" indent="-457200">
              <a:buFont typeface="+mj-lt"/>
              <a:buAutoNum type="arabicPeriod"/>
            </a:pPr>
            <a:r>
              <a:rPr lang="en-US" dirty="0" smtClean="0">
                <a:latin typeface="Footlight MT Light" pitchFamily="18" charset="0"/>
                <a:cs typeface="Times New Roman" pitchFamily="18" charset="0"/>
              </a:rPr>
              <a:t>PCR</a:t>
            </a:r>
            <a:endParaRPr lang="ar-SA" dirty="0" smtClean="0">
              <a:latin typeface="Footlight MT Light" pitchFamily="18" charset="0"/>
              <a:cs typeface="Times New Roman" pitchFamily="18" charset="0"/>
            </a:endParaRPr>
          </a:p>
          <a:p>
            <a:endParaRPr lang="en-US" dirty="0">
              <a:latin typeface="Footlight MT Light" pitchFamily="18" charset="0"/>
              <a:cs typeface="Times New Roman" pitchFamily="18" charset="0"/>
            </a:endParaRPr>
          </a:p>
        </p:txBody>
      </p:sp>
      <p:sp>
        <p:nvSpPr>
          <p:cNvPr id="6" name="Content Placeholder 5"/>
          <p:cNvSpPr>
            <a:spLocks noGrp="1"/>
          </p:cNvSpPr>
          <p:nvPr>
            <p:ph sz="half" idx="2"/>
          </p:nvPr>
        </p:nvSpPr>
        <p:spPr/>
        <p:txBody>
          <a:bodyPr>
            <a:normAutofit lnSpcReduction="10000"/>
          </a:bodyPr>
          <a:lstStyle/>
          <a:p>
            <a:r>
              <a:rPr lang="en-US" dirty="0" smtClean="0">
                <a:latin typeface="Footlight MT Light" pitchFamily="18" charset="0"/>
                <a:cs typeface="Times New Roman" pitchFamily="18" charset="0"/>
              </a:rPr>
              <a:t>Treatment</a:t>
            </a:r>
          </a:p>
          <a:p>
            <a:pPr marL="514350" indent="-514350">
              <a:buFont typeface="+mj-lt"/>
              <a:buAutoNum type="arabicPeriod"/>
            </a:pPr>
            <a:r>
              <a:rPr lang="en-US" dirty="0" err="1" smtClean="0">
                <a:latin typeface="Footlight MT Light" pitchFamily="18" charset="0"/>
                <a:cs typeface="Times New Roman" pitchFamily="18" charset="0"/>
              </a:rPr>
              <a:t>Spiramycin</a:t>
            </a:r>
            <a:endParaRPr lang="en-US" dirty="0" smtClean="0">
              <a:latin typeface="Footlight MT Light" pitchFamily="18" charset="0"/>
              <a:cs typeface="Times New Roman" pitchFamily="18" charset="0"/>
            </a:endParaRPr>
          </a:p>
          <a:p>
            <a:pPr marL="514350" indent="-514350">
              <a:buFont typeface="+mj-lt"/>
              <a:buAutoNum type="arabicPeriod"/>
            </a:pP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Pyrimethamine</a:t>
            </a:r>
            <a:r>
              <a:rPr lang="en-US" dirty="0" smtClean="0">
                <a:latin typeface="Footlight MT Light" pitchFamily="18" charset="0"/>
                <a:cs typeface="Times New Roman" pitchFamily="18" charset="0"/>
              </a:rPr>
              <a:t> and sulfadiazine</a:t>
            </a:r>
          </a:p>
          <a:p>
            <a:pPr marL="514350" indent="-514350">
              <a:buFont typeface="+mj-lt"/>
              <a:buAutoNum type="arabicPeriod"/>
            </a:pPr>
            <a:endParaRPr lang="en-US" dirty="0">
              <a:latin typeface="Footlight MT Light" pitchFamily="18" charset="0"/>
              <a:cs typeface="Times New Roman" pitchFamily="18" charset="0"/>
            </a:endParaRPr>
          </a:p>
          <a:p>
            <a:pPr marL="514350" indent="-514350"/>
            <a:r>
              <a:rPr lang="en-US" dirty="0" smtClean="0">
                <a:latin typeface="Footlight MT Light" pitchFamily="18" charset="0"/>
                <a:cs typeface="Times New Roman" pitchFamily="18" charset="0"/>
              </a:rPr>
              <a:t>Prevention</a:t>
            </a:r>
          </a:p>
          <a:p>
            <a:pPr marL="514350" indent="-514350">
              <a:buFont typeface="+mj-lt"/>
              <a:buAutoNum type="arabicPeriod"/>
            </a:pPr>
            <a:r>
              <a:rPr lang="en-US" dirty="0" smtClean="0">
                <a:latin typeface="Footlight MT Light" pitchFamily="18" charset="0"/>
                <a:cs typeface="Times New Roman" pitchFamily="18" charset="0"/>
              </a:rPr>
              <a:t>Avoid exposure to contaminated food or water and undercooked meat</a:t>
            </a:r>
          </a:p>
          <a:p>
            <a:pPr marL="514350" indent="-514350">
              <a:buFont typeface="+mj-lt"/>
              <a:buAutoNum type="arabicPeriod"/>
            </a:pPr>
            <a:r>
              <a:rPr lang="en-US" dirty="0" smtClean="0">
                <a:latin typeface="Footlight MT Light" pitchFamily="18" charset="0"/>
                <a:cs typeface="Times New Roman" pitchFamily="18" charset="0"/>
              </a:rPr>
              <a:t>Hand washing</a:t>
            </a:r>
            <a:endParaRPr lang="en-US"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685</TotalTime>
  <Words>950</Words>
  <Application>Microsoft Office PowerPoint</Application>
  <PresentationFormat>On-screen Show (4:3)</PresentationFormat>
  <Paragraphs>328</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Civic</vt:lpstr>
      <vt:lpstr>Congenital Infection</vt:lpstr>
      <vt:lpstr>Rout of Transmission</vt:lpstr>
      <vt:lpstr>Important Information for any congenital infection</vt:lpstr>
      <vt:lpstr>Terminology</vt:lpstr>
      <vt:lpstr>Risk  and features  of congenital infection</vt:lpstr>
      <vt:lpstr>Toxoplasmosis</vt:lpstr>
      <vt:lpstr>Epidemiolology </vt:lpstr>
      <vt:lpstr>Clinical presentation</vt:lpstr>
      <vt:lpstr>Diagnosis , treatment and prevention </vt:lpstr>
      <vt:lpstr>Syphilis</vt:lpstr>
      <vt:lpstr>Clinical features</vt:lpstr>
      <vt:lpstr>Diagnosis and Treatment</vt:lpstr>
      <vt:lpstr>Parvovirus P 19 </vt:lpstr>
      <vt:lpstr>Epidemiology</vt:lpstr>
      <vt:lpstr>Clinical Faeture</vt:lpstr>
      <vt:lpstr>Diagnosis, and Treatment</vt:lpstr>
      <vt:lpstr>Neonatal Varicella</vt:lpstr>
      <vt:lpstr>Clinical Features</vt:lpstr>
      <vt:lpstr>Diagnosis</vt:lpstr>
      <vt:lpstr>Treatment and Prevention</vt:lpstr>
      <vt:lpstr>rubella</vt:lpstr>
      <vt:lpstr>Epidemiology</vt:lpstr>
      <vt:lpstr>Clinical Features</vt:lpstr>
      <vt:lpstr>Diagnosis</vt:lpstr>
      <vt:lpstr>Treatment Prevention</vt:lpstr>
      <vt:lpstr>cytomegalovirus</vt:lpstr>
      <vt:lpstr>Epidemiology</vt:lpstr>
      <vt:lpstr>Clinical presentation</vt:lpstr>
      <vt:lpstr>Diagnosis</vt:lpstr>
      <vt:lpstr>Treatment Prevention</vt:lpstr>
      <vt:lpstr>herpes simplex </vt:lpstr>
      <vt:lpstr>Epidemiology</vt:lpstr>
      <vt:lpstr>Clinical presentation</vt:lpstr>
      <vt:lpstr>Diagnosis and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Dr.Ali Somily</dc:creator>
  <cp:lastModifiedBy>3422</cp:lastModifiedBy>
  <cp:revision>67</cp:revision>
  <dcterms:created xsi:type="dcterms:W3CDTF">2011-02-27T20:28:40Z</dcterms:created>
  <dcterms:modified xsi:type="dcterms:W3CDTF">2016-04-05T07:47:43Z</dcterms:modified>
</cp:coreProperties>
</file>