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FD0B5-FC54-4CF8-A6AE-F18337DA59C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B5AB5-6284-4654-BC60-05CE16E6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6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7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484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B6AC0-866F-4699-8D9E-3A93E62E333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FBE585-5B21-40A2-BD39-4D1D6582641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imgres?imgurl=http://eyemicrobiology.upmc.com/Images/Sub/Photochlaminclusions.jpg&amp;imgrefurl=http://eyemicrobiology.upmc.com/Chlamydia.htm&amp;usg=__TCnkbcgBDjIbvfymDNXIke3afl8=&amp;h=140&amp;w=186&amp;sz=9&amp;hl=ar&amp;start=4&amp;zoom=1&amp;tbnid=VOcwbIw9cJ2ZKM:&amp;tbnh=77&amp;tbnw=102&amp;prev=/images?q=CHLAMYDIA+INCLUSION+BODIES&amp;um=1&amp;hl=ar&amp;safe=active&amp;sa=G&amp;gbv=2&amp;tbs=isch:1&amp;um=1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condary_Syphilis_on_palms_CDC_6809_lores.rsh.jpg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17" Type="http://schemas.openxmlformats.org/officeDocument/2006/relationships/image" Target="../media/image18.jpeg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10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Chlamydia, Syphilis &amp; Gonorrhea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Reproductive Block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Prof. </a:t>
            </a:r>
            <a:r>
              <a:rPr lang="en-US" b="1" i="1" dirty="0" err="1" smtClean="0">
                <a:solidFill>
                  <a:srgbClr val="FFFF00"/>
                </a:solidFill>
              </a:rPr>
              <a:t>Hanan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Habib</a:t>
            </a:r>
            <a:r>
              <a:rPr lang="en-US" b="1" i="1" dirty="0" smtClean="0">
                <a:solidFill>
                  <a:srgbClr val="FFFF00"/>
                </a:solidFill>
              </a:rPr>
              <a:t> &amp; Prof A.M. </a:t>
            </a:r>
            <a:r>
              <a:rPr lang="en-US" b="1" i="1" dirty="0" err="1" smtClean="0">
                <a:solidFill>
                  <a:srgbClr val="FFFF00"/>
                </a:solidFill>
              </a:rPr>
              <a:t>Kambal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Pathology &amp; Laboratory Medicine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KSU-MC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</a:t>
            </a:r>
            <a:r>
              <a:rPr lang="en-US" b="1" dirty="0" smtClean="0">
                <a:solidFill>
                  <a:srgbClr val="00B0F0"/>
                </a:solidFill>
              </a:rPr>
              <a:t>L1,L2,L3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is common in South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  <p:extLst>
      <p:ext uri="{BB962C8B-B14F-4D97-AF65-F5344CB8AC3E}">
        <p14:creationId xmlns:p14="http://schemas.microsoft.com/office/powerpoint/2010/main" val="13927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or </a:t>
            </a:r>
            <a:r>
              <a:rPr lang="en-US" b="1" dirty="0" err="1" smtClean="0">
                <a:solidFill>
                  <a:srgbClr val="C00000"/>
                </a:solidFill>
              </a:rPr>
              <a:t>Ligase</a:t>
            </a:r>
            <a:r>
              <a:rPr lang="en-US" b="1" dirty="0" smtClean="0">
                <a:solidFill>
                  <a:srgbClr val="C00000"/>
                </a:solidFill>
              </a:rPr>
              <a:t> chain reaction (LCR) </a:t>
            </a:r>
            <a:r>
              <a:rPr lang="en-US" b="1" dirty="0" smtClean="0">
                <a:solidFill>
                  <a:srgbClr val="002060"/>
                </a:solidFill>
              </a:rPr>
              <a:t>are the most sensitive methods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but it is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C.trachomatis</a:t>
            </a:r>
            <a:r>
              <a:rPr lang="en-US" b="1" dirty="0" smtClean="0"/>
              <a:t> inclusions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4" name="Picture 2" descr="http://t0.gstatic.com/images?q=tbn:VOcwbIw9cJ2ZKM:http://eyemicrobiology.upmc.com/Images/Sub/Photochlaminclus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7464" y="5105400"/>
            <a:ext cx="2656936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47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Gonorrhea: 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2-5 days IP .</a:t>
            </a:r>
          </a:p>
          <a:p>
            <a:pPr>
              <a:buNone/>
            </a:pPr>
            <a:r>
              <a:rPr lang="en-US" dirty="0" smtClean="0"/>
              <a:t>Men: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discharge. </a:t>
            </a:r>
          </a:p>
          <a:p>
            <a:pPr>
              <a:buNone/>
            </a:pPr>
            <a:r>
              <a:rPr lang="en-US" dirty="0" smtClean="0"/>
              <a:t>Women: </a:t>
            </a:r>
            <a:r>
              <a:rPr lang="en-US" dirty="0" err="1" smtClean="0">
                <a:solidFill>
                  <a:srgbClr val="C00000"/>
                </a:solidFill>
              </a:rPr>
              <a:t>mucopurulent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dirty="0" smtClean="0"/>
              <a:t>In both sexes: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Symptoms are similar to </a:t>
            </a:r>
            <a:r>
              <a:rPr lang="en-US" b="1" i="1" dirty="0" smtClean="0">
                <a:solidFill>
                  <a:srgbClr val="002060"/>
                </a:solidFill>
              </a:rPr>
              <a:t>Chlamydia</a:t>
            </a:r>
            <a:r>
              <a:rPr lang="en-US" b="1" dirty="0" smtClean="0">
                <a:solidFill>
                  <a:srgbClr val="002060"/>
                </a:solidFill>
              </a:rPr>
              <a:t> infection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14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include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Gonoccocal</a:t>
            </a:r>
            <a:r>
              <a:rPr lang="en-US" dirty="0" smtClean="0"/>
              <a:t> Infection ( DGI) due to spread to the bloodstream.</a:t>
            </a: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83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 stream.</a:t>
            </a:r>
          </a:p>
          <a:p>
            <a:r>
              <a:rPr lang="en-US" dirty="0" smtClean="0"/>
              <a:t>Clinically : 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95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Non-sexual transmission is rare.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35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59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>
                <a:solidFill>
                  <a:srgbClr val="C00000"/>
                </a:solidFill>
              </a:rPr>
              <a:t> within a </a:t>
            </a:r>
            <a:r>
              <a:rPr lang="en-US" b="1" dirty="0" err="1" smtClean="0">
                <a:solidFill>
                  <a:srgbClr val="C00000"/>
                </a:solidFill>
              </a:rPr>
              <a:t>neutrophil</a:t>
            </a:r>
            <a:r>
              <a:rPr lang="en-US" b="1" dirty="0" smtClean="0">
                <a:solidFill>
                  <a:srgbClr val="C00000"/>
                </a:solidFill>
              </a:rPr>
              <a:t> (intracellular)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</a:t>
            </a:r>
            <a:r>
              <a:rPr lang="en-US" b="1" dirty="0" smtClean="0">
                <a:solidFill>
                  <a:schemeClr val="tx2"/>
                </a:solidFill>
              </a:rPr>
              <a:t>Thayer-Martin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1125"/>
            <a:ext cx="3962400" cy="4498675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6482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84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Know the causative agents of syphilis, gonorrhea and Chlamydia infections.</a:t>
            </a:r>
          </a:p>
          <a:p>
            <a:pPr lvl="0"/>
            <a:r>
              <a:rPr lang="en-US" dirty="0" smtClean="0"/>
              <a:t>Realize that these three infections are acquired through sexual intercourse.</a:t>
            </a:r>
          </a:p>
          <a:p>
            <a:pPr lvl="0"/>
            <a:r>
              <a:rPr lang="en-US" dirty="0" smtClean="0"/>
              <a:t>Know the pathogenesis of syphilis, gonorrhea and Chlamydia infection.</a:t>
            </a:r>
          </a:p>
          <a:p>
            <a:pPr lvl="0"/>
            <a:r>
              <a:rPr lang="en-US" dirty="0" smtClean="0"/>
              <a:t>Describe the clinical feature of the primary, secondary tertiary syphilis and complications.</a:t>
            </a:r>
          </a:p>
          <a:p>
            <a:pPr lvl="0"/>
            <a:r>
              <a:rPr lang="en-US" dirty="0" smtClean="0"/>
              <a:t>Recall the different diagnostic methods for the different stages of syphilis.</a:t>
            </a:r>
          </a:p>
          <a:p>
            <a:pPr lvl="0"/>
            <a:r>
              <a:rPr lang="en-US" dirty="0" smtClean="0"/>
              <a:t>Describe the clinical features of gonorrhea that affect only men, only women and those ones which affect both sexes.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smtClean="0"/>
              <a:t>Counseling.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63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err="1" smtClean="0"/>
              <a:t>subsp.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9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</a:t>
            </a:r>
            <a:r>
              <a:rPr lang="en-US" b="1" dirty="0" smtClean="0">
                <a:solidFill>
                  <a:srgbClr val="FF0000"/>
                </a:solidFill>
              </a:rPr>
              <a:t>contact with mucosal surfaces </a:t>
            </a:r>
            <a:r>
              <a:rPr lang="en-US" b="1" dirty="0" smtClean="0">
                <a:solidFill>
                  <a:srgbClr val="0070C0"/>
                </a:solidFill>
              </a:rPr>
              <a:t>or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FF0000"/>
                </a:solidFill>
              </a:rPr>
              <a:t>transplacental</a:t>
            </a:r>
            <a:r>
              <a:rPr lang="en-US" b="1" dirty="0" smtClean="0">
                <a:solidFill>
                  <a:srgbClr val="FF0000"/>
                </a:solidFill>
              </a:rPr>
              <a:t> transmission </a:t>
            </a:r>
            <a:r>
              <a:rPr lang="en-US" b="1" dirty="0" smtClean="0">
                <a:solidFill>
                  <a:srgbClr val="0070C0"/>
                </a:solidFill>
              </a:rPr>
              <a:t>to fetus.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5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 access through </a:t>
            </a:r>
            <a:r>
              <a:rPr lang="en-US" dirty="0" err="1" smtClean="0"/>
              <a:t>inapparent</a:t>
            </a:r>
            <a:r>
              <a:rPr lang="en-US" dirty="0" smtClean="0"/>
              <a:t>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granulomas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Clinical Manifestations-Stages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with firm base and raised margins on external genitalia or cervix ,anal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36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snail track ulcers)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83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  <p:extLst>
      <p:ext uri="{BB962C8B-B14F-4D97-AF65-F5344CB8AC3E}">
        <p14:creationId xmlns:p14="http://schemas.microsoft.com/office/powerpoint/2010/main" val="31546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err="1" smtClean="0"/>
              <a:t>Loacalized</a:t>
            </a:r>
            <a:r>
              <a:rPr lang="en-US" dirty="0" smtClean="0"/>
              <a:t>  </a:t>
            </a:r>
            <a:r>
              <a:rPr lang="en-US" dirty="0" err="1" smtClean="0"/>
              <a:t>granulomatous</a:t>
            </a:r>
            <a:r>
              <a:rPr lang="en-US" dirty="0" smtClean="0"/>
              <a:t>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</a:t>
            </a:r>
            <a:r>
              <a:rPr lang="en-US" dirty="0" smtClean="0"/>
              <a:t>develop if the mother not treated ,fetus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anemia ,thrombocytopenia, and liver failure.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78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, </a:t>
            </a:r>
            <a:r>
              <a:rPr lang="en-US" dirty="0" err="1" smtClean="0"/>
              <a:t>anticardiolipin</a:t>
            </a:r>
            <a:r>
              <a:rPr lang="en-US" dirty="0" smtClean="0"/>
              <a:t> antibody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.Titer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19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Describe the different laboratory tests for the diagnosis of gonorrhea</a:t>
            </a:r>
          </a:p>
          <a:p>
            <a:pPr lvl="0"/>
            <a:r>
              <a:rPr lang="en-US" dirty="0" smtClean="0"/>
              <a:t>Describe the morphology and the distinct life cycle of the </a:t>
            </a:r>
            <a:r>
              <a:rPr lang="en-US" i="1" dirty="0" smtClean="0"/>
              <a:t>Chlamydia.</a:t>
            </a:r>
          </a:p>
          <a:p>
            <a:pPr lvl="0"/>
            <a:r>
              <a:rPr lang="en-US" dirty="0" smtClean="0"/>
              <a:t>Realize what are the different genera, species and serotypes of the family </a:t>
            </a:r>
            <a:r>
              <a:rPr lang="en-US" dirty="0" err="1" smtClean="0"/>
              <a:t>Chlamydophila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Recognize that </a:t>
            </a:r>
            <a:r>
              <a:rPr lang="en-US" i="1" dirty="0" smtClean="0"/>
              <a:t>Chlamydia </a:t>
            </a:r>
            <a:r>
              <a:rPr lang="en-US" dirty="0" smtClean="0"/>
              <a:t>cause different disease that affect the eye (causing trachoma) and the respiratory system (mainly cause a typical pneumonia).</a:t>
            </a:r>
          </a:p>
          <a:p>
            <a:pPr lvl="0"/>
            <a:r>
              <a:rPr lang="en-US" dirty="0" smtClean="0"/>
              <a:t>Know the different </a:t>
            </a:r>
            <a:r>
              <a:rPr lang="en-US" dirty="0" err="1" smtClean="0"/>
              <a:t>urogenital</a:t>
            </a:r>
            <a:r>
              <a:rPr lang="en-US" dirty="0" smtClean="0"/>
              <a:t> clinical syndromes caused by </a:t>
            </a:r>
            <a:r>
              <a:rPr lang="en-US" i="1" dirty="0" smtClean="0"/>
              <a:t>Chlamydia </a:t>
            </a:r>
            <a:r>
              <a:rPr lang="en-US" i="1" dirty="0" err="1" smtClean="0"/>
              <a:t>trachomatis</a:t>
            </a:r>
            <a:r>
              <a:rPr lang="en-US" dirty="0" smtClean="0"/>
              <a:t> that affect men, women and both sex.</a:t>
            </a:r>
          </a:p>
          <a:p>
            <a:pPr lvl="0"/>
            <a:r>
              <a:rPr lang="en-US" dirty="0" smtClean="0"/>
              <a:t>Realize that these </a:t>
            </a:r>
            <a:r>
              <a:rPr lang="en-US" dirty="0" err="1" smtClean="0"/>
              <a:t>urogenital</a:t>
            </a:r>
            <a:r>
              <a:rPr lang="en-US" dirty="0" smtClean="0"/>
              <a:t> syndromes are difficult to differentiate clinically from the similar ones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pPr lvl="0"/>
            <a:r>
              <a:rPr lang="en-US" dirty="0" smtClean="0"/>
              <a:t>Know the treatment of syphilis, gonorrhea and Chlamydia infections.</a:t>
            </a:r>
          </a:p>
          <a:p>
            <a:r>
              <a:rPr lang="en-US" dirty="0" smtClean="0"/>
              <a:t>Realize that there are no effective vaccines against all these three diseases.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47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syphilis serology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Test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Stage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 smtClean="0"/>
              <a:t>Nontreponemal</a:t>
            </a:r>
            <a:r>
              <a:rPr lang="en-US" b="1" dirty="0" smtClean="0"/>
              <a:t> tests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counseling.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49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609600"/>
            <a:ext cx="1847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b/bd/Secondary_Syphilis_on_palms_CDC_6809_lores.rsh.jpg/120px-Secondary_Syphilis_on_palms_CDC_6809_lores.rs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752600"/>
            <a:ext cx="2514600" cy="22860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00800" y="1828800"/>
            <a:ext cx="21336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24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virus, parasite ) may be transmitted by sexual 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47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  <a:p>
            <a:r>
              <a:rPr lang="en-US" dirty="0" smtClean="0"/>
              <a:t>Image of </a:t>
            </a:r>
            <a:r>
              <a:rPr lang="en-US" dirty="0" smtClean="0">
                <a:solidFill>
                  <a:srgbClr val="FF0000"/>
                </a:solidFill>
              </a:rPr>
              <a:t>inclusion bodies: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962400"/>
            <a:ext cx="3810001" cy="24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534400" cy="646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51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cervicitis  develop urethritis  after 2-6 weeks incubation period.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(NGU)) 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</a:t>
            </a:r>
            <a:r>
              <a:rPr lang="en-US" b="1" u="sng" dirty="0" smtClean="0">
                <a:solidFill>
                  <a:srgbClr val="7030A0"/>
                </a:solidFill>
              </a:rPr>
              <a:t>asymptomatic</a:t>
            </a:r>
            <a:r>
              <a:rPr lang="en-US" dirty="0" smtClean="0">
                <a:solidFill>
                  <a:srgbClr val="7030A0"/>
                </a:solidFill>
              </a:rPr>
              <a:t>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1867</Words>
  <Application>Microsoft Office PowerPoint</Application>
  <PresentationFormat>On-screen Show (4:3)</PresentationFormat>
  <Paragraphs>188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Chlamydia, Syphilis &amp; Gonorrhea Reproductive Block</vt:lpstr>
      <vt:lpstr>Objectives </vt:lpstr>
      <vt:lpstr>Objectives </vt:lpstr>
      <vt:lpstr>Chlamydia</vt:lpstr>
      <vt:lpstr>PowerPoint Presentation</vt:lpstr>
      <vt:lpstr>Chlamydia species  </vt:lpstr>
      <vt:lpstr>Epidemiology</vt:lpstr>
      <vt:lpstr>Pathogenesis of Chlamydia</vt:lpstr>
      <vt:lpstr>Genital infections caused by C.trachomatis</vt:lpstr>
      <vt:lpstr>PowerPoint Presentation</vt:lpstr>
      <vt:lpstr>Diagnosis of Chlamydia genital infections</vt:lpstr>
      <vt:lpstr>Treatment &amp; Prevention</vt:lpstr>
      <vt:lpstr>Gonorrhea: 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PowerPoint Presentation</vt:lpstr>
      <vt:lpstr>Treatment of Gonorrhea</vt:lpstr>
      <vt:lpstr>Syphilis</vt:lpstr>
      <vt:lpstr>Epidemiology of Syphilis</vt:lpstr>
      <vt:lpstr>Pathogenesis</vt:lpstr>
      <vt:lpstr>Clinical Manifestations-Stages of Syphilis</vt:lpstr>
      <vt:lpstr>Secondary Syphilis</vt:lpstr>
      <vt:lpstr>PowerPoint Presentation</vt:lpstr>
      <vt:lpstr>PowerPoint Presentation</vt:lpstr>
      <vt:lpstr>Cardiovascular Syphilis</vt:lpstr>
      <vt:lpstr>Diagnosis of syphilis</vt:lpstr>
      <vt:lpstr>PowerPoint Presentation</vt:lpstr>
      <vt:lpstr>Summary of syphilis serology</vt:lpstr>
      <vt:lpstr>Treatment and Prevention</vt:lpstr>
      <vt:lpstr>Syphilis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 Reproductive Block</dc:title>
  <dc:creator>3422</dc:creator>
  <cp:lastModifiedBy>3422</cp:lastModifiedBy>
  <cp:revision>1</cp:revision>
  <dcterms:created xsi:type="dcterms:W3CDTF">2016-04-14T09:01:19Z</dcterms:created>
  <dcterms:modified xsi:type="dcterms:W3CDTF">2016-04-14T09:01:41Z</dcterms:modified>
</cp:coreProperties>
</file>