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43" r:id="rId2"/>
    <p:sldId id="333" r:id="rId3"/>
    <p:sldId id="348" r:id="rId4"/>
    <p:sldId id="349" r:id="rId5"/>
    <p:sldId id="344" r:id="rId6"/>
    <p:sldId id="275" r:id="rId7"/>
    <p:sldId id="320" r:id="rId8"/>
    <p:sldId id="295" r:id="rId9"/>
    <p:sldId id="345" r:id="rId10"/>
    <p:sldId id="346" r:id="rId11"/>
    <p:sldId id="323" r:id="rId12"/>
    <p:sldId id="337" r:id="rId13"/>
    <p:sldId id="328" r:id="rId14"/>
    <p:sldId id="327" r:id="rId15"/>
    <p:sldId id="336" r:id="rId16"/>
    <p:sldId id="325" r:id="rId17"/>
    <p:sldId id="338" r:id="rId18"/>
    <p:sldId id="326" r:id="rId19"/>
    <p:sldId id="341" r:id="rId20"/>
    <p:sldId id="283" r:id="rId21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CCFFFF"/>
    <a:srgbClr val="EBFFB3"/>
    <a:srgbClr val="3101FF"/>
    <a:srgbClr val="0000FF"/>
    <a:srgbClr val="FF33CC"/>
    <a:srgbClr val="FF00FF"/>
    <a:srgbClr val="E7FFFF"/>
    <a:srgbClr val="CDFFF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864" y="-7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C0D4D6E-95EB-4BCC-BDBB-A5D6B6FB35B2}" type="datetimeFigureOut">
              <a:rPr lang="ar-EG" smtClean="0"/>
              <a:pPr/>
              <a:t>14/06/1437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9D41416-D7D6-4A82-A138-A99A06653B14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01237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C044F-F362-483A-918B-44400F105E8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C044F-F362-483A-918B-44400F105E8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A401-BF32-4AEA-BF29-E1D5CCF33233}" type="datetimeFigureOut">
              <a:rPr lang="ar-EG" smtClean="0"/>
              <a:pPr/>
              <a:t>14/06/1437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5745-8351-4480-A0F9-45A4E7AE8CF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856712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A401-BF32-4AEA-BF29-E1D5CCF33233}" type="datetimeFigureOut">
              <a:rPr lang="ar-EG" smtClean="0"/>
              <a:pPr/>
              <a:t>14/06/1437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5745-8351-4480-A0F9-45A4E7AE8CF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05365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A401-BF32-4AEA-BF29-E1D5CCF33233}" type="datetimeFigureOut">
              <a:rPr lang="ar-EG" smtClean="0"/>
              <a:pPr/>
              <a:t>14/06/1437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5745-8351-4480-A0F9-45A4E7AE8CF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60163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A401-BF32-4AEA-BF29-E1D5CCF33233}" type="datetimeFigureOut">
              <a:rPr lang="ar-EG" smtClean="0"/>
              <a:pPr/>
              <a:t>14/06/1437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5745-8351-4480-A0F9-45A4E7AE8CF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034192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A401-BF32-4AEA-BF29-E1D5CCF33233}" type="datetimeFigureOut">
              <a:rPr lang="ar-EG" smtClean="0"/>
              <a:pPr/>
              <a:t>14/06/1437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5745-8351-4480-A0F9-45A4E7AE8CF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38426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A401-BF32-4AEA-BF29-E1D5CCF33233}" type="datetimeFigureOut">
              <a:rPr lang="ar-EG" smtClean="0"/>
              <a:pPr/>
              <a:t>14/06/1437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5745-8351-4480-A0F9-45A4E7AE8CF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484621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A401-BF32-4AEA-BF29-E1D5CCF33233}" type="datetimeFigureOut">
              <a:rPr lang="ar-EG" smtClean="0"/>
              <a:pPr/>
              <a:t>14/06/1437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5745-8351-4480-A0F9-45A4E7AE8CF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436272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A401-BF32-4AEA-BF29-E1D5CCF33233}" type="datetimeFigureOut">
              <a:rPr lang="ar-EG" smtClean="0"/>
              <a:pPr/>
              <a:t>14/06/1437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5745-8351-4480-A0F9-45A4E7AE8CF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668468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A401-BF32-4AEA-BF29-E1D5CCF33233}" type="datetimeFigureOut">
              <a:rPr lang="ar-EG" smtClean="0"/>
              <a:pPr/>
              <a:t>14/06/1437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5745-8351-4480-A0F9-45A4E7AE8CF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932552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A401-BF32-4AEA-BF29-E1D5CCF33233}" type="datetimeFigureOut">
              <a:rPr lang="ar-EG" smtClean="0"/>
              <a:pPr/>
              <a:t>14/06/1437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5745-8351-4480-A0F9-45A4E7AE8CF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131802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A401-BF32-4AEA-BF29-E1D5CCF33233}" type="datetimeFigureOut">
              <a:rPr lang="ar-EG" smtClean="0"/>
              <a:pPr/>
              <a:t>14/06/1437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5745-8351-4480-A0F9-45A4E7AE8CF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18817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000099"/>
            </a:gs>
            <a:gs pos="21000">
              <a:srgbClr val="0066FF"/>
            </a:gs>
            <a:gs pos="31000">
              <a:srgbClr val="00FFFF">
                <a:alpha val="22000"/>
              </a:srgbClr>
            </a:gs>
            <a:gs pos="53000">
              <a:srgbClr val="E1F4FF">
                <a:alpha val="60000"/>
              </a:srgbClr>
            </a:gs>
            <a:gs pos="54000">
              <a:schemeClr val="bg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0A401-BF32-4AEA-BF29-E1D5CCF33233}" type="datetimeFigureOut">
              <a:rPr lang="ar-EG" smtClean="0"/>
              <a:pPr/>
              <a:t>14/06/1437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C5745-8351-4480-A0F9-45A4E7AE8CF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442311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imgres?imgurl=http://image.shutterstock.com/display_pic_with_logo/467689/467689,1280897058,1/stock-photo-human-sperm-cells-trying-to-reach-an-human-ovum-58415755.jpg&amp;imgrefurl=http://www.shutterstock.com/pic-58415755/stock-photo-human-sperm-cells-trying-to-reach-an-human-ovum.html&amp;usg=__tVMkHUUrhK1_86-3sgWgAzjAmps=&amp;h=320&amp;w=450&amp;sz=43&amp;hl=en&amp;start=192&amp;zoom=1&amp;itbs=1&amp;tbnid=prXcasqQZwHWTM:&amp;tbnh=90&amp;tbnw=127&amp;prev=/images?q=sperm+cells&amp;start=180&amp;hl=en&amp;safe=active&amp;sa=N&amp;gbv=2&amp;ndsp=20&amp;tbs=isch:1&amp;ei=CC9aTcbBEJGYOs6C7Zs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imgres?imgurl=http://image.shutterstock.com/display_pic_with_logo/467689/467689,1280897058,1/stock-photo-human-sperm-cells-trying-to-reach-an-human-ovum-58415755.jpg&amp;imgrefurl=http://www.shutterstock.com/pic-58415755/stock-photo-human-sperm-cells-trying-to-reach-an-human-ovum.html&amp;usg=__tVMkHUUrhK1_86-3sgWgAzjAmps=&amp;h=320&amp;w=450&amp;sz=43&amp;hl=en&amp;start=192&amp;zoom=1&amp;itbs=1&amp;tbnid=prXcasqQZwHWTM:&amp;tbnh=90&amp;tbnw=127&amp;prev=/images?q=sperm+cells&amp;start=180&amp;hl=en&amp;safe=active&amp;sa=N&amp;gbv=2&amp;ndsp=20&amp;tbs=isch:1&amp;ei=CC9aTcbBEJGYOs6C7Zs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imgres?imgurl=http://image.shutterstock.com/display_pic_with_logo/467689/467689,1280897058,1/stock-photo-human-sperm-cells-trying-to-reach-an-human-ovum-58415755.jpg&amp;imgrefurl=http://www.shutterstock.com/pic-58415755/stock-photo-human-sperm-cells-trying-to-reach-an-human-ovum.html&amp;usg=__tVMkHUUrhK1_86-3sgWgAzjAmps=&amp;h=320&amp;w=450&amp;sz=43&amp;hl=en&amp;start=192&amp;zoom=1&amp;itbs=1&amp;tbnid=prXcasqQZwHWTM:&amp;tbnh=90&amp;tbnw=127&amp;prev=/images?q=sperm+cells&amp;start=180&amp;hl=en&amp;safe=active&amp;sa=N&amp;gbv=2&amp;ndsp=20&amp;tbs=isch:1&amp;ei=CC9aTcbBEJGYOs6C7Zs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5334000" y="0"/>
            <a:ext cx="4515608" cy="2590800"/>
            <a:chOff x="4712789" y="3810000"/>
            <a:chExt cx="5277608" cy="2918048"/>
          </a:xfrm>
        </p:grpSpPr>
        <p:pic>
          <p:nvPicPr>
            <p:cNvPr id="27" name="Picture 26" descr="http://t0.gstatic.com/images?q=tbn:ANd9GcTVYgD8_490z4cwzbidyxy7PZtVAEwjPQtlSWffPjQisTSGz9ZRbWSGmA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 l="7538" r="2186" b="7354"/>
            <a:stretch>
              <a:fillRect/>
            </a:stretch>
          </p:blipFill>
          <p:spPr bwMode="auto">
            <a:xfrm flipV="1">
              <a:off x="4712789" y="5932512"/>
              <a:ext cx="853446" cy="620688"/>
            </a:xfrm>
            <a:prstGeom prst="rect">
              <a:avLst/>
            </a:prstGeom>
            <a:noFill/>
          </p:spPr>
        </p:pic>
        <p:pic>
          <p:nvPicPr>
            <p:cNvPr id="26" name="Picture 25" descr="http://t0.gstatic.com/images?q=tbn:ANd9GcTVYgD8_490z4cwzbidyxy7PZtVAEwjPQtlSWffPjQisTSGz9ZRbWSGmA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 l="7538" r="2186" b="7354"/>
            <a:stretch>
              <a:fillRect/>
            </a:stretch>
          </p:blipFill>
          <p:spPr bwMode="auto">
            <a:xfrm flipV="1">
              <a:off x="5422219" y="5579018"/>
              <a:ext cx="1080120" cy="785542"/>
            </a:xfrm>
            <a:prstGeom prst="rect">
              <a:avLst/>
            </a:prstGeom>
            <a:noFill/>
          </p:spPr>
        </p:pic>
        <p:grpSp>
          <p:nvGrpSpPr>
            <p:cNvPr id="2" name="Group 24"/>
            <p:cNvGrpSpPr/>
            <p:nvPr/>
          </p:nvGrpSpPr>
          <p:grpSpPr>
            <a:xfrm rot="20861846">
              <a:off x="6781800" y="3810000"/>
              <a:ext cx="3208597" cy="2918048"/>
              <a:chOff x="3186862" y="3717032"/>
              <a:chExt cx="3082311" cy="2952328"/>
            </a:xfrm>
          </p:grpSpPr>
          <p:grpSp>
            <p:nvGrpSpPr>
              <p:cNvPr id="3" name="Group 19"/>
              <p:cNvGrpSpPr/>
              <p:nvPr/>
            </p:nvGrpSpPr>
            <p:grpSpPr>
              <a:xfrm>
                <a:off x="3186862" y="3717032"/>
                <a:ext cx="3065325" cy="1800200"/>
                <a:chOff x="3186862" y="3717032"/>
                <a:chExt cx="3065325" cy="1800200"/>
              </a:xfrm>
            </p:grpSpPr>
            <p:pic>
              <p:nvPicPr>
                <p:cNvPr id="1040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419872" y="3717032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18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20430899">
                  <a:off x="3347864" y="4149080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19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19286705">
                  <a:off x="3186862" y="4581128"/>
                  <a:ext cx="2832315" cy="93610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5" name="Group 20"/>
              <p:cNvGrpSpPr/>
              <p:nvPr/>
            </p:nvGrpSpPr>
            <p:grpSpPr>
              <a:xfrm flipV="1">
                <a:off x="3203848" y="4869160"/>
                <a:ext cx="3065325" cy="1800200"/>
                <a:chOff x="3186862" y="3717032"/>
                <a:chExt cx="3065325" cy="1800200"/>
              </a:xfrm>
            </p:grpSpPr>
            <p:pic>
              <p:nvPicPr>
                <p:cNvPr id="22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419872" y="3717032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3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20430899">
                  <a:off x="3347864" y="4149080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4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19286705">
                  <a:off x="3186862" y="4581128"/>
                  <a:ext cx="2832315" cy="936104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15" name="Picture 14" descr="http://t0.gstatic.com/images?q=tbn:ANd9GcTVYgD8_490z4cwzbidyxy7PZtVAEwjPQtlSWffPjQisTSGz9ZRbWSGmA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00FFFF">
                  <a:tint val="45000"/>
                  <a:satMod val="400000"/>
                </a:srgbClr>
              </a:duotone>
            </a:blip>
            <a:srcRect l="7538" r="2186" b="7354"/>
            <a:stretch>
              <a:fillRect/>
            </a:stretch>
          </p:blipFill>
          <p:spPr bwMode="auto">
            <a:xfrm flipV="1">
              <a:off x="6367323" y="5212432"/>
              <a:ext cx="1287143" cy="936104"/>
            </a:xfrm>
            <a:prstGeom prst="rect">
              <a:avLst/>
            </a:prstGeom>
            <a:noFill/>
          </p:spPr>
        </p:pic>
      </p:grpSp>
      <p:sp>
        <p:nvSpPr>
          <p:cNvPr id="16" name="Rectangle 15"/>
          <p:cNvSpPr/>
          <p:nvPr/>
        </p:nvSpPr>
        <p:spPr>
          <a:xfrm>
            <a:off x="304800" y="304800"/>
            <a:ext cx="58111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33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 Black" pitchFamily="18" charset="0"/>
              </a:rPr>
              <a:t>DRUGS AFFECTING </a:t>
            </a:r>
            <a:endParaRPr lang="en-US" sz="4000" b="1" cap="none" spc="0" dirty="0">
              <a:ln w="11430"/>
              <a:solidFill>
                <a:srgbClr val="3399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 rot="417982">
            <a:off x="455271" y="2318728"/>
            <a:ext cx="7132441" cy="9665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scade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33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 Black" pitchFamily="18" charset="0"/>
              </a:rPr>
              <a:t>ERECTILE DYSFUNCTION</a:t>
            </a:r>
            <a:endParaRPr lang="en-US" sz="4000" b="1" cap="none" spc="0" dirty="0">
              <a:ln w="11430"/>
              <a:solidFill>
                <a:srgbClr val="3399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 Black" pitchFamily="18" charset="0"/>
            </a:endParaRPr>
          </a:p>
        </p:txBody>
      </p:sp>
      <p:pic>
        <p:nvPicPr>
          <p:cNvPr id="1032" name="Picture 8" descr="https://encrypted-tbn1.gstatic.com/images?q=tbn:ANd9GcREVpaAbNwtzGBzwri-t3ckwdRj4OpPs2c19SG5OcZrRBBmnR_Oc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867986"/>
            <a:ext cx="3733800" cy="2990015"/>
          </a:xfrm>
          <a:prstGeom prst="parallelogram">
            <a:avLst/>
          </a:prstGeom>
          <a:noFill/>
        </p:spPr>
      </p:pic>
      <p:pic>
        <p:nvPicPr>
          <p:cNvPr id="1030" name="Picture 6" descr="http://www.kingofpsd.com/wp-content/uploads/icons-vector-male-and-female-signs-30-1023-picture-330x33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5575" y="3200400"/>
            <a:ext cx="1771650" cy="1771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70884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66FF"/>
            </a:gs>
            <a:gs pos="10000">
              <a:srgbClr val="00FFFF">
                <a:alpha val="22000"/>
              </a:srgbClr>
            </a:gs>
            <a:gs pos="20000">
              <a:srgbClr val="E1F4FF">
                <a:alpha val="60000"/>
              </a:srgbClr>
            </a:gs>
            <a:gs pos="54000">
              <a:schemeClr val="bg1"/>
            </a:gs>
            <a:gs pos="89000">
              <a:srgbClr val="E1F4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86368" y="4953000"/>
            <a:ext cx="8363272" cy="1600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spcBef>
                <a:spcPts val="0"/>
              </a:spcBef>
              <a:buBlip>
                <a:blip r:embed="rId2"/>
              </a:buBlip>
            </a:pP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Cigarette smoking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</a:t>
            </a:r>
            <a:r>
              <a:rPr lang="en-US" sz="2400" b="1" dirty="0" smtClean="0">
                <a:latin typeface="Arial Narrow" panose="020B0606020202030204" pitchFamily="34" charset="0"/>
              </a:rPr>
              <a:t> vasoconstriction + penile venous leakage</a:t>
            </a:r>
            <a:endParaRPr lang="en-US" sz="2400" b="1" baseline="30000" dirty="0" smtClean="0">
              <a:latin typeface="Arial Narrow" panose="020B0606020202030204" pitchFamily="34" charset="0"/>
            </a:endParaRPr>
          </a:p>
          <a:p>
            <a:pPr algn="l" rtl="0">
              <a:spcBef>
                <a:spcPts val="0"/>
              </a:spcBef>
              <a:buFont typeface="Arial" panose="020B0604020202020204" pitchFamily="34" charset="0"/>
              <a:buBlip>
                <a:blip r:embed="rId2"/>
              </a:buBlip>
            </a:pP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Alcohol </a:t>
            </a:r>
            <a:r>
              <a:rPr lang="en-US" sz="2400" b="1" dirty="0" smtClean="0">
                <a:latin typeface="Arial Narrow" panose="020B0606020202030204" pitchFamily="34" charset="0"/>
              </a:rPr>
              <a:t>[small amounts]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 desire + anxiety +</a:t>
            </a:r>
            <a:r>
              <a:rPr lang="en-US" sz="2400" b="1" dirty="0" smtClean="0">
                <a:latin typeface="Arial Narrow" panose="020B0606020202030204" pitchFamily="34" charset="0"/>
              </a:rPr>
              <a:t> vasodilatation </a:t>
            </a:r>
          </a:p>
          <a:p>
            <a:pPr algn="l" rtl="0">
              <a:spcBef>
                <a:spcPts val="0"/>
              </a:spcBef>
              <a:buFont typeface="Arial" panose="020B0604020202020204" pitchFamily="34" charset="0"/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Alcohol [big amounts]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 sedation+  desire</a:t>
            </a:r>
          </a:p>
          <a:p>
            <a:pPr algn="l" rtl="0">
              <a:spcBef>
                <a:spcPts val="0"/>
              </a:spcBef>
              <a:buFont typeface="Arial" panose="020B0604020202020204" pitchFamily="34" charset="0"/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Chronic alcoholism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 </a:t>
            </a:r>
            <a:r>
              <a:rPr lang="en-US" sz="2400" b="1" dirty="0" err="1" smtClean="0">
                <a:latin typeface="Arial Narrow" panose="020B0606020202030204" pitchFamily="34" charset="0"/>
              </a:rPr>
              <a:t>hypogonadism</a:t>
            </a:r>
            <a:r>
              <a:rPr lang="en-US" sz="2400" b="1" dirty="0" smtClean="0">
                <a:latin typeface="Arial Narrow" panose="020B0606020202030204" pitchFamily="34" charset="0"/>
              </a:rPr>
              <a:t> + polyneuropathy</a:t>
            </a:r>
          </a:p>
          <a:p>
            <a:pPr marL="0" indent="0" algn="l" rtl="0">
              <a:spcBef>
                <a:spcPts val="0"/>
              </a:spcBef>
              <a:buNone/>
            </a:pPr>
            <a:endParaRPr lang="en-US" sz="2400" b="1" dirty="0" smtClean="0"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77000" y="4460855"/>
            <a:ext cx="2476500" cy="461665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en-US" sz="24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Habituating Agents</a:t>
            </a:r>
          </a:p>
        </p:txBody>
      </p:sp>
      <p:sp>
        <p:nvSpPr>
          <p:cNvPr id="6" name="Rectangle 5"/>
          <p:cNvSpPr/>
          <p:nvPr/>
        </p:nvSpPr>
        <p:spPr>
          <a:xfrm>
            <a:off x="5831343" y="228600"/>
            <a:ext cx="3137397" cy="461665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Other anti-</a:t>
            </a:r>
            <a:r>
              <a:rPr lang="en-US" sz="2400" dirty="0" err="1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hypertensives</a:t>
            </a:r>
            <a:r>
              <a:rPr lang="en-US" sz="24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 </a:t>
            </a:r>
            <a:endParaRPr lang="ar-EG" sz="2400" dirty="0">
              <a:solidFill>
                <a:srgbClr val="0000FF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40648" y="735985"/>
            <a:ext cx="8957632" cy="8001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spcBef>
                <a:spcPts val="0"/>
              </a:spcBef>
              <a:buBlip>
                <a:blip r:embed="rId2"/>
              </a:buBlip>
            </a:pPr>
            <a:r>
              <a:rPr lang="en-US" sz="2400" b="1" dirty="0" smtClean="0">
                <a:latin typeface="Symbol" panose="05050102010706020507" pitchFamily="18" charset="2"/>
              </a:rPr>
              <a:t>b</a:t>
            </a:r>
            <a:r>
              <a:rPr lang="en-US" sz="2400" b="1" baseline="-25000" dirty="0" smtClean="0">
                <a:latin typeface="Arial Narrow" panose="020B0606020202030204" pitchFamily="34" charset="0"/>
              </a:rPr>
              <a:t>2</a:t>
            </a:r>
            <a:r>
              <a:rPr lang="en-US" sz="2400" b="1" dirty="0" smtClean="0">
                <a:latin typeface="Arial Narrow" panose="020B0606020202030204" pitchFamily="34" charset="0"/>
              </a:rPr>
              <a:t> blockers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</a:t>
            </a:r>
            <a:r>
              <a:rPr lang="en-US" sz="2400" b="1" dirty="0" smtClean="0">
                <a:latin typeface="Arial Narrow" panose="020B0606020202030204" pitchFamily="34" charset="0"/>
              </a:rPr>
              <a:t> -</a:t>
            </a:r>
            <a:r>
              <a:rPr lang="en-US" sz="2400" b="1" dirty="0" err="1" smtClean="0">
                <a:latin typeface="Arial Narrow" panose="020B0606020202030204" pitchFamily="34" charset="0"/>
              </a:rPr>
              <a:t>ve</a:t>
            </a:r>
            <a:r>
              <a:rPr lang="en-US" sz="2400" b="1" dirty="0" smtClean="0">
                <a:latin typeface="Arial Narrow" panose="020B0606020202030204" pitchFamily="34" charset="0"/>
              </a:rPr>
              <a:t> </a:t>
            </a:r>
            <a:r>
              <a:rPr lang="en-US" sz="2400" b="1" dirty="0" err="1">
                <a:latin typeface="Arial Narrow" panose="020B0606020202030204" pitchFamily="34" charset="0"/>
              </a:rPr>
              <a:t>v</a:t>
            </a:r>
            <a:r>
              <a:rPr lang="en-US" sz="2400" b="1" dirty="0" err="1" smtClean="0">
                <a:latin typeface="Arial Narrow" panose="020B0606020202030204" pitchFamily="34" charset="0"/>
              </a:rPr>
              <a:t>asodilating</a:t>
            </a:r>
            <a:r>
              <a:rPr lang="en-US" sz="2400" b="1" dirty="0" smtClean="0">
                <a:latin typeface="Arial Narrow" panose="020B0606020202030204" pitchFamily="34" charset="0"/>
              </a:rPr>
              <a:t> </a:t>
            </a:r>
            <a:r>
              <a:rPr lang="en-US" sz="2400" b="1" dirty="0">
                <a:latin typeface="Symbol" panose="05050102010706020507" pitchFamily="18" charset="2"/>
              </a:rPr>
              <a:t>b</a:t>
            </a:r>
            <a:r>
              <a:rPr lang="en-US" sz="2400" b="1" baseline="-25000" dirty="0" smtClean="0">
                <a:latin typeface="Arial Narrow" panose="020B0606020202030204" pitchFamily="34" charset="0"/>
              </a:rPr>
              <a:t>2</a:t>
            </a:r>
            <a:r>
              <a:rPr lang="en-US" sz="2400" b="1" dirty="0" smtClean="0">
                <a:latin typeface="Arial Narrow" panose="020B0606020202030204" pitchFamily="34" charset="0"/>
              </a:rPr>
              <a:t> + potentiate </a:t>
            </a:r>
            <a:r>
              <a:rPr lang="en-US" sz="2400" b="1" dirty="0">
                <a:latin typeface="Symbol" panose="05050102010706020507" pitchFamily="18" charset="2"/>
              </a:rPr>
              <a:t>a</a:t>
            </a:r>
            <a:r>
              <a:rPr lang="en-US" sz="2400" b="1" baseline="-25000" dirty="0" smtClean="0">
                <a:latin typeface="Arial Narrow" panose="020B0606020202030204" pitchFamily="34" charset="0"/>
              </a:rPr>
              <a:t>1</a:t>
            </a:r>
            <a:r>
              <a:rPr lang="en-US" sz="2400" b="1" dirty="0" smtClean="0">
                <a:latin typeface="Arial Narrow" panose="020B0606020202030204" pitchFamily="34" charset="0"/>
              </a:rPr>
              <a:t> effect</a:t>
            </a:r>
          </a:p>
          <a:p>
            <a:pPr algn="l" rtl="0">
              <a:spcBef>
                <a:spcPts val="0"/>
              </a:spcBef>
              <a:buBlip>
                <a:blip r:embed="rId2"/>
              </a:buBlip>
            </a:pP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Thiazide diuretics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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  </a:t>
            </a:r>
            <a:r>
              <a:rPr lang="en-US" sz="2400" b="1" dirty="0">
                <a:latin typeface="Arial Narrow" panose="020B0606020202030204" pitchFamily="34" charset="0"/>
              </a:rPr>
              <a:t>spinal reflex controlling erection +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 </a:t>
            </a:r>
            <a:r>
              <a:rPr lang="en-US" sz="2400" b="1" dirty="0" smtClean="0">
                <a:latin typeface="Arial Narrow" panose="020B0606020202030204" pitchFamily="34" charset="0"/>
              </a:rPr>
              <a:t>arousal</a:t>
            </a:r>
          </a:p>
        </p:txBody>
      </p:sp>
      <p:sp>
        <p:nvSpPr>
          <p:cNvPr id="8" name="Rectangle 7"/>
          <p:cNvSpPr/>
          <p:nvPr/>
        </p:nvSpPr>
        <p:spPr>
          <a:xfrm>
            <a:off x="6858000" y="1567875"/>
            <a:ext cx="2095500" cy="461665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Anti-androgens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0168" y="2404408"/>
            <a:ext cx="9113927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Blip>
                <a:blip r:embed="rId2"/>
              </a:buBlip>
            </a:pPr>
            <a:r>
              <a:rPr lang="en-US" sz="2400" dirty="0" err="1">
                <a:solidFill>
                  <a:srgbClr val="0000FF"/>
                </a:solidFill>
                <a:latin typeface="Bernard MT Condensed" panose="02050806060905020404" pitchFamily="18" charset="0"/>
              </a:rPr>
              <a:t>Finasteride</a:t>
            </a:r>
            <a:r>
              <a:rPr lang="en-US" sz="2400" b="1" dirty="0">
                <a:latin typeface="Arial Narrow" panose="020B0606020202030204" pitchFamily="34" charset="0"/>
              </a:rPr>
              <a:t>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 </a:t>
            </a:r>
            <a:r>
              <a:rPr lang="en-US" sz="2400" b="1" dirty="0">
                <a:latin typeface="Symbol" panose="05050102010706020507" pitchFamily="18" charset="2"/>
                <a:sym typeface="Wingdings"/>
              </a:rPr>
              <a:t>a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 </a:t>
            </a:r>
            <a:r>
              <a:rPr lang="en-US" sz="2400" b="1" dirty="0" err="1" smtClean="0">
                <a:latin typeface="Arial Narrow" panose="020B0606020202030204" pitchFamily="34" charset="0"/>
                <a:sym typeface="Wingdings"/>
              </a:rPr>
              <a:t>reductase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inhibitor (prevent production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of active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 testosterone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 </a:t>
            </a:r>
            <a:r>
              <a:rPr lang="en-US" sz="2400" u="heavy" dirty="0">
                <a:uFill>
                  <a:solidFill>
                    <a:srgbClr val="FF33CC"/>
                  </a:solidFill>
                </a:uFill>
                <a:latin typeface="Bernard MT Condensed" panose="02050806060905020404" pitchFamily="18" charset="0"/>
              </a:rPr>
              <a:t>irreversible erectile dysfunction</a:t>
            </a:r>
          </a:p>
          <a:p>
            <a:pPr marL="342900" indent="-342900" algn="l" rtl="0">
              <a:buBlip>
                <a:blip r:embed="rId2"/>
              </a:buBlip>
            </a:pPr>
            <a:r>
              <a:rPr lang="en-US" sz="2400" dirty="0" err="1">
                <a:solidFill>
                  <a:srgbClr val="0000FF"/>
                </a:solidFill>
                <a:latin typeface="Bernard MT Condensed" panose="02050806060905020404" pitchFamily="18" charset="0"/>
              </a:rPr>
              <a:t>Cyproterone</a:t>
            </a: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 acetate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 </a:t>
            </a:r>
            <a:r>
              <a:rPr lang="en-US" sz="2400" b="1" dirty="0" smtClean="0">
                <a:latin typeface="Arial Narrow" panose="020B0606020202030204" pitchFamily="34" charset="0"/>
              </a:rPr>
              <a:t>synthetic </a:t>
            </a:r>
            <a:r>
              <a:rPr lang="en-US" sz="2400" b="1" dirty="0">
                <a:latin typeface="Arial Narrow" panose="020B0606020202030204" pitchFamily="34" charset="0"/>
              </a:rPr>
              <a:t>steroidal </a:t>
            </a:r>
            <a:r>
              <a:rPr lang="en-US" sz="2400" b="1" dirty="0" err="1">
                <a:latin typeface="Arial Narrow" panose="020B0606020202030204" pitchFamily="34" charset="0"/>
              </a:rPr>
              <a:t>antiandrogen</a:t>
            </a:r>
            <a:endParaRPr lang="en-US" sz="2400" b="1" dirty="0">
              <a:latin typeface="Arial Narrow" panose="020B0606020202030204" pitchFamily="34" charset="0"/>
            </a:endParaRPr>
          </a:p>
          <a:p>
            <a:pPr marL="342900" indent="-342900" algn="l" rtl="0">
              <a:buBlip>
                <a:blip r:embed="rId2"/>
              </a:buBlip>
            </a:pP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Cimetidine</a:t>
            </a:r>
            <a:r>
              <a:rPr lang="en-US" sz="2400" b="1" dirty="0">
                <a:latin typeface="Arial Narrow" panose="020B0606020202030204" pitchFamily="34" charset="0"/>
              </a:rPr>
              <a:t> </a:t>
            </a:r>
            <a:r>
              <a:rPr lang="en-US" sz="2400" b="1" dirty="0" smtClean="0">
                <a:latin typeface="Arial Narrow" panose="020B0606020202030204" pitchFamily="34" charset="0"/>
              </a:rPr>
              <a:t>(high </a:t>
            </a:r>
            <a:r>
              <a:rPr lang="en-US" sz="2400" b="1" dirty="0">
                <a:latin typeface="Arial Narrow" panose="020B0606020202030204" pitchFamily="34" charset="0"/>
              </a:rPr>
              <a:t>doses) / </a:t>
            </a: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Ketoconazol</a:t>
            </a:r>
            <a:r>
              <a:rPr lang="en-US" sz="2400" b="1" dirty="0">
                <a:latin typeface="Arial Narrow" panose="020B0606020202030204" pitchFamily="34" charset="0"/>
              </a:rPr>
              <a:t>e  /</a:t>
            </a: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Spironolactone</a:t>
            </a:r>
            <a:r>
              <a:rPr lang="en-US" sz="2400" b="1" dirty="0">
                <a:latin typeface="Arial Narrow" panose="020B0606020202030204" pitchFamily="34" charset="0"/>
              </a:rPr>
              <a:t>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 hyper- </a:t>
            </a:r>
            <a:r>
              <a:rPr lang="en-US" sz="2400" b="1" dirty="0" err="1" smtClean="0">
                <a:latin typeface="Arial Narrow" panose="020B0606020202030204" pitchFamily="34" charset="0"/>
                <a:sym typeface="Wingdings"/>
              </a:rPr>
              <a:t>prolactinemia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 + </a:t>
            </a:r>
            <a:r>
              <a:rPr lang="en-US" sz="2400" b="1" dirty="0" err="1" smtClean="0">
                <a:latin typeface="Arial Narrow" panose="020B0606020202030204" pitchFamily="34" charset="0"/>
                <a:sym typeface="Wingdings"/>
              </a:rPr>
              <a:t>gynecomastia</a:t>
            </a:r>
            <a:endParaRPr lang="en-US" sz="2400" b="1" dirty="0">
              <a:latin typeface="Arial Narrow" panose="020B0606020202030204" pitchFamily="34" charset="0"/>
            </a:endParaRPr>
          </a:p>
          <a:p>
            <a:pPr marL="342900" indent="-342900" algn="l" rtl="0">
              <a:buBlip>
                <a:blip r:embed="rId2"/>
              </a:buBlip>
            </a:pP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Estrogen-containing medications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527737" y="1506915"/>
            <a:ext cx="2177863" cy="718125"/>
            <a:chOff x="4527737" y="1506915"/>
            <a:chExt cx="2177863" cy="718125"/>
          </a:xfrm>
        </p:grpSpPr>
        <p:sp>
          <p:nvSpPr>
            <p:cNvPr id="3" name="Chevron 2"/>
            <p:cNvSpPr/>
            <p:nvPr/>
          </p:nvSpPr>
          <p:spPr>
            <a:xfrm flipH="1">
              <a:off x="5831343" y="1506915"/>
              <a:ext cx="874257" cy="718125"/>
            </a:xfrm>
            <a:prstGeom prst="chevron">
              <a:avLst>
                <a:gd name="adj" fmla="val 64855"/>
              </a:avLst>
            </a:prstGeom>
            <a:solidFill>
              <a:srgbClr val="3101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527737" y="1618001"/>
              <a:ext cx="137409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latin typeface="Arial Narrow" panose="020B0606020202030204" pitchFamily="34" charset="0"/>
                  <a:sym typeface="Wingdings"/>
                </a:rPr>
                <a:t> </a:t>
              </a:r>
              <a:r>
                <a:rPr lang="en-US" sz="2400" dirty="0" smtClean="0">
                  <a:latin typeface="Bernard MT Condensed" panose="02050806060905020404" pitchFamily="18" charset="0"/>
                  <a:sym typeface="Wingdings"/>
                </a:rPr>
                <a:t>Desire</a:t>
              </a:r>
              <a:r>
                <a:rPr lang="en-US" sz="2400" b="1" dirty="0" smtClean="0">
                  <a:latin typeface="Arial Narrow" panose="020B0606020202030204" pitchFamily="34" charset="0"/>
                  <a:sym typeface="Wingdings"/>
                </a:rPr>
                <a:t> </a:t>
              </a:r>
              <a:endParaRPr lang="ar-EG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9538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8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66FF"/>
            </a:gs>
            <a:gs pos="10000">
              <a:srgbClr val="00FFFF">
                <a:alpha val="22000"/>
              </a:srgbClr>
            </a:gs>
            <a:gs pos="20000">
              <a:srgbClr val="E1F4FF">
                <a:alpha val="60000"/>
              </a:srgbClr>
            </a:gs>
            <a:gs pos="54000">
              <a:schemeClr val="bg1"/>
            </a:gs>
            <a:gs pos="89000">
              <a:srgbClr val="E1F4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54379" y="177225"/>
            <a:ext cx="3261021" cy="584775"/>
          </a:xfrm>
          <a:prstGeom prst="rect">
            <a:avLst/>
          </a:prstGeom>
          <a:solidFill>
            <a:schemeClr val="bg1"/>
          </a:solidFill>
          <a:ln w="76200">
            <a:solidFill>
              <a:srgbClr val="00FFFF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l" rtl="0">
              <a:spcAft>
                <a:spcPts val="10200"/>
              </a:spcAft>
            </a:pPr>
            <a:r>
              <a:rPr lang="en-US" sz="3200" dirty="0" smtClean="0">
                <a:solidFill>
                  <a:srgbClr val="3101FF"/>
                </a:solidFill>
                <a:latin typeface="Bernard MT Condensed" pitchFamily="18" charset="0"/>
              </a:rPr>
              <a:t>DRUGS TREATING ED</a:t>
            </a:r>
            <a:endParaRPr lang="ar-EG" sz="3200" dirty="0">
              <a:solidFill>
                <a:srgbClr val="3101FF"/>
              </a:solidFill>
              <a:latin typeface="Bernard MT Condensed" pitchFamily="18" charset="0"/>
            </a:endParaRPr>
          </a:p>
        </p:txBody>
      </p:sp>
      <p:pic>
        <p:nvPicPr>
          <p:cNvPr id="5" name="Picture 2" descr="http://img.bhs4.com/f5/6/f56410c297638355aa78c34e18859af44d923f40_larg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rcRect/>
          <a:stretch>
            <a:fillRect/>
          </a:stretch>
        </p:blipFill>
        <p:spPr bwMode="auto">
          <a:xfrm>
            <a:off x="-76200" y="-76200"/>
            <a:ext cx="2133600" cy="21336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81000" y="76200"/>
            <a:ext cx="912686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00FFFF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l" rtl="0">
              <a:spcAft>
                <a:spcPts val="10200"/>
              </a:spcAft>
            </a:pPr>
            <a:r>
              <a:rPr lang="en-US" sz="2400" dirty="0" smtClean="0">
                <a:solidFill>
                  <a:srgbClr val="3101FF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ernard MT Condensed" pitchFamily="18" charset="0"/>
              </a:rPr>
              <a:t>Desire</a:t>
            </a:r>
          </a:p>
        </p:txBody>
      </p:sp>
      <p:sp>
        <p:nvSpPr>
          <p:cNvPr id="8" name="Rectangle 7"/>
          <p:cNvSpPr/>
          <p:nvPr/>
        </p:nvSpPr>
        <p:spPr>
          <a:xfrm>
            <a:off x="361950" y="986135"/>
            <a:ext cx="1063368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00FFFF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l" rtl="0">
              <a:spcAft>
                <a:spcPts val="10200"/>
              </a:spcAft>
            </a:pPr>
            <a:r>
              <a:rPr lang="en-US" sz="2400" dirty="0" smtClean="0">
                <a:solidFill>
                  <a:srgbClr val="3101FF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ernard MT Condensed" pitchFamily="18" charset="0"/>
              </a:rPr>
              <a:t>Arousal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57400" y="762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</a:rPr>
              <a:t>Androgens</a:t>
            </a:r>
            <a:endParaRPr lang="en-US" sz="2400" dirty="0">
              <a:solidFill>
                <a:srgbClr val="3101FF"/>
              </a:solidFill>
              <a:latin typeface="Bernard MT Condensed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44040" y="9906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dirty="0" err="1" smtClean="0">
                <a:solidFill>
                  <a:srgbClr val="3101FF"/>
                </a:solidFill>
                <a:latin typeface="Bernard MT Condensed" pitchFamily="18" charset="0"/>
              </a:rPr>
              <a:t>Apomorphine</a:t>
            </a:r>
            <a:endParaRPr lang="en-US" sz="2400" dirty="0" smtClean="0">
              <a:solidFill>
                <a:srgbClr val="3101FF"/>
              </a:solidFill>
              <a:latin typeface="Bernard MT Condensed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71850" y="457200"/>
            <a:ext cx="1824730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l" rtl="0">
              <a:spcAft>
                <a:spcPts val="10200"/>
              </a:spcAft>
            </a:pPr>
            <a:r>
              <a:rPr lang="en-US" sz="3200" dirty="0" smtClean="0">
                <a:solidFill>
                  <a:srgbClr val="FF00FF"/>
                </a:solidFill>
                <a:latin typeface="Bernard MT Condensed" pitchFamily="18" charset="0"/>
              </a:rPr>
              <a:t>CENTRALLY</a:t>
            </a:r>
            <a:endParaRPr lang="ar-EG" sz="3200" dirty="0">
              <a:solidFill>
                <a:srgbClr val="FF00FF"/>
              </a:solidFill>
              <a:latin typeface="Bernard MT Condensed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95800" y="1257300"/>
            <a:ext cx="2464329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l" rtl="0">
              <a:spcAft>
                <a:spcPts val="10200"/>
              </a:spcAft>
            </a:pPr>
            <a:r>
              <a:rPr lang="en-US" sz="3200" dirty="0" smtClean="0">
                <a:solidFill>
                  <a:srgbClr val="FF00FF"/>
                </a:solidFill>
                <a:latin typeface="Bernard MT Condensed" pitchFamily="18" charset="0"/>
              </a:rPr>
              <a:t>PERIPHERALLY</a:t>
            </a:r>
            <a:endParaRPr lang="ar-EG" sz="3200" dirty="0">
              <a:solidFill>
                <a:srgbClr val="FF00FF"/>
              </a:solidFill>
              <a:latin typeface="Bernard MT Condensed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181600" y="762000"/>
            <a:ext cx="381000" cy="0"/>
          </a:xfrm>
          <a:prstGeom prst="straightConnector1">
            <a:avLst/>
          </a:prstGeom>
          <a:ln w="57150">
            <a:solidFill>
              <a:srgbClr val="3101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638800" y="838200"/>
            <a:ext cx="0" cy="381000"/>
          </a:xfrm>
          <a:prstGeom prst="straightConnector1">
            <a:avLst/>
          </a:prstGeom>
          <a:ln w="57150">
            <a:solidFill>
              <a:srgbClr val="3101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1369886" y="304800"/>
            <a:ext cx="687514" cy="2128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1425318" y="1255068"/>
            <a:ext cx="483110" cy="22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1524000" y="2590800"/>
            <a:ext cx="5943600" cy="3967163"/>
            <a:chOff x="609600" y="2514600"/>
            <a:chExt cx="5943600" cy="3967163"/>
          </a:xfrm>
        </p:grpSpPr>
        <p:pic>
          <p:nvPicPr>
            <p:cNvPr id="1026" name="Picture 2" descr="C:\Documents and Settings\DR.OMNIA\My Documents\My Pictures\ED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BFFFF"/>
                </a:clrFrom>
                <a:clrTo>
                  <a:srgbClr val="FBFFFF">
                    <a:alpha val="0"/>
                  </a:srgbClr>
                </a:clrTo>
              </a:clrChange>
            </a:blip>
            <a:srcRect l="8206" r="2286"/>
            <a:stretch>
              <a:fillRect/>
            </a:stretch>
          </p:blipFill>
          <p:spPr bwMode="auto">
            <a:xfrm>
              <a:off x="609600" y="2514600"/>
              <a:ext cx="5943600" cy="3967163"/>
            </a:xfrm>
            <a:prstGeom prst="rect">
              <a:avLst/>
            </a:prstGeom>
            <a:noFill/>
          </p:spPr>
        </p:pic>
        <p:sp>
          <p:nvSpPr>
            <p:cNvPr id="27" name="TextBox 26"/>
            <p:cNvSpPr txBox="1"/>
            <p:nvPr/>
          </p:nvSpPr>
          <p:spPr>
            <a:xfrm>
              <a:off x="2057400" y="5086350"/>
              <a:ext cx="762000" cy="40011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000" dirty="0" err="1" smtClean="0">
                  <a:solidFill>
                    <a:srgbClr val="CC0000"/>
                  </a:solidFill>
                  <a:latin typeface="Bernard MT Condensed" pitchFamily="18" charset="0"/>
                </a:rPr>
                <a:t>cGMP</a:t>
              </a:r>
              <a:endParaRPr lang="en-US" sz="2000" dirty="0">
                <a:solidFill>
                  <a:srgbClr val="CC0000"/>
                </a:solidFill>
                <a:latin typeface="Bernard MT Condensed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390900" y="5029200"/>
              <a:ext cx="762000" cy="40011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000" dirty="0" err="1" smtClean="0">
                  <a:solidFill>
                    <a:srgbClr val="00B050"/>
                  </a:solidFill>
                  <a:latin typeface="Bernard MT Condensed" pitchFamily="18" charset="0"/>
                </a:rPr>
                <a:t>cAMP</a:t>
              </a:r>
              <a:endParaRPr lang="en-US" sz="2000" dirty="0">
                <a:solidFill>
                  <a:srgbClr val="00B050"/>
                </a:solidFill>
                <a:latin typeface="Bernard MT Condensed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495800" y="6076950"/>
              <a:ext cx="76200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1600" dirty="0" smtClean="0">
                  <a:latin typeface="Arial Rounded MT Bold" pitchFamily="34" charset="0"/>
                </a:rPr>
                <a:t>AMP</a:t>
              </a:r>
              <a:endParaRPr lang="en-US" sz="1600" dirty="0">
                <a:latin typeface="Arial Rounded MT Bold" pitchFamily="34" charset="0"/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>
              <a:off x="4286250" y="5562600"/>
              <a:ext cx="304800" cy="533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4343400" y="5562600"/>
              <a:ext cx="990600" cy="4308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200" dirty="0" smtClean="0">
                  <a:solidFill>
                    <a:srgbClr val="00B050"/>
                  </a:solidFill>
                  <a:latin typeface="Bernard MT Condensed" pitchFamily="18" charset="0"/>
                </a:rPr>
                <a:t>PDE</a:t>
              </a:r>
              <a:r>
                <a:rPr lang="en-US" sz="2200" baseline="-25000" dirty="0" smtClean="0">
                  <a:solidFill>
                    <a:srgbClr val="00B050"/>
                  </a:solidFill>
                  <a:latin typeface="Bernard MT Condensed" pitchFamily="18" charset="0"/>
                </a:rPr>
                <a:t>2,3,4</a:t>
              </a:r>
              <a:endParaRPr lang="en-US" sz="2200" baseline="-25000" dirty="0">
                <a:solidFill>
                  <a:srgbClr val="00B050"/>
                </a:solidFill>
                <a:latin typeface="Bernard MT Condensed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219200" y="5394811"/>
              <a:ext cx="762000" cy="4308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200" dirty="0" smtClean="0">
                  <a:solidFill>
                    <a:srgbClr val="C00000"/>
                  </a:solidFill>
                  <a:latin typeface="Bernard MT Condensed" pitchFamily="18" charset="0"/>
                </a:rPr>
                <a:t>PDE</a:t>
              </a:r>
              <a:r>
                <a:rPr lang="en-US" sz="2200" baseline="-25000" dirty="0" smtClean="0">
                  <a:solidFill>
                    <a:srgbClr val="C00000"/>
                  </a:solidFill>
                  <a:latin typeface="Bernard MT Condensed" pitchFamily="18" charset="0"/>
                </a:rPr>
                <a:t>5</a:t>
              </a:r>
              <a:endParaRPr lang="en-US" sz="2200" baseline="-25000" dirty="0">
                <a:solidFill>
                  <a:srgbClr val="C00000"/>
                </a:solidFill>
                <a:latin typeface="Bernard MT Condensed" pitchFamily="18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312744" y="4018013"/>
            <a:ext cx="1371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200" dirty="0" smtClean="0">
                <a:solidFill>
                  <a:srgbClr val="0070C0"/>
                </a:solidFill>
                <a:latin typeface="Bernard MT Condensed" pitchFamily="18" charset="0"/>
              </a:rPr>
              <a:t>Nitrates !!!</a:t>
            </a:r>
            <a:endParaRPr lang="en-US" sz="2200" dirty="0">
              <a:solidFill>
                <a:srgbClr val="0070C0"/>
              </a:solidFill>
              <a:latin typeface="Bernard MT Condensed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913120" y="394335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ts val="2400"/>
              </a:lnSpc>
            </a:pPr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</a:rPr>
              <a:t>Prostaglandin Analogues</a:t>
            </a:r>
            <a:endParaRPr lang="en-US" sz="2400" dirty="0">
              <a:solidFill>
                <a:srgbClr val="3101FF"/>
              </a:solidFill>
              <a:latin typeface="Bernard MT Condensed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019800" y="4267200"/>
            <a:ext cx="1905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200" dirty="0" err="1" smtClean="0">
                <a:solidFill>
                  <a:srgbClr val="0070C0"/>
                </a:solidFill>
                <a:latin typeface="Bernard MT Condensed" pitchFamily="18" charset="0"/>
              </a:rPr>
              <a:t>Salbutamol</a:t>
            </a:r>
            <a:r>
              <a:rPr lang="en-US" sz="2200" dirty="0" smtClean="0">
                <a:solidFill>
                  <a:srgbClr val="0070C0"/>
                </a:solidFill>
                <a:latin typeface="Bernard MT Condensed" pitchFamily="18" charset="0"/>
              </a:rPr>
              <a:t> !!!</a:t>
            </a:r>
            <a:endParaRPr lang="en-US" sz="2200" dirty="0">
              <a:solidFill>
                <a:srgbClr val="0070C0"/>
              </a:solidFill>
              <a:latin typeface="Bernard MT Condensed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010400" y="548640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ts val="2400"/>
              </a:lnSpc>
            </a:pPr>
            <a:r>
              <a:rPr lang="en-US" sz="2400" dirty="0" err="1" smtClean="0">
                <a:solidFill>
                  <a:srgbClr val="3101FF"/>
                </a:solidFill>
                <a:latin typeface="Bernard MT Condensed" pitchFamily="18" charset="0"/>
              </a:rPr>
              <a:t>Papaverine</a:t>
            </a:r>
            <a:endParaRPr lang="en-US" sz="2400" dirty="0">
              <a:solidFill>
                <a:srgbClr val="3101FF"/>
              </a:solidFill>
              <a:latin typeface="Bernard MT Condensed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6200" y="4800600"/>
            <a:ext cx="2133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ts val="2400"/>
              </a:lnSpc>
            </a:pPr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</a:rPr>
              <a:t>PDE</a:t>
            </a:r>
            <a:r>
              <a:rPr lang="en-US" sz="2400" baseline="-25000" dirty="0" smtClean="0">
                <a:solidFill>
                  <a:srgbClr val="3101FF"/>
                </a:solidFill>
                <a:latin typeface="Bernard MT Condensed" pitchFamily="18" charset="0"/>
              </a:rPr>
              <a:t>5</a:t>
            </a:r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</a:rPr>
              <a:t> Inhibitors</a:t>
            </a:r>
          </a:p>
          <a:p>
            <a:pPr algn="l" rtl="0">
              <a:lnSpc>
                <a:spcPts val="2400"/>
              </a:lnSpc>
              <a:buFont typeface="Arial" charset="0"/>
              <a:buChar char="•"/>
            </a:pPr>
            <a:r>
              <a:rPr lang="en-US" sz="2400" dirty="0" err="1" smtClean="0">
                <a:solidFill>
                  <a:srgbClr val="3101FF"/>
                </a:solidFill>
                <a:latin typeface="Bernard MT Condensed" pitchFamily="18" charset="0"/>
              </a:rPr>
              <a:t>Sildenafil</a:t>
            </a:r>
            <a:endParaRPr lang="en-US" sz="2400" dirty="0" smtClean="0">
              <a:solidFill>
                <a:srgbClr val="3101FF"/>
              </a:solidFill>
              <a:latin typeface="Bernard MT Condensed" pitchFamily="18" charset="0"/>
            </a:endParaRPr>
          </a:p>
          <a:p>
            <a:pPr algn="l" rtl="0">
              <a:lnSpc>
                <a:spcPts val="2400"/>
              </a:lnSpc>
              <a:buFont typeface="Arial" charset="0"/>
              <a:buChar char="•"/>
            </a:pPr>
            <a:r>
              <a:rPr lang="en-US" sz="2400" dirty="0" err="1" smtClean="0">
                <a:solidFill>
                  <a:srgbClr val="3101FF"/>
                </a:solidFill>
                <a:latin typeface="Bernard MT Condensed" pitchFamily="18" charset="0"/>
              </a:rPr>
              <a:t>Vardenafil</a:t>
            </a:r>
            <a:endParaRPr lang="en-US" sz="2400" dirty="0" smtClean="0">
              <a:solidFill>
                <a:srgbClr val="3101FF"/>
              </a:solidFill>
              <a:latin typeface="Bernard MT Condensed" pitchFamily="18" charset="0"/>
            </a:endParaRPr>
          </a:p>
          <a:p>
            <a:pPr algn="l" rtl="0">
              <a:lnSpc>
                <a:spcPts val="2400"/>
              </a:lnSpc>
              <a:buFont typeface="Arial" charset="0"/>
              <a:buChar char="•"/>
            </a:pPr>
            <a:r>
              <a:rPr lang="en-US" sz="2400" dirty="0" err="1" smtClean="0">
                <a:solidFill>
                  <a:srgbClr val="3101FF"/>
                </a:solidFill>
                <a:latin typeface="Bernard MT Condensed" pitchFamily="18" charset="0"/>
              </a:rPr>
              <a:t>Tadalafil</a:t>
            </a:r>
            <a:endParaRPr lang="en-US" sz="2400" dirty="0" smtClean="0">
              <a:solidFill>
                <a:srgbClr val="3101FF"/>
              </a:solidFill>
              <a:latin typeface="Bernard MT Condensed" pitchFamily="18" charset="0"/>
            </a:endParaRPr>
          </a:p>
          <a:p>
            <a:pPr algn="l" rtl="0">
              <a:lnSpc>
                <a:spcPts val="2400"/>
              </a:lnSpc>
              <a:buFont typeface="Arial" charset="0"/>
              <a:buChar char="•"/>
            </a:pPr>
            <a:r>
              <a:rPr lang="en-US" sz="2400" dirty="0" err="1" smtClean="0">
                <a:solidFill>
                  <a:srgbClr val="3101FF"/>
                </a:solidFill>
                <a:latin typeface="Bernard MT Condensed" pitchFamily="18" charset="0"/>
              </a:rPr>
              <a:t>Avanafil</a:t>
            </a:r>
            <a:endParaRPr lang="en-US" sz="2400" dirty="0" smtClean="0">
              <a:solidFill>
                <a:srgbClr val="3101FF"/>
              </a:solidFill>
              <a:latin typeface="Bernard MT Condensed" pitchFamily="18" charset="0"/>
            </a:endParaRPr>
          </a:p>
          <a:p>
            <a:pPr algn="l" rtl="0">
              <a:lnSpc>
                <a:spcPts val="2400"/>
              </a:lnSpc>
              <a:buFont typeface="Arial" charset="0"/>
              <a:buChar char="•"/>
            </a:pPr>
            <a:endParaRPr lang="en-US" sz="2400" dirty="0">
              <a:solidFill>
                <a:srgbClr val="3101FF"/>
              </a:solidFill>
              <a:latin typeface="Bernard MT Condensed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133600" y="2057401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8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ORAL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67200" y="2057401"/>
            <a:ext cx="1981200" cy="468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Transurethral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629400" y="2064603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sz="2400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Intracavernosal</a:t>
            </a:r>
            <a:r>
              <a:rPr lang="en-US" sz="24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 Inj.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472764" y="4041230"/>
            <a:ext cx="704850" cy="400050"/>
            <a:chOff x="819150" y="2590800"/>
            <a:chExt cx="704850" cy="400050"/>
          </a:xfrm>
        </p:grpSpPr>
        <p:cxnSp>
          <p:nvCxnSpPr>
            <p:cNvPr id="49" name="Straight Connector 48"/>
            <p:cNvCxnSpPr/>
            <p:nvPr/>
          </p:nvCxnSpPr>
          <p:spPr>
            <a:xfrm flipH="1">
              <a:off x="838200" y="2590800"/>
              <a:ext cx="685800" cy="381000"/>
            </a:xfrm>
            <a:prstGeom prst="line">
              <a:avLst/>
            </a:prstGeom>
            <a:ln w="7620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819150" y="2609850"/>
              <a:ext cx="685800" cy="381000"/>
            </a:xfrm>
            <a:prstGeom prst="line">
              <a:avLst/>
            </a:prstGeom>
            <a:ln w="7620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6400800" y="4267200"/>
            <a:ext cx="704850" cy="400050"/>
            <a:chOff x="819150" y="2590800"/>
            <a:chExt cx="704850" cy="400050"/>
          </a:xfrm>
        </p:grpSpPr>
        <p:cxnSp>
          <p:nvCxnSpPr>
            <p:cNvPr id="52" name="Straight Connector 51"/>
            <p:cNvCxnSpPr/>
            <p:nvPr/>
          </p:nvCxnSpPr>
          <p:spPr>
            <a:xfrm flipH="1">
              <a:off x="838200" y="2590800"/>
              <a:ext cx="685800" cy="381000"/>
            </a:xfrm>
            <a:prstGeom prst="line">
              <a:avLst/>
            </a:prstGeom>
            <a:ln w="7620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819150" y="2609850"/>
              <a:ext cx="685800" cy="381000"/>
            </a:xfrm>
            <a:prstGeom prst="line">
              <a:avLst/>
            </a:prstGeom>
            <a:ln w="7620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Box 58"/>
          <p:cNvSpPr txBox="1"/>
          <p:nvPr/>
        </p:nvSpPr>
        <p:spPr>
          <a:xfrm>
            <a:off x="7543800" y="6184622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ts val="2400"/>
              </a:lnSpc>
            </a:pPr>
            <a:r>
              <a:rPr lang="en-US" sz="2000" dirty="0" err="1" smtClean="0">
                <a:solidFill>
                  <a:srgbClr val="3101FF"/>
                </a:solidFill>
                <a:latin typeface="Bernard MT Condensed" pitchFamily="18" charset="0"/>
              </a:rPr>
              <a:t>Phentolamine</a:t>
            </a:r>
            <a:endParaRPr lang="en-US" sz="2000" dirty="0">
              <a:solidFill>
                <a:srgbClr val="3101FF"/>
              </a:solidFill>
              <a:latin typeface="Bernard MT Condensed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858000" y="5943600"/>
            <a:ext cx="508076" cy="387286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txBody>
          <a:bodyPr wrap="square" rtlCol="1">
            <a:spAutoFit/>
          </a:bodyPr>
          <a:lstStyle>
            <a:defPPr>
              <a:defRPr lang="ar-EG"/>
            </a:defPPr>
            <a:lvl1pPr algn="l" rtl="0">
              <a:defRPr sz="2200">
                <a:latin typeface="Bernard MT Condensed" panose="02050806060905020404" pitchFamily="18" charset="0"/>
              </a:defRPr>
            </a:lvl1pPr>
          </a:lstStyle>
          <a:p>
            <a:pPr algn="ctr">
              <a:lnSpc>
                <a:spcPts val="2300"/>
              </a:lnSpc>
            </a:pPr>
            <a:r>
              <a:rPr lang="en-US" sz="2400" dirty="0" smtClean="0">
                <a:latin typeface="Symbol" panose="05050102010706020507" pitchFamily="18" charset="2"/>
              </a:rPr>
              <a:t>a</a:t>
            </a:r>
            <a:r>
              <a:rPr lang="en-US" baseline="-25000" dirty="0"/>
              <a:t>1</a:t>
            </a:r>
            <a:r>
              <a:rPr lang="en-US" dirty="0" smtClean="0"/>
              <a:t> </a:t>
            </a:r>
            <a:endParaRPr lang="ar-EG" dirty="0"/>
          </a:p>
        </p:txBody>
      </p:sp>
      <p:sp>
        <p:nvSpPr>
          <p:cNvPr id="61" name="Oval 60"/>
          <p:cNvSpPr/>
          <p:nvPr/>
        </p:nvSpPr>
        <p:spPr>
          <a:xfrm>
            <a:off x="5638800" y="3962400"/>
            <a:ext cx="304800" cy="3048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Bernard MT Condensed" pitchFamily="18" charset="0"/>
              </a:rPr>
              <a:t>+</a:t>
            </a:r>
            <a:endParaRPr lang="en-US" b="1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7239000" y="6248400"/>
            <a:ext cx="304800" cy="3048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Bernard MT Condensed" pitchFamily="18" charset="0"/>
              </a:rPr>
              <a:t>-</a:t>
            </a:r>
            <a:endParaRPr lang="en-US" b="1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5638800" y="4282966"/>
            <a:ext cx="304800" cy="3048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Bernard MT Condensed" pitchFamily="18" charset="0"/>
              </a:rPr>
              <a:t>+</a:t>
            </a:r>
            <a:endParaRPr lang="en-US" b="1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2545080" y="4084320"/>
            <a:ext cx="304800" cy="3048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Bernard MT Condensed" pitchFamily="18" charset="0"/>
              </a:rPr>
              <a:t>+</a:t>
            </a:r>
            <a:endParaRPr lang="en-US" b="1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1828800" y="5528438"/>
            <a:ext cx="304800" cy="3048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Bernard MT Condensed" pitchFamily="18" charset="0"/>
              </a:rPr>
              <a:t>-</a:t>
            </a:r>
            <a:endParaRPr lang="en-US" b="1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6096000" y="5486400"/>
            <a:ext cx="304800" cy="3048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Bernard MT Condensed" pitchFamily="18" charset="0"/>
              </a:rPr>
              <a:t>-</a:t>
            </a:r>
            <a:endParaRPr lang="en-US" b="1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762000" y="2319011"/>
            <a:ext cx="1371600" cy="2405389"/>
            <a:chOff x="762000" y="2319011"/>
            <a:chExt cx="1371600" cy="2405389"/>
          </a:xfrm>
        </p:grpSpPr>
        <p:cxnSp>
          <p:nvCxnSpPr>
            <p:cNvPr id="68" name="Straight Connector 67"/>
            <p:cNvCxnSpPr/>
            <p:nvPr/>
          </p:nvCxnSpPr>
          <p:spPr>
            <a:xfrm flipV="1">
              <a:off x="762000" y="2590800"/>
              <a:ext cx="0" cy="21336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endCxn id="41" idx="1"/>
            </p:cNvCxnSpPr>
            <p:nvPr/>
          </p:nvCxnSpPr>
          <p:spPr>
            <a:xfrm flipV="1">
              <a:off x="762000" y="2319011"/>
              <a:ext cx="1371600" cy="27179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8579594" y="2971800"/>
            <a:ext cx="457200" cy="914400"/>
            <a:chOff x="8503394" y="2971800"/>
            <a:chExt cx="457200" cy="914400"/>
          </a:xfrm>
        </p:grpSpPr>
        <p:cxnSp>
          <p:nvCxnSpPr>
            <p:cNvPr id="72" name="Straight Connector 71"/>
            <p:cNvCxnSpPr/>
            <p:nvPr/>
          </p:nvCxnSpPr>
          <p:spPr>
            <a:xfrm flipV="1">
              <a:off x="8942427" y="2971800"/>
              <a:ext cx="4505" cy="381000"/>
            </a:xfrm>
            <a:prstGeom prst="line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 flipV="1">
              <a:off x="8503394" y="3352800"/>
              <a:ext cx="457200" cy="533400"/>
            </a:xfrm>
            <a:prstGeom prst="straightConnector1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6" name="Straight Arrow Connector 75"/>
          <p:cNvCxnSpPr/>
          <p:nvPr/>
        </p:nvCxnSpPr>
        <p:spPr>
          <a:xfrm flipV="1">
            <a:off x="8478202" y="5029200"/>
            <a:ext cx="558592" cy="533400"/>
          </a:xfrm>
          <a:prstGeom prst="straightConnector1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6324600" y="2362200"/>
            <a:ext cx="1143000" cy="1447800"/>
            <a:chOff x="6324600" y="2362200"/>
            <a:chExt cx="1143000" cy="1447800"/>
          </a:xfrm>
        </p:grpSpPr>
        <p:cxnSp>
          <p:nvCxnSpPr>
            <p:cNvPr id="79" name="Straight Connector 78"/>
            <p:cNvCxnSpPr/>
            <p:nvPr/>
          </p:nvCxnSpPr>
          <p:spPr>
            <a:xfrm flipV="1">
              <a:off x="7467600" y="2667000"/>
              <a:ext cx="0" cy="1143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 flipH="1" flipV="1">
              <a:off x="6324600" y="2362200"/>
              <a:ext cx="1143000" cy="3048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5" name="Straight Arrow Connector 84"/>
          <p:cNvCxnSpPr/>
          <p:nvPr/>
        </p:nvCxnSpPr>
        <p:spPr>
          <a:xfrm>
            <a:off x="1600200" y="5562600"/>
            <a:ext cx="304800" cy="76200"/>
          </a:xfrm>
          <a:prstGeom prst="straightConnector1">
            <a:avLst/>
          </a:prstGeom>
          <a:ln w="762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H="1">
            <a:off x="6479630" y="5594132"/>
            <a:ext cx="533400" cy="76200"/>
          </a:xfrm>
          <a:prstGeom prst="straightConnector1">
            <a:avLst/>
          </a:prstGeom>
          <a:ln w="762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3048000" y="5670332"/>
            <a:ext cx="3962400" cy="1053510"/>
            <a:chOff x="3825240" y="5638800"/>
            <a:chExt cx="3185160" cy="1085042"/>
          </a:xfrm>
        </p:grpSpPr>
        <p:cxnSp>
          <p:nvCxnSpPr>
            <p:cNvPr id="9" name="Straight Connector 8"/>
            <p:cNvCxnSpPr>
              <a:stCxn id="39" idx="1"/>
            </p:cNvCxnSpPr>
            <p:nvPr/>
          </p:nvCxnSpPr>
          <p:spPr>
            <a:xfrm flipH="1">
              <a:off x="5971366" y="5686455"/>
              <a:ext cx="1039034" cy="866745"/>
            </a:xfrm>
            <a:prstGeom prst="line">
              <a:avLst/>
            </a:prstGeom>
            <a:ln w="38100">
              <a:solidFill>
                <a:srgbClr val="3101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Freeform 13"/>
            <p:cNvSpPr/>
            <p:nvPr/>
          </p:nvSpPr>
          <p:spPr>
            <a:xfrm>
              <a:off x="3825240" y="5638800"/>
              <a:ext cx="2118360" cy="1085042"/>
            </a:xfrm>
            <a:custGeom>
              <a:avLst/>
              <a:gdLst>
                <a:gd name="connsiteX0" fmla="*/ 2118360 w 2118360"/>
                <a:gd name="connsiteY0" fmla="*/ 929640 h 1085042"/>
                <a:gd name="connsiteX1" fmla="*/ 1813560 w 2118360"/>
                <a:gd name="connsiteY1" fmla="*/ 1082040 h 1085042"/>
                <a:gd name="connsiteX2" fmla="*/ 1463040 w 2118360"/>
                <a:gd name="connsiteY2" fmla="*/ 807720 h 1085042"/>
                <a:gd name="connsiteX3" fmla="*/ 1112520 w 2118360"/>
                <a:gd name="connsiteY3" fmla="*/ 289560 h 1085042"/>
                <a:gd name="connsiteX4" fmla="*/ 0 w 2118360"/>
                <a:gd name="connsiteY4" fmla="*/ 0 h 1085042"/>
                <a:gd name="connsiteX5" fmla="*/ 0 w 2118360"/>
                <a:gd name="connsiteY5" fmla="*/ 0 h 108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18360" h="1085042">
                  <a:moveTo>
                    <a:pt x="2118360" y="929640"/>
                  </a:moveTo>
                  <a:cubicBezTo>
                    <a:pt x="2020570" y="1016000"/>
                    <a:pt x="1922780" y="1102360"/>
                    <a:pt x="1813560" y="1082040"/>
                  </a:cubicBezTo>
                  <a:cubicBezTo>
                    <a:pt x="1704340" y="1061720"/>
                    <a:pt x="1579880" y="939800"/>
                    <a:pt x="1463040" y="807720"/>
                  </a:cubicBezTo>
                  <a:cubicBezTo>
                    <a:pt x="1346200" y="675640"/>
                    <a:pt x="1356360" y="424180"/>
                    <a:pt x="1112520" y="289560"/>
                  </a:cubicBezTo>
                  <a:cubicBezTo>
                    <a:pt x="868680" y="154940"/>
                    <a:pt x="0" y="0"/>
                    <a:pt x="0" y="0"/>
                  </a:cubicBez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3101FF"/>
              </a:solidFill>
              <a:prstDash val="sysDash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534400" y="3352800"/>
            <a:ext cx="488732" cy="2819400"/>
            <a:chOff x="8458200" y="3352800"/>
            <a:chExt cx="488732" cy="2819400"/>
          </a:xfrm>
        </p:grpSpPr>
        <p:cxnSp>
          <p:nvCxnSpPr>
            <p:cNvPr id="83" name="Straight Arrow Connector 82"/>
            <p:cNvCxnSpPr/>
            <p:nvPr/>
          </p:nvCxnSpPr>
          <p:spPr>
            <a:xfrm flipV="1">
              <a:off x="8458200" y="5029200"/>
              <a:ext cx="488732" cy="1143000"/>
            </a:xfrm>
            <a:prstGeom prst="straightConnector1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8935402" y="3352800"/>
              <a:ext cx="11530" cy="1676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963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18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00"/>
                            </p:stCondLst>
                            <p:childTnLst>
                              <p:par>
                                <p:cTn id="169" presetID="18" presetClass="entr" presetSubtype="3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1" grpId="0"/>
      <p:bldP spid="12" grpId="0" animBg="1"/>
      <p:bldP spid="13" grpId="0" animBg="1"/>
      <p:bldP spid="36" grpId="0"/>
      <p:bldP spid="36" grpId="1"/>
      <p:bldP spid="37" grpId="0"/>
      <p:bldP spid="38" grpId="0"/>
      <p:bldP spid="38" grpId="1"/>
      <p:bldP spid="39" grpId="0"/>
      <p:bldP spid="40" grpId="0"/>
      <p:bldP spid="41" grpId="0"/>
      <p:bldP spid="42" grpId="0"/>
      <p:bldP spid="43" grpId="0"/>
      <p:bldP spid="59" grpId="0"/>
      <p:bldP spid="61" grpId="0" animBg="1"/>
      <p:bldP spid="62" grpId="0" animBg="1"/>
      <p:bldP spid="63" grpId="0" animBg="1"/>
      <p:bldP spid="63" grpId="1" animBg="1"/>
      <p:bldP spid="64" grpId="0" animBg="1"/>
      <p:bldP spid="64" grpId="1" animBg="1"/>
      <p:bldP spid="65" grpId="0" animBg="1"/>
      <p:bldP spid="6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66FF"/>
            </a:gs>
            <a:gs pos="10000">
              <a:srgbClr val="00FFFF">
                <a:alpha val="22000"/>
              </a:srgbClr>
            </a:gs>
            <a:gs pos="20000">
              <a:srgbClr val="E1F4FF">
                <a:alpha val="60000"/>
              </a:srgbClr>
            </a:gs>
            <a:gs pos="54000">
              <a:schemeClr val="bg1"/>
            </a:gs>
            <a:gs pos="89000">
              <a:schemeClr val="bg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2860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ts val="2400"/>
              </a:lnSpc>
            </a:pPr>
            <a:r>
              <a:rPr lang="en-US" sz="2400" dirty="0" smtClean="0">
                <a:solidFill>
                  <a:srgbClr val="FF00FF"/>
                </a:solidFill>
                <a:latin typeface="Bernard MT Condensed" pitchFamily="18" charset="0"/>
              </a:rPr>
              <a:t>SELECTIVE</a:t>
            </a:r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</a:rPr>
              <a:t> PDE</a:t>
            </a:r>
            <a:r>
              <a:rPr lang="en-US" sz="2400" baseline="-25000" dirty="0" smtClean="0">
                <a:solidFill>
                  <a:srgbClr val="3101FF"/>
                </a:solidFill>
                <a:latin typeface="Bernard MT Condensed" pitchFamily="18" charset="0"/>
              </a:rPr>
              <a:t>5</a:t>
            </a:r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</a:rPr>
              <a:t> Inhibitors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29600" y="92120"/>
            <a:ext cx="838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en-US" sz="240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ORAL</a:t>
            </a:r>
            <a:endParaRPr lang="en-US" sz="2400" dirty="0" smtClean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31820" y="638066"/>
            <a:ext cx="5943600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Inhibit PDE</a:t>
            </a:r>
            <a:r>
              <a:rPr lang="en-US" sz="2400" b="1" baseline="-25000" dirty="0" smtClean="0">
                <a:latin typeface="Arial Narrow" pitchFamily="34" charset="0"/>
              </a:rPr>
              <a:t>5 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</a:t>
            </a:r>
            <a:r>
              <a:rPr lang="en-US" sz="2400" b="1" dirty="0" smtClean="0">
                <a:latin typeface="Arial Narrow" pitchFamily="34" charset="0"/>
              </a:rPr>
              <a:t>prevent breakdown of  cGMP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</a:t>
            </a:r>
            <a:r>
              <a:rPr lang="en-US" sz="2400" dirty="0">
                <a:latin typeface="Bernard MT Condensed" panose="02050806060905020404" pitchFamily="18" charset="0"/>
              </a:rPr>
              <a:t>pertain </a:t>
            </a:r>
            <a:r>
              <a:rPr lang="en-US" sz="2400" dirty="0" smtClean="0">
                <a:latin typeface="Bernard MT Condensed" panose="02050806060905020404" pitchFamily="18" charset="0"/>
              </a:rPr>
              <a:t>vasodilatation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</a:t>
            </a:r>
            <a:r>
              <a:rPr lang="en-US" sz="2400" dirty="0">
                <a:latin typeface="Bernard MT Condensed" panose="02050806060905020404" pitchFamily="18" charset="0"/>
                <a:sym typeface="Wingdings 3"/>
              </a:rPr>
              <a:t>erection</a:t>
            </a:r>
            <a:r>
              <a:rPr lang="en-US" sz="2400" dirty="0">
                <a:latin typeface="Bernard MT Condensed" panose="02050806060905020404" pitchFamily="18" charset="0"/>
              </a:rPr>
              <a:t>. </a:t>
            </a:r>
          </a:p>
        </p:txBody>
      </p:sp>
      <p:sp>
        <p:nvSpPr>
          <p:cNvPr id="9" name="Rectangle 8"/>
          <p:cNvSpPr/>
          <p:nvPr/>
        </p:nvSpPr>
        <p:spPr>
          <a:xfrm>
            <a:off x="3124200" y="1400066"/>
            <a:ext cx="6248400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They do not affect the libido, </a:t>
            </a:r>
            <a:r>
              <a:rPr lang="en-US" sz="2400" dirty="0" smtClean="0">
                <a:latin typeface="Bernard MT Condensed" panose="02050806060905020404" pitchFamily="18" charset="0"/>
              </a:rPr>
              <a:t>so sexual stimulation is essential to a successful </a:t>
            </a:r>
            <a:endParaRPr lang="en-US" sz="2400" dirty="0">
              <a:latin typeface="Bernard MT Condensed" panose="02050806060905020404" pitchFamily="18" charset="0"/>
            </a:endParaRPr>
          </a:p>
        </p:txBody>
      </p:sp>
      <p:sp>
        <p:nvSpPr>
          <p:cNvPr id="10" name="Right Brace 9"/>
          <p:cNvSpPr/>
          <p:nvPr/>
        </p:nvSpPr>
        <p:spPr>
          <a:xfrm>
            <a:off x="2971800" y="714266"/>
            <a:ext cx="304800" cy="1371600"/>
          </a:xfrm>
          <a:prstGeom prst="rightBrac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92580" y="664066"/>
            <a:ext cx="1684020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ts val="24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n-US" sz="2400" dirty="0" err="1" smtClean="0">
                <a:solidFill>
                  <a:srgbClr val="3101FF"/>
                </a:solidFill>
                <a:latin typeface="Bernard MT Condensed" pitchFamily="18" charset="0"/>
              </a:rPr>
              <a:t>Sildenafil</a:t>
            </a:r>
            <a:endParaRPr lang="en-US" sz="2400" dirty="0" smtClean="0">
              <a:solidFill>
                <a:srgbClr val="3101FF"/>
              </a:solidFill>
              <a:latin typeface="Bernard MT Condensed" pitchFamily="18" charset="0"/>
            </a:endParaRPr>
          </a:p>
          <a:p>
            <a:pPr algn="l" rtl="0">
              <a:lnSpc>
                <a:spcPts val="2400"/>
              </a:lnSpc>
              <a:spcBef>
                <a:spcPts val="300"/>
              </a:spcBef>
              <a:buFont typeface="Arial" charset="0"/>
              <a:buChar char="•"/>
            </a:pPr>
            <a:r>
              <a:rPr lang="en-US" sz="2400" dirty="0" err="1" smtClean="0">
                <a:solidFill>
                  <a:srgbClr val="3101FF"/>
                </a:solidFill>
                <a:latin typeface="Bernard MT Condensed" pitchFamily="18" charset="0"/>
              </a:rPr>
              <a:t>Vardenafil</a:t>
            </a:r>
            <a:endParaRPr lang="en-US" sz="2400" dirty="0" smtClean="0">
              <a:solidFill>
                <a:srgbClr val="3101FF"/>
              </a:solidFill>
              <a:latin typeface="Bernard MT Condensed" pitchFamily="18" charset="0"/>
            </a:endParaRPr>
          </a:p>
          <a:p>
            <a:pPr algn="l" rtl="0">
              <a:lnSpc>
                <a:spcPts val="2400"/>
              </a:lnSpc>
              <a:spcBef>
                <a:spcPts val="300"/>
              </a:spcBef>
              <a:buFont typeface="Arial" charset="0"/>
              <a:buChar char="•"/>
            </a:pPr>
            <a:r>
              <a:rPr lang="en-US" sz="2400" dirty="0" err="1" smtClean="0">
                <a:solidFill>
                  <a:srgbClr val="3101FF"/>
                </a:solidFill>
                <a:latin typeface="Bernard MT Condensed" pitchFamily="18" charset="0"/>
              </a:rPr>
              <a:t>Tadalafil</a:t>
            </a:r>
            <a:endParaRPr lang="en-US" sz="2400" dirty="0" smtClean="0">
              <a:solidFill>
                <a:srgbClr val="3101FF"/>
              </a:solidFill>
              <a:latin typeface="Bernard MT Condensed" pitchFamily="18" charset="0"/>
            </a:endParaRPr>
          </a:p>
          <a:p>
            <a:pPr algn="l" rtl="0">
              <a:lnSpc>
                <a:spcPts val="2400"/>
              </a:lnSpc>
              <a:spcBef>
                <a:spcPts val="300"/>
              </a:spcBef>
              <a:buFont typeface="Arial" charset="0"/>
              <a:buChar char="•"/>
            </a:pPr>
            <a:r>
              <a:rPr lang="en-US" sz="2400" dirty="0" err="1" smtClean="0">
                <a:solidFill>
                  <a:srgbClr val="3101FF"/>
                </a:solidFill>
                <a:latin typeface="Bernard MT Condensed" pitchFamily="18" charset="0"/>
              </a:rPr>
              <a:t>Avanafil</a:t>
            </a:r>
            <a:endParaRPr lang="en-US" sz="2400" dirty="0">
              <a:solidFill>
                <a:srgbClr val="3101FF"/>
              </a:solidFill>
              <a:latin typeface="Bernard MT Condensed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6200" y="1981200"/>
            <a:ext cx="8763000" cy="2376073"/>
            <a:chOff x="76200" y="1981200"/>
            <a:chExt cx="8763000" cy="2376073"/>
          </a:xfrm>
        </p:grpSpPr>
        <p:sp>
          <p:nvSpPr>
            <p:cNvPr id="24" name="Rectangle 23"/>
            <p:cNvSpPr/>
            <p:nvPr/>
          </p:nvSpPr>
          <p:spPr>
            <a:xfrm>
              <a:off x="304800" y="2209800"/>
              <a:ext cx="6781800" cy="457200"/>
            </a:xfrm>
            <a:prstGeom prst="rect">
              <a:avLst/>
            </a:prstGeom>
            <a:solidFill>
              <a:srgbClr val="CCFF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3" name="Down Arrow 2052"/>
            <p:cNvSpPr/>
            <p:nvPr/>
          </p:nvSpPr>
          <p:spPr>
            <a:xfrm>
              <a:off x="76200" y="1981200"/>
              <a:ext cx="1203960" cy="212244"/>
            </a:xfrm>
            <a:prstGeom prst="downArrow">
              <a:avLst/>
            </a:prstGeom>
            <a:solidFill>
              <a:srgbClr val="FF00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04800" y="2264392"/>
              <a:ext cx="8534400" cy="209288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>
                <a:lnSpc>
                  <a:spcPts val="2500"/>
                </a:lnSpc>
              </a:pPr>
              <a:r>
                <a:rPr lang="en-US" sz="2400" b="1" dirty="0" err="1" smtClean="0">
                  <a:latin typeface="Arial Narrow" panose="020B0606020202030204" pitchFamily="34" charset="0"/>
                </a:rPr>
                <a:t>Pharmacodynamic</a:t>
              </a:r>
              <a:r>
                <a:rPr lang="en-US" sz="2400" b="1" dirty="0" smtClean="0">
                  <a:latin typeface="Arial Narrow" panose="020B0606020202030204" pitchFamily="34" charset="0"/>
                </a:rPr>
                <a:t> action relevant to  PDE</a:t>
              </a:r>
              <a:r>
                <a:rPr lang="en-US" sz="2400" b="1" baseline="-25000" dirty="0" smtClean="0">
                  <a:latin typeface="Arial Narrow" panose="020B0606020202030204" pitchFamily="34" charset="0"/>
                </a:rPr>
                <a:t>5</a:t>
              </a:r>
              <a:r>
                <a:rPr lang="en-US" sz="2400" b="1" dirty="0" smtClean="0">
                  <a:latin typeface="Arial Narrow" panose="020B0606020202030204" pitchFamily="34" charset="0"/>
                </a:rPr>
                <a:t> inhibition </a:t>
              </a:r>
              <a:r>
                <a:rPr lang="en-US" sz="2400" b="1" dirty="0" smtClean="0">
                  <a:latin typeface="Arial Narrow"/>
                </a:rPr>
                <a:t>►</a:t>
              </a:r>
              <a:endParaRPr lang="en-US" sz="2400" b="1" dirty="0" smtClean="0">
                <a:latin typeface="Arial Narrow" panose="020B0606020202030204" pitchFamily="34" charset="0"/>
              </a:endParaRPr>
            </a:p>
            <a:p>
              <a:pPr marL="342900" indent="-342900" algn="l" rtl="0">
                <a:lnSpc>
                  <a:spcPts val="2500"/>
                </a:lnSpc>
                <a:spcBef>
                  <a:spcPts val="600"/>
                </a:spcBef>
                <a:buBlip>
                  <a:blip r:embed="rId2"/>
                </a:buBlip>
              </a:pPr>
              <a:r>
                <a:rPr lang="en-US" sz="2400" b="1" dirty="0" smtClean="0">
                  <a:latin typeface="Arial Narrow" panose="020B0606020202030204" pitchFamily="34" charset="0"/>
                </a:rPr>
                <a:t>VSMCs of </a:t>
              </a:r>
              <a:r>
                <a:rPr lang="en-US" sz="2400" b="1" dirty="0" smtClean="0">
                  <a:solidFill>
                    <a:srgbClr val="0000FF"/>
                  </a:solidFill>
                  <a:latin typeface="Arial Narrow" panose="020B0606020202030204" pitchFamily="34" charset="0"/>
                </a:rPr>
                <a:t>Erectile Tissue of  </a:t>
              </a:r>
              <a:r>
                <a:rPr lang="en-US" sz="2400" b="1" dirty="0" smtClean="0">
                  <a:solidFill>
                    <a:srgbClr val="0000FF"/>
                  </a:solidFill>
                  <a:latin typeface="Arial Narrow" panose="020B0606020202030204" pitchFamily="34" charset="0"/>
                </a:rPr>
                <a:t>Penis (</a:t>
              </a:r>
              <a:r>
                <a:rPr lang="en-US" sz="1200" b="1" dirty="0" smtClean="0">
                  <a:solidFill>
                    <a:srgbClr val="0000FF"/>
                  </a:solidFill>
                  <a:latin typeface="Arial Narrow" panose="020B0606020202030204" pitchFamily="34" charset="0"/>
                </a:rPr>
                <a:t>vascular smooth muscle cells (VSMCs)</a:t>
              </a:r>
              <a:endParaRPr lang="en-US" sz="1200" b="1" dirty="0" smtClean="0">
                <a:solidFill>
                  <a:srgbClr val="0000FF"/>
                </a:solidFill>
                <a:latin typeface="Arial Narrow" panose="020B0606020202030204" pitchFamily="34" charset="0"/>
              </a:endParaRPr>
            </a:p>
            <a:p>
              <a:pPr marL="342900" indent="-342900" algn="l" rtl="0">
                <a:lnSpc>
                  <a:spcPts val="2500"/>
                </a:lnSpc>
                <a:buBlip>
                  <a:blip r:embed="rId2"/>
                </a:buBlip>
              </a:pPr>
              <a:r>
                <a:rPr lang="en-US" sz="2400" b="1" dirty="0">
                  <a:latin typeface="Arial Narrow" panose="020B0606020202030204" pitchFamily="34" charset="0"/>
                </a:rPr>
                <a:t>Other </a:t>
              </a:r>
              <a:r>
                <a:rPr lang="en-US" sz="2400" b="1" dirty="0" smtClean="0">
                  <a:latin typeface="Arial Narrow" panose="020B0606020202030204" pitchFamily="34" charset="0"/>
                </a:rPr>
                <a:t>VSMCs ( </a:t>
              </a:r>
              <a:r>
                <a:rPr lang="en-US" sz="2400" b="1" dirty="0" smtClean="0">
                  <a:solidFill>
                    <a:srgbClr val="0000FF"/>
                  </a:solidFill>
                  <a:latin typeface="Arial Narrow" panose="020B0606020202030204" pitchFamily="34" charset="0"/>
                </a:rPr>
                <a:t>lung</a:t>
              </a:r>
              <a:r>
                <a:rPr lang="en-US" sz="2400" b="1" dirty="0" smtClean="0">
                  <a:latin typeface="Arial Narrow" panose="020B0606020202030204" pitchFamily="34" charset="0"/>
                </a:rPr>
                <a:t>, brain….) / </a:t>
              </a:r>
              <a:r>
                <a:rPr lang="en-US" sz="2400" b="1" dirty="0" smtClean="0">
                  <a:solidFill>
                    <a:srgbClr val="0000FF"/>
                  </a:solidFill>
                  <a:latin typeface="Arial Narrow" panose="020B0606020202030204" pitchFamily="34" charset="0"/>
                </a:rPr>
                <a:t>heart</a:t>
              </a:r>
              <a:endParaRPr lang="en-US" sz="2400" b="1" dirty="0">
                <a:solidFill>
                  <a:srgbClr val="0000FF"/>
                </a:solidFill>
                <a:latin typeface="Arial Narrow" panose="020B0606020202030204" pitchFamily="34" charset="0"/>
              </a:endParaRPr>
            </a:p>
            <a:p>
              <a:pPr marL="342900" indent="-342900" algn="l" rtl="0">
                <a:lnSpc>
                  <a:spcPts val="2500"/>
                </a:lnSpc>
                <a:buBlip>
                  <a:blip r:embed="rId2"/>
                </a:buBlip>
              </a:pPr>
              <a:r>
                <a:rPr lang="en-US" sz="2400" b="1" dirty="0" smtClean="0">
                  <a:latin typeface="Arial Narrow" panose="020B0606020202030204" pitchFamily="34" charset="0"/>
                </a:rPr>
                <a:t>Other non-VSMCs </a:t>
              </a:r>
              <a:r>
                <a:rPr lang="en-US" sz="2400" b="1" dirty="0">
                  <a:latin typeface="Arial Narrow" panose="020B0606020202030204" pitchFamily="34" charset="0"/>
                </a:rPr>
                <a:t>(</a:t>
              </a:r>
              <a:r>
                <a:rPr lang="en-US" sz="2400" b="1" dirty="0">
                  <a:solidFill>
                    <a:srgbClr val="0000FF"/>
                  </a:solidFill>
                  <a:latin typeface="Arial Narrow" panose="020B0606020202030204" pitchFamily="34" charset="0"/>
                </a:rPr>
                <a:t>prostate, bladder</a:t>
              </a:r>
              <a:r>
                <a:rPr lang="en-US" sz="2400" b="1" dirty="0" smtClean="0">
                  <a:latin typeface="Arial Narrow" panose="020B0606020202030204" pitchFamily="34" charset="0"/>
                </a:rPr>
                <a:t>, </a:t>
              </a:r>
              <a:r>
                <a:rPr lang="en-US" sz="2400" b="1" dirty="0">
                  <a:solidFill>
                    <a:srgbClr val="3101FF"/>
                  </a:solidFill>
                  <a:latin typeface="Arial Narrow" panose="020B0606020202030204" pitchFamily="34" charset="0"/>
                </a:rPr>
                <a:t>seminal </a:t>
              </a:r>
              <a:r>
                <a:rPr lang="en-US" sz="2400" b="1" dirty="0" smtClean="0">
                  <a:solidFill>
                    <a:srgbClr val="3101FF"/>
                  </a:solidFill>
                  <a:latin typeface="Arial Narrow" panose="020B0606020202030204" pitchFamily="34" charset="0"/>
                </a:rPr>
                <a:t>vesicle, GIT</a:t>
              </a:r>
              <a:r>
                <a:rPr lang="en-US" sz="2400" b="1" dirty="0" smtClean="0">
                  <a:latin typeface="Arial Narrow" panose="020B0606020202030204" pitchFamily="34" charset="0"/>
                </a:rPr>
                <a:t>….) </a:t>
              </a:r>
              <a:endParaRPr lang="en-US" sz="2400" b="1" dirty="0">
                <a:latin typeface="Arial Narrow" panose="020B0606020202030204" pitchFamily="34" charset="0"/>
              </a:endParaRPr>
            </a:p>
            <a:p>
              <a:pPr marL="342900" indent="-342900" algn="l" rtl="0">
                <a:lnSpc>
                  <a:spcPts val="2500"/>
                </a:lnSpc>
                <a:buBlip>
                  <a:blip r:embed="rId2"/>
                </a:buBlip>
              </a:pPr>
              <a:r>
                <a:rPr lang="en-US" sz="2400" b="1" dirty="0" smtClean="0">
                  <a:latin typeface="Arial Narrow" panose="020B0606020202030204" pitchFamily="34" charset="0"/>
                </a:rPr>
                <a:t>Platelets</a:t>
              </a:r>
            </a:p>
            <a:p>
              <a:pPr marL="342900" indent="-342900" algn="l" rtl="0">
                <a:lnSpc>
                  <a:spcPts val="2500"/>
                </a:lnSpc>
                <a:buBlip>
                  <a:blip r:embed="rId2"/>
                </a:buBlip>
              </a:pPr>
              <a:r>
                <a:rPr lang="en-US" sz="2400" b="1" dirty="0" smtClean="0">
                  <a:latin typeface="Arial Narrow" panose="020B0606020202030204" pitchFamily="34" charset="0"/>
                </a:rPr>
                <a:t>Other tissues; testis, sk. muscles, </a:t>
              </a:r>
              <a:r>
                <a:rPr lang="en-US" sz="2400" b="1" dirty="0">
                  <a:latin typeface="Arial Narrow" panose="020B0606020202030204" pitchFamily="34" charset="0"/>
                </a:rPr>
                <a:t>liver, kidney, </a:t>
              </a:r>
              <a:r>
                <a:rPr lang="en-US" sz="2400" b="1" dirty="0" smtClean="0">
                  <a:latin typeface="Arial Narrow" panose="020B0606020202030204" pitchFamily="34" charset="0"/>
                </a:rPr>
                <a:t>pancreas, …..</a:t>
              </a:r>
              <a:endParaRPr lang="ar-EG" sz="2400" b="1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52400" y="4369713"/>
            <a:ext cx="8839200" cy="2516817"/>
            <a:chOff x="152400" y="4369713"/>
            <a:chExt cx="8839200" cy="2516817"/>
          </a:xfrm>
        </p:grpSpPr>
        <p:sp>
          <p:nvSpPr>
            <p:cNvPr id="17" name="Rectangle 16"/>
            <p:cNvSpPr/>
            <p:nvPr/>
          </p:nvSpPr>
          <p:spPr>
            <a:xfrm>
              <a:off x="152400" y="4369713"/>
              <a:ext cx="1377300" cy="430887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rgbClr val="FF00FF"/>
              </a:solidFill>
            </a:ln>
          </p:spPr>
          <p:txBody>
            <a:bodyPr wrap="none">
              <a:spAutoFit/>
            </a:bodyPr>
            <a:lstStyle/>
            <a:p>
              <a:pPr algn="l" rtl="0"/>
              <a:r>
                <a:rPr lang="en-US" sz="2200" dirty="0" smtClean="0">
                  <a:solidFill>
                    <a:srgbClr val="0000FF"/>
                  </a:solidFill>
                  <a:latin typeface="Bernard MT Condensed" panose="02050806060905020404" pitchFamily="18" charset="0"/>
                </a:rPr>
                <a:t>Indications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57200" y="4724400"/>
              <a:ext cx="8534400" cy="216213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342900" indent="-342900" algn="l" rtl="0">
                <a:buBlip>
                  <a:blip r:embed="rId2"/>
                </a:buBlip>
              </a:pPr>
              <a:r>
                <a:rPr lang="en-US" sz="2400" b="1" dirty="0" smtClean="0">
                  <a:solidFill>
                    <a:srgbClr val="0000FF"/>
                  </a:solidFill>
                  <a:latin typeface="Arial Narrow" panose="020B0606020202030204" pitchFamily="34" charset="0"/>
                </a:rPr>
                <a:t>Erectile dysfunction</a:t>
              </a:r>
              <a:r>
                <a:rPr lang="en-US" sz="2400" b="1" dirty="0" smtClean="0">
                  <a:latin typeface="Arial Narrow" panose="020B0606020202030204" pitchFamily="34" charset="0"/>
                </a:rPr>
                <a:t>; 1</a:t>
              </a:r>
              <a:r>
                <a:rPr lang="en-US" sz="2400" b="1" baseline="30000" dirty="0" smtClean="0">
                  <a:latin typeface="Arial Narrow" panose="020B0606020202030204" pitchFamily="34" charset="0"/>
                </a:rPr>
                <a:t>st</a:t>
              </a:r>
              <a:r>
                <a:rPr lang="en-US" sz="2400" b="1" dirty="0" smtClean="0">
                  <a:latin typeface="Arial Narrow" panose="020B0606020202030204" pitchFamily="34" charset="0"/>
                </a:rPr>
                <a:t> line therapy. All types have similar efficacy</a:t>
              </a:r>
            </a:p>
            <a:p>
              <a:pPr marL="342900" indent="-342900" algn="l" rtl="0">
                <a:buBlip>
                  <a:blip r:embed="rId2"/>
                </a:buBlip>
              </a:pPr>
              <a:endParaRPr lang="en-US" sz="2400" b="1" dirty="0" smtClean="0">
                <a:latin typeface="Arial Narrow" panose="020B0606020202030204" pitchFamily="34" charset="0"/>
              </a:endParaRPr>
            </a:p>
            <a:p>
              <a:pPr marL="342900" indent="-342900" algn="l" rtl="0">
                <a:buBlip>
                  <a:blip r:embed="rId2"/>
                </a:buBlip>
              </a:pPr>
              <a:endParaRPr lang="en-US" sz="2400" b="1" dirty="0" smtClean="0">
                <a:latin typeface="Arial Narrow" panose="020B0606020202030204" pitchFamily="34" charset="0"/>
              </a:endParaRPr>
            </a:p>
            <a:p>
              <a:pPr marL="342900" indent="-342900" algn="l" rtl="0">
                <a:lnSpc>
                  <a:spcPts val="2500"/>
                </a:lnSpc>
                <a:buBlip>
                  <a:blip r:embed="rId2"/>
                </a:buBlip>
              </a:pPr>
              <a:r>
                <a:rPr lang="en-US" sz="2400" b="1" dirty="0" smtClean="0">
                  <a:solidFill>
                    <a:srgbClr val="0000FF"/>
                  </a:solidFill>
                  <a:latin typeface="Arial Narrow" panose="020B0606020202030204" pitchFamily="34" charset="0"/>
                </a:rPr>
                <a:t>Pulmonary hypertension</a:t>
              </a:r>
            </a:p>
            <a:p>
              <a:pPr marL="342900" indent="-342900" algn="l" rtl="0">
                <a:lnSpc>
                  <a:spcPts val="2500"/>
                </a:lnSpc>
                <a:buBlip>
                  <a:blip r:embed="rId2"/>
                </a:buBlip>
              </a:pPr>
              <a:r>
                <a:rPr lang="en-US" sz="2400" b="1" dirty="0" smtClean="0">
                  <a:latin typeface="Arial Narrow" panose="020B0606020202030204" pitchFamily="34" charset="0"/>
                </a:rPr>
                <a:t>BPH &amp; premature ejaculation</a:t>
              </a:r>
            </a:p>
            <a:p>
              <a:pPr marL="342900" indent="-342900" algn="l" rtl="0">
                <a:lnSpc>
                  <a:spcPts val="2500"/>
                </a:lnSpc>
                <a:buBlip>
                  <a:blip r:embed="rId2"/>
                </a:buBlip>
              </a:pPr>
              <a:endParaRPr lang="ar-EG" sz="2400" b="1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3352800" y="152400"/>
            <a:ext cx="1369286" cy="430887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US" sz="22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Mechanism</a:t>
            </a:r>
          </a:p>
        </p:txBody>
      </p: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2895600" y="5173640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l" rtl="0"/>
                      <a:endParaRPr lang="en-US" b="0" dirty="0">
                        <a:solidFill>
                          <a:schemeClr val="bg1"/>
                        </a:solidFill>
                        <a:latin typeface="Bernard MT Condense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err="1" smtClean="0">
                          <a:solidFill>
                            <a:schemeClr val="bg1"/>
                          </a:solidFill>
                          <a:latin typeface="Bernard MT Condensed" pitchFamily="18" charset="0"/>
                        </a:rPr>
                        <a:t>Sildenafil</a:t>
                      </a:r>
                      <a:endParaRPr lang="en-US" b="0" dirty="0">
                        <a:solidFill>
                          <a:schemeClr val="bg1"/>
                        </a:solidFill>
                        <a:latin typeface="Bernard MT Condense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 smtClean="0">
                          <a:solidFill>
                            <a:schemeClr val="bg1"/>
                          </a:solidFill>
                          <a:latin typeface="Bernard MT Condensed" pitchFamily="18" charset="0"/>
                        </a:rPr>
                        <a:t>Vardenafil</a:t>
                      </a:r>
                      <a:endParaRPr lang="en-US" sz="1800" b="0" dirty="0" smtClean="0">
                        <a:solidFill>
                          <a:schemeClr val="bg1"/>
                        </a:solidFill>
                        <a:latin typeface="Bernard MT Condense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0" dirty="0" err="1" smtClean="0">
                          <a:solidFill>
                            <a:schemeClr val="bg1"/>
                          </a:solidFill>
                          <a:latin typeface="Bernard MT Condensed" pitchFamily="18" charset="0"/>
                        </a:rPr>
                        <a:t>Tadalafil</a:t>
                      </a:r>
                      <a:endParaRPr lang="en-US" sz="1800" b="0" dirty="0" smtClean="0">
                        <a:solidFill>
                          <a:schemeClr val="bg1"/>
                        </a:solidFill>
                        <a:latin typeface="Bernard MT Condensed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% Efficacy</a:t>
                      </a:r>
                      <a:endParaRPr lang="en-US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74-84</a:t>
                      </a:r>
                      <a:endParaRPr lang="en-US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73-83</a:t>
                      </a:r>
                    </a:p>
                  </a:txBody>
                  <a:tcP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72-81</a:t>
                      </a:r>
                    </a:p>
                  </a:txBody>
                  <a:tcPr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451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66FF"/>
            </a:gs>
            <a:gs pos="10000">
              <a:srgbClr val="00FFFF">
                <a:alpha val="22000"/>
              </a:srgbClr>
            </a:gs>
            <a:gs pos="20000">
              <a:srgbClr val="E1F4FF">
                <a:alpha val="60000"/>
              </a:srgbClr>
            </a:gs>
            <a:gs pos="54000">
              <a:schemeClr val="bg1"/>
            </a:gs>
            <a:gs pos="89000">
              <a:schemeClr val="bg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2050"/>
          <p:cNvSpPr txBox="1"/>
          <p:nvPr/>
        </p:nvSpPr>
        <p:spPr>
          <a:xfrm>
            <a:off x="7594052" y="3241656"/>
            <a:ext cx="17145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Altered VISION</a:t>
            </a:r>
            <a:endParaRPr lang="ar-EG" dirty="0">
              <a:solidFill>
                <a:srgbClr val="0000FF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696200" y="5257800"/>
            <a:ext cx="11353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Back Pain</a:t>
            </a:r>
            <a:endParaRPr lang="ar-EG" dirty="0">
              <a:solidFill>
                <a:srgbClr val="0000FF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563572" y="2674935"/>
            <a:ext cx="180902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Headache/Flush nasal congestion</a:t>
            </a:r>
            <a:endParaRPr lang="ar-EG" dirty="0">
              <a:solidFill>
                <a:srgbClr val="0000FF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67640" y="5920026"/>
            <a:ext cx="3214918" cy="861774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1">
            <a:spAutoFit/>
          </a:bodyPr>
          <a:lstStyle/>
          <a:p>
            <a:pPr algn="l" rtl="0">
              <a:lnSpc>
                <a:spcPts val="2000"/>
              </a:lnSpc>
            </a:pPr>
            <a:r>
              <a:rPr lang="en-US" sz="2000" b="1" dirty="0" smtClean="0">
                <a:latin typeface="Arial Narrow" panose="020B0606020202030204" pitchFamily="34" charset="0"/>
              </a:rPr>
              <a:t>Sildenafil   10-fold selective</a:t>
            </a:r>
          </a:p>
          <a:p>
            <a:pPr algn="l" rtl="0">
              <a:lnSpc>
                <a:spcPts val="2000"/>
              </a:lnSpc>
            </a:pPr>
            <a:r>
              <a:rPr lang="en-US" sz="2000" b="1" dirty="0" err="1" smtClean="0">
                <a:latin typeface="Arial Narrow" panose="020B0606020202030204" pitchFamily="34" charset="0"/>
              </a:rPr>
              <a:t>Vardenafil</a:t>
            </a:r>
            <a:r>
              <a:rPr lang="en-US" sz="2000" b="1" dirty="0" smtClean="0">
                <a:latin typeface="Arial Narrow" panose="020B0606020202030204" pitchFamily="34" charset="0"/>
              </a:rPr>
              <a:t> 16-fold </a:t>
            </a:r>
            <a:r>
              <a:rPr lang="en-US" sz="2000" b="1" dirty="0">
                <a:latin typeface="Arial Narrow" panose="020B0606020202030204" pitchFamily="34" charset="0"/>
              </a:rPr>
              <a:t>selective</a:t>
            </a:r>
            <a:endParaRPr lang="en-US" sz="2000" b="1" dirty="0" smtClean="0">
              <a:latin typeface="Arial Narrow" panose="020B0606020202030204" pitchFamily="34" charset="0"/>
            </a:endParaRPr>
          </a:p>
          <a:p>
            <a:pPr algn="l" rtl="0">
              <a:lnSpc>
                <a:spcPts val="2000"/>
              </a:lnSpc>
            </a:pPr>
            <a:r>
              <a:rPr lang="en-US" sz="2000" b="1" dirty="0" err="1" smtClean="0">
                <a:latin typeface="Arial Narrow" panose="020B0606020202030204" pitchFamily="34" charset="0"/>
              </a:rPr>
              <a:t>Tadalafil</a:t>
            </a:r>
            <a:r>
              <a:rPr lang="en-US" sz="2000" b="1" dirty="0" smtClean="0">
                <a:latin typeface="Arial Narrow" panose="020B0606020202030204" pitchFamily="34" charset="0"/>
              </a:rPr>
              <a:t>  &gt;200-fold selective</a:t>
            </a:r>
            <a:endParaRPr lang="ar-EG" sz="2000" b="1" dirty="0">
              <a:latin typeface="Arial Narrow" panose="020B060602020203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639772" y="1124369"/>
            <a:ext cx="1313728" cy="902409"/>
            <a:chOff x="7639772" y="1124369"/>
            <a:chExt cx="1313728" cy="902409"/>
          </a:xfrm>
        </p:grpSpPr>
        <p:sp>
          <p:nvSpPr>
            <p:cNvPr id="54" name="TextBox 53"/>
            <p:cNvSpPr txBox="1"/>
            <p:nvPr/>
          </p:nvSpPr>
          <p:spPr>
            <a:xfrm>
              <a:off x="7818120" y="1339091"/>
              <a:ext cx="113538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sz="2000" dirty="0" smtClean="0">
                  <a:solidFill>
                    <a:srgbClr val="0000FF"/>
                  </a:solidFill>
                  <a:latin typeface="Bernard MT Condensed" panose="02050806060905020404" pitchFamily="18" charset="0"/>
                </a:rPr>
                <a:t>IHD / AMI</a:t>
              </a:r>
              <a:endParaRPr lang="ar-EG" sz="2000" dirty="0">
                <a:solidFill>
                  <a:srgbClr val="0000FF"/>
                </a:solidFill>
                <a:latin typeface="Bernard MT Condensed" panose="02050806060905020404" pitchFamily="18" charset="0"/>
              </a:endParaRPr>
            </a:p>
          </p:txBody>
        </p:sp>
        <p:sp>
          <p:nvSpPr>
            <p:cNvPr id="56" name="Right Brace 55"/>
            <p:cNvSpPr/>
            <p:nvPr/>
          </p:nvSpPr>
          <p:spPr>
            <a:xfrm>
              <a:off x="7639772" y="1124369"/>
              <a:ext cx="208828" cy="902409"/>
            </a:xfrm>
            <a:prstGeom prst="rightBrac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54" name="Rectangle 2053"/>
          <p:cNvSpPr/>
          <p:nvPr/>
        </p:nvSpPr>
        <p:spPr>
          <a:xfrm>
            <a:off x="3600450" y="6203930"/>
            <a:ext cx="2370842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FFFF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l" rtl="0">
              <a:spcAft>
                <a:spcPts val="10200"/>
              </a:spcAft>
            </a:pPr>
            <a:r>
              <a:rPr lang="en-US" sz="2000" dirty="0">
                <a:solidFill>
                  <a:srgbClr val="3101FF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panose="020B0606020202030204" pitchFamily="34" charset="0"/>
              </a:rPr>
              <a:t>Give variability in ADRs</a:t>
            </a:r>
            <a:endParaRPr lang="ar-EG" sz="2000" dirty="0">
              <a:solidFill>
                <a:srgbClr val="3101FF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Narrow" panose="020B060602020203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383030" y="1066800"/>
            <a:ext cx="6313170" cy="4795099"/>
            <a:chOff x="1383030" y="1066800"/>
            <a:chExt cx="6313170" cy="4795099"/>
          </a:xfrm>
        </p:grpSpPr>
        <p:grpSp>
          <p:nvGrpSpPr>
            <p:cNvPr id="2049" name="Group 2048"/>
            <p:cNvGrpSpPr/>
            <p:nvPr/>
          </p:nvGrpSpPr>
          <p:grpSpPr>
            <a:xfrm>
              <a:off x="1383030" y="1066800"/>
              <a:ext cx="6313170" cy="4795099"/>
              <a:chOff x="-228600" y="2286000"/>
              <a:chExt cx="5570220" cy="4436287"/>
            </a:xfrm>
          </p:grpSpPr>
          <p:pic>
            <p:nvPicPr>
              <p:cNvPr id="14" name="Picture 2" descr="http://patentimages.storage.googleapis.com/WO2010062366A1/imgf000025_0001.png"/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t="9485" r="82659" b="31639"/>
              <a:stretch/>
            </p:blipFill>
            <p:spPr bwMode="auto">
              <a:xfrm>
                <a:off x="114301" y="2293403"/>
                <a:ext cx="1463040" cy="3136388"/>
              </a:xfrm>
              <a:prstGeom prst="rect">
                <a:avLst/>
              </a:prstGeom>
              <a:noFill/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-228600" y="2286000"/>
                <a:ext cx="1066800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400" b="1" dirty="0" smtClean="0">
                    <a:latin typeface="Arial Rounded MT Bold" panose="020F0704030504030204" pitchFamily="34" charset="0"/>
                  </a:rPr>
                  <a:t>PDE </a:t>
                </a:r>
                <a:endParaRPr lang="ar-EG" sz="1400" b="1" dirty="0">
                  <a:latin typeface="Arial Rounded MT Bold" panose="020F0704030504030204" pitchFamily="34" charset="0"/>
                </a:endParaRPr>
              </a:p>
            </p:txBody>
          </p:sp>
          <p:pic>
            <p:nvPicPr>
              <p:cNvPr id="16" name="Picture 2" descr="http://patentimages.storage.googleapis.com/WO2010062366A1/imgf000025_0001.png"/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t="72619" r="82659" b="13600"/>
              <a:stretch/>
            </p:blipFill>
            <p:spPr bwMode="auto">
              <a:xfrm>
                <a:off x="114300" y="5429790"/>
                <a:ext cx="1463041" cy="734167"/>
              </a:xfrm>
              <a:prstGeom prst="rect">
                <a:avLst/>
              </a:prstGeom>
              <a:noFill/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-228600" y="2498205"/>
                <a:ext cx="1066800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400" b="1" dirty="0" smtClean="0">
                    <a:latin typeface="Arial Rounded MT Bold" panose="020F0704030504030204" pitchFamily="34" charset="0"/>
                  </a:rPr>
                  <a:t>PDE </a:t>
                </a:r>
                <a:endParaRPr lang="ar-EG" sz="1400" b="1" dirty="0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-228600" y="2954818"/>
                <a:ext cx="1066800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400" b="1" dirty="0" smtClean="0">
                    <a:latin typeface="Arial Rounded MT Bold" panose="020F0704030504030204" pitchFamily="34" charset="0"/>
                  </a:rPr>
                  <a:t>PDE </a:t>
                </a:r>
                <a:endParaRPr lang="ar-EG" sz="1400" b="1" dirty="0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-228600" y="3411430"/>
                <a:ext cx="1066800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400" b="1" dirty="0" smtClean="0">
                    <a:latin typeface="Arial Rounded MT Bold" panose="020F0704030504030204" pitchFamily="34" charset="0"/>
                  </a:rPr>
                  <a:t>PDE </a:t>
                </a:r>
                <a:endParaRPr lang="ar-EG" sz="1400" b="1" dirty="0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-228600" y="3868043"/>
                <a:ext cx="1066800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400" b="1" dirty="0" smtClean="0">
                    <a:latin typeface="Arial Rounded MT Bold" panose="020F0704030504030204" pitchFamily="34" charset="0"/>
                  </a:rPr>
                  <a:t>PDE </a:t>
                </a:r>
                <a:endParaRPr lang="ar-EG" sz="1400" b="1" dirty="0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-228600" y="4324655"/>
                <a:ext cx="1066800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400" b="1" dirty="0" smtClean="0">
                    <a:latin typeface="Arial Rounded MT Bold" panose="020F0704030504030204" pitchFamily="34" charset="0"/>
                  </a:rPr>
                  <a:t>PDE </a:t>
                </a:r>
                <a:endParaRPr lang="ar-EG" sz="1400" b="1" dirty="0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-228600" y="4565645"/>
                <a:ext cx="1066800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400" b="1" dirty="0" smtClean="0">
                    <a:latin typeface="Arial Rounded MT Bold" panose="020F0704030504030204" pitchFamily="34" charset="0"/>
                  </a:rPr>
                  <a:t>PDE </a:t>
                </a:r>
                <a:endParaRPr lang="ar-EG" sz="1400" b="1" dirty="0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-228600" y="4984206"/>
                <a:ext cx="1066800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400" b="1" dirty="0" smtClean="0">
                    <a:latin typeface="Arial Rounded MT Bold" panose="020F0704030504030204" pitchFamily="34" charset="0"/>
                  </a:rPr>
                  <a:t>PDE </a:t>
                </a:r>
                <a:endParaRPr lang="ar-EG" sz="1400" b="1" dirty="0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-228600" y="5440819"/>
                <a:ext cx="1066800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400" b="1" dirty="0" smtClean="0">
                    <a:latin typeface="Arial Rounded MT Bold" panose="020F0704030504030204" pitchFamily="34" charset="0"/>
                  </a:rPr>
                  <a:t>PDE </a:t>
                </a:r>
                <a:endParaRPr lang="ar-EG" sz="1400" b="1" dirty="0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-228600" y="5897431"/>
                <a:ext cx="1066800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400" b="1" dirty="0" smtClean="0">
                    <a:latin typeface="Arial Rounded MT Bold" panose="020F0704030504030204" pitchFamily="34" charset="0"/>
                  </a:rPr>
                  <a:t>PDE </a:t>
                </a:r>
                <a:endParaRPr lang="ar-EG" sz="1400" b="1" dirty="0">
                  <a:latin typeface="Arial Rounded MT Bold" panose="020F0704030504030204" pitchFamily="34" charset="0"/>
                </a:endParaRPr>
              </a:p>
            </p:txBody>
          </p:sp>
          <p:pic>
            <p:nvPicPr>
              <p:cNvPr id="26" name="Picture 2" descr="http://patentimages.storage.googleapis.com/WO2010062366A1/imgf000025_0001.png"/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50000" t="9485" b="31639"/>
              <a:stretch/>
            </p:blipFill>
            <p:spPr bwMode="auto">
              <a:xfrm>
                <a:off x="1120140" y="2289191"/>
                <a:ext cx="4218392" cy="3136388"/>
              </a:xfrm>
              <a:prstGeom prst="rect">
                <a:avLst/>
              </a:prstGeom>
              <a:noFill/>
            </p:spPr>
          </p:pic>
          <p:pic>
            <p:nvPicPr>
              <p:cNvPr id="27" name="Picture 2" descr="http://patentimages.storage.googleapis.com/WO2010062366A1/imgf000025_0001.png"/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50000" t="72619" b="13452"/>
              <a:stretch/>
            </p:blipFill>
            <p:spPr bwMode="auto">
              <a:xfrm>
                <a:off x="1120140" y="5421962"/>
                <a:ext cx="4218392" cy="741995"/>
              </a:xfrm>
              <a:prstGeom prst="rect">
                <a:avLst/>
              </a:prstGeom>
              <a:noFill/>
            </p:spPr>
          </p:pic>
          <p:sp>
            <p:nvSpPr>
              <p:cNvPr id="28" name="5-Point Star 27"/>
              <p:cNvSpPr/>
              <p:nvPr/>
            </p:nvSpPr>
            <p:spPr>
              <a:xfrm>
                <a:off x="967740" y="3883620"/>
                <a:ext cx="228600" cy="253674"/>
              </a:xfrm>
              <a:prstGeom prst="star5">
                <a:avLst/>
              </a:prstGeom>
              <a:solidFill>
                <a:srgbClr val="CC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1600"/>
              </a:p>
            </p:txBody>
          </p:sp>
          <p:sp>
            <p:nvSpPr>
              <p:cNvPr id="29" name="5-Point Star 28"/>
              <p:cNvSpPr/>
              <p:nvPr/>
            </p:nvSpPr>
            <p:spPr>
              <a:xfrm>
                <a:off x="967740" y="4324824"/>
                <a:ext cx="228600" cy="253674"/>
              </a:xfrm>
              <a:prstGeom prst="star5">
                <a:avLst/>
              </a:prstGeom>
              <a:solidFill>
                <a:srgbClr val="CC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1600"/>
              </a:p>
            </p:txBody>
          </p:sp>
          <p:sp>
            <p:nvSpPr>
              <p:cNvPr id="30" name="5-Point Star 29"/>
              <p:cNvSpPr/>
              <p:nvPr/>
            </p:nvSpPr>
            <p:spPr>
              <a:xfrm>
                <a:off x="967740" y="2293403"/>
                <a:ext cx="228600" cy="253674"/>
              </a:xfrm>
              <a:prstGeom prst="star5">
                <a:avLst/>
              </a:prstGeom>
              <a:solidFill>
                <a:srgbClr val="CC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1600"/>
              </a:p>
            </p:txBody>
          </p:sp>
          <p:sp>
            <p:nvSpPr>
              <p:cNvPr id="31" name="5-Point Star 30"/>
              <p:cNvSpPr/>
              <p:nvPr/>
            </p:nvSpPr>
            <p:spPr>
              <a:xfrm>
                <a:off x="967740" y="2534392"/>
                <a:ext cx="228600" cy="253674"/>
              </a:xfrm>
              <a:prstGeom prst="star5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1600"/>
              </a:p>
            </p:txBody>
          </p:sp>
          <p:sp>
            <p:nvSpPr>
              <p:cNvPr id="32" name="5-Point Star 31"/>
              <p:cNvSpPr/>
              <p:nvPr/>
            </p:nvSpPr>
            <p:spPr>
              <a:xfrm>
                <a:off x="967740" y="4578497"/>
                <a:ext cx="228600" cy="253674"/>
              </a:xfrm>
              <a:prstGeom prst="star5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1600"/>
              </a:p>
            </p:txBody>
          </p:sp>
          <p:sp>
            <p:nvSpPr>
              <p:cNvPr id="33" name="5-Point Star 32"/>
              <p:cNvSpPr/>
              <p:nvPr/>
            </p:nvSpPr>
            <p:spPr>
              <a:xfrm>
                <a:off x="967740" y="4968718"/>
                <a:ext cx="228600" cy="253674"/>
              </a:xfrm>
              <a:prstGeom prst="star5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1600"/>
              </a:p>
            </p:txBody>
          </p:sp>
          <p:sp>
            <p:nvSpPr>
              <p:cNvPr id="34" name="5-Point Star 33"/>
              <p:cNvSpPr/>
              <p:nvPr/>
            </p:nvSpPr>
            <p:spPr>
              <a:xfrm>
                <a:off x="967740" y="5466355"/>
                <a:ext cx="228600" cy="253674"/>
              </a:xfrm>
              <a:prstGeom prst="star5">
                <a:avLst/>
              </a:prstGeom>
              <a:solidFill>
                <a:srgbClr val="CC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1600"/>
              </a:p>
            </p:txBody>
          </p:sp>
          <p:sp>
            <p:nvSpPr>
              <p:cNvPr id="35" name="5-Point Star 34"/>
              <p:cNvSpPr/>
              <p:nvPr/>
            </p:nvSpPr>
            <p:spPr>
              <a:xfrm>
                <a:off x="967740" y="2980354"/>
                <a:ext cx="228600" cy="253674"/>
              </a:xfrm>
              <a:prstGeom prst="star5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1600"/>
              </a:p>
            </p:txBody>
          </p:sp>
          <p:sp>
            <p:nvSpPr>
              <p:cNvPr id="36" name="5-Point Star 35"/>
              <p:cNvSpPr/>
              <p:nvPr/>
            </p:nvSpPr>
            <p:spPr>
              <a:xfrm>
                <a:off x="967740" y="3413631"/>
                <a:ext cx="228600" cy="253674"/>
              </a:xfrm>
              <a:prstGeom prst="star5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1600"/>
              </a:p>
            </p:txBody>
          </p:sp>
          <p:sp>
            <p:nvSpPr>
              <p:cNvPr id="37" name="5-Point Star 36"/>
              <p:cNvSpPr/>
              <p:nvPr/>
            </p:nvSpPr>
            <p:spPr>
              <a:xfrm>
                <a:off x="967740" y="5905428"/>
                <a:ext cx="228600" cy="253674"/>
              </a:xfrm>
              <a:prstGeom prst="star5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160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3733800" y="5196310"/>
                <a:ext cx="1524000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b="1" dirty="0">
                    <a:cs typeface="+mj-cs"/>
                  </a:rPr>
                  <a:t>l</a:t>
                </a:r>
                <a:r>
                  <a:rPr lang="en-US" b="1" dirty="0" smtClean="0">
                    <a:cs typeface="+mj-cs"/>
                  </a:rPr>
                  <a:t>ymphocyte</a:t>
                </a:r>
                <a:endParaRPr lang="ar-EG" b="1" dirty="0">
                  <a:cs typeface="+mj-cs"/>
                </a:endParaRPr>
              </a:p>
            </p:txBody>
          </p:sp>
          <p:pic>
            <p:nvPicPr>
              <p:cNvPr id="39" name="Picture 2" descr="http://patentimages.storage.googleapis.com/WO2010062366A1/imgf000025_0001.png"/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t="89779" r="82659"/>
              <a:stretch/>
            </p:blipFill>
            <p:spPr bwMode="auto">
              <a:xfrm>
                <a:off x="114299" y="6171785"/>
                <a:ext cx="1463041" cy="544482"/>
              </a:xfrm>
              <a:prstGeom prst="rect">
                <a:avLst/>
              </a:prstGeom>
              <a:noFill/>
            </p:spPr>
          </p:pic>
          <p:pic>
            <p:nvPicPr>
              <p:cNvPr id="40" name="Picture 2" descr="http://patentimages.storage.googleapis.com/WO2010062366A1/imgf000025_0001.png"/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50000" t="89377"/>
              <a:stretch/>
            </p:blipFill>
            <p:spPr bwMode="auto">
              <a:xfrm>
                <a:off x="1123228" y="6156377"/>
                <a:ext cx="4218392" cy="565910"/>
              </a:xfrm>
              <a:prstGeom prst="rect">
                <a:avLst/>
              </a:prstGeom>
              <a:noFill/>
            </p:spPr>
          </p:pic>
          <p:sp>
            <p:nvSpPr>
              <p:cNvPr id="41" name="TextBox 40"/>
              <p:cNvSpPr txBox="1"/>
              <p:nvPr/>
            </p:nvSpPr>
            <p:spPr>
              <a:xfrm>
                <a:off x="-228600" y="6179197"/>
                <a:ext cx="1066800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400" b="1" dirty="0" smtClean="0">
                    <a:latin typeface="Arial Rounded MT Bold" panose="020F0704030504030204" pitchFamily="34" charset="0"/>
                  </a:rPr>
                  <a:t>PDE </a:t>
                </a:r>
                <a:endParaRPr lang="ar-EG" sz="1400" b="1" dirty="0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42" name="5-Point Star 41"/>
              <p:cNvSpPr/>
              <p:nvPr/>
            </p:nvSpPr>
            <p:spPr>
              <a:xfrm>
                <a:off x="967740" y="6202008"/>
                <a:ext cx="228600" cy="253674"/>
              </a:xfrm>
              <a:prstGeom prst="star5">
                <a:avLst/>
              </a:prstGeom>
              <a:solidFill>
                <a:srgbClr val="CC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1600"/>
              </a:p>
            </p:txBody>
          </p:sp>
        </p:grpSp>
        <p:sp>
          <p:nvSpPr>
            <p:cNvPr id="2052" name="Rectangle 2051"/>
            <p:cNvSpPr/>
            <p:nvPr/>
          </p:nvSpPr>
          <p:spPr>
            <a:xfrm>
              <a:off x="1771667" y="2787866"/>
              <a:ext cx="5829533" cy="456612"/>
            </a:xfrm>
            <a:prstGeom prst="rect">
              <a:avLst/>
            </a:prstGeom>
            <a:solidFill>
              <a:srgbClr val="FFFF00">
                <a:alpha val="4902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2055" name="Rectangle 2054"/>
            <p:cNvSpPr/>
            <p:nvPr/>
          </p:nvSpPr>
          <p:spPr>
            <a:xfrm>
              <a:off x="1771667" y="3245066"/>
              <a:ext cx="5829533" cy="269759"/>
            </a:xfrm>
            <a:prstGeom prst="rect">
              <a:avLst/>
            </a:prstGeom>
            <a:solidFill>
              <a:srgbClr val="FF00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776350" y="5292841"/>
              <a:ext cx="5829533" cy="498359"/>
            </a:xfrm>
            <a:prstGeom prst="rect">
              <a:avLst/>
            </a:prstGeom>
            <a:solidFill>
              <a:srgbClr val="00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38200" y="2787866"/>
            <a:ext cx="915222" cy="3152076"/>
            <a:chOff x="838200" y="2787866"/>
            <a:chExt cx="915222" cy="3152076"/>
          </a:xfrm>
        </p:grpSpPr>
        <p:sp>
          <p:nvSpPr>
            <p:cNvPr id="57" name="Right Brace 56"/>
            <p:cNvSpPr/>
            <p:nvPr/>
          </p:nvSpPr>
          <p:spPr>
            <a:xfrm flipH="1">
              <a:off x="1544594" y="2787866"/>
              <a:ext cx="208828" cy="673140"/>
            </a:xfrm>
            <a:prstGeom prst="rightBrac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59" name="Straight Arrow Connector 2058"/>
            <p:cNvCxnSpPr/>
            <p:nvPr/>
          </p:nvCxnSpPr>
          <p:spPr>
            <a:xfrm flipH="1">
              <a:off x="838200" y="3124436"/>
              <a:ext cx="729255" cy="2815506"/>
            </a:xfrm>
            <a:prstGeom prst="straightConnector1">
              <a:avLst/>
            </a:prstGeom>
            <a:ln w="38100">
              <a:solidFill>
                <a:srgbClr val="3101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1181100" y="89609"/>
            <a:ext cx="8343900" cy="977191"/>
            <a:chOff x="304800" y="0"/>
            <a:chExt cx="8343900" cy="977191"/>
          </a:xfrm>
        </p:grpSpPr>
        <p:sp>
          <p:nvSpPr>
            <p:cNvPr id="52" name="TextBox 51"/>
            <p:cNvSpPr txBox="1"/>
            <p:nvPr/>
          </p:nvSpPr>
          <p:spPr>
            <a:xfrm>
              <a:off x="304800" y="0"/>
              <a:ext cx="8343900" cy="97719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>
                <a:lnSpc>
                  <a:spcPts val="2300"/>
                </a:lnSpc>
              </a:pPr>
              <a:r>
                <a:rPr lang="en-US" sz="2400" dirty="0" smtClean="0">
                  <a:latin typeface="Bernard MT Condensed" pitchFamily="18" charset="0"/>
                </a:rPr>
                <a:t>Selectivity on PDE</a:t>
              </a:r>
              <a:r>
                <a:rPr lang="en-US" sz="2400" baseline="-25000" dirty="0" smtClean="0">
                  <a:latin typeface="Bernard MT Condensed" pitchFamily="18" charset="0"/>
                </a:rPr>
                <a:t>5</a:t>
              </a:r>
              <a:r>
                <a:rPr lang="en-US" sz="2400" dirty="0" smtClean="0">
                  <a:latin typeface="Bernard MT Condensed" pitchFamily="18" charset="0"/>
                </a:rPr>
                <a:t> is not absolute </a:t>
              </a:r>
              <a:r>
                <a:rPr lang="en-US" sz="2200" b="1" dirty="0" smtClean="0">
                  <a:latin typeface="Arial Narrow" panose="020B0606020202030204" pitchFamily="34" charset="0"/>
                </a:rPr>
                <a:t>and vary with  each drug</a:t>
              </a:r>
            </a:p>
            <a:p>
              <a:pPr marL="342900" indent="-342900" algn="l" rtl="0">
                <a:lnSpc>
                  <a:spcPts val="2300"/>
                </a:lnSpc>
                <a:buBlip>
                  <a:blip r:embed="rId3"/>
                </a:buBlip>
              </a:pPr>
              <a:r>
                <a:rPr lang="en-US" sz="2200" b="1" dirty="0" smtClean="0">
                  <a:latin typeface="Arial Narrow" panose="020B0606020202030204" pitchFamily="34" charset="0"/>
                </a:rPr>
                <a:t>Can partially act on PDE targeting cGMP (6, 11, 9, 1) </a:t>
              </a:r>
            </a:p>
            <a:p>
              <a:pPr marL="342900" indent="-342900" algn="l" rtl="0">
                <a:lnSpc>
                  <a:spcPts val="2300"/>
                </a:lnSpc>
                <a:buBlip>
                  <a:blip r:embed="rId3"/>
                </a:buBlip>
              </a:pPr>
              <a:r>
                <a:rPr lang="en-US" sz="2200" b="1" dirty="0" smtClean="0">
                  <a:latin typeface="Arial Narrow" panose="020B0606020202030204" pitchFamily="34" charset="0"/>
                </a:rPr>
                <a:t>In higher doses it can act on PDE </a:t>
              </a:r>
              <a:r>
                <a:rPr lang="en-US" sz="2200" b="1" dirty="0">
                  <a:latin typeface="Arial Narrow" panose="020B0606020202030204" pitchFamily="34" charset="0"/>
                </a:rPr>
                <a:t>targeting </a:t>
              </a:r>
              <a:r>
                <a:rPr lang="en-US" sz="2200" b="1" dirty="0" err="1" smtClean="0">
                  <a:latin typeface="Arial Narrow" panose="020B0606020202030204" pitchFamily="34" charset="0"/>
                </a:rPr>
                <a:t>cAMP</a:t>
              </a:r>
              <a:r>
                <a:rPr lang="en-US" sz="2200" b="1" dirty="0" smtClean="0">
                  <a:latin typeface="Arial Narrow" panose="020B0606020202030204" pitchFamily="34" charset="0"/>
                </a:rPr>
                <a:t> (2,3,4, 10,…)</a:t>
              </a:r>
            </a:p>
          </p:txBody>
        </p:sp>
        <p:sp>
          <p:nvSpPr>
            <p:cNvPr id="53" name="5-Point Star 52"/>
            <p:cNvSpPr/>
            <p:nvPr/>
          </p:nvSpPr>
          <p:spPr>
            <a:xfrm>
              <a:off x="6400800" y="304800"/>
              <a:ext cx="419100" cy="324203"/>
            </a:xfrm>
            <a:prstGeom prst="star5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600"/>
            </a:p>
          </p:txBody>
        </p:sp>
        <p:sp>
          <p:nvSpPr>
            <p:cNvPr id="58" name="5-Point Star 57"/>
            <p:cNvSpPr/>
            <p:nvPr/>
          </p:nvSpPr>
          <p:spPr>
            <a:xfrm>
              <a:off x="7467600" y="609600"/>
              <a:ext cx="419100" cy="324203"/>
            </a:xfrm>
            <a:prstGeom prst="star5">
              <a:avLst/>
            </a:prstGeom>
            <a:solidFill>
              <a:srgbClr val="00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600"/>
            </a:p>
          </p:txBody>
        </p:sp>
      </p:grpSp>
      <p:sp>
        <p:nvSpPr>
          <p:cNvPr id="60" name="Down Arrow 59"/>
          <p:cNvSpPr/>
          <p:nvPr/>
        </p:nvSpPr>
        <p:spPr>
          <a:xfrm>
            <a:off x="0" y="168756"/>
            <a:ext cx="1203960" cy="212244"/>
          </a:xfrm>
          <a:prstGeom prst="downArrow">
            <a:avLst/>
          </a:prstGeom>
          <a:solidFill>
            <a:srgbClr val="FF00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62" name="5-Point Star 61"/>
          <p:cNvSpPr/>
          <p:nvPr/>
        </p:nvSpPr>
        <p:spPr>
          <a:xfrm>
            <a:off x="8382000" y="6096000"/>
            <a:ext cx="533400" cy="533400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63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  <p:bldP spid="50" grpId="0"/>
      <p:bldP spid="51" grpId="0"/>
      <p:bldP spid="55" grpId="1" animBg="1"/>
      <p:bldP spid="205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66FF"/>
            </a:gs>
            <a:gs pos="10000">
              <a:srgbClr val="00FFFF">
                <a:alpha val="22000"/>
              </a:srgbClr>
            </a:gs>
            <a:gs pos="20000">
              <a:srgbClr val="E1F4FF">
                <a:alpha val="60000"/>
              </a:srgbClr>
            </a:gs>
            <a:gs pos="54000">
              <a:schemeClr val="bg1"/>
            </a:gs>
            <a:gs pos="89000">
              <a:srgbClr val="E1F4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91518" y="5670828"/>
            <a:ext cx="1918282" cy="430887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US" sz="22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Major rare ADRs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6073914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rtl="0">
              <a:buAutoNum type="arabicPeriod"/>
            </a:pPr>
            <a:r>
              <a:rPr lang="en-US" sz="2000" b="1" dirty="0" smtClean="0">
                <a:latin typeface="Arial Narrow" pitchFamily="34" charset="0"/>
              </a:rPr>
              <a:t>Ischemic Optic Neuropathy; can cause sudden loss of vision</a:t>
            </a:r>
          </a:p>
          <a:p>
            <a:pPr marL="342900" indent="-342900" algn="l" rtl="0">
              <a:buAutoNum type="arabicPeriod"/>
            </a:pPr>
            <a:r>
              <a:rPr lang="en-US" sz="2000" b="1" dirty="0" smtClean="0">
                <a:latin typeface="Arial Narrow" pitchFamily="34" charset="0"/>
              </a:rPr>
              <a:t>Hearing loss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284192" y="178713"/>
            <a:ext cx="718466" cy="430887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US" sz="22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ADRs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28600" y="4223028"/>
            <a:ext cx="8001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AutoNum type="arabicPeriod"/>
            </a:pPr>
            <a:r>
              <a:rPr lang="en-US" sz="2000" b="1" dirty="0" smtClean="0">
                <a:latin typeface="Arial Narrow" pitchFamily="34" charset="0"/>
              </a:rPr>
              <a:t>IHD &amp; AMI &gt; patients on big dose or on </a:t>
            </a:r>
            <a:r>
              <a:rPr lang="en-US" sz="2000" b="1" dirty="0" err="1" smtClean="0">
                <a:latin typeface="Arial Narrow" pitchFamily="34" charset="0"/>
              </a:rPr>
              <a:t>nirates</a:t>
            </a:r>
            <a:r>
              <a:rPr lang="en-US" sz="2000" b="1" dirty="0" smtClean="0">
                <a:latin typeface="Arial Narrow" pitchFamily="34" charset="0"/>
              </a:rPr>
              <a:t> </a:t>
            </a:r>
          </a:p>
          <a:p>
            <a:pPr marL="342900" indent="-342900" algn="l" rtl="0">
              <a:buAutoNum type="arabicPeriod"/>
            </a:pPr>
            <a:r>
              <a:rPr lang="en-US" sz="2000" b="1" dirty="0" smtClean="0">
                <a:latin typeface="Arial Narrow" pitchFamily="34" charset="0"/>
              </a:rPr>
              <a:t>Hypotension  &gt; patients on </a:t>
            </a:r>
            <a:r>
              <a:rPr lang="en-US" sz="2000" b="1" dirty="0" smtClean="0">
                <a:latin typeface="Symbol" pitchFamily="18" charset="2"/>
              </a:rPr>
              <a:t>a</a:t>
            </a:r>
            <a:r>
              <a:rPr lang="en-US" sz="2000" b="1" dirty="0" smtClean="0">
                <a:latin typeface="Arial Narrow" pitchFamily="34" charset="0"/>
              </a:rPr>
              <a:t>-blockers  than  other </a:t>
            </a:r>
            <a:r>
              <a:rPr lang="en-US" sz="2000" b="1" dirty="0" err="1" smtClean="0">
                <a:latin typeface="Arial Narrow" pitchFamily="34" charset="0"/>
              </a:rPr>
              <a:t>antihypertensives</a:t>
            </a:r>
            <a:endParaRPr lang="en-US" sz="2000" b="1" dirty="0" smtClean="0">
              <a:latin typeface="Arial Narrow" pitchFamily="34" charset="0"/>
            </a:endParaRPr>
          </a:p>
          <a:p>
            <a:pPr marL="342900" indent="-342900" algn="l" rtl="0">
              <a:buAutoNum type="arabicPeriod"/>
            </a:pPr>
            <a:r>
              <a:rPr lang="en-US" sz="2000" b="1" dirty="0" smtClean="0">
                <a:latin typeface="Arial Narrow" pitchFamily="34" charset="0"/>
              </a:rPr>
              <a:t>Bleeding; </a:t>
            </a:r>
            <a:r>
              <a:rPr lang="en-US" sz="2000" b="1" dirty="0" err="1" smtClean="0">
                <a:latin typeface="Arial Narrow" pitchFamily="34" charset="0"/>
              </a:rPr>
              <a:t>epistaxsis</a:t>
            </a:r>
            <a:r>
              <a:rPr lang="en-US" sz="2000" b="1" dirty="0" smtClean="0">
                <a:latin typeface="Arial Narrow" pitchFamily="34" charset="0"/>
              </a:rPr>
              <a:t>…..etc.</a:t>
            </a:r>
          </a:p>
          <a:p>
            <a:pPr marL="342900" indent="-342900" algn="l" rtl="0">
              <a:buAutoNum type="arabicPeriod"/>
            </a:pPr>
            <a:r>
              <a:rPr lang="en-US" sz="2000" b="1" dirty="0" smtClean="0">
                <a:latin typeface="Arial Narrow" pitchFamily="34" charset="0"/>
              </a:rPr>
              <a:t>Priapism; if erection lasts longer than 4 hours 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 emergency situation</a:t>
            </a:r>
            <a:endParaRPr lang="en-US" sz="2000" dirty="0"/>
          </a:p>
        </p:txBody>
      </p:sp>
      <p:sp>
        <p:nvSpPr>
          <p:cNvPr id="32" name="Rectangle 31"/>
          <p:cNvSpPr/>
          <p:nvPr/>
        </p:nvSpPr>
        <p:spPr>
          <a:xfrm>
            <a:off x="228600" y="3773788"/>
            <a:ext cx="2848857" cy="430887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US" sz="22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Major less common ADRs</a:t>
            </a:r>
          </a:p>
        </p:txBody>
      </p:sp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304800" y="223520"/>
          <a:ext cx="7696200" cy="346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3248"/>
                <a:gridCol w="1458628"/>
                <a:gridCol w="1471961"/>
                <a:gridCol w="1532363"/>
              </a:tblGrid>
              <a:tr h="370840"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</a:pPr>
                      <a:endParaRPr lang="en-US" b="0" dirty="0">
                        <a:solidFill>
                          <a:schemeClr val="bg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en-US" b="0" dirty="0" err="1" smtClean="0">
                          <a:solidFill>
                            <a:schemeClr val="bg1"/>
                          </a:solidFill>
                          <a:latin typeface="Bernard MT Condensed" pitchFamily="18" charset="0"/>
                        </a:rPr>
                        <a:t>Sildenafil</a:t>
                      </a:r>
                      <a:endParaRPr lang="en-US" b="0" dirty="0">
                        <a:solidFill>
                          <a:schemeClr val="bg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 smtClean="0">
                          <a:solidFill>
                            <a:schemeClr val="bg1"/>
                          </a:solidFill>
                          <a:latin typeface="Bernard MT Condensed" pitchFamily="18" charset="0"/>
                        </a:rPr>
                        <a:t>Vardenafil</a:t>
                      </a:r>
                      <a:endParaRPr lang="en-US" sz="1800" b="0" dirty="0" smtClean="0">
                        <a:solidFill>
                          <a:schemeClr val="bg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en-US" sz="1800" b="0" dirty="0" err="1" smtClean="0">
                          <a:solidFill>
                            <a:schemeClr val="bg1"/>
                          </a:solidFill>
                          <a:latin typeface="Bernard MT Condensed" pitchFamily="18" charset="0"/>
                        </a:rPr>
                        <a:t>Tadalafil</a:t>
                      </a:r>
                      <a:endParaRPr lang="en-US" sz="1800" b="0" dirty="0" smtClean="0">
                        <a:solidFill>
                          <a:schemeClr val="bg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Headache %</a:t>
                      </a:r>
                      <a:endParaRPr lang="en-US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Flushing %</a:t>
                      </a:r>
                      <a:endParaRPr lang="en-US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12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Nasal</a:t>
                      </a:r>
                      <a:endParaRPr lang="en-US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itchFamily="34" charset="0"/>
                        </a:rPr>
                        <a:t>Congestion</a:t>
                      </a:r>
                      <a:endParaRPr lang="en-US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Rhinitis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itchFamily="34" charset="0"/>
                        </a:rPr>
                        <a:t>Congestion</a:t>
                      </a:r>
                      <a:endParaRPr lang="en-US" sz="1800" b="1" dirty="0" smtClean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Dyspepsia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 %</a:t>
                      </a:r>
                      <a:endParaRPr lang="en-US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7</a:t>
                      </a:r>
                      <a:endParaRPr lang="en-US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Abnormal vision %</a:t>
                      </a:r>
                      <a:endParaRPr lang="en-US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&gt; 4</a:t>
                      </a:r>
                      <a:endParaRPr lang="en-US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&lt; 2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err="1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Myalgia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 &amp; Back pain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 %</a:t>
                      </a:r>
                      <a:endParaRPr lang="en-US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-</a:t>
                      </a:r>
                      <a:endParaRPr lang="en-US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5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 </a:t>
                      </a:r>
                      <a:endParaRPr lang="en-US" sz="1800" b="1" dirty="0" smtClean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Sperm functions</a:t>
                      </a:r>
                      <a:endParaRPr lang="en-US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-</a:t>
                      </a:r>
                      <a:endParaRPr lang="en-US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Rounded MT Bold" pitchFamily="34" charset="0"/>
                          <a:sym typeface="Wingdings 3"/>
                        </a:rPr>
                        <a:t>?</a:t>
                      </a:r>
                      <a:endParaRPr lang="en-US" sz="1800" b="1" dirty="0" smtClean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Q-T prolongation</a:t>
                      </a:r>
                      <a:endParaRPr lang="en-US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-</a:t>
                      </a:r>
                      <a:endParaRPr lang="en-US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  <a:sym typeface="Wingdings 3"/>
                        </a:rPr>
                        <a:t></a:t>
                      </a:r>
                      <a:endParaRPr lang="en-US" sz="1800" b="1" dirty="0" smtClean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</a:tr>
            </a:tbl>
          </a:graphicData>
        </a:graphic>
      </p:graphicFrame>
      <p:sp>
        <p:nvSpPr>
          <p:cNvPr id="16" name="Oval 15"/>
          <p:cNvSpPr/>
          <p:nvPr/>
        </p:nvSpPr>
        <p:spPr>
          <a:xfrm>
            <a:off x="3962400" y="2159000"/>
            <a:ext cx="533400" cy="457200"/>
          </a:xfrm>
          <a:prstGeom prst="ellipse">
            <a:avLst/>
          </a:pr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947848" y="2416792"/>
            <a:ext cx="533400" cy="457200"/>
          </a:xfrm>
          <a:prstGeom prst="ellipse">
            <a:avLst/>
          </a:pr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934200" y="2895600"/>
            <a:ext cx="533400" cy="457200"/>
          </a:xfrm>
          <a:prstGeom prst="ellipse">
            <a:avLst/>
          </a:pr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478440" y="3340100"/>
            <a:ext cx="533400" cy="457200"/>
          </a:xfrm>
          <a:prstGeom prst="ellipse">
            <a:avLst/>
          </a:pr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61664" y="247936"/>
            <a:ext cx="1720343" cy="430887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US" sz="22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Common ADRs</a:t>
            </a:r>
          </a:p>
        </p:txBody>
      </p:sp>
    </p:spTree>
    <p:extLst>
      <p:ext uri="{BB962C8B-B14F-4D97-AF65-F5344CB8AC3E}">
        <p14:creationId xmlns:p14="http://schemas.microsoft.com/office/powerpoint/2010/main" val="320963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31" grpId="0"/>
      <p:bldP spid="32" grpId="0" animBg="1"/>
      <p:bldP spid="16" grpId="0" animBg="1"/>
      <p:bldP spid="36" grpId="0" animBg="1"/>
      <p:bldP spid="37" grpId="0" animBg="1"/>
      <p:bldP spid="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66FF"/>
            </a:gs>
            <a:gs pos="10000">
              <a:srgbClr val="00FFFF">
                <a:alpha val="22000"/>
              </a:srgbClr>
            </a:gs>
            <a:gs pos="20000">
              <a:srgbClr val="E1F4FF">
                <a:alpha val="60000"/>
              </a:srgbClr>
            </a:gs>
            <a:gs pos="54000">
              <a:schemeClr val="bg1"/>
            </a:gs>
            <a:gs pos="89000">
              <a:srgbClr val="E1F4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400" y="1844040"/>
            <a:ext cx="8991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 smtClean="0">
                <a:solidFill>
                  <a:srgbClr val="3101FF"/>
                </a:solidFill>
                <a:latin typeface="Arial Narrow" pitchFamily="34" charset="0"/>
              </a:rPr>
              <a:t>Metabolism</a:t>
            </a:r>
            <a:r>
              <a:rPr lang="en-US" sz="2400" b="1" dirty="0" smtClean="0">
                <a:latin typeface="Arial Narrow" pitchFamily="34" charset="0"/>
              </a:rPr>
              <a:t>; All by hepatic CYT3A4</a:t>
            </a:r>
            <a:r>
              <a:rPr lang="en-US" sz="2400" b="1" dirty="0">
                <a:latin typeface="Arial Narrow" pitchFamily="34" charset="0"/>
              </a:rPr>
              <a:t>; </a:t>
            </a:r>
            <a:r>
              <a:rPr lang="en-US" sz="2400" b="1" dirty="0" err="1" smtClean="0">
                <a:latin typeface="Arial Narrow" pitchFamily="34" charset="0"/>
              </a:rPr>
              <a:t>Tadalafil</a:t>
            </a:r>
            <a:r>
              <a:rPr lang="en-US" sz="2400" b="1" dirty="0" smtClean="0">
                <a:latin typeface="Arial Narrow" pitchFamily="34" charset="0"/>
              </a:rPr>
              <a:t> &gt; the rest thus;</a:t>
            </a:r>
          </a:p>
          <a:p>
            <a:pPr marL="0" lvl="1" algn="l" rtl="0"/>
            <a:r>
              <a:rPr lang="en-US" sz="2400" b="1" dirty="0" smtClean="0">
                <a:latin typeface="Arial Narrow" pitchFamily="34" charset="0"/>
                <a:sym typeface="Wingdings"/>
              </a:rPr>
              <a:t></a:t>
            </a:r>
            <a:r>
              <a:rPr lang="en-US" sz="2400" b="1" dirty="0" smtClean="0">
                <a:latin typeface="Arial Narrow" pitchFamily="34" charset="0"/>
              </a:rPr>
              <a:t>ADRs with enzyme inhibitors; </a:t>
            </a:r>
            <a:r>
              <a:rPr lang="en-US" sz="2400" b="1" dirty="0" err="1" smtClean="0">
                <a:latin typeface="Arial Narrow" pitchFamily="34" charset="0"/>
              </a:rPr>
              <a:t>erythro</a:t>
            </a:r>
            <a:r>
              <a:rPr lang="en-US" sz="2400" b="1" dirty="0" smtClean="0">
                <a:latin typeface="Arial Narrow" pitchFamily="34" charset="0"/>
              </a:rPr>
              <a:t> &amp; clarithromycin</a:t>
            </a:r>
            <a:r>
              <a:rPr lang="en-US" sz="2400" b="1" dirty="0">
                <a:latin typeface="Arial Narrow" pitchFamily="34" charset="0"/>
              </a:rPr>
              <a:t>, </a:t>
            </a:r>
            <a:r>
              <a:rPr lang="en-US" sz="2400" b="1" dirty="0" smtClean="0">
                <a:latin typeface="Arial Narrow" pitchFamily="34" charset="0"/>
              </a:rPr>
              <a:t>ketoconazole</a:t>
            </a:r>
            <a:r>
              <a:rPr lang="en-US" sz="2400" b="1" dirty="0">
                <a:latin typeface="Arial Narrow" pitchFamily="34" charset="0"/>
              </a:rPr>
              <a:t>, </a:t>
            </a:r>
            <a:r>
              <a:rPr lang="en-US" sz="2400" b="1" dirty="0" smtClean="0">
                <a:latin typeface="Arial Narrow" pitchFamily="34" charset="0"/>
              </a:rPr>
              <a:t>cimetidine, </a:t>
            </a:r>
            <a:r>
              <a:rPr lang="en-US" sz="2400" b="1" dirty="0" err="1" smtClean="0">
                <a:latin typeface="Arial Narrow" pitchFamily="34" charset="0"/>
              </a:rPr>
              <a:t>tacrolimus</a:t>
            </a:r>
            <a:r>
              <a:rPr lang="en-US" sz="2400" b="1" dirty="0">
                <a:latin typeface="Arial Narrow" pitchFamily="34" charset="0"/>
              </a:rPr>
              <a:t>, </a:t>
            </a:r>
            <a:r>
              <a:rPr lang="en-US" sz="2400" b="1" dirty="0" smtClean="0">
                <a:latin typeface="Arial Narrow" pitchFamily="34" charset="0"/>
              </a:rPr>
              <a:t>fluvoxamine</a:t>
            </a:r>
            <a:r>
              <a:rPr lang="en-US" sz="2400" b="1" dirty="0">
                <a:latin typeface="Arial Narrow" pitchFamily="34" charset="0"/>
              </a:rPr>
              <a:t>,  </a:t>
            </a:r>
            <a:r>
              <a:rPr lang="en-US" sz="2400" b="1" dirty="0" err="1" smtClean="0">
                <a:latin typeface="Arial Narrow" pitchFamily="34" charset="0"/>
              </a:rPr>
              <a:t>amiodarone</a:t>
            </a:r>
            <a:r>
              <a:rPr lang="en-US" sz="2400" b="1" dirty="0" smtClean="0">
                <a:latin typeface="Arial Narrow" pitchFamily="34" charset="0"/>
              </a:rPr>
              <a:t>…etc. </a:t>
            </a:r>
            <a:endParaRPr lang="en-US" sz="2400" b="1" dirty="0">
              <a:latin typeface="Arial Narrow" pitchFamily="34" charset="0"/>
            </a:endParaRPr>
          </a:p>
          <a:p>
            <a:pPr algn="l" rtl="0"/>
            <a:r>
              <a:rPr lang="en-US" sz="2400" b="1" dirty="0" smtClean="0">
                <a:latin typeface="Arial Narrow" pitchFamily="34" charset="0"/>
                <a:sym typeface="Wingdings"/>
              </a:rPr>
              <a:t>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>
                <a:latin typeface="Arial Narrow" pitchFamily="34" charset="0"/>
              </a:rPr>
              <a:t>efficacy with enzyme inducers; rifampicin, </a:t>
            </a:r>
            <a:r>
              <a:rPr lang="en-US" sz="2400" b="1" dirty="0" err="1" smtClean="0">
                <a:latin typeface="Arial Narrow" pitchFamily="34" charset="0"/>
              </a:rPr>
              <a:t>carbamazipine</a:t>
            </a:r>
            <a:r>
              <a:rPr lang="en-US" sz="2400" b="1" dirty="0" smtClean="0">
                <a:latin typeface="Arial Narrow" pitchFamily="34" charset="0"/>
              </a:rPr>
              <a:t>, phenytoin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228600"/>
            <a:ext cx="6672532" cy="461665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Pharmacokinetic </a:t>
            </a:r>
            <a:r>
              <a:rPr lang="en-US" sz="24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profile difference of  </a:t>
            </a: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PDE5 inhibitors </a:t>
            </a:r>
            <a:endParaRPr lang="ar-EG" sz="2400" dirty="0">
              <a:solidFill>
                <a:srgbClr val="0000FF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720987"/>
            <a:ext cx="9829800" cy="1151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 smtClean="0">
                <a:solidFill>
                  <a:srgbClr val="3101FF"/>
                </a:solidFill>
                <a:latin typeface="Arial Narrow" pitchFamily="34" charset="0"/>
              </a:rPr>
              <a:t>Absorption</a:t>
            </a:r>
            <a:r>
              <a:rPr lang="en-US" sz="2400" b="1" dirty="0" smtClean="0">
                <a:latin typeface="Arial Narrow" pitchFamily="34" charset="0"/>
              </a:rPr>
              <a:t>; Fatty </a:t>
            </a:r>
            <a:r>
              <a:rPr lang="en-US" sz="2400" b="1" dirty="0">
                <a:latin typeface="Arial Narrow" pitchFamily="34" charset="0"/>
              </a:rPr>
              <a:t>food interferes with </a:t>
            </a:r>
            <a:r>
              <a:rPr lang="en-US" sz="2400" b="1" dirty="0" smtClean="0">
                <a:latin typeface="Arial Narrow" pitchFamily="34" charset="0"/>
              </a:rPr>
              <a:t>Sildenafil </a:t>
            </a:r>
            <a:r>
              <a:rPr lang="en-US" sz="2400" b="1" dirty="0">
                <a:latin typeface="Arial Narrow" pitchFamily="34" charset="0"/>
              </a:rPr>
              <a:t>&amp; </a:t>
            </a:r>
            <a:r>
              <a:rPr lang="en-US" sz="2400" b="1" dirty="0" err="1">
                <a:latin typeface="Arial Narrow" pitchFamily="34" charset="0"/>
              </a:rPr>
              <a:t>Vardenafil</a:t>
            </a:r>
            <a:r>
              <a:rPr lang="en-US" sz="2400" b="1" dirty="0">
                <a:latin typeface="Arial Narrow" pitchFamily="34" charset="0"/>
              </a:rPr>
              <a:t> absorption  </a:t>
            </a:r>
            <a:endParaRPr lang="en-US" sz="2400" b="1" dirty="0" smtClean="0">
              <a:latin typeface="Arial Narrow" pitchFamily="34" charset="0"/>
            </a:endParaRPr>
          </a:p>
          <a:p>
            <a:pPr algn="l" rtl="0">
              <a:lnSpc>
                <a:spcPts val="2500"/>
              </a:lnSpc>
            </a:pP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                     </a:t>
            </a:r>
            <a:r>
              <a:rPr lang="en-US" sz="2400" b="1" dirty="0" smtClean="0">
                <a:latin typeface="Arial Narrow" pitchFamily="34" charset="0"/>
                <a:sym typeface="Wingdings"/>
              </a:rPr>
              <a:t> so taken on empty stomach / at least 2 </a:t>
            </a:r>
            <a:r>
              <a:rPr lang="en-US" sz="2400" b="1" dirty="0" err="1" smtClean="0">
                <a:latin typeface="Arial Narrow" pitchFamily="34" charset="0"/>
                <a:sym typeface="Wingdings"/>
              </a:rPr>
              <a:t>hr.s</a:t>
            </a:r>
            <a:r>
              <a:rPr lang="en-US" sz="2400" b="1" dirty="0" smtClean="0">
                <a:latin typeface="Arial Narrow" pitchFamily="34" charset="0"/>
                <a:sym typeface="Wingdings"/>
              </a:rPr>
              <a:t> after food </a:t>
            </a:r>
            <a:endParaRPr lang="en-US" sz="2400" b="1" dirty="0" smtClean="0">
              <a:latin typeface="Arial Narrow" pitchFamily="34" charset="0"/>
            </a:endParaRPr>
          </a:p>
          <a:p>
            <a:pPr algn="l" rtl="0"/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                      </a:t>
            </a:r>
            <a:r>
              <a:rPr lang="en-US" sz="2400" b="1" dirty="0" err="1" smtClean="0">
                <a:latin typeface="Arial Narrow" pitchFamily="34" charset="0"/>
              </a:rPr>
              <a:t>Tadalafil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>
                <a:latin typeface="Arial Narrow" pitchFamily="34" charset="0"/>
              </a:rPr>
              <a:t>&amp; </a:t>
            </a:r>
            <a:r>
              <a:rPr lang="en-US" sz="2400" b="1" dirty="0" smtClean="0">
                <a:latin typeface="Arial Narrow" pitchFamily="34" charset="0"/>
              </a:rPr>
              <a:t>[</a:t>
            </a:r>
            <a:r>
              <a:rPr lang="en-US" sz="2400" b="1" dirty="0" err="1" smtClean="0">
                <a:latin typeface="Arial Narrow" pitchFamily="34" charset="0"/>
              </a:rPr>
              <a:t>Avanafil</a:t>
            </a:r>
            <a:r>
              <a:rPr lang="en-US" sz="2400" b="1" dirty="0" smtClean="0">
                <a:latin typeface="Arial Narrow" pitchFamily="34" charset="0"/>
              </a:rPr>
              <a:t>] </a:t>
            </a:r>
            <a:r>
              <a:rPr lang="en-US" sz="2400" b="1" dirty="0">
                <a:latin typeface="Arial Narrow" pitchFamily="34" charset="0"/>
              </a:rPr>
              <a:t>are not affected by </a:t>
            </a:r>
            <a:r>
              <a:rPr lang="en-US" sz="2400" b="1" dirty="0" smtClean="0">
                <a:latin typeface="Arial Narrow" pitchFamily="34" charset="0"/>
              </a:rPr>
              <a:t>food</a:t>
            </a:r>
            <a:endParaRPr lang="en-US" sz="2400" b="1" dirty="0">
              <a:latin typeface="Arial Narrow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740060"/>
              </p:ext>
            </p:extLst>
          </p:nvPr>
        </p:nvGraphicFramePr>
        <p:xfrm>
          <a:off x="320040" y="3962400"/>
          <a:ext cx="7833360" cy="198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4360"/>
                <a:gridCol w="1219200"/>
                <a:gridCol w="1143000"/>
                <a:gridCol w="1066800"/>
              </a:tblGrid>
              <a:tr h="497840"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</a:pPr>
                      <a:r>
                        <a:rPr lang="en-US" b="0" dirty="0" smtClean="0">
                          <a:solidFill>
                            <a:schemeClr val="bg1"/>
                          </a:solidFill>
                          <a:latin typeface="Bernard MT Condensed" pitchFamily="18" charset="0"/>
                        </a:rPr>
                        <a:t>All</a:t>
                      </a:r>
                      <a:r>
                        <a:rPr lang="en-US" b="0" baseline="0" dirty="0" smtClean="0">
                          <a:solidFill>
                            <a:schemeClr val="bg1"/>
                          </a:solidFill>
                          <a:latin typeface="Bernard MT Condensed" pitchFamily="18" charset="0"/>
                        </a:rPr>
                        <a:t> drugs are given only once a day</a:t>
                      </a:r>
                      <a:endParaRPr lang="en-US" b="0" dirty="0">
                        <a:solidFill>
                          <a:schemeClr val="bg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en-US" b="0" dirty="0" err="1" smtClean="0">
                          <a:solidFill>
                            <a:schemeClr val="bg1"/>
                          </a:solidFill>
                          <a:latin typeface="Bernard MT Condensed" pitchFamily="18" charset="0"/>
                        </a:rPr>
                        <a:t>Sildenafil</a:t>
                      </a:r>
                      <a:endParaRPr lang="en-US" b="0" dirty="0">
                        <a:solidFill>
                          <a:schemeClr val="bg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 smtClean="0">
                          <a:solidFill>
                            <a:schemeClr val="bg1"/>
                          </a:solidFill>
                          <a:latin typeface="Bernard MT Condensed" pitchFamily="18" charset="0"/>
                        </a:rPr>
                        <a:t>Vardenafil</a:t>
                      </a:r>
                      <a:endParaRPr lang="en-US" sz="1800" b="0" dirty="0" smtClean="0">
                        <a:solidFill>
                          <a:schemeClr val="bg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en-US" sz="1800" b="0" dirty="0" err="1" smtClean="0">
                          <a:solidFill>
                            <a:schemeClr val="bg1"/>
                          </a:solidFill>
                          <a:latin typeface="Bernard MT Condensed" pitchFamily="18" charset="0"/>
                        </a:rPr>
                        <a:t>Tadalafil</a:t>
                      </a:r>
                      <a:endParaRPr lang="en-US" sz="1800" b="0" dirty="0" smtClean="0">
                        <a:solidFill>
                          <a:schemeClr val="bg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Dosage (mg)</a:t>
                      </a:r>
                      <a:endParaRPr lang="en-US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50-100</a:t>
                      </a:r>
                      <a:endParaRPr lang="en-US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10-20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10-20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Time of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 administration before intercourse (hrs.)</a:t>
                      </a:r>
                      <a:endParaRPr lang="en-US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1-12 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Onset of action (min)</a:t>
                      </a:r>
                      <a:endParaRPr lang="en-US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/>
                        <a:t>30-60</a:t>
                      </a:r>
                      <a:endParaRPr lang="ar-EG" b="1" dirty="0"/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30-60</a:t>
                      </a:r>
                      <a:endParaRPr lang="ar-EG" b="1" dirty="0" smtClean="0"/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/>
                        <a:t>&lt;30-45</a:t>
                      </a:r>
                      <a:endParaRPr lang="ar-EG" b="1" dirty="0"/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Duration  of action 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(hrs.)</a:t>
                      </a:r>
                      <a:endParaRPr lang="en-US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4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4-5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228600" y="3429000"/>
            <a:ext cx="1965960" cy="461665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Administration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259080" y="6074509"/>
            <a:ext cx="75378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000" b="1" dirty="0" smtClean="0">
                <a:solidFill>
                  <a:srgbClr val="3101FF"/>
                </a:solidFill>
                <a:latin typeface="Arial Narrow" pitchFamily="34" charset="0"/>
              </a:rPr>
              <a:t>NB</a:t>
            </a:r>
            <a:r>
              <a:rPr lang="en-US" b="1" dirty="0" smtClean="0">
                <a:latin typeface="Arial Narrow" pitchFamily="34" charset="0"/>
              </a:rPr>
              <a:t>.  </a:t>
            </a:r>
            <a:r>
              <a:rPr lang="en-US" sz="2000" b="1" dirty="0" err="1" smtClean="0">
                <a:solidFill>
                  <a:srgbClr val="FF0000"/>
                </a:solidFill>
                <a:latin typeface="Arial Narrow" pitchFamily="34" charset="0"/>
              </a:rPr>
              <a:t>Avanafil</a:t>
            </a:r>
            <a:r>
              <a:rPr lang="en-US" sz="2000" b="1" dirty="0" smtClean="0">
                <a:latin typeface="Arial Narrow" pitchFamily="34" charset="0"/>
              </a:rPr>
              <a:t> has the advantage of been given 30 min before  intercourse</a:t>
            </a:r>
          </a:p>
          <a:p>
            <a:pPr algn="l" rtl="0"/>
            <a:r>
              <a:rPr lang="en-US" sz="2000" b="1" dirty="0">
                <a:latin typeface="Arial Narrow" pitchFamily="34" charset="0"/>
              </a:rPr>
              <a:t> </a:t>
            </a:r>
            <a:r>
              <a:rPr lang="en-US" sz="2000" b="1" dirty="0" smtClean="0">
                <a:latin typeface="Arial Narrow" pitchFamily="34" charset="0"/>
              </a:rPr>
              <a:t>       </a:t>
            </a:r>
            <a:r>
              <a:rPr lang="en-US" sz="2000" b="1" dirty="0" err="1" smtClean="0">
                <a:solidFill>
                  <a:srgbClr val="FF0000"/>
                </a:solidFill>
                <a:latin typeface="Arial Narrow" pitchFamily="34" charset="0"/>
              </a:rPr>
              <a:t>Tadalafil</a:t>
            </a:r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2000" b="1" dirty="0" smtClean="0">
                <a:latin typeface="Arial Narrow" pitchFamily="34" charset="0"/>
              </a:rPr>
              <a:t> must be  given </a:t>
            </a:r>
            <a:r>
              <a:rPr lang="en-US" sz="2000" b="1" dirty="0">
                <a:latin typeface="Arial Narrow" pitchFamily="34" charset="0"/>
              </a:rPr>
              <a:t>every 72 </a:t>
            </a:r>
            <a:r>
              <a:rPr lang="en-US" sz="2000" b="1" dirty="0" err="1">
                <a:latin typeface="Arial Narrow" pitchFamily="34" charset="0"/>
              </a:rPr>
              <a:t>hrs</a:t>
            </a:r>
            <a:r>
              <a:rPr lang="en-US" sz="2000" b="1" dirty="0">
                <a:latin typeface="Arial Narrow" pitchFamily="34" charset="0"/>
              </a:rPr>
              <a:t>  if </a:t>
            </a:r>
            <a:r>
              <a:rPr lang="en-US" sz="2000" b="1" dirty="0" smtClean="0">
                <a:latin typeface="Arial Narrow" pitchFamily="34" charset="0"/>
              </a:rPr>
              <a:t>used with enzyme inhibitors </a:t>
            </a:r>
            <a:endParaRPr lang="en-US" sz="20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86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66FF"/>
            </a:gs>
            <a:gs pos="10000">
              <a:srgbClr val="00FFFF">
                <a:alpha val="22000"/>
              </a:srgbClr>
            </a:gs>
            <a:gs pos="20000">
              <a:srgbClr val="E1F4FF">
                <a:alpha val="60000"/>
              </a:srgbClr>
            </a:gs>
            <a:gs pos="54000">
              <a:schemeClr val="bg1"/>
            </a:gs>
            <a:gs pos="89000">
              <a:srgbClr val="E1F4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8600" y="228600"/>
            <a:ext cx="2239716" cy="461665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Contraindications</a:t>
            </a:r>
            <a:endParaRPr lang="en-US" sz="2400" dirty="0">
              <a:solidFill>
                <a:srgbClr val="0000FF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722143"/>
            <a:ext cx="899160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Hypersensitivity to drug</a:t>
            </a: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Patients with history </a:t>
            </a:r>
            <a:r>
              <a:rPr lang="en-US" sz="2400" b="1" dirty="0">
                <a:latin typeface="Arial Narrow" panose="020B0606020202030204" pitchFamily="34" charset="0"/>
              </a:rPr>
              <a:t>of  AMI / stroke / </a:t>
            </a:r>
            <a:r>
              <a:rPr lang="en-US" sz="2400" b="1" dirty="0" smtClean="0">
                <a:latin typeface="Arial Narrow" panose="020B0606020202030204" pitchFamily="34" charset="0"/>
              </a:rPr>
              <a:t>fatal </a:t>
            </a:r>
            <a:r>
              <a:rPr lang="en-US" sz="2400" b="1" dirty="0">
                <a:latin typeface="Arial Narrow" panose="020B0606020202030204" pitchFamily="34" charset="0"/>
              </a:rPr>
              <a:t>arrhythmias </a:t>
            </a:r>
            <a:r>
              <a:rPr lang="en-US" sz="2400" b="1" dirty="0" smtClean="0">
                <a:latin typeface="Arial Narrow" panose="020B0606020202030204" pitchFamily="34" charset="0"/>
              </a:rPr>
              <a:t>&lt;6 </a:t>
            </a:r>
            <a:r>
              <a:rPr lang="en-US" sz="2400" b="1" dirty="0">
                <a:latin typeface="Arial Narrow" panose="020B0606020202030204" pitchFamily="34" charset="0"/>
              </a:rPr>
              <a:t>month</a:t>
            </a:r>
            <a:endParaRPr lang="ar-EG" sz="2400" b="1" dirty="0">
              <a:latin typeface="Arial Narrow" panose="020B0606020202030204" pitchFamily="34" charset="0"/>
            </a:endParaRP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Nitrates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 total contraindication / ? </a:t>
            </a:r>
            <a:r>
              <a:rPr lang="en-US" sz="2400" b="1" dirty="0" smtClean="0">
                <a:latin typeface="Arial Narrow" panose="020B0606020202030204" pitchFamily="34" charset="0"/>
              </a:rPr>
              <a:t>PDEIs in small dose + spacing at least 24hrs (48 </a:t>
            </a:r>
            <a:r>
              <a:rPr lang="en-US" sz="2400" b="1" dirty="0" err="1" smtClean="0">
                <a:latin typeface="Arial Narrow" panose="020B0606020202030204" pitchFamily="34" charset="0"/>
              </a:rPr>
              <a:t>hrs</a:t>
            </a:r>
            <a:r>
              <a:rPr lang="en-US" sz="2400" b="1" dirty="0">
                <a:latin typeface="Arial Narrow" panose="020B0606020202030204" pitchFamily="34" charset="0"/>
              </a:rPr>
              <a:t> </a:t>
            </a:r>
            <a:r>
              <a:rPr lang="en-US" sz="2400" b="1" dirty="0" smtClean="0">
                <a:latin typeface="Arial Narrow" panose="020B0606020202030204" pitchFamily="34" charset="0"/>
              </a:rPr>
              <a:t>with </a:t>
            </a:r>
            <a:r>
              <a:rPr lang="en-US" sz="2400" b="1" i="1" dirty="0" err="1" smtClean="0">
                <a:latin typeface="Arial Narrow" panose="020B0606020202030204" pitchFamily="34" charset="0"/>
              </a:rPr>
              <a:t>Tadalafil</a:t>
            </a:r>
            <a:r>
              <a:rPr lang="en-US" sz="2400" b="1" dirty="0" smtClean="0">
                <a:latin typeface="Arial Narrow" panose="020B0606020202030204" pitchFamily="34" charset="0"/>
              </a:rPr>
              <a:t>) for fear of developing IHD/AMI due to severe hypotension </a:t>
            </a:r>
            <a:r>
              <a:rPr lang="en-US" sz="2000" b="1" i="1" dirty="0" smtClean="0">
                <a:latin typeface="Arial Narrow" panose="020B0606020202030204" pitchFamily="34" charset="0"/>
              </a:rPr>
              <a:t>(see detailed mechanism in </a:t>
            </a:r>
            <a:r>
              <a:rPr lang="en-US" sz="2000" b="1" i="1" dirty="0" err="1" smtClean="0">
                <a:latin typeface="Arial Narrow" panose="020B0606020202030204" pitchFamily="34" charset="0"/>
              </a:rPr>
              <a:t>antianginal</a:t>
            </a:r>
            <a:r>
              <a:rPr lang="en-US" sz="2000" b="1" i="1" dirty="0" smtClean="0">
                <a:latin typeface="Arial Narrow" panose="020B0606020202030204" pitchFamily="34" charset="0"/>
              </a:rPr>
              <a:t> drugs)</a:t>
            </a:r>
            <a:endParaRPr lang="en-US" sz="2400" b="1" i="1" dirty="0" smtClean="0">
              <a:latin typeface="Arial Narrow" panose="020B0606020202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3840" y="2725848"/>
            <a:ext cx="1667701" cy="461665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 algn="r"/>
            <a:r>
              <a:rPr lang="en-US" sz="24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Precautions </a:t>
            </a:r>
            <a:endParaRPr lang="en-US" sz="2400" dirty="0">
              <a:solidFill>
                <a:srgbClr val="0000FF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3840" y="3254276"/>
            <a:ext cx="8991600" cy="29238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With </a:t>
            </a:r>
            <a:r>
              <a:rPr lang="en-US" sz="2400" b="1" dirty="0" smtClean="0">
                <a:latin typeface="Symbol" panose="05050102010706020507" pitchFamily="18" charset="2"/>
              </a:rPr>
              <a:t>a</a:t>
            </a:r>
            <a:r>
              <a:rPr lang="en-US" sz="2400" b="1" dirty="0" smtClean="0">
                <a:latin typeface="Arial Narrow" panose="020B0606020202030204" pitchFamily="34" charset="0"/>
              </a:rPr>
              <a:t> </a:t>
            </a:r>
            <a:r>
              <a:rPr lang="en-US" sz="2400" b="1" dirty="0">
                <a:latin typeface="Arial Narrow" panose="020B0606020202030204" pitchFamily="34" charset="0"/>
              </a:rPr>
              <a:t>blockers </a:t>
            </a:r>
            <a:r>
              <a:rPr lang="en-US" sz="2000" b="1" dirty="0">
                <a:latin typeface="Arial Narrow" panose="020B0606020202030204" pitchFamily="34" charset="0"/>
              </a:rPr>
              <a:t>[except </a:t>
            </a:r>
            <a:r>
              <a:rPr lang="en-US" sz="2000" b="1" dirty="0" err="1">
                <a:latin typeface="Arial Narrow" panose="020B0606020202030204" pitchFamily="34" charset="0"/>
              </a:rPr>
              <a:t>tamsulosin</a:t>
            </a:r>
            <a:r>
              <a:rPr lang="en-US" sz="2000" b="1" dirty="0">
                <a:latin typeface="Arial Narrow" panose="020B0606020202030204" pitchFamily="34" charset="0"/>
              </a:rPr>
              <a:t>]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orthostatic hypotension</a:t>
            </a: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>
                <a:latin typeface="Arial Narrow" panose="020B0606020202030204" pitchFamily="34" charset="0"/>
              </a:rPr>
              <a:t>With </a:t>
            </a:r>
            <a:r>
              <a:rPr lang="en-US" sz="2400" b="1" dirty="0" err="1">
                <a:latin typeface="Arial Narrow" panose="020B0606020202030204" pitchFamily="34" charset="0"/>
              </a:rPr>
              <a:t>hepato</a:t>
            </a:r>
            <a:r>
              <a:rPr lang="en-US" sz="2400" b="1" dirty="0">
                <a:latin typeface="Arial Narrow" panose="020B0606020202030204" pitchFamily="34" charset="0"/>
              </a:rPr>
              <a:t>/renal insufficiency  </a:t>
            </a: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With </a:t>
            </a:r>
            <a:r>
              <a:rPr lang="en-US" sz="2400" b="1" dirty="0">
                <a:latin typeface="Arial Narrow" panose="020B0606020202030204" pitchFamily="34" charset="0"/>
              </a:rPr>
              <a:t>bleeding tendencies </a:t>
            </a:r>
            <a:r>
              <a:rPr lang="en-US" sz="2000" b="1" dirty="0">
                <a:latin typeface="Arial Narrow" panose="020B0606020202030204" pitchFamily="34" charset="0"/>
              </a:rPr>
              <a:t>[leukemia's,  hemophilia, </a:t>
            </a:r>
            <a:r>
              <a:rPr lang="en-US" sz="2000" b="1" dirty="0" err="1">
                <a:latin typeface="Arial Narrow" panose="020B0606020202030204" pitchFamily="34" charset="0"/>
              </a:rPr>
              <a:t>Vit</a:t>
            </a:r>
            <a:r>
              <a:rPr lang="en-US" sz="2000" b="1" dirty="0">
                <a:latin typeface="Arial Narrow" panose="020B0606020202030204" pitchFamily="34" charset="0"/>
              </a:rPr>
              <a:t> K deficiency, </a:t>
            </a:r>
            <a:r>
              <a:rPr lang="en-US" sz="2000" b="1" dirty="0" err="1">
                <a:latin typeface="Arial Narrow" panose="020B0606020202030204" pitchFamily="34" charset="0"/>
              </a:rPr>
              <a:t>antiphospholipid</a:t>
            </a:r>
            <a:r>
              <a:rPr lang="en-US" sz="2000" b="1" dirty="0">
                <a:latin typeface="Arial Narrow" panose="020B0606020202030204" pitchFamily="34" charset="0"/>
              </a:rPr>
              <a:t> syndrome,…</a:t>
            </a:r>
            <a:r>
              <a:rPr lang="en-US" sz="2000" b="1" dirty="0" err="1">
                <a:latin typeface="Arial Narrow" panose="020B0606020202030204" pitchFamily="34" charset="0"/>
              </a:rPr>
              <a:t>etc</a:t>
            </a:r>
            <a:r>
              <a:rPr lang="en-US" sz="2000" b="1" dirty="0">
                <a:latin typeface="Arial Narrow" panose="020B0606020202030204" pitchFamily="34" charset="0"/>
              </a:rPr>
              <a:t>] </a:t>
            </a: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>
                <a:latin typeface="Arial Narrow" panose="020B0606020202030204" pitchFamily="34" charset="0"/>
              </a:rPr>
              <a:t>With </a:t>
            </a:r>
            <a:r>
              <a:rPr lang="en-US" sz="2000" b="1" i="1" dirty="0">
                <a:latin typeface="Arial Narrow" panose="020B0606020202030204" pitchFamily="34" charset="0"/>
              </a:rPr>
              <a:t>quinidine, procainamide, </a:t>
            </a:r>
            <a:r>
              <a:rPr lang="en-US" sz="2000" b="1" i="1" dirty="0" err="1">
                <a:latin typeface="Arial Narrow" panose="020B0606020202030204" pitchFamily="34" charset="0"/>
              </a:rPr>
              <a:t>amiodarone</a:t>
            </a:r>
            <a:r>
              <a:rPr lang="en-US" sz="2000" b="1" i="1" dirty="0">
                <a:latin typeface="Arial Narrow" panose="020B0606020202030204" pitchFamily="34" charset="0"/>
              </a:rPr>
              <a:t> </a:t>
            </a:r>
            <a:r>
              <a:rPr lang="en-US" sz="2000" b="1" dirty="0" smtClean="0">
                <a:latin typeface="Arial Narrow" panose="020B0606020202030204" pitchFamily="34" charset="0"/>
              </a:rPr>
              <a:t>(class I &amp; III </a:t>
            </a:r>
            <a:r>
              <a:rPr lang="en-US" sz="2000" b="1" dirty="0" err="1" smtClean="0">
                <a:latin typeface="Arial Narrow" panose="020B0606020202030204" pitchFamily="34" charset="0"/>
              </a:rPr>
              <a:t>antiarhtmics</a:t>
            </a:r>
            <a:r>
              <a:rPr lang="en-US" sz="2000" b="1" dirty="0" smtClean="0">
                <a:latin typeface="Arial Narrow" panose="020B0606020202030204" pitchFamily="34" charset="0"/>
              </a:rPr>
              <a:t>) </a:t>
            </a:r>
            <a:r>
              <a:rPr lang="en-US" sz="2000" b="1" dirty="0">
                <a:solidFill>
                  <a:srgbClr val="0000FF"/>
                </a:solidFill>
                <a:latin typeface="Arial Narrow" panose="020B0606020202030204" pitchFamily="34" charset="0"/>
              </a:rPr>
              <a:t>(</a:t>
            </a:r>
            <a:r>
              <a:rPr lang="en-US" sz="2000" b="1" dirty="0" err="1" smtClean="0">
                <a:solidFill>
                  <a:srgbClr val="0000FF"/>
                </a:solidFill>
                <a:latin typeface="Arial Narrow" panose="020B0606020202030204" pitchFamily="34" charset="0"/>
              </a:rPr>
              <a:t>Vardenafil</a:t>
            </a:r>
            <a:r>
              <a:rPr lang="en-US" sz="20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)</a:t>
            </a: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>
                <a:latin typeface="Arial Narrow" panose="020B0606020202030204" pitchFamily="34" charset="0"/>
              </a:rPr>
              <a:t>Dose </a:t>
            </a:r>
            <a:r>
              <a:rPr lang="en-US" sz="2400" b="1" dirty="0" smtClean="0">
                <a:latin typeface="Arial Narrow" panose="020B0606020202030204" pitchFamily="34" charset="0"/>
              </a:rPr>
              <a:t>adjustment;  </a:t>
            </a:r>
            <a:r>
              <a:rPr lang="en-US" sz="2000" b="1" i="1" dirty="0">
                <a:latin typeface="Arial Narrow" panose="020B0606020202030204" pitchFamily="34" charset="0"/>
              </a:rPr>
              <a:t>when using drugs that have interaction on hepatic liver microsomal enzymes </a:t>
            </a:r>
            <a:r>
              <a:rPr lang="en-US" sz="2000" b="1" i="1" dirty="0" err="1">
                <a:latin typeface="Arial Narrow" panose="020B0606020202030204" pitchFamily="34" charset="0"/>
              </a:rPr>
              <a:t>i.e</a:t>
            </a:r>
            <a:r>
              <a:rPr lang="en-US" sz="2000" b="1" i="1" dirty="0">
                <a:latin typeface="Arial Narrow" panose="020B0606020202030204" pitchFamily="34" charset="0"/>
              </a:rPr>
              <a:t> inhibitors or </a:t>
            </a:r>
            <a:r>
              <a:rPr lang="en-US" sz="2000" b="1" i="1" dirty="0" smtClean="0">
                <a:latin typeface="Arial Narrow" panose="020B0606020202030204" pitchFamily="34" charset="0"/>
              </a:rPr>
              <a:t>inducers.</a:t>
            </a:r>
            <a:endParaRPr lang="en-US" sz="2000" b="1" i="1" dirty="0">
              <a:latin typeface="Arial Narrow" panose="020B0606020202030204" pitchFamily="34" charset="0"/>
            </a:endParaRP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>
                <a:latin typeface="Arial Narrow" panose="020B0606020202030204" pitchFamily="34" charset="0"/>
              </a:rPr>
              <a:t>Retinitis </a:t>
            </a:r>
            <a:r>
              <a:rPr lang="en-US" sz="2400" b="1" dirty="0" err="1">
                <a:latin typeface="Arial Narrow" panose="020B0606020202030204" pitchFamily="34" charset="0"/>
              </a:rPr>
              <a:t>pigmentosa</a:t>
            </a:r>
            <a:endParaRPr lang="en-US" sz="24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63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66FF"/>
            </a:gs>
            <a:gs pos="10000">
              <a:srgbClr val="00FFFF">
                <a:alpha val="22000"/>
              </a:srgbClr>
            </a:gs>
            <a:gs pos="20000">
              <a:srgbClr val="E1F4FF">
                <a:alpha val="60000"/>
              </a:srgbClr>
            </a:gs>
            <a:gs pos="54000">
              <a:schemeClr val="bg1"/>
            </a:gs>
            <a:gs pos="89000">
              <a:srgbClr val="E1F4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2860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ts val="2400"/>
              </a:lnSpc>
            </a:pPr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</a:rPr>
              <a:t>Testosterone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29600" y="92120"/>
            <a:ext cx="838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ORAL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548640"/>
            <a:ext cx="89916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Given to those with </a:t>
            </a:r>
            <a:r>
              <a:rPr lang="en-US" sz="2400" b="1" dirty="0" err="1" smtClean="0">
                <a:latin typeface="Arial Narrow" panose="020B0606020202030204" pitchFamily="34" charset="0"/>
              </a:rPr>
              <a:t>hypogonadism</a:t>
            </a:r>
            <a:r>
              <a:rPr lang="en-US" sz="2400" b="1" dirty="0" smtClean="0">
                <a:latin typeface="Arial Narrow" panose="020B0606020202030204" pitchFamily="34" charset="0"/>
              </a:rPr>
              <a:t> or </a:t>
            </a:r>
            <a:r>
              <a:rPr lang="en-US" sz="2400" b="1" dirty="0" err="1" smtClean="0">
                <a:latin typeface="Arial Narrow" panose="020B0606020202030204" pitchFamily="34" charset="0"/>
              </a:rPr>
              <a:t>hyperprolactenemia</a:t>
            </a:r>
            <a:endParaRPr lang="en-US" sz="2400" b="1" dirty="0" smtClean="0">
              <a:latin typeface="Arial Narrow" panose="020B0606020202030204" pitchFamily="34" charset="0"/>
            </a:endParaRP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Given for promotion of desire.</a:t>
            </a:r>
            <a:endParaRPr lang="en-US" sz="2400" b="1" i="1" dirty="0" smtClean="0"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" y="152400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ts val="2400"/>
              </a:lnSpc>
            </a:pPr>
            <a:r>
              <a:rPr lang="en-US" sz="2400" dirty="0" err="1" smtClean="0">
                <a:solidFill>
                  <a:srgbClr val="3101FF"/>
                </a:solidFill>
                <a:latin typeface="Bernard MT Condensed" pitchFamily="18" charset="0"/>
              </a:rPr>
              <a:t>Apomorphine</a:t>
            </a:r>
            <a:endParaRPr lang="en-US" sz="2400" dirty="0" smtClean="0">
              <a:solidFill>
                <a:srgbClr val="3101FF"/>
              </a:solidFill>
              <a:latin typeface="Bernard MT Condensed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" y="1965544"/>
            <a:ext cx="8991600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A dopamine agonist on D</a:t>
            </a:r>
            <a:r>
              <a:rPr lang="en-US" sz="2400" b="1" baseline="-25000" dirty="0" smtClean="0">
                <a:latin typeface="Arial Narrow" panose="020B0606020202030204" pitchFamily="34" charset="0"/>
              </a:rPr>
              <a:t>2 </a:t>
            </a:r>
            <a:r>
              <a:rPr lang="en-US" sz="2400" b="1" dirty="0" smtClean="0">
                <a:latin typeface="Arial Narrow" panose="020B0606020202030204" pitchFamily="34" charset="0"/>
              </a:rPr>
              <a:t>receptors. </a:t>
            </a:r>
            <a:endParaRPr lang="en-US" sz="2400" b="1" dirty="0" smtClean="0">
              <a:latin typeface="Arial Narrow" panose="020B0606020202030204" pitchFamily="34" charset="0"/>
            </a:endParaRP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Activates </a:t>
            </a:r>
            <a:r>
              <a:rPr lang="en-US" sz="2400" b="1" dirty="0" smtClean="0">
                <a:latin typeface="Arial Narrow" panose="020B0606020202030204" pitchFamily="34" charset="0"/>
              </a:rPr>
              <a:t>arousal centrally; </a:t>
            </a:r>
            <a:r>
              <a:rPr lang="en-US" sz="2400" b="1" dirty="0" err="1">
                <a:latin typeface="Arial Narrow" panose="020B0606020202030204" pitchFamily="34" charset="0"/>
              </a:rPr>
              <a:t>E</a:t>
            </a:r>
            <a:r>
              <a:rPr lang="en-US" sz="2400" b="1" dirty="0" err="1" smtClean="0">
                <a:latin typeface="Arial Narrow" panose="020B0606020202030204" pitchFamily="34" charset="0"/>
              </a:rPr>
              <a:t>rectogenic</a:t>
            </a:r>
            <a:r>
              <a:rPr lang="en-US" sz="2400" b="1" dirty="0" smtClean="0">
                <a:latin typeface="Arial Narrow" panose="020B0606020202030204" pitchFamily="34" charset="0"/>
              </a:rPr>
              <a:t> +</a:t>
            </a:r>
            <a:r>
              <a:rPr lang="en-US" sz="2400" b="1" dirty="0">
                <a:latin typeface="Arial Narrow" panose="020B0606020202030204" pitchFamily="34" charset="0"/>
              </a:rPr>
              <a:t> </a:t>
            </a:r>
            <a:r>
              <a:rPr lang="en-US" sz="2400" b="1" dirty="0" smtClean="0">
                <a:latin typeface="Arial Narrow" panose="020B0606020202030204" pitchFamily="34" charset="0"/>
              </a:rPr>
              <a:t>Little promotion of desire</a:t>
            </a: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>
                <a:latin typeface="Arial Narrow" panose="020B0606020202030204" pitchFamily="34" charset="0"/>
              </a:rPr>
              <a:t>Given </a:t>
            </a:r>
            <a:r>
              <a:rPr lang="en-US" sz="2400" b="1" dirty="0" smtClean="0">
                <a:latin typeface="Arial Narrow" panose="020B0606020202030204" pitchFamily="34" charset="0"/>
              </a:rPr>
              <a:t>sublingual 	/ Acts quickly. </a:t>
            </a:r>
            <a:endParaRPr lang="en-US" sz="2400" b="1" dirty="0">
              <a:latin typeface="Arial Narrow" panose="020B0606020202030204" pitchFamily="34" charset="0"/>
            </a:endParaRP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>
                <a:latin typeface="Arial Narrow" panose="020B0606020202030204" pitchFamily="34" charset="0"/>
              </a:rPr>
              <a:t>Not FDA approved </a:t>
            </a:r>
            <a:r>
              <a:rPr lang="en-US" sz="2400" b="1" dirty="0" smtClean="0">
                <a:latin typeface="Arial Narrow" panose="020B0606020202030204" pitchFamily="34" charset="0"/>
              </a:rPr>
              <a:t>	/   Weaker than PDE</a:t>
            </a:r>
            <a:r>
              <a:rPr lang="en-US" sz="2400" b="1" baseline="-25000" dirty="0" smtClean="0">
                <a:latin typeface="Arial Narrow" panose="020B0606020202030204" pitchFamily="34" charset="0"/>
              </a:rPr>
              <a:t>5</a:t>
            </a:r>
            <a:r>
              <a:rPr lang="en-US" sz="2400" b="1" dirty="0" smtClean="0">
                <a:latin typeface="Arial Narrow" panose="020B0606020202030204" pitchFamily="34" charset="0"/>
              </a:rPr>
              <a:t> Is </a:t>
            </a: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Given in mild-moderate cases / psychogenic / </a:t>
            </a:r>
            <a:r>
              <a:rPr lang="en-US" sz="2400" b="1" dirty="0">
                <a:latin typeface="Arial Narrow" panose="020B0606020202030204" pitchFamily="34" charset="0"/>
              </a:rPr>
              <a:t>PDE</a:t>
            </a:r>
            <a:r>
              <a:rPr lang="en-US" sz="2400" b="1" baseline="-25000" dirty="0">
                <a:latin typeface="Arial Narrow" panose="020B0606020202030204" pitchFamily="34" charset="0"/>
              </a:rPr>
              <a:t>5</a:t>
            </a:r>
            <a:r>
              <a:rPr lang="en-US" sz="2400" b="1" dirty="0">
                <a:latin typeface="Arial Narrow" panose="020B0606020202030204" pitchFamily="34" charset="0"/>
              </a:rPr>
              <a:t> Is </a:t>
            </a:r>
            <a:r>
              <a:rPr lang="en-US" sz="2400" b="1" dirty="0" smtClean="0">
                <a:latin typeface="Arial Narrow" panose="020B0606020202030204" pitchFamily="34" charset="0"/>
              </a:rPr>
              <a:t>contraindication </a:t>
            </a: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ADRs: nausea</a:t>
            </a:r>
            <a:r>
              <a:rPr lang="en-US" sz="2400" b="1" dirty="0">
                <a:latin typeface="Arial Narrow" panose="020B0606020202030204" pitchFamily="34" charset="0"/>
              </a:rPr>
              <a:t>, headache, and dizziness </a:t>
            </a:r>
            <a:r>
              <a:rPr lang="en-US" sz="2400" b="1" u="sng" dirty="0" smtClean="0">
                <a:uFill>
                  <a:solidFill>
                    <a:srgbClr val="FF00FF"/>
                  </a:solidFill>
                </a:uFill>
                <a:latin typeface="Arial Narrow" panose="020B0606020202030204" pitchFamily="34" charset="0"/>
              </a:rPr>
              <a:t>but safe with nitrate</a:t>
            </a:r>
            <a:endParaRPr lang="en-US" sz="2400" b="1" u="sng" dirty="0">
              <a:uFill>
                <a:solidFill>
                  <a:srgbClr val="FF00FF"/>
                </a:solidFill>
              </a:u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4648200"/>
            <a:ext cx="8801100" cy="20774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spcBef>
                <a:spcPts val="600"/>
              </a:spcBef>
            </a:pPr>
            <a:r>
              <a:rPr lang="en-US" sz="2000" dirty="0">
                <a:solidFill>
                  <a:srgbClr val="3101FF"/>
                </a:solidFill>
                <a:latin typeface="Bernard MT Condensed" pitchFamily="18" charset="0"/>
              </a:rPr>
              <a:t>Oral </a:t>
            </a:r>
            <a:r>
              <a:rPr lang="en-US" sz="2000" dirty="0" err="1">
                <a:solidFill>
                  <a:srgbClr val="3101FF"/>
                </a:solidFill>
                <a:latin typeface="Bernard MT Condensed" pitchFamily="18" charset="0"/>
              </a:rPr>
              <a:t>phentolamine</a:t>
            </a:r>
            <a:r>
              <a:rPr lang="en-US" sz="2000" dirty="0">
                <a:solidFill>
                  <a:srgbClr val="3101FF"/>
                </a:solidFill>
                <a:latin typeface="Bernard MT Condensed" pitchFamily="18" charset="0"/>
              </a:rPr>
              <a:t> </a:t>
            </a:r>
            <a:r>
              <a:rPr lang="en-US" sz="2000" dirty="0" smtClean="0">
                <a:solidFill>
                  <a:srgbClr val="3101FF"/>
                </a:solidFill>
                <a:latin typeface="Bernard MT Condensed" pitchFamily="18" charset="0"/>
                <a:sym typeface="Wingdings"/>
              </a:rPr>
              <a:t></a:t>
            </a:r>
            <a:r>
              <a:rPr lang="en-US" sz="2000" dirty="0" smtClean="0">
                <a:solidFill>
                  <a:srgbClr val="3101FF"/>
                </a:solidFill>
                <a:latin typeface="Symbol" panose="05050102010706020507" pitchFamily="18" charset="2"/>
                <a:sym typeface="Wingdings"/>
              </a:rPr>
              <a:t> </a:t>
            </a:r>
            <a:r>
              <a:rPr lang="en-US" sz="2200" b="1" dirty="0" smtClean="0">
                <a:latin typeface="Symbol" panose="05050102010706020507" pitchFamily="18" charset="2"/>
              </a:rPr>
              <a:t>a</a:t>
            </a:r>
            <a:r>
              <a:rPr lang="en-US" sz="2200" b="1" baseline="-25000" dirty="0" smtClean="0">
                <a:latin typeface="Arial Narrow" panose="020B0606020202030204" pitchFamily="34" charset="0"/>
              </a:rPr>
              <a:t>1</a:t>
            </a:r>
            <a:r>
              <a:rPr lang="en-US" sz="2200" b="1" dirty="0" smtClean="0">
                <a:latin typeface="Arial Narrow" panose="020B0606020202030204" pitchFamily="34" charset="0"/>
              </a:rPr>
              <a:t> </a:t>
            </a:r>
            <a:r>
              <a:rPr lang="en-US" sz="2200" b="1" dirty="0">
                <a:latin typeface="Arial Narrow" panose="020B0606020202030204" pitchFamily="34" charset="0"/>
              </a:rPr>
              <a:t>blocker </a:t>
            </a:r>
            <a:r>
              <a:rPr lang="en-US" sz="2200" b="1" dirty="0" smtClean="0">
                <a:latin typeface="Arial Narrow" panose="020B0606020202030204" pitchFamily="34" charset="0"/>
              </a:rPr>
              <a:t>/ debatable efficacy</a:t>
            </a:r>
            <a:endParaRPr lang="en-US" sz="2200" b="1" dirty="0">
              <a:latin typeface="Arial Narrow" panose="020B0606020202030204" pitchFamily="34" charset="0"/>
            </a:endParaRPr>
          </a:p>
          <a:p>
            <a:pPr algn="l" rtl="0">
              <a:spcBef>
                <a:spcPts val="600"/>
              </a:spcBef>
            </a:pPr>
            <a:r>
              <a:rPr lang="en-US" sz="2000" dirty="0" err="1">
                <a:solidFill>
                  <a:srgbClr val="3101FF"/>
                </a:solidFill>
                <a:latin typeface="Bernard MT Condensed" pitchFamily="18" charset="0"/>
              </a:rPr>
              <a:t>Yohimbine</a:t>
            </a:r>
            <a:r>
              <a:rPr lang="en-US" sz="2200" b="1" dirty="0">
                <a:latin typeface="Arial Narrow" panose="020B0606020202030204" pitchFamily="34" charset="0"/>
              </a:rPr>
              <a:t> </a:t>
            </a:r>
            <a:r>
              <a:rPr lang="en-US" sz="2400" dirty="0">
                <a:solidFill>
                  <a:srgbClr val="3101FF"/>
                </a:solidFill>
                <a:latin typeface="Bernard MT Condensed" pitchFamily="18" charset="0"/>
                <a:sym typeface="Wingdings"/>
              </a:rPr>
              <a:t> </a:t>
            </a:r>
            <a:r>
              <a:rPr lang="en-US" sz="2200" b="1" dirty="0">
                <a:latin typeface="Arial Narrow" panose="020B0606020202030204" pitchFamily="34" charset="0"/>
                <a:sym typeface="Wingdings"/>
              </a:rPr>
              <a:t>C</a:t>
            </a:r>
            <a:r>
              <a:rPr lang="en-US" sz="2200" b="1" dirty="0" smtClean="0">
                <a:latin typeface="Arial Narrow" panose="020B0606020202030204" pitchFamily="34" charset="0"/>
              </a:rPr>
              <a:t>entral </a:t>
            </a:r>
            <a:r>
              <a:rPr lang="en-US" sz="2200" b="1" dirty="0">
                <a:latin typeface="Arial Narrow" panose="020B0606020202030204" pitchFamily="34" charset="0"/>
              </a:rPr>
              <a:t>and </a:t>
            </a:r>
            <a:r>
              <a:rPr lang="en-US" sz="2200" b="1" dirty="0" err="1" smtClean="0">
                <a:latin typeface="Arial Narrow" panose="020B0606020202030204" pitchFamily="34" charset="0"/>
              </a:rPr>
              <a:t>periphral</a:t>
            </a:r>
            <a:r>
              <a:rPr lang="en-US" sz="2200" b="1" dirty="0" smtClean="0">
                <a:latin typeface="Arial Narrow" panose="020B0606020202030204" pitchFamily="34" charset="0"/>
              </a:rPr>
              <a:t> </a:t>
            </a:r>
            <a:r>
              <a:rPr lang="en-US" sz="2200" b="1" dirty="0" smtClean="0">
                <a:latin typeface="Symbol" panose="05050102010706020507" pitchFamily="18" charset="2"/>
              </a:rPr>
              <a:t>a</a:t>
            </a:r>
            <a:r>
              <a:rPr lang="en-US" sz="2200" b="1" baseline="-25000" dirty="0" smtClean="0">
                <a:latin typeface="Arial Narrow" panose="020B0606020202030204" pitchFamily="34" charset="0"/>
              </a:rPr>
              <a:t>2</a:t>
            </a:r>
            <a:r>
              <a:rPr lang="en-US" sz="2200" b="1" dirty="0" smtClean="0">
                <a:latin typeface="Arial Narrow" panose="020B0606020202030204" pitchFamily="34" charset="0"/>
              </a:rPr>
              <a:t> agonist </a:t>
            </a:r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  <a:sym typeface="Wingdings"/>
              </a:rPr>
              <a:t></a:t>
            </a:r>
            <a:r>
              <a:rPr lang="en-US" sz="2200" b="1" dirty="0" smtClean="0">
                <a:latin typeface="Arial Narrow" panose="020B0606020202030204" pitchFamily="34" charset="0"/>
              </a:rPr>
              <a:t> </a:t>
            </a:r>
            <a:r>
              <a:rPr lang="en-US" sz="2200" b="1" dirty="0" err="1" smtClean="0">
                <a:latin typeface="Arial Narrow" panose="020B0606020202030204" pitchFamily="34" charset="0"/>
              </a:rPr>
              <a:t>Aphrodetic</a:t>
            </a:r>
            <a:r>
              <a:rPr lang="en-US" sz="2200" b="1" dirty="0" smtClean="0">
                <a:latin typeface="Arial Narrow" panose="020B0606020202030204" pitchFamily="34" charset="0"/>
              </a:rPr>
              <a:t> </a:t>
            </a:r>
            <a:r>
              <a:rPr lang="en-US" sz="2200" b="1" dirty="0">
                <a:latin typeface="Arial Narrow" panose="020B0606020202030204" pitchFamily="34" charset="0"/>
              </a:rPr>
              <a:t>+ </a:t>
            </a:r>
            <a:r>
              <a:rPr lang="en-US" sz="2200" b="1" dirty="0" err="1" smtClean="0">
                <a:latin typeface="Arial Narrow" panose="020B0606020202030204" pitchFamily="34" charset="0"/>
              </a:rPr>
              <a:t>Erectogenic</a:t>
            </a:r>
            <a:r>
              <a:rPr lang="en-US" sz="2200" b="1" dirty="0">
                <a:latin typeface="Arial Narrow" panose="020B0606020202030204" pitchFamily="34" charset="0"/>
              </a:rPr>
              <a:t> </a:t>
            </a:r>
            <a:r>
              <a:rPr lang="en-US" sz="2200" b="1" dirty="0" smtClean="0">
                <a:latin typeface="Arial Narrow" panose="020B0606020202030204" pitchFamily="34" charset="0"/>
              </a:rPr>
              <a:t>  </a:t>
            </a:r>
            <a:br>
              <a:rPr lang="en-US" sz="2200" b="1" dirty="0" smtClean="0">
                <a:latin typeface="Arial Narrow" panose="020B0606020202030204" pitchFamily="34" charset="0"/>
              </a:rPr>
            </a:br>
            <a:r>
              <a:rPr lang="en-US" sz="2200" b="1" dirty="0" smtClean="0">
                <a:latin typeface="Arial Narrow" panose="020B0606020202030204" pitchFamily="34" charset="0"/>
              </a:rPr>
              <a:t>                       but low efficacy and many </a:t>
            </a:r>
            <a:r>
              <a:rPr lang="en-US" sz="2200" b="1" dirty="0">
                <a:latin typeface="Arial Narrow" panose="020B0606020202030204" pitchFamily="34" charset="0"/>
              </a:rPr>
              <a:t>CV side effects</a:t>
            </a:r>
          </a:p>
          <a:p>
            <a:pPr algn="l" rtl="0">
              <a:spcBef>
                <a:spcPts val="600"/>
              </a:spcBef>
            </a:pPr>
            <a:r>
              <a:rPr lang="en-US" sz="2000" dirty="0" err="1" smtClean="0">
                <a:solidFill>
                  <a:srgbClr val="3101FF"/>
                </a:solidFill>
                <a:latin typeface="Bernard MT Condensed" pitchFamily="18" charset="0"/>
              </a:rPr>
              <a:t>Trazodone</a:t>
            </a:r>
            <a:r>
              <a:rPr lang="en-US" sz="2000" dirty="0" smtClean="0">
                <a:solidFill>
                  <a:srgbClr val="3101FF"/>
                </a:solidFill>
                <a:latin typeface="Bernard MT Condensed" pitchFamily="18" charset="0"/>
              </a:rPr>
              <a:t> </a:t>
            </a:r>
            <a:r>
              <a:rPr lang="en-US" sz="2000" dirty="0">
                <a:solidFill>
                  <a:srgbClr val="3101FF"/>
                </a:solidFill>
                <a:latin typeface="Bernard MT Condensed" pitchFamily="18" charset="0"/>
                <a:sym typeface="Wingdings"/>
              </a:rPr>
              <a:t></a:t>
            </a:r>
            <a:r>
              <a:rPr lang="en-US" sz="2000" dirty="0" smtClean="0">
                <a:solidFill>
                  <a:srgbClr val="3101FF"/>
                </a:solidFill>
                <a:latin typeface="Bernard MT Condensed" pitchFamily="18" charset="0"/>
              </a:rPr>
              <a:t> </a:t>
            </a:r>
            <a:r>
              <a:rPr lang="en-US" sz="2200" b="1" dirty="0">
                <a:latin typeface="Arial Narrow" panose="020B0606020202030204" pitchFamily="34" charset="0"/>
              </a:rPr>
              <a:t>A</a:t>
            </a:r>
            <a:r>
              <a:rPr lang="en-US" sz="2200" b="1" dirty="0" smtClean="0">
                <a:latin typeface="Arial Narrow" panose="020B0606020202030204" pitchFamily="34" charset="0"/>
              </a:rPr>
              <a:t>ntidepressant</a:t>
            </a:r>
            <a:r>
              <a:rPr lang="en-US" sz="2200" b="1" dirty="0">
                <a:latin typeface="Arial Narrow" panose="020B0606020202030204" pitchFamily="34" charset="0"/>
              </a:rPr>
              <a:t>, </a:t>
            </a:r>
            <a:r>
              <a:rPr lang="en-US" sz="2200" b="1" dirty="0" smtClean="0">
                <a:latin typeface="Arial Narrow" panose="020B0606020202030204" pitchFamily="34" charset="0"/>
              </a:rPr>
              <a:t>a 5HT reuptake </a:t>
            </a:r>
            <a:r>
              <a:rPr lang="en-US" sz="2200" b="1" dirty="0">
                <a:latin typeface="Arial Narrow" panose="020B0606020202030204" pitchFamily="34" charset="0"/>
              </a:rPr>
              <a:t>inhibitor </a:t>
            </a:r>
            <a:r>
              <a:rPr lang="en-US" sz="2000" dirty="0">
                <a:solidFill>
                  <a:srgbClr val="3101FF"/>
                </a:solidFill>
                <a:latin typeface="Bernard MT Condensed" pitchFamily="18" charset="0"/>
                <a:sym typeface="Wingdings"/>
              </a:rPr>
              <a:t></a:t>
            </a:r>
            <a:r>
              <a:rPr lang="en-US" sz="2200" b="1" dirty="0" smtClean="0">
                <a:latin typeface="Arial Narrow" panose="020B0606020202030204" pitchFamily="34" charset="0"/>
              </a:rPr>
              <a:t> </a:t>
            </a:r>
            <a:r>
              <a:rPr lang="en-US" sz="2200" b="1" dirty="0">
                <a:latin typeface="Arial Narrow" panose="020B0606020202030204" pitchFamily="34" charset="0"/>
              </a:rPr>
              <a:t>priapism </a:t>
            </a:r>
            <a:endParaRPr lang="en-US" sz="2200" b="1" dirty="0" smtClean="0">
              <a:latin typeface="Arial Narrow" panose="020B0606020202030204" pitchFamily="34" charset="0"/>
            </a:endParaRPr>
          </a:p>
          <a:p>
            <a:pPr algn="l" rtl="0">
              <a:spcBef>
                <a:spcPts val="600"/>
              </a:spcBef>
            </a:pPr>
            <a:r>
              <a:rPr lang="en-US" sz="2000" dirty="0" smtClean="0">
                <a:solidFill>
                  <a:srgbClr val="3101FF"/>
                </a:solidFill>
                <a:latin typeface="Bernard MT Condensed" pitchFamily="18" charset="0"/>
              </a:rPr>
              <a:t>Korean Ginseng</a:t>
            </a:r>
            <a:r>
              <a:rPr lang="en-US" sz="2200" b="1" dirty="0" smtClean="0">
                <a:latin typeface="Arial Narrow" panose="020B0606020202030204" pitchFamily="34" charset="0"/>
              </a:rPr>
              <a:t> </a:t>
            </a:r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  <a:sym typeface="Wingdings"/>
              </a:rPr>
              <a:t> </a:t>
            </a:r>
            <a:r>
              <a:rPr lang="en-US" sz="2200" b="1" dirty="0">
                <a:latin typeface="Arial Narrow" panose="020B0606020202030204" pitchFamily="34" charset="0"/>
                <a:sym typeface="Wingdings"/>
              </a:rPr>
              <a:t>Q</a:t>
            </a:r>
            <a:r>
              <a:rPr lang="en-US" sz="2200" b="1" dirty="0" smtClean="0">
                <a:latin typeface="Arial Narrow" panose="020B0606020202030204" pitchFamily="34" charset="0"/>
                <a:sym typeface="Wingdings"/>
              </a:rPr>
              <a:t>uestionable / may be a NO </a:t>
            </a:r>
            <a:r>
              <a:rPr lang="en-US" sz="2200" b="1" dirty="0" err="1" smtClean="0">
                <a:latin typeface="Arial Narrow" panose="020B0606020202030204" pitchFamily="34" charset="0"/>
                <a:sym typeface="Wingdings"/>
              </a:rPr>
              <a:t>donner</a:t>
            </a:r>
            <a:r>
              <a:rPr lang="en-US" sz="2200" b="1" dirty="0" smtClean="0">
                <a:latin typeface="Arial Narrow" panose="020B0606020202030204" pitchFamily="34" charset="0"/>
                <a:sym typeface="Wingdings"/>
              </a:rPr>
              <a:t>.</a:t>
            </a:r>
            <a:endParaRPr lang="ar-EG" sz="2200" b="1" dirty="0">
              <a:latin typeface="Arial Narrow" panose="020B060602020203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1379637"/>
            <a:ext cx="9105900" cy="0"/>
          </a:xfrm>
          <a:prstGeom prst="line">
            <a:avLst/>
          </a:prstGeom>
          <a:ln w="38100">
            <a:solidFill>
              <a:srgbClr val="3101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0960" y="4480560"/>
            <a:ext cx="9105900" cy="0"/>
          </a:xfrm>
          <a:prstGeom prst="line">
            <a:avLst/>
          </a:prstGeom>
          <a:ln w="38100">
            <a:solidFill>
              <a:srgbClr val="3101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63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66FF"/>
            </a:gs>
            <a:gs pos="10000">
              <a:srgbClr val="00FFFF">
                <a:alpha val="22000"/>
              </a:srgbClr>
            </a:gs>
            <a:gs pos="20000">
              <a:srgbClr val="E1F4FF">
                <a:alpha val="60000"/>
              </a:srgbClr>
            </a:gs>
            <a:gs pos="54000">
              <a:schemeClr val="bg1"/>
            </a:gs>
            <a:gs pos="89000">
              <a:srgbClr val="E1F4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44196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err="1">
                <a:solidFill>
                  <a:srgbClr val="3101FF"/>
                </a:solidFill>
                <a:latin typeface="Bernard MT Condensed" pitchFamily="18" charset="0"/>
              </a:rPr>
              <a:t>Alprostadil</a:t>
            </a:r>
            <a:r>
              <a:rPr lang="en-US" sz="2400" dirty="0">
                <a:solidFill>
                  <a:srgbClr val="3101FF"/>
                </a:solidFill>
                <a:latin typeface="Bernard MT Condensed" pitchFamily="18" charset="0"/>
              </a:rPr>
              <a:t>; </a:t>
            </a:r>
            <a:r>
              <a:rPr lang="en-US" sz="2400" b="1" dirty="0" smtClean="0">
                <a:latin typeface="Arial Narrow" panose="020B0606020202030204" pitchFamily="34" charset="0"/>
              </a:rPr>
              <a:t>PG E1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 </a:t>
            </a:r>
            <a:r>
              <a:rPr lang="en-US" sz="2400" b="1" dirty="0" err="1" smtClean="0">
                <a:latin typeface="Arial Narrow" panose="020B0606020202030204" pitchFamily="34" charset="0"/>
                <a:sym typeface="Wingdings"/>
              </a:rPr>
              <a:t>cAMP</a:t>
            </a:r>
            <a:endParaRPr lang="en-US" sz="2400" b="1" dirty="0" smtClean="0">
              <a:latin typeface="Arial Narrow" panose="020B0606020202030204" pitchFamily="34" charset="0"/>
            </a:endParaRPr>
          </a:p>
          <a:p>
            <a:pPr algn="l" rtl="0"/>
            <a:r>
              <a:rPr lang="en-US" sz="2400" b="1" dirty="0">
                <a:latin typeface="Arial Narrow" panose="020B0606020202030204" pitchFamily="34" charset="0"/>
              </a:rPr>
              <a:t>S</a:t>
            </a:r>
            <a:r>
              <a:rPr lang="en-US" sz="2400" b="1" dirty="0" smtClean="0">
                <a:latin typeface="Arial Narrow" panose="020B0606020202030204" pitchFamily="34" charset="0"/>
              </a:rPr>
              <a:t>ynthetic </a:t>
            </a:r>
            <a:r>
              <a:rPr lang="en-US" sz="2400" b="1" dirty="0">
                <a:latin typeface="Arial Narrow" panose="020B0606020202030204" pitchFamily="34" charset="0"/>
              </a:rPr>
              <a:t>+ more </a:t>
            </a:r>
            <a:r>
              <a:rPr lang="en-US" sz="2400" b="1" dirty="0" smtClean="0">
                <a:latin typeface="Arial Narrow" panose="020B0606020202030204" pitchFamily="34" charset="0"/>
              </a:rPr>
              <a:t>stable</a:t>
            </a:r>
            <a:endParaRPr lang="ar-EG" sz="2400" b="1" dirty="0"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1630309"/>
            <a:ext cx="7010400" cy="11060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Low - Intermediate Efficacy</a:t>
            </a: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Minimal </a:t>
            </a:r>
            <a:r>
              <a:rPr lang="en-US" sz="2400" b="1" dirty="0">
                <a:latin typeface="Arial Narrow" panose="020B0606020202030204" pitchFamily="34" charset="0"/>
              </a:rPr>
              <a:t>systemic </a:t>
            </a:r>
            <a:r>
              <a:rPr lang="en-US" sz="2400" b="1" dirty="0" smtClean="0">
                <a:latin typeface="Arial Narrow" panose="020B0606020202030204" pitchFamily="34" charset="0"/>
              </a:rPr>
              <a:t>effects / Rarity </a:t>
            </a:r>
            <a:r>
              <a:rPr lang="en-US" sz="2400" b="1" dirty="0">
                <a:latin typeface="Arial Narrow" panose="020B0606020202030204" pitchFamily="34" charset="0"/>
              </a:rPr>
              <a:t>of drug interactions. </a:t>
            </a:r>
            <a:endParaRPr lang="ar-EG" sz="2400" b="1" dirty="0"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2438400"/>
            <a:ext cx="5534306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Variable penile pain</a:t>
            </a: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Urethral bleeding / Urethral tract infection</a:t>
            </a: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Vasovagal reflex / Hypotension</a:t>
            </a: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Priapism or Fibrosis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rare</a:t>
            </a:r>
            <a:endParaRPr lang="en-US" sz="2400" b="1" dirty="0" smtClean="0">
              <a:latin typeface="Arial Narrow" panose="020B0606020202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48400" y="92120"/>
            <a:ext cx="2819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en-US" sz="24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TRANSURETHRALORAL</a:t>
            </a:r>
          </a:p>
        </p:txBody>
      </p:sp>
      <p:sp>
        <p:nvSpPr>
          <p:cNvPr id="4" name="Rectangle 3"/>
          <p:cNvSpPr/>
          <p:nvPr/>
        </p:nvSpPr>
        <p:spPr>
          <a:xfrm>
            <a:off x="4854152" y="144852"/>
            <a:ext cx="10807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(</a:t>
            </a:r>
            <a:r>
              <a:rPr lang="en-US" sz="2400" b="1" dirty="0" smtClean="0">
                <a:latin typeface="Arial Narrow" panose="020B0606020202030204" pitchFamily="34" charset="0"/>
              </a:rPr>
              <a:t>MUSE)</a:t>
            </a:r>
            <a:endParaRPr lang="ar-EG" sz="2400" b="1" dirty="0">
              <a:latin typeface="Arial Narrow" panose="020B060602020203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858000" y="457200"/>
            <a:ext cx="2286000" cy="5334000"/>
            <a:chOff x="3916680" y="807720"/>
            <a:chExt cx="2072640" cy="4892040"/>
          </a:xfrm>
        </p:grpSpPr>
        <p:pic>
          <p:nvPicPr>
            <p:cNvPr id="14" name="Picture 2" descr="http://mydoctortells.com/wp-content/uploads/2013/08/slide41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8094" t="14203" r="30601" b="18747"/>
            <a:stretch/>
          </p:blipFill>
          <p:spPr bwMode="auto">
            <a:xfrm>
              <a:off x="3916680" y="807720"/>
              <a:ext cx="2072640" cy="4892040"/>
            </a:xfrm>
            <a:prstGeom prst="rect">
              <a:avLst/>
            </a:prstGeom>
            <a:noFill/>
          </p:spPr>
        </p:pic>
        <p:cxnSp>
          <p:nvCxnSpPr>
            <p:cNvPr id="15" name="Straight Connector 14"/>
            <p:cNvCxnSpPr/>
            <p:nvPr/>
          </p:nvCxnSpPr>
          <p:spPr>
            <a:xfrm>
              <a:off x="3916680" y="1042719"/>
              <a:ext cx="0" cy="2843481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152400" y="910548"/>
            <a:ext cx="6324600" cy="10055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 smtClean="0">
                <a:latin typeface="Arial Narrow" panose="020B0606020202030204" pitchFamily="34" charset="0"/>
              </a:rPr>
              <a:t>Applied by a special applicator into penile urethra &amp; acts on corpora </a:t>
            </a:r>
            <a:r>
              <a:rPr lang="en-US" sz="2400" b="1" dirty="0" err="1" smtClean="0">
                <a:latin typeface="Arial Narrow" panose="020B0606020202030204" pitchFamily="34" charset="0"/>
              </a:rPr>
              <a:t>cavernousa</a:t>
            </a:r>
            <a:r>
              <a:rPr lang="en-US" sz="2400" b="1" dirty="0" smtClean="0">
                <a:latin typeface="Arial Narrow" panose="020B0606020202030204" pitchFamily="34" charset="0"/>
              </a:rPr>
              <a:t>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Erection</a:t>
            </a:r>
            <a:endParaRPr lang="ar-EG" sz="2400" b="1" dirty="0">
              <a:latin typeface="Arial Narrow" panose="020B0606020202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72134" y="2514600"/>
            <a:ext cx="718466" cy="473976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US" sz="22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ADRs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0480" y="4267200"/>
            <a:ext cx="6797040" cy="0"/>
          </a:xfrm>
          <a:prstGeom prst="line">
            <a:avLst/>
          </a:prstGeom>
          <a:ln w="38100">
            <a:solidFill>
              <a:srgbClr val="3101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52400" y="4038600"/>
            <a:ext cx="125186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en-US" sz="24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Topical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72134" y="5943600"/>
            <a:ext cx="887186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200" b="1" dirty="0" smtClean="0">
                <a:latin typeface="Arial Narrow" panose="020B0606020202030204" pitchFamily="34" charset="0"/>
              </a:rPr>
              <a:t>Low efficacy / No FDA approval</a:t>
            </a:r>
          </a:p>
          <a:p>
            <a:pPr algn="l" rtl="0"/>
            <a:r>
              <a:rPr lang="en-US" sz="2200" b="1" dirty="0" smtClean="0">
                <a:latin typeface="Arial Narrow" panose="020B0606020202030204" pitchFamily="34" charset="0"/>
              </a:rPr>
              <a:t>Female Partner can develop </a:t>
            </a:r>
            <a:r>
              <a:rPr lang="en-US" sz="2200" b="1" dirty="0" smtClean="0">
                <a:latin typeface="Arial Narrow" panose="020B0606020202030204" pitchFamily="34" charset="0"/>
                <a:sym typeface="Wingdings"/>
              </a:rPr>
              <a:t> </a:t>
            </a:r>
            <a:r>
              <a:rPr lang="en-US" sz="2200" b="1" dirty="0" smtClean="0">
                <a:latin typeface="Arial Narrow" panose="020B0606020202030204" pitchFamily="34" charset="0"/>
              </a:rPr>
              <a:t>hypotension</a:t>
            </a:r>
            <a:r>
              <a:rPr lang="en-US" sz="2200" b="1" dirty="0">
                <a:latin typeface="Arial Narrow" panose="020B0606020202030204" pitchFamily="34" charset="0"/>
              </a:rPr>
              <a:t>, </a:t>
            </a:r>
            <a:r>
              <a:rPr lang="en-US" sz="2200" b="1" dirty="0" smtClean="0">
                <a:latin typeface="Arial Narrow" panose="020B0606020202030204" pitchFamily="34" charset="0"/>
              </a:rPr>
              <a:t>headache </a:t>
            </a:r>
            <a:r>
              <a:rPr lang="en-US" sz="2200" b="1" dirty="0" smtClean="0">
                <a:latin typeface="Arial Narrow" panose="020B0606020202030204" pitchFamily="34" charset="0"/>
                <a:sym typeface="Wingdings"/>
              </a:rPr>
              <a:t></a:t>
            </a:r>
            <a:r>
              <a:rPr lang="en-US" sz="2200" b="1" dirty="0" smtClean="0">
                <a:latin typeface="Arial Narrow" panose="020B0606020202030204" pitchFamily="34" charset="0"/>
              </a:rPr>
              <a:t> </a:t>
            </a:r>
            <a:r>
              <a:rPr lang="en-US" sz="2200" b="1" dirty="0">
                <a:latin typeface="Arial Narrow" panose="020B0606020202030204" pitchFamily="34" charset="0"/>
              </a:rPr>
              <a:t>vaginal absorption</a:t>
            </a:r>
            <a:r>
              <a:rPr lang="en-US" sz="2200" b="1" dirty="0" smtClean="0">
                <a:latin typeface="Arial Narrow" panose="020B0606020202030204" pitchFamily="34" charset="0"/>
              </a:rPr>
              <a:t>.</a:t>
            </a:r>
            <a:endParaRPr lang="ar-EG" sz="2200" dirty="0"/>
          </a:p>
        </p:txBody>
      </p:sp>
      <p:sp>
        <p:nvSpPr>
          <p:cNvPr id="25" name="Rectangle 24"/>
          <p:cNvSpPr/>
          <p:nvPr/>
        </p:nvSpPr>
        <p:spPr>
          <a:xfrm>
            <a:off x="-2978149" y="4696599"/>
            <a:ext cx="1847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endParaRPr lang="en-US" sz="2200" b="1" dirty="0">
              <a:latin typeface="Arial Narrow" panose="020B060602020203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72134" y="4664690"/>
            <a:ext cx="6149340" cy="1374735"/>
            <a:chOff x="272134" y="4664690"/>
            <a:chExt cx="6149340" cy="1374735"/>
          </a:xfrm>
        </p:grpSpPr>
        <p:sp>
          <p:nvSpPr>
            <p:cNvPr id="23" name="TextBox 22"/>
            <p:cNvSpPr txBox="1"/>
            <p:nvPr/>
          </p:nvSpPr>
          <p:spPr>
            <a:xfrm>
              <a:off x="272134" y="4664690"/>
              <a:ext cx="6149340" cy="137473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>
                <a:lnSpc>
                  <a:spcPts val="2500"/>
                </a:lnSpc>
              </a:pPr>
              <a:r>
                <a:rPr lang="en-US" sz="2200" b="1" dirty="0" smtClean="0">
                  <a:latin typeface="Arial Narrow" panose="020B0606020202030204" pitchFamily="34" charset="0"/>
                </a:rPr>
                <a:t>20% </a:t>
              </a:r>
              <a:r>
                <a:rPr lang="en-US" sz="2200" b="1" dirty="0" err="1" smtClean="0">
                  <a:latin typeface="Arial Narrow" panose="020B0606020202030204" pitchFamily="34" charset="0"/>
                </a:rPr>
                <a:t>Papaverine</a:t>
              </a:r>
              <a:r>
                <a:rPr lang="en-US" sz="2200" b="1" dirty="0" smtClean="0">
                  <a:latin typeface="Arial Narrow" panose="020B0606020202030204" pitchFamily="34" charset="0"/>
                </a:rPr>
                <a:t>; </a:t>
              </a:r>
              <a:r>
                <a:rPr lang="en-US" sz="2200" b="1" dirty="0" smtClean="0">
                  <a:latin typeface="Arial Narrow" panose="020B0606020202030204" pitchFamily="34" charset="0"/>
                  <a:sym typeface="Wingdings"/>
                </a:rPr>
                <a:t></a:t>
              </a:r>
              <a:r>
                <a:rPr lang="en-US" sz="2200" b="1" dirty="0" err="1" smtClean="0">
                  <a:latin typeface="Arial Narrow" panose="020B0606020202030204" pitchFamily="34" charset="0"/>
                  <a:sym typeface="Wingdings"/>
                </a:rPr>
                <a:t>cAMP</a:t>
              </a:r>
              <a:r>
                <a:rPr lang="en-US" sz="2200" b="1" dirty="0" smtClean="0">
                  <a:latin typeface="Arial Narrow" panose="020B0606020202030204" pitchFamily="34" charset="0"/>
                  <a:sym typeface="Wingdings"/>
                </a:rPr>
                <a:t> + </a:t>
              </a:r>
              <a:r>
                <a:rPr lang="en-US" sz="2000" b="1" dirty="0" smtClean="0">
                  <a:latin typeface="Arial Narrow" panose="020B0606020202030204" pitchFamily="34" charset="0"/>
                  <a:sym typeface="Wingdings"/>
                </a:rPr>
                <a:t>cGMP</a:t>
              </a:r>
              <a:endParaRPr lang="en-US" sz="2000" b="1" dirty="0" smtClean="0">
                <a:latin typeface="Arial Narrow" panose="020B0606020202030204" pitchFamily="34" charset="0"/>
              </a:endParaRPr>
            </a:p>
            <a:p>
              <a:pPr algn="l" rtl="0">
                <a:lnSpc>
                  <a:spcPts val="2500"/>
                </a:lnSpc>
              </a:pPr>
              <a:r>
                <a:rPr lang="en-US" sz="2200" b="1" dirty="0" smtClean="0">
                  <a:latin typeface="Arial Narrow" panose="020B0606020202030204" pitchFamily="34" charset="0"/>
                </a:rPr>
                <a:t>2%   </a:t>
              </a:r>
              <a:r>
                <a:rPr lang="en-US" sz="2200" b="1" dirty="0" err="1" smtClean="0">
                  <a:latin typeface="Arial Narrow" panose="020B0606020202030204" pitchFamily="34" charset="0"/>
                </a:rPr>
                <a:t>Minoxidil</a:t>
              </a:r>
              <a:r>
                <a:rPr lang="en-US" sz="2200" b="1" dirty="0" smtClean="0">
                  <a:latin typeface="Arial Narrow" panose="020B0606020202030204" pitchFamily="34" charset="0"/>
                </a:rPr>
                <a:t>; NO </a:t>
              </a:r>
              <a:r>
                <a:rPr lang="en-US" sz="2200" b="1" dirty="0" err="1" smtClean="0">
                  <a:latin typeface="Arial Narrow" panose="020B0606020202030204" pitchFamily="34" charset="0"/>
                </a:rPr>
                <a:t>donner</a:t>
              </a:r>
              <a:r>
                <a:rPr lang="en-US" sz="2200" b="1" dirty="0" smtClean="0">
                  <a:latin typeface="Arial Narrow" panose="020B0606020202030204" pitchFamily="34" charset="0"/>
                </a:rPr>
                <a:t> + K  channel opener</a:t>
              </a:r>
            </a:p>
            <a:p>
              <a:pPr algn="l" rtl="0">
                <a:lnSpc>
                  <a:spcPts val="2500"/>
                </a:lnSpc>
              </a:pPr>
              <a:r>
                <a:rPr lang="en-US" sz="2200" b="1" dirty="0" smtClean="0">
                  <a:latin typeface="Arial Narrow" panose="020B0606020202030204" pitchFamily="34" charset="0"/>
                </a:rPr>
                <a:t>2%   Nitroglycerine</a:t>
              </a:r>
            </a:p>
            <a:p>
              <a:pPr algn="l" rtl="0">
                <a:lnSpc>
                  <a:spcPts val="2500"/>
                </a:lnSpc>
              </a:pPr>
              <a:r>
                <a:rPr lang="en-US" sz="2200" b="1" dirty="0">
                  <a:latin typeface="Arial Narrow" panose="020B0606020202030204" pitchFamily="34" charset="0"/>
                </a:rPr>
                <a:t>+ a drug absorption </a:t>
              </a:r>
              <a:r>
                <a:rPr lang="en-US" sz="2200" b="1" dirty="0" smtClean="0">
                  <a:latin typeface="Arial Narrow" panose="020B0606020202030204" pitchFamily="34" charset="0"/>
                </a:rPr>
                <a:t>enhancers</a:t>
              </a:r>
              <a:endParaRPr lang="en-US" sz="2200" b="1" dirty="0">
                <a:latin typeface="Arial Narrow" panose="020B0606020202030204" pitchFamily="34" charset="0"/>
              </a:endParaRPr>
            </a:p>
          </p:txBody>
        </p:sp>
        <p:sp>
          <p:nvSpPr>
            <p:cNvPr id="26" name="Right Brace 25"/>
            <p:cNvSpPr/>
            <p:nvPr/>
          </p:nvSpPr>
          <p:spPr>
            <a:xfrm>
              <a:off x="5424356" y="4764404"/>
              <a:ext cx="350520" cy="914400"/>
            </a:xfrm>
            <a:prstGeom prst="rightBrace">
              <a:avLst/>
            </a:prstGeom>
            <a:ln w="28575">
              <a:solidFill>
                <a:srgbClr val="310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r>
                <a:rPr lang="en-US" dirty="0" smtClean="0"/>
                <a:t> </a:t>
              </a:r>
              <a:endParaRPr lang="ar-EG" dirty="0"/>
            </a:p>
          </p:txBody>
        </p:sp>
      </p:grpSp>
    </p:spTree>
    <p:extLst>
      <p:ext uri="{BB962C8B-B14F-4D97-AF65-F5344CB8AC3E}">
        <p14:creationId xmlns:p14="http://schemas.microsoft.com/office/powerpoint/2010/main" val="320963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66FF"/>
            </a:gs>
            <a:gs pos="10000">
              <a:srgbClr val="00FFFF">
                <a:alpha val="22000"/>
              </a:srgbClr>
            </a:gs>
            <a:gs pos="20000">
              <a:srgbClr val="E1F4FF">
                <a:alpha val="60000"/>
              </a:srgbClr>
            </a:gs>
            <a:gs pos="54000">
              <a:schemeClr val="bg1"/>
            </a:gs>
            <a:gs pos="89000">
              <a:srgbClr val="E1F4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omnia\Pictures\Picture1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520" y="228600"/>
            <a:ext cx="3276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" y="381000"/>
            <a:ext cx="44196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endParaRPr lang="ar-EG" dirty="0"/>
          </a:p>
        </p:txBody>
      </p:sp>
      <p:sp>
        <p:nvSpPr>
          <p:cNvPr id="15" name="TextBox 14"/>
          <p:cNvSpPr txBox="1"/>
          <p:nvPr/>
        </p:nvSpPr>
        <p:spPr>
          <a:xfrm>
            <a:off x="6477000" y="150167"/>
            <a:ext cx="2514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en-US" sz="2400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Intracavernosal</a:t>
            </a:r>
            <a:r>
              <a:rPr lang="en-US" sz="24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 Inj.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2400" y="152400"/>
            <a:ext cx="44196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</a:rPr>
              <a:t>1. </a:t>
            </a:r>
            <a:r>
              <a:rPr lang="en-US" sz="2400" dirty="0" err="1" smtClean="0">
                <a:solidFill>
                  <a:srgbClr val="3101FF"/>
                </a:solidFill>
                <a:latin typeface="Bernard MT Condensed" pitchFamily="18" charset="0"/>
              </a:rPr>
              <a:t>Alprostadil</a:t>
            </a:r>
            <a:r>
              <a:rPr lang="en-US" sz="2400" dirty="0">
                <a:solidFill>
                  <a:srgbClr val="3101FF"/>
                </a:solidFill>
                <a:latin typeface="Bernard MT Condensed" pitchFamily="18" charset="0"/>
              </a:rPr>
              <a:t>; </a:t>
            </a:r>
            <a:r>
              <a:rPr lang="en-US" sz="2400" b="1" dirty="0" smtClean="0">
                <a:latin typeface="Arial Narrow" panose="020B0606020202030204" pitchFamily="34" charset="0"/>
              </a:rPr>
              <a:t>PG E1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 </a:t>
            </a:r>
            <a:r>
              <a:rPr lang="en-US" sz="2400" b="1" dirty="0">
                <a:latin typeface="Arial Narrow" panose="020B0606020202030204" pitchFamily="34" charset="0"/>
              </a:rPr>
              <a:t>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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</a:t>
            </a:r>
            <a:r>
              <a:rPr lang="en-US" sz="2400" b="1" dirty="0" err="1">
                <a:latin typeface="Arial Narrow" panose="020B0606020202030204" pitchFamily="34" charset="0"/>
                <a:sym typeface="Wingdings"/>
              </a:rPr>
              <a:t>cAMP</a:t>
            </a:r>
            <a:endParaRPr lang="en-US" sz="2400" b="1" dirty="0" smtClean="0">
              <a:latin typeface="Arial Narrow" panose="020B0606020202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400" y="605135"/>
            <a:ext cx="7848600" cy="138755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>
              <a:lnSpc>
                <a:spcPts val="2500"/>
              </a:lnSpc>
            </a:pPr>
            <a:r>
              <a:rPr lang="en-US" sz="2400" b="1" dirty="0" smtClean="0">
                <a:latin typeface="Arial Narrow" panose="020B0606020202030204" pitchFamily="34" charset="0"/>
              </a:rPr>
              <a:t>Needs training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</a:t>
            </a:r>
            <a:r>
              <a:rPr lang="en-US" sz="2400" b="1" dirty="0" smtClean="0">
                <a:latin typeface="Arial Narrow" panose="020B0606020202030204" pitchFamily="34" charset="0"/>
              </a:rPr>
              <a:t> Erection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</a:t>
            </a:r>
            <a:r>
              <a:rPr lang="en-US" sz="2400" b="1" dirty="0" smtClean="0">
                <a:latin typeface="Arial Narrow" panose="020B0606020202030204" pitchFamily="34" charset="0"/>
              </a:rPr>
              <a:t> after </a:t>
            </a:r>
            <a:r>
              <a:rPr lang="en-US" sz="2400" b="1" dirty="0">
                <a:latin typeface="Arial Narrow" panose="020B0606020202030204" pitchFamily="34" charset="0"/>
              </a:rPr>
              <a:t>5-15 min </a:t>
            </a:r>
            <a:endParaRPr lang="en-US" sz="2400" b="1" dirty="0" smtClean="0">
              <a:latin typeface="Arial Narrow" panose="020B0606020202030204" pitchFamily="34" charset="0"/>
            </a:endParaRPr>
          </a:p>
          <a:p>
            <a:pPr marL="342900" indent="-342900" algn="l">
              <a:lnSpc>
                <a:spcPts val="2500"/>
              </a:lnSpc>
              <a:buFont typeface="Wingdings" pitchFamily="2" charset="2"/>
              <a:buChar char="à"/>
            </a:pPr>
            <a:r>
              <a:rPr lang="en-US" sz="2400" b="1" dirty="0" smtClean="0">
                <a:latin typeface="Arial Narrow" panose="020B0606020202030204" pitchFamily="34" charset="0"/>
              </a:rPr>
              <a:t>lasts </a:t>
            </a:r>
            <a:r>
              <a:rPr lang="en-US" sz="2400" b="1" dirty="0">
                <a:latin typeface="Arial Narrow" panose="020B0606020202030204" pitchFamily="34" charset="0"/>
              </a:rPr>
              <a:t>according to </a:t>
            </a:r>
            <a:r>
              <a:rPr lang="en-US" sz="2400" b="1" dirty="0" smtClean="0">
                <a:latin typeface="Arial Narrow" panose="020B0606020202030204" pitchFamily="34" charset="0"/>
              </a:rPr>
              <a:t>dose injected</a:t>
            </a:r>
          </a:p>
          <a:p>
            <a:pPr algn="l" rtl="0">
              <a:lnSpc>
                <a:spcPts val="2500"/>
              </a:lnSpc>
            </a:pPr>
            <a:r>
              <a:rPr lang="en-US" altLang="ar-EG" sz="2400" b="1" dirty="0" smtClean="0">
                <a:latin typeface="Arial Narrow" panose="020B0606020202030204" pitchFamily="34" charset="0"/>
              </a:rPr>
              <a:t>May develop fear </a:t>
            </a:r>
            <a:r>
              <a:rPr lang="en-US" altLang="ar-EG" sz="2400" b="1" dirty="0">
                <a:latin typeface="Arial Narrow" panose="020B0606020202030204" pitchFamily="34" charset="0"/>
              </a:rPr>
              <a:t>of self injury / Discontinuation </a:t>
            </a:r>
          </a:p>
          <a:p>
            <a:pPr marL="342900" indent="-342900" algn="r" rtl="0">
              <a:lnSpc>
                <a:spcPts val="2500"/>
              </a:lnSpc>
              <a:buFont typeface="Wingdings" pitchFamily="2" charset="2"/>
              <a:buChar char="à"/>
            </a:pPr>
            <a:endParaRPr lang="ar-EG" sz="2400" b="1" dirty="0">
              <a:latin typeface="Arial Narrow" panose="020B0606020202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5934" y="1659624"/>
            <a:ext cx="718466" cy="473976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US" sz="22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ADRs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03573" y="1606019"/>
            <a:ext cx="6832054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lnSpc>
                <a:spcPts val="2600"/>
              </a:lnSpc>
              <a:buClr>
                <a:srgbClr val="D3911F"/>
              </a:buClr>
              <a:buBlip>
                <a:blip r:embed="rId3"/>
              </a:buBlip>
            </a:pPr>
            <a:r>
              <a:rPr lang="en-US" altLang="ar-EG" sz="2400" b="1" dirty="0" smtClean="0">
                <a:latin typeface="Arial Narrow" panose="020B0606020202030204" pitchFamily="34" charset="0"/>
              </a:rPr>
              <a:t>Pain or bleeding at </a:t>
            </a:r>
            <a:r>
              <a:rPr lang="en-US" altLang="ar-EG" sz="2400" b="1" dirty="0">
                <a:latin typeface="Arial Narrow" panose="020B0606020202030204" pitchFamily="34" charset="0"/>
              </a:rPr>
              <a:t>injection site </a:t>
            </a:r>
            <a:endParaRPr lang="en-US" altLang="ar-EG" sz="2400" b="1" dirty="0" smtClean="0">
              <a:latin typeface="Arial Narrow" panose="020B0606020202030204" pitchFamily="34" charset="0"/>
            </a:endParaRPr>
          </a:p>
          <a:p>
            <a:pPr marL="342900" indent="-342900" algn="l" rtl="0">
              <a:lnSpc>
                <a:spcPts val="2600"/>
              </a:lnSpc>
              <a:buClr>
                <a:srgbClr val="D3911F"/>
              </a:buClr>
              <a:buBlip>
                <a:blip r:embed="rId3"/>
              </a:buBlip>
            </a:pPr>
            <a:r>
              <a:rPr lang="en-US" altLang="ar-EG" sz="2400" b="1" dirty="0" err="1">
                <a:latin typeface="Arial Narrow" panose="020B0606020202030204" pitchFamily="34" charset="0"/>
              </a:rPr>
              <a:t>Cavernosal</a:t>
            </a:r>
            <a:r>
              <a:rPr lang="en-US" altLang="ar-EG" sz="2400" b="1" dirty="0">
                <a:latin typeface="Arial Narrow" panose="020B0606020202030204" pitchFamily="34" charset="0"/>
              </a:rPr>
              <a:t> fibrosis</a:t>
            </a:r>
          </a:p>
          <a:p>
            <a:pPr marL="342900" indent="-342900" algn="l" rtl="0">
              <a:lnSpc>
                <a:spcPts val="2600"/>
              </a:lnSpc>
              <a:buClr>
                <a:srgbClr val="D3911F"/>
              </a:buClr>
              <a:buBlip>
                <a:blip r:embed="rId3"/>
              </a:buBlip>
            </a:pPr>
            <a:r>
              <a:rPr lang="en-US" altLang="ar-EG" sz="2400" b="1" dirty="0" smtClean="0">
                <a:latin typeface="Arial Narrow" panose="020B0606020202030204" pitchFamily="34" charset="0"/>
              </a:rPr>
              <a:t>Priapism </a:t>
            </a:r>
            <a:endParaRPr lang="en-US" altLang="ar-EG" sz="2400" b="1" dirty="0">
              <a:latin typeface="Arial Narrow" panose="020B0606020202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5933" y="2698626"/>
            <a:ext cx="527551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</a:rPr>
              <a:t>2. </a:t>
            </a:r>
            <a:r>
              <a:rPr lang="en-US" sz="2400" dirty="0" err="1" smtClean="0">
                <a:solidFill>
                  <a:srgbClr val="3101FF"/>
                </a:solidFill>
                <a:latin typeface="Bernard MT Condensed" pitchFamily="18" charset="0"/>
              </a:rPr>
              <a:t>Papaverine</a:t>
            </a:r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</a:rPr>
              <a:t>; </a:t>
            </a:r>
            <a:r>
              <a:rPr lang="en-US" sz="2400" b="1" dirty="0" smtClean="0">
                <a:latin typeface="Arial Narrow" panose="020B0606020202030204" pitchFamily="34" charset="0"/>
              </a:rPr>
              <a:t>PG E1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 </a:t>
            </a:r>
            <a:r>
              <a:rPr lang="en-US" sz="2400" b="1" dirty="0">
                <a:latin typeface="Arial Narrow" panose="020B0606020202030204" pitchFamily="34" charset="0"/>
              </a:rPr>
              <a:t>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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</a:t>
            </a:r>
            <a:r>
              <a:rPr lang="en-US" sz="2400" b="1" dirty="0" err="1" smtClean="0">
                <a:latin typeface="Arial Narrow" panose="020B0606020202030204" pitchFamily="34" charset="0"/>
                <a:sym typeface="Wingdings"/>
              </a:rPr>
              <a:t>cAMP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 + </a:t>
            </a:r>
            <a:r>
              <a:rPr lang="en-US" sz="2000" b="1" dirty="0" smtClean="0">
                <a:latin typeface="Arial Narrow" panose="020B0606020202030204" pitchFamily="34" charset="0"/>
                <a:sym typeface="Wingdings"/>
              </a:rPr>
              <a:t>cGMP</a:t>
            </a:r>
          </a:p>
          <a:p>
            <a:pPr algn="l" rtl="0"/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</a:rPr>
              <a:t>3. </a:t>
            </a:r>
            <a:r>
              <a:rPr lang="en-US" sz="2400" dirty="0" err="1" smtClean="0">
                <a:solidFill>
                  <a:srgbClr val="3101FF"/>
                </a:solidFill>
                <a:latin typeface="Bernard MT Condensed" pitchFamily="18" charset="0"/>
              </a:rPr>
              <a:t>Phentolamine</a:t>
            </a:r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</a:rPr>
              <a:t>; </a:t>
            </a:r>
            <a:r>
              <a:rPr lang="en-US" sz="2400" b="1" dirty="0">
                <a:latin typeface="Symbol" panose="05050102010706020507" pitchFamily="18" charset="2"/>
              </a:rPr>
              <a:t>a</a:t>
            </a:r>
            <a:r>
              <a:rPr lang="en-US" sz="2400" b="1" baseline="-25000" dirty="0">
                <a:latin typeface="Arial Narrow" panose="020B0606020202030204" pitchFamily="34" charset="0"/>
              </a:rPr>
              <a:t>1</a:t>
            </a:r>
            <a:r>
              <a:rPr lang="en-US" sz="2400" b="1" dirty="0">
                <a:latin typeface="Arial Narrow" panose="020B0606020202030204" pitchFamily="34" charset="0"/>
              </a:rPr>
              <a:t> blocker </a:t>
            </a:r>
            <a:endParaRPr lang="en-US" sz="2400" b="1" dirty="0" smtClean="0">
              <a:latin typeface="Arial Narrow" panose="020B0606020202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08604" y="2941320"/>
            <a:ext cx="36725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dirty="0" smtClean="0">
                <a:latin typeface="Arial Narrow" panose="020B0606020202030204" pitchFamily="34" charset="0"/>
              </a:rPr>
              <a:t>3 combined in severe cases</a:t>
            </a:r>
            <a:endParaRPr lang="ar-EG" sz="2400" b="1" dirty="0">
              <a:latin typeface="Arial Narrow" panose="020B0606020202030204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45720" y="3794760"/>
            <a:ext cx="9105900" cy="0"/>
          </a:xfrm>
          <a:prstGeom prst="line">
            <a:avLst/>
          </a:prstGeom>
          <a:ln w="57150">
            <a:solidFill>
              <a:srgbClr val="3101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89560" y="4791611"/>
            <a:ext cx="854964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Blip>
                <a:blip r:embed="rId3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A medical emergency </a:t>
            </a:r>
          </a:p>
          <a:p>
            <a:pPr marL="342900" indent="-342900" algn="l" rtl="0">
              <a:buBlip>
                <a:blip r:embed="rId3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Aspirate </a:t>
            </a:r>
            <a:r>
              <a:rPr lang="en-US" sz="2400" b="1" dirty="0">
                <a:latin typeface="Arial Narrow" panose="020B0606020202030204" pitchFamily="34" charset="0"/>
              </a:rPr>
              <a:t>blood </a:t>
            </a:r>
            <a:r>
              <a:rPr lang="en-US" sz="2400" b="1" dirty="0" smtClean="0">
                <a:latin typeface="Arial Narrow" panose="020B0606020202030204" pitchFamily="34" charset="0"/>
              </a:rPr>
              <a:t>to decrease </a:t>
            </a:r>
            <a:r>
              <a:rPr lang="en-US" sz="2400" b="1" dirty="0" err="1">
                <a:latin typeface="Arial Narrow" panose="020B0606020202030204" pitchFamily="34" charset="0"/>
              </a:rPr>
              <a:t>intracavernous</a:t>
            </a:r>
            <a:r>
              <a:rPr lang="en-US" sz="2400" b="1" dirty="0">
                <a:latin typeface="Arial Narrow" panose="020B0606020202030204" pitchFamily="34" charset="0"/>
              </a:rPr>
              <a:t> pressure</a:t>
            </a:r>
            <a:r>
              <a:rPr lang="en-US" sz="2400" b="1" dirty="0" smtClean="0">
                <a:latin typeface="Arial Narrow" panose="020B0606020202030204" pitchFamily="34" charset="0"/>
              </a:rPr>
              <a:t>.</a:t>
            </a:r>
          </a:p>
          <a:p>
            <a:pPr marL="342900" indent="-342900" algn="l" rtl="0">
              <a:buBlip>
                <a:blip r:embed="rId3"/>
              </a:buBlip>
            </a:pPr>
            <a:r>
              <a:rPr lang="en-US" sz="2400" b="1" dirty="0" err="1">
                <a:latin typeface="Arial Narrow" panose="020B0606020202030204" pitchFamily="34" charset="0"/>
              </a:rPr>
              <a:t>I</a:t>
            </a:r>
            <a:r>
              <a:rPr lang="en-US" sz="2400" b="1" dirty="0" err="1" smtClean="0">
                <a:latin typeface="Arial Narrow" panose="020B0606020202030204" pitchFamily="34" charset="0"/>
              </a:rPr>
              <a:t>ntracavernous</a:t>
            </a:r>
            <a:r>
              <a:rPr lang="en-US" sz="2400" b="1" dirty="0" smtClean="0">
                <a:latin typeface="Arial Narrow" panose="020B0606020202030204" pitchFamily="34" charset="0"/>
              </a:rPr>
              <a:t> </a:t>
            </a:r>
            <a:r>
              <a:rPr lang="en-US" sz="2400" b="1" dirty="0">
                <a:latin typeface="Arial Narrow" panose="020B0606020202030204" pitchFamily="34" charset="0"/>
              </a:rPr>
              <a:t>injection of </a:t>
            </a:r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</a:rPr>
              <a:t>Phenylephrine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 </a:t>
            </a:r>
            <a:r>
              <a:rPr lang="en-US" sz="2400" b="1" dirty="0">
                <a:latin typeface="Symbol" panose="05050102010706020507" pitchFamily="18" charset="2"/>
              </a:rPr>
              <a:t>a</a:t>
            </a:r>
            <a:r>
              <a:rPr lang="en-US" sz="2400" b="1" baseline="-25000" dirty="0">
                <a:latin typeface="Arial Narrow" panose="020B0606020202030204" pitchFamily="34" charset="0"/>
              </a:rPr>
              <a:t>1</a:t>
            </a:r>
            <a:r>
              <a:rPr lang="en-US" sz="2400" b="1" dirty="0">
                <a:latin typeface="Arial Narrow" panose="020B0606020202030204" pitchFamily="34" charset="0"/>
              </a:rPr>
              <a:t> </a:t>
            </a:r>
            <a:r>
              <a:rPr lang="en-US" sz="2400" b="1" dirty="0" smtClean="0">
                <a:latin typeface="Arial Narrow" panose="020B0606020202030204" pitchFamily="34" charset="0"/>
              </a:rPr>
              <a:t>agonist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/>
            </a:r>
            <a:br>
              <a:rPr lang="en-US" sz="2400" b="1" dirty="0" smtClean="0">
                <a:latin typeface="Arial Narrow" panose="020B0606020202030204" pitchFamily="34" charset="0"/>
                <a:sym typeface="Wingdings"/>
              </a:rPr>
            </a:b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					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               </a:t>
            </a:r>
            <a:r>
              <a:rPr lang="en-US" sz="2400" b="1" dirty="0" err="1" smtClean="0">
                <a:latin typeface="Arial Narrow" panose="020B0606020202030204" pitchFamily="34" charset="0"/>
                <a:sym typeface="Wingdings"/>
              </a:rPr>
              <a:t>detumescence</a:t>
            </a:r>
            <a:endParaRPr lang="ar-EG" sz="2400" dirty="0">
              <a:solidFill>
                <a:srgbClr val="3101FF"/>
              </a:solidFill>
              <a:latin typeface="Bernard MT Condensed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04800" y="4144833"/>
            <a:ext cx="2842701" cy="461665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3101FF"/>
                </a:solidFill>
                <a:latin typeface="Bernard MT Condensed" pitchFamily="18" charset="0"/>
              </a:rPr>
              <a:t>Treatment of </a:t>
            </a:r>
            <a:r>
              <a:rPr lang="en-US" sz="2400" dirty="0" err="1">
                <a:solidFill>
                  <a:srgbClr val="3101FF"/>
                </a:solidFill>
                <a:latin typeface="Bernard MT Condensed" pitchFamily="18" charset="0"/>
              </a:rPr>
              <a:t>P</a:t>
            </a:r>
            <a:r>
              <a:rPr lang="en-US" sz="2400" dirty="0" err="1" smtClean="0">
                <a:solidFill>
                  <a:srgbClr val="3101FF"/>
                </a:solidFill>
                <a:latin typeface="Bernard MT Condensed" pitchFamily="18" charset="0"/>
              </a:rPr>
              <a:t>ripism</a:t>
            </a:r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</a:rPr>
              <a:t>  </a:t>
            </a:r>
            <a:endParaRPr lang="en-US" sz="2400" dirty="0">
              <a:solidFill>
                <a:srgbClr val="3101FF"/>
              </a:solidFill>
              <a:latin typeface="Bernard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22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66FF"/>
            </a:gs>
            <a:gs pos="10000">
              <a:srgbClr val="00FFFF">
                <a:alpha val="22000"/>
              </a:srgbClr>
            </a:gs>
            <a:gs pos="20000">
              <a:srgbClr val="E1F4FF">
                <a:alpha val="60000"/>
              </a:srgbClr>
            </a:gs>
            <a:gs pos="54000">
              <a:schemeClr val="bg1"/>
            </a:gs>
            <a:gs pos="89000">
              <a:srgbClr val="E1F4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ttp://t0.gstatic.com/images?q=tbn:ANd9GcTVYgD8_490z4cwzbidyxy7PZtVAEwjPQtlSWffPjQisTSGz9ZRbWSGm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7538" r="2186" b="7354"/>
          <a:stretch>
            <a:fillRect/>
          </a:stretch>
        </p:blipFill>
        <p:spPr bwMode="auto">
          <a:xfrm rot="3432982" flipV="1">
            <a:off x="7224133" y="-16"/>
            <a:ext cx="924168" cy="697446"/>
          </a:xfrm>
          <a:prstGeom prst="rect">
            <a:avLst/>
          </a:prstGeom>
          <a:noFill/>
        </p:spPr>
      </p:pic>
      <p:pic>
        <p:nvPicPr>
          <p:cNvPr id="11" name="Picture 10" descr="http://t0.gstatic.com/images?q=tbn:ANd9GcTVYgD8_490z4cwzbidyxy7PZtVAEwjPQtlSWffPjQisTSGz9ZRbWSGm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FFFF">
                <a:tint val="45000"/>
                <a:satMod val="400000"/>
              </a:srgbClr>
            </a:duotone>
          </a:blip>
          <a:srcRect l="7538" r="2186" b="7354"/>
          <a:stretch>
            <a:fillRect/>
          </a:stretch>
        </p:blipFill>
        <p:spPr bwMode="auto">
          <a:xfrm flipV="1">
            <a:off x="7433099" y="2133600"/>
            <a:ext cx="1101301" cy="831123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76200" y="76200"/>
            <a:ext cx="58111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33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 Black" pitchFamily="18" charset="0"/>
              </a:rPr>
              <a:t>DRUGS AFFECTING </a:t>
            </a:r>
            <a:endParaRPr lang="en-US" sz="4000" b="1" cap="none" spc="0" dirty="0">
              <a:ln w="11430"/>
              <a:solidFill>
                <a:srgbClr val="3399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3719" y="786050"/>
            <a:ext cx="7132441" cy="7379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scade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33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 Black" pitchFamily="18" charset="0"/>
              </a:rPr>
              <a:t>ERECTILE DYSFUNCTION</a:t>
            </a:r>
            <a:endParaRPr lang="en-US" sz="4000" b="1" cap="none" spc="0" dirty="0">
              <a:ln w="11430"/>
              <a:solidFill>
                <a:srgbClr val="3399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52400" y="2514600"/>
            <a:ext cx="889248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-274320" algn="l" rtl="0">
              <a:lnSpc>
                <a:spcPts val="3000"/>
              </a:lnSpc>
            </a:pPr>
            <a:r>
              <a:rPr lang="en-US" sz="2400" u="heavy" dirty="0" smtClean="0">
                <a:solidFill>
                  <a:srgbClr val="3101FF"/>
                </a:solidFill>
                <a:uFill>
                  <a:solidFill>
                    <a:srgbClr val="FF33CC"/>
                  </a:solidFill>
                </a:uFill>
                <a:latin typeface="Bernard MT Condensed" pitchFamily="18" charset="0"/>
              </a:rPr>
              <a:t>By the end of this lecture you will be able to:</a:t>
            </a:r>
            <a:endParaRPr lang="en-US" sz="2400" u="heavy" dirty="0">
              <a:solidFill>
                <a:srgbClr val="3101FF"/>
              </a:solidFill>
              <a:uFill>
                <a:solidFill>
                  <a:srgbClr val="FF33CC"/>
                </a:solidFill>
              </a:uFill>
              <a:latin typeface="Bernard MT Condensed" pitchFamily="18" charset="0"/>
            </a:endParaRPr>
          </a:p>
          <a:p>
            <a:pPr marL="68580" indent="-342900" algn="l" rtl="0">
              <a:lnSpc>
                <a:spcPts val="3000"/>
              </a:lnSpc>
              <a:buBlip>
                <a:blip r:embed="rId4"/>
              </a:buBlip>
            </a:pPr>
            <a:r>
              <a:rPr lang="en-US" sz="2400" b="1" dirty="0" smtClean="0">
                <a:latin typeface="Arial Narrow" pitchFamily="34" charset="0"/>
              </a:rPr>
              <a:t>Revise the </a:t>
            </a:r>
            <a:r>
              <a:rPr lang="en-US" sz="2400" b="1" dirty="0" err="1" smtClean="0">
                <a:latin typeface="Arial Narrow" pitchFamily="34" charset="0"/>
              </a:rPr>
              <a:t>haemodynamic</a:t>
            </a:r>
            <a:r>
              <a:rPr lang="en-US" sz="2400" b="1" dirty="0" smtClean="0">
                <a:latin typeface="Arial Narrow" pitchFamily="34" charset="0"/>
              </a:rPr>
              <a:t> changes inducing normal erection</a:t>
            </a:r>
          </a:p>
          <a:p>
            <a:pPr marL="68580" indent="-342900" algn="l" rtl="0">
              <a:lnSpc>
                <a:spcPts val="3000"/>
              </a:lnSpc>
              <a:buBlip>
                <a:blip r:embed="rId4"/>
              </a:buBlip>
            </a:pPr>
            <a:r>
              <a:rPr lang="en-US" sz="2400" b="1" dirty="0" smtClean="0">
                <a:latin typeface="Arial Narrow" pitchFamily="34" charset="0"/>
              </a:rPr>
              <a:t>Interpret its different molecular control mechanisms</a:t>
            </a:r>
          </a:p>
          <a:p>
            <a:pPr marL="68580" indent="-342900" algn="l" rtl="0">
              <a:lnSpc>
                <a:spcPts val="3000"/>
              </a:lnSpc>
              <a:buBlip>
                <a:blip r:embed="rId4"/>
              </a:buBlip>
            </a:pPr>
            <a:r>
              <a:rPr lang="en-US" sz="2400" b="1" dirty="0" smtClean="0">
                <a:latin typeface="Arial Narrow" pitchFamily="34" charset="0"/>
              </a:rPr>
              <a:t>Define erectile dysfunction [ED] and enumerate its varied risks</a:t>
            </a:r>
          </a:p>
          <a:p>
            <a:pPr marL="68580" indent="-342900" algn="l" rtl="0">
              <a:lnSpc>
                <a:spcPts val="3000"/>
              </a:lnSpc>
              <a:buBlip>
                <a:blip r:embed="rId4"/>
              </a:buBlip>
            </a:pPr>
            <a:r>
              <a:rPr lang="en-US" sz="2400" b="1" dirty="0" smtClean="0">
                <a:latin typeface="Arial Narrow" pitchFamily="34" charset="0"/>
              </a:rPr>
              <a:t>List drugs inducing ED and reflect on some underlying mechanisms</a:t>
            </a:r>
          </a:p>
          <a:p>
            <a:pPr marL="68580" indent="-342900" algn="l" rtl="0">
              <a:lnSpc>
                <a:spcPts val="3000"/>
              </a:lnSpc>
              <a:buBlip>
                <a:blip r:embed="rId4"/>
              </a:buBlip>
            </a:pPr>
            <a:r>
              <a:rPr lang="en-US" sz="2400" b="1" dirty="0" smtClean="0">
                <a:latin typeface="Arial Narrow" pitchFamily="34" charset="0"/>
              </a:rPr>
              <a:t>Correlate drugs used in treatment of ED to the </a:t>
            </a:r>
            <a:r>
              <a:rPr lang="en-US" sz="2400" b="1" dirty="0" err="1" smtClean="0">
                <a:latin typeface="Arial Narrow" pitchFamily="34" charset="0"/>
              </a:rPr>
              <a:t>etiopathogenesis</a:t>
            </a:r>
            <a:r>
              <a:rPr lang="en-US" sz="2400" b="1" dirty="0" smtClean="0">
                <a:latin typeface="Arial Narrow" pitchFamily="34" charset="0"/>
              </a:rPr>
              <a:t> </a:t>
            </a:r>
          </a:p>
          <a:p>
            <a:pPr marL="68580" indent="-342900" algn="l" rtl="0">
              <a:lnSpc>
                <a:spcPts val="3000"/>
              </a:lnSpc>
              <a:buBlip>
                <a:blip r:embed="rId4"/>
              </a:buBlip>
            </a:pPr>
            <a:r>
              <a:rPr lang="en-US" sz="2400" b="1" dirty="0" smtClean="0">
                <a:latin typeface="Arial Narrow" pitchFamily="34" charset="0"/>
              </a:rPr>
              <a:t>Classify oral 1</a:t>
            </a:r>
            <a:r>
              <a:rPr lang="en-US" sz="2400" b="1" baseline="30000" dirty="0" smtClean="0">
                <a:latin typeface="Arial Narrow" pitchFamily="34" charset="0"/>
              </a:rPr>
              <a:t>st</a:t>
            </a:r>
            <a:r>
              <a:rPr lang="en-US" sz="2400" b="1" dirty="0" smtClean="0">
                <a:latin typeface="Arial Narrow" pitchFamily="34" charset="0"/>
              </a:rPr>
              <a:t> line </a:t>
            </a:r>
            <a:r>
              <a:rPr lang="en-US" sz="2400" b="1" dirty="0">
                <a:latin typeface="Arial Narrow" pitchFamily="34" charset="0"/>
              </a:rPr>
              <a:t>therapy </a:t>
            </a:r>
            <a:r>
              <a:rPr lang="en-US" sz="2400" b="1" dirty="0" err="1" smtClean="0">
                <a:latin typeface="Arial Narrow" pitchFamily="34" charset="0"/>
              </a:rPr>
              <a:t>relevent</a:t>
            </a:r>
            <a:r>
              <a:rPr lang="en-US" sz="2400" b="1" dirty="0" smtClean="0">
                <a:latin typeface="Arial Narrow" pitchFamily="34" charset="0"/>
              </a:rPr>
              <a:t> to; Mechanism / Utility / ADRs</a:t>
            </a:r>
          </a:p>
          <a:p>
            <a:pPr marL="68580" indent="-342900" algn="l" rtl="0">
              <a:lnSpc>
                <a:spcPts val="3000"/>
              </a:lnSpc>
              <a:buBlip>
                <a:blip r:embed="rId4"/>
              </a:buBlip>
            </a:pPr>
            <a:r>
              <a:rPr lang="en-US" sz="2400" b="1" dirty="0" smtClean="0">
                <a:latin typeface="Arial Narrow" pitchFamily="34" charset="0"/>
              </a:rPr>
              <a:t>Compare the pharmacological difference of PDE</a:t>
            </a:r>
            <a:r>
              <a:rPr lang="en-US" sz="2400" b="1" baseline="-25000" dirty="0" smtClean="0">
                <a:latin typeface="Arial Narrow" pitchFamily="34" charset="0"/>
              </a:rPr>
              <a:t>5</a:t>
            </a:r>
            <a:r>
              <a:rPr lang="en-US" sz="2400" b="1" dirty="0" smtClean="0">
                <a:latin typeface="Arial Narrow" pitchFamily="34" charset="0"/>
              </a:rPr>
              <a:t> inhibitors</a:t>
            </a:r>
          </a:p>
          <a:p>
            <a:pPr marL="68580" indent="-342900" algn="l" rtl="0">
              <a:lnSpc>
                <a:spcPts val="3000"/>
              </a:lnSpc>
              <a:buBlip>
                <a:blip r:embed="rId4"/>
              </a:buBlip>
            </a:pPr>
            <a:r>
              <a:rPr lang="en-US" sz="2400" b="1" dirty="0">
                <a:latin typeface="Arial Narrow" pitchFamily="34" charset="0"/>
              </a:rPr>
              <a:t>Study </a:t>
            </a:r>
            <a:r>
              <a:rPr lang="en-US" sz="2400" b="1" dirty="0" smtClean="0">
                <a:latin typeface="Arial Narrow" pitchFamily="34" charset="0"/>
              </a:rPr>
              <a:t>the  transurethral, </a:t>
            </a:r>
            <a:r>
              <a:rPr lang="en-US" sz="2400" b="1" dirty="0" err="1" smtClean="0">
                <a:latin typeface="Arial Narrow" pitchFamily="34" charset="0"/>
              </a:rPr>
              <a:t>intracavernous</a:t>
            </a: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or topical 2</a:t>
            </a:r>
            <a:r>
              <a:rPr lang="en-US" sz="2400" b="1" baseline="30000" dirty="0" smtClean="0">
                <a:latin typeface="Arial Narrow" pitchFamily="34" charset="0"/>
              </a:rPr>
              <a:t>nd</a:t>
            </a:r>
            <a:r>
              <a:rPr lang="en-US" sz="2400" b="1" dirty="0" smtClean="0">
                <a:latin typeface="Arial Narrow" pitchFamily="34" charset="0"/>
              </a:rPr>
              <a:t> line therapies; 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Mechanism </a:t>
            </a:r>
            <a:r>
              <a:rPr lang="en-US" sz="2400" b="1" dirty="0">
                <a:latin typeface="Arial Narrow" pitchFamily="34" charset="0"/>
              </a:rPr>
              <a:t>/ Utility / ADRs</a:t>
            </a:r>
            <a:r>
              <a:rPr lang="en-US" sz="2400" b="1" dirty="0" smtClean="0">
                <a:latin typeface="Arial Narrow" pitchFamily="34" charset="0"/>
              </a:rPr>
              <a:t>  </a:t>
            </a:r>
          </a:p>
          <a:p>
            <a:pPr marL="68580" indent="-342900" algn="l" rtl="0">
              <a:lnSpc>
                <a:spcPts val="3000"/>
              </a:lnSpc>
              <a:buBlip>
                <a:blip r:embed="rId4"/>
              </a:buBlip>
            </a:pPr>
            <a:r>
              <a:rPr lang="en-US" sz="2400" b="1" dirty="0" smtClean="0">
                <a:latin typeface="Arial Narrow" pitchFamily="34" charset="0"/>
              </a:rPr>
              <a:t>Enumerate lines of treatment of priapism</a:t>
            </a:r>
          </a:p>
          <a:p>
            <a:pPr marL="68580" indent="-342900" algn="l" rtl="0">
              <a:lnSpc>
                <a:spcPts val="3000"/>
              </a:lnSpc>
              <a:buBlip>
                <a:blip r:embed="rId4"/>
              </a:buBlip>
            </a:pPr>
            <a:endParaRPr lang="en-US" sz="2400" b="1" dirty="0" smtClean="0">
              <a:latin typeface="Arial Narrow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" y="1676400"/>
            <a:ext cx="8322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>
                  <a:solidFill>
                    <a:srgbClr val="FA00FA"/>
                  </a:solidFill>
                  <a:prstDash val="solid"/>
                </a:ln>
                <a:solidFill>
                  <a:srgbClr val="00FFFF"/>
                </a:solidFill>
                <a:effectLst>
                  <a:outerShdw blurRad="88000" dist="50800" dir="5040000" algn="tl">
                    <a:srgbClr val="008000"/>
                  </a:outerShdw>
                </a:effectLst>
                <a:latin typeface="Bernard MT Condensed" pitchFamily="18" charset="0"/>
              </a:rPr>
              <a:t>ILOs</a:t>
            </a:r>
            <a:endParaRPr lang="en-US" sz="3200" b="1" cap="none" spc="0" dirty="0">
              <a:ln>
                <a:solidFill>
                  <a:srgbClr val="FA00FA"/>
                </a:solidFill>
                <a:prstDash val="solid"/>
              </a:ln>
              <a:solidFill>
                <a:srgbClr val="00FFFF"/>
              </a:solidFill>
              <a:effectLst>
                <a:outerShdw blurRad="88000" dist="50800" dir="5040000" algn="tl">
                  <a:srgbClr val="008000"/>
                </a:outerShdw>
              </a:effectLst>
              <a:latin typeface="Bernard MT Condensed" pitchFamily="18" charset="0"/>
            </a:endParaRPr>
          </a:p>
        </p:txBody>
      </p:sp>
      <p:grpSp>
        <p:nvGrpSpPr>
          <p:cNvPr id="16" name="Group 24"/>
          <p:cNvGrpSpPr/>
          <p:nvPr/>
        </p:nvGrpSpPr>
        <p:grpSpPr>
          <a:xfrm rot="20861846">
            <a:off x="7104280" y="0"/>
            <a:ext cx="2745328" cy="2590800"/>
            <a:chOff x="3186862" y="3717032"/>
            <a:chExt cx="3082311" cy="2952328"/>
          </a:xfrm>
        </p:grpSpPr>
        <p:grpSp>
          <p:nvGrpSpPr>
            <p:cNvPr id="17" name="Group 19"/>
            <p:cNvGrpSpPr/>
            <p:nvPr/>
          </p:nvGrpSpPr>
          <p:grpSpPr>
            <a:xfrm>
              <a:off x="3186862" y="3717032"/>
              <a:ext cx="3065325" cy="1800200"/>
              <a:chOff x="3186862" y="3717032"/>
              <a:chExt cx="3065325" cy="1800200"/>
            </a:xfrm>
          </p:grpSpPr>
          <p:pic>
            <p:nvPicPr>
              <p:cNvPr id="22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23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24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  <p:grpSp>
          <p:nvGrpSpPr>
            <p:cNvPr id="18" name="Group 20"/>
            <p:cNvGrpSpPr/>
            <p:nvPr/>
          </p:nvGrpSpPr>
          <p:grpSpPr>
            <a:xfrm flipV="1">
              <a:off x="3203848" y="4869160"/>
              <a:ext cx="3065325" cy="1800200"/>
              <a:chOff x="3186862" y="3717032"/>
              <a:chExt cx="3065325" cy="1800200"/>
            </a:xfrm>
          </p:grpSpPr>
          <p:pic>
            <p:nvPicPr>
              <p:cNvPr id="19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20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21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</p:grpSp>
    </p:spTree>
    <p:extLst>
      <p:ext uri="{BB962C8B-B14F-4D97-AF65-F5344CB8AC3E}">
        <p14:creationId xmlns:p14="http://schemas.microsoft.com/office/powerpoint/2010/main" val="415360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5334000" y="0"/>
            <a:ext cx="4515608" cy="2590800"/>
            <a:chOff x="4712789" y="3810000"/>
            <a:chExt cx="5277608" cy="2918048"/>
          </a:xfrm>
        </p:grpSpPr>
        <p:pic>
          <p:nvPicPr>
            <p:cNvPr id="27" name="Picture 26" descr="http://t0.gstatic.com/images?q=tbn:ANd9GcTVYgD8_490z4cwzbidyxy7PZtVAEwjPQtlSWffPjQisTSGz9ZRbWSGmA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 l="7538" r="2186" b="7354"/>
            <a:stretch>
              <a:fillRect/>
            </a:stretch>
          </p:blipFill>
          <p:spPr bwMode="auto">
            <a:xfrm flipV="1">
              <a:off x="4712789" y="5932512"/>
              <a:ext cx="853446" cy="620688"/>
            </a:xfrm>
            <a:prstGeom prst="rect">
              <a:avLst/>
            </a:prstGeom>
            <a:noFill/>
          </p:spPr>
        </p:pic>
        <p:pic>
          <p:nvPicPr>
            <p:cNvPr id="26" name="Picture 25" descr="http://t0.gstatic.com/images?q=tbn:ANd9GcTVYgD8_490z4cwzbidyxy7PZtVAEwjPQtlSWffPjQisTSGz9ZRbWSGmA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 l="7538" r="2186" b="7354"/>
            <a:stretch>
              <a:fillRect/>
            </a:stretch>
          </p:blipFill>
          <p:spPr bwMode="auto">
            <a:xfrm flipV="1">
              <a:off x="5422219" y="5579018"/>
              <a:ext cx="1080120" cy="785542"/>
            </a:xfrm>
            <a:prstGeom prst="rect">
              <a:avLst/>
            </a:prstGeom>
            <a:noFill/>
          </p:spPr>
        </p:pic>
        <p:grpSp>
          <p:nvGrpSpPr>
            <p:cNvPr id="2" name="Group 24"/>
            <p:cNvGrpSpPr/>
            <p:nvPr/>
          </p:nvGrpSpPr>
          <p:grpSpPr>
            <a:xfrm rot="20861846">
              <a:off x="6781800" y="3810000"/>
              <a:ext cx="3208597" cy="2918048"/>
              <a:chOff x="3186862" y="3717032"/>
              <a:chExt cx="3082311" cy="2952328"/>
            </a:xfrm>
          </p:grpSpPr>
          <p:grpSp>
            <p:nvGrpSpPr>
              <p:cNvPr id="3" name="Group 19"/>
              <p:cNvGrpSpPr/>
              <p:nvPr/>
            </p:nvGrpSpPr>
            <p:grpSpPr>
              <a:xfrm>
                <a:off x="3186862" y="3717032"/>
                <a:ext cx="3065325" cy="1800200"/>
                <a:chOff x="3186862" y="3717032"/>
                <a:chExt cx="3065325" cy="1800200"/>
              </a:xfrm>
            </p:grpSpPr>
            <p:pic>
              <p:nvPicPr>
                <p:cNvPr id="1040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419872" y="3717032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18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20430899">
                  <a:off x="3347864" y="4149080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19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19286705">
                  <a:off x="3186862" y="4581128"/>
                  <a:ext cx="2832315" cy="93610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5" name="Group 20"/>
              <p:cNvGrpSpPr/>
              <p:nvPr/>
            </p:nvGrpSpPr>
            <p:grpSpPr>
              <a:xfrm flipV="1">
                <a:off x="3203848" y="4869160"/>
                <a:ext cx="3065325" cy="1800200"/>
                <a:chOff x="3186862" y="3717032"/>
                <a:chExt cx="3065325" cy="1800200"/>
              </a:xfrm>
            </p:grpSpPr>
            <p:pic>
              <p:nvPicPr>
                <p:cNvPr id="22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419872" y="3717032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3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20430899">
                  <a:off x="3347864" y="4149080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4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19286705">
                  <a:off x="3186862" y="4581128"/>
                  <a:ext cx="2832315" cy="936104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15" name="Picture 14" descr="http://t0.gstatic.com/images?q=tbn:ANd9GcTVYgD8_490z4cwzbidyxy7PZtVAEwjPQtlSWffPjQisTSGz9ZRbWSGmA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00FFFF">
                  <a:tint val="45000"/>
                  <a:satMod val="400000"/>
                </a:srgbClr>
              </a:duotone>
            </a:blip>
            <a:srcRect l="7538" r="2186" b="7354"/>
            <a:stretch>
              <a:fillRect/>
            </a:stretch>
          </p:blipFill>
          <p:spPr bwMode="auto">
            <a:xfrm flipV="1">
              <a:off x="6367323" y="5212432"/>
              <a:ext cx="1287143" cy="936104"/>
            </a:xfrm>
            <a:prstGeom prst="rect">
              <a:avLst/>
            </a:prstGeom>
            <a:noFill/>
          </p:spPr>
        </p:pic>
      </p:grpSp>
      <p:sp>
        <p:nvSpPr>
          <p:cNvPr id="16" name="Rectangle 15"/>
          <p:cNvSpPr/>
          <p:nvPr/>
        </p:nvSpPr>
        <p:spPr>
          <a:xfrm>
            <a:off x="304800" y="304800"/>
            <a:ext cx="58111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33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 Black" pitchFamily="18" charset="0"/>
              </a:rPr>
              <a:t>DRUGS AFFECTING </a:t>
            </a:r>
            <a:endParaRPr lang="en-US" sz="4000" b="1" cap="none" spc="0" dirty="0">
              <a:ln w="11430"/>
              <a:solidFill>
                <a:srgbClr val="3399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 rot="417982">
            <a:off x="413288" y="2333968"/>
            <a:ext cx="7132441" cy="9665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scade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33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 Black" pitchFamily="18" charset="0"/>
              </a:rPr>
              <a:t>ERECTILE DYSFUNCTION</a:t>
            </a:r>
            <a:endParaRPr lang="en-US" sz="4000" b="1" cap="none" spc="0" dirty="0">
              <a:ln w="11430"/>
              <a:solidFill>
                <a:srgbClr val="3399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 Black" pitchFamily="18" charset="0"/>
            </a:endParaRPr>
          </a:p>
        </p:txBody>
      </p:sp>
      <p:pic>
        <p:nvPicPr>
          <p:cNvPr id="1032" name="Picture 8" descr="https://encrypted-tbn1.gstatic.com/images?q=tbn:ANd9GcREVpaAbNwtzGBzwri-t3ckwdRj4OpPs2c19SG5OcZrRBBmnR_Oc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867986"/>
            <a:ext cx="3733800" cy="2990015"/>
          </a:xfrm>
          <a:prstGeom prst="parallelogram">
            <a:avLst/>
          </a:prstGeom>
          <a:noFill/>
        </p:spPr>
      </p:pic>
      <p:pic>
        <p:nvPicPr>
          <p:cNvPr id="1030" name="Picture 6" descr="http://www.kingofpsd.com/wp-content/uploads/icons-vector-male-and-female-signs-30-1023-picture-330x33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5575" y="3200400"/>
            <a:ext cx="1771650" cy="1771650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3581399" y="5048071"/>
            <a:ext cx="519281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solidFill>
                  <a:srgbClr val="FF33CC"/>
                </a:solidFill>
                <a:effectLst>
                  <a:outerShdw blurRad="50800" dist="39000" dir="5460000" algn="tl">
                    <a:srgbClr val="008000"/>
                  </a:outerShdw>
                </a:effectLst>
                <a:latin typeface="French Script MT" pitchFamily="66" charset="0"/>
              </a:rPr>
              <a:t>GOOD LUCK</a:t>
            </a:r>
            <a:endParaRPr lang="en-US" sz="7200" b="1" cap="none" spc="0" dirty="0">
              <a:ln w="11430"/>
              <a:solidFill>
                <a:srgbClr val="FF33CC"/>
              </a:solidFill>
              <a:effectLst>
                <a:outerShdw blurRad="50800" dist="39000" dir="5460000" algn="tl">
                  <a:srgbClr val="008000"/>
                </a:outerShdw>
              </a:effectLst>
              <a:latin typeface="French Script MT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CA" dirty="0" err="1" smtClean="0"/>
              <a:t>Pathophysiology</a:t>
            </a:r>
            <a:r>
              <a:rPr lang="en-CA" dirty="0" smtClean="0"/>
              <a:t>: 				Mechanism of an erection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en-CA" dirty="0" smtClean="0"/>
              <a:t>A normal erection relies on the coordination:</a:t>
            </a:r>
          </a:p>
          <a:p>
            <a:pPr lvl="1" algn="l"/>
            <a:r>
              <a:rPr lang="en-CA" dirty="0" smtClean="0"/>
              <a:t>Vascular</a:t>
            </a:r>
          </a:p>
          <a:p>
            <a:pPr lvl="1" algn="l"/>
            <a:r>
              <a:rPr lang="en-CA" dirty="0" smtClean="0"/>
              <a:t>Neurological</a:t>
            </a:r>
          </a:p>
          <a:p>
            <a:pPr lvl="1" algn="l"/>
            <a:r>
              <a:rPr lang="en-CA" dirty="0" smtClean="0"/>
              <a:t>Hormonal</a:t>
            </a:r>
          </a:p>
          <a:p>
            <a:pPr lvl="1" algn="l"/>
            <a:r>
              <a:rPr lang="en-CA" dirty="0" smtClean="0"/>
              <a:t>Psychological </a:t>
            </a:r>
          </a:p>
          <a:p>
            <a:pPr algn="l"/>
            <a:r>
              <a:rPr lang="en-CA" dirty="0" smtClean="0"/>
              <a:t>An erection can occur following direct genital stimulation or auditory or visual stimulation, aspects that contribute to the influx of blood to the penis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29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err="1" smtClean="0"/>
              <a:t>Pathophysiology</a:t>
            </a:r>
            <a:r>
              <a:rPr lang="en-CA" dirty="0" smtClean="0"/>
              <a:t>: 				Mechanism of an erection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/>
            <a:r>
              <a:rPr lang="en-CA" dirty="0" smtClean="0"/>
              <a:t>An erection occurs when the amount of blood rushing to the penis is greater than the amount of blood flowing from it</a:t>
            </a:r>
          </a:p>
          <a:p>
            <a:pPr algn="l"/>
            <a:r>
              <a:rPr lang="en-CA" dirty="0" smtClean="0"/>
              <a:t>A massive influx of blood accumulates in the sinusoidal spaces due to relaxation of smooth muscle &amp; dilatation of arteries </a:t>
            </a:r>
            <a:r>
              <a:rPr lang="en-CA" dirty="0" smtClean="0">
                <a:sym typeface="Wingdings" pitchFamily="2" charset="2"/>
              </a:rPr>
              <a:t> corpora </a:t>
            </a:r>
            <a:r>
              <a:rPr lang="en-CA" dirty="0" err="1" smtClean="0">
                <a:sym typeface="Wingdings" pitchFamily="2" charset="2"/>
              </a:rPr>
              <a:t>cavernosa</a:t>
            </a:r>
            <a:r>
              <a:rPr lang="en-CA" dirty="0" smtClean="0">
                <a:sym typeface="Wingdings" pitchFamily="2" charset="2"/>
              </a:rPr>
              <a:t> to swell (tumescence)</a:t>
            </a:r>
          </a:p>
          <a:p>
            <a:pPr algn="l"/>
            <a:r>
              <a:rPr lang="en-CA" dirty="0" smtClean="0">
                <a:sym typeface="Wingdings" pitchFamily="2" charset="2"/>
              </a:rPr>
              <a:t>Tumescence compresses the veins that normally drain the penis  prevents blood outflow &amp; maintains penile rigidity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30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66FF"/>
            </a:gs>
            <a:gs pos="10000">
              <a:srgbClr val="00FFFF">
                <a:alpha val="22000"/>
              </a:srgbClr>
            </a:gs>
            <a:gs pos="20000">
              <a:srgbClr val="E1F4FF">
                <a:alpha val="60000"/>
              </a:srgbClr>
            </a:gs>
            <a:gs pos="54000">
              <a:schemeClr val="bg1"/>
            </a:gs>
            <a:gs pos="89000">
              <a:srgbClr val="E1F4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2513"/>
            <a:ext cx="9144000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600" b="1" dirty="0" smtClean="0">
                <a:solidFill>
                  <a:srgbClr val="0000FF"/>
                </a:solidFill>
              </a:rPr>
              <a:t>Peripheral </a:t>
            </a:r>
            <a:r>
              <a:rPr lang="en-US" sz="2600" dirty="0" smtClean="0">
                <a:solidFill>
                  <a:srgbClr val="0000FF"/>
                </a:solidFill>
                <a:latin typeface="Bernard MT Condensed" pitchFamily="18" charset="0"/>
              </a:rPr>
              <a:t>HAEMODYNAMIC CHANGES </a:t>
            </a:r>
            <a:r>
              <a:rPr lang="en-US" sz="2600" b="1" dirty="0" smtClean="0">
                <a:solidFill>
                  <a:srgbClr val="0000FF"/>
                </a:solidFill>
              </a:rPr>
              <a:t>inducing  </a:t>
            </a:r>
            <a:r>
              <a:rPr lang="en-US" sz="2600" dirty="0" smtClean="0">
                <a:solidFill>
                  <a:srgbClr val="0000FF"/>
                </a:solidFill>
                <a:latin typeface="Bernard MT Condensed" pitchFamily="18" charset="0"/>
              </a:rPr>
              <a:t>ERECTION</a:t>
            </a:r>
            <a:endParaRPr lang="ar-EG" sz="2600" dirty="0">
              <a:solidFill>
                <a:srgbClr val="0000FF"/>
              </a:solidFill>
            </a:endParaRPr>
          </a:p>
        </p:txBody>
      </p:sp>
      <p:pic>
        <p:nvPicPr>
          <p:cNvPr id="2050" name="Picture 2" descr="C:\Users\omnia\Pictures\Picture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387" y="457200"/>
            <a:ext cx="4519613" cy="335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C:\Users\omnia\Pictures\Picture1.pn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4" t="4992" b="7644"/>
          <a:stretch/>
        </p:blipFill>
        <p:spPr bwMode="auto">
          <a:xfrm>
            <a:off x="152400" y="842002"/>
            <a:ext cx="4000500" cy="273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2" name="Straight Connector 61"/>
          <p:cNvCxnSpPr/>
          <p:nvPr/>
        </p:nvCxnSpPr>
        <p:spPr>
          <a:xfrm>
            <a:off x="4243387" y="533400"/>
            <a:ext cx="0" cy="5992835"/>
          </a:xfrm>
          <a:prstGeom prst="line">
            <a:avLst/>
          </a:prstGeom>
          <a:ln w="57150">
            <a:solidFill>
              <a:srgbClr val="3101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4267200" y="3581400"/>
            <a:ext cx="1519968" cy="4514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>
              <a:lnSpc>
                <a:spcPts val="2800"/>
              </a:lnSpc>
              <a:spcBef>
                <a:spcPts val="600"/>
              </a:spcBef>
            </a:pPr>
            <a:r>
              <a:rPr lang="en-US" sz="2400" dirty="0">
                <a:solidFill>
                  <a:srgbClr val="3101FF"/>
                </a:solidFill>
                <a:latin typeface="Bernard MT Condensed" panose="02050806060905020404" pitchFamily="18" charset="0"/>
              </a:rPr>
              <a:t>ERECT State</a:t>
            </a:r>
          </a:p>
        </p:txBody>
      </p:sp>
      <p:sp>
        <p:nvSpPr>
          <p:cNvPr id="2048" name="Rectangle 2047"/>
          <p:cNvSpPr/>
          <p:nvPr/>
        </p:nvSpPr>
        <p:spPr>
          <a:xfrm>
            <a:off x="42100" y="3581400"/>
            <a:ext cx="1731564" cy="4514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>
              <a:lnSpc>
                <a:spcPts val="2800"/>
              </a:lnSpc>
              <a:spcBef>
                <a:spcPts val="600"/>
              </a:spcBef>
            </a:pPr>
            <a:r>
              <a:rPr lang="en-US" sz="2400" dirty="0">
                <a:solidFill>
                  <a:srgbClr val="3101FF"/>
                </a:solidFill>
                <a:latin typeface="Bernard MT Condensed" panose="02050806060905020404" pitchFamily="18" charset="0"/>
              </a:rPr>
              <a:t>FLACCID State</a:t>
            </a:r>
          </a:p>
        </p:txBody>
      </p:sp>
      <p:pic>
        <p:nvPicPr>
          <p:cNvPr id="52" name="Picture 2" descr="C:\Users\omnia\Pictures\mechanicala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12264"/>
          <a:stretch/>
        </p:blipFill>
        <p:spPr bwMode="auto">
          <a:xfrm>
            <a:off x="914400" y="3987086"/>
            <a:ext cx="2819400" cy="279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omnia\Pictures\mechanicalaa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62" b="10118"/>
          <a:stretch/>
        </p:blipFill>
        <p:spPr bwMode="auto">
          <a:xfrm>
            <a:off x="5715000" y="3900236"/>
            <a:ext cx="3048000" cy="288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5-Point Star 9"/>
          <p:cNvSpPr/>
          <p:nvPr/>
        </p:nvSpPr>
        <p:spPr>
          <a:xfrm>
            <a:off x="8610600" y="0"/>
            <a:ext cx="533400" cy="5334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36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66FF"/>
            </a:gs>
            <a:gs pos="10000">
              <a:srgbClr val="00FFFF">
                <a:alpha val="22000"/>
              </a:srgbClr>
            </a:gs>
            <a:gs pos="20000">
              <a:srgbClr val="E1F4FF">
                <a:alpha val="60000"/>
              </a:srgbClr>
            </a:gs>
            <a:gs pos="54000">
              <a:schemeClr val="bg1"/>
            </a:gs>
            <a:gs pos="89000">
              <a:srgbClr val="E1F4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83053">
            <a:off x="184687" y="291663"/>
            <a:ext cx="7132441" cy="9665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scade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33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 Black" pitchFamily="18" charset="0"/>
              </a:rPr>
              <a:t>ERECTILE DYSFUNCTION</a:t>
            </a:r>
            <a:endParaRPr lang="en-US" sz="4000" b="1" cap="none" spc="0" dirty="0">
              <a:ln w="11430"/>
              <a:solidFill>
                <a:srgbClr val="3399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143000"/>
            <a:ext cx="8763000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CA" sz="2400" b="1" dirty="0" smtClean="0">
                <a:latin typeface="Arial Narrow" pitchFamily="34" charset="0"/>
              </a:rPr>
              <a:t>Persistent or recurrent inability </a:t>
            </a:r>
            <a:r>
              <a:rPr lang="en-GB" altLang="ar-EG" sz="2400" b="1" dirty="0" smtClean="0">
                <a:latin typeface="Arial Narrow" pitchFamily="34" charset="0"/>
              </a:rPr>
              <a:t>to attain (acquire) &amp; maintain (sustain) an erection (</a:t>
            </a:r>
            <a:r>
              <a:rPr lang="en-US" altLang="ar-EG" sz="2400" b="1" dirty="0" smtClean="0">
                <a:latin typeface="Arial Narrow" pitchFamily="34" charset="0"/>
              </a:rPr>
              <a:t>rigidity)</a:t>
            </a:r>
            <a:r>
              <a:rPr lang="en-GB" altLang="ar-EG" sz="2400" b="1" dirty="0" smtClean="0">
                <a:latin typeface="Arial Narrow" pitchFamily="34" charset="0"/>
              </a:rPr>
              <a:t> sufficient for satisfactory sexual performance</a:t>
            </a:r>
          </a:p>
          <a:p>
            <a:pPr algn="l" rtl="0"/>
            <a:endParaRPr lang="en-GB" altLang="ar-EG" sz="1200" b="1" dirty="0">
              <a:latin typeface="Arial Narrow" pitchFamily="34" charset="0"/>
            </a:endParaRPr>
          </a:p>
          <a:p>
            <a:pPr algn="l" rtl="0"/>
            <a:r>
              <a:rPr lang="en-US" altLang="ar-EG" sz="2400" dirty="0" smtClean="0">
                <a:latin typeface="Bernard MT Condensed" panose="02050806060905020404" pitchFamily="18" charset="0"/>
              </a:rPr>
              <a:t>“Impotent" </a:t>
            </a:r>
            <a:r>
              <a:rPr lang="en-US" altLang="ar-EG" sz="2400" b="1" dirty="0" smtClean="0">
                <a:latin typeface="Arial Narrow" pitchFamily="34" charset="0"/>
              </a:rPr>
              <a:t>is reserved for those men who experience erectile failure during attempted intercourse more than 75 % of the time.</a:t>
            </a:r>
            <a:endParaRPr lang="ar-EG" sz="2400" b="1" dirty="0">
              <a:latin typeface="Arial Narrow" pitchFamily="34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41" t="43424" r="21003" b="11482"/>
          <a:stretch>
            <a:fillRect/>
          </a:stretch>
        </p:blipFill>
        <p:spPr bwMode="auto">
          <a:xfrm>
            <a:off x="199986" y="3217507"/>
            <a:ext cx="3411893" cy="3411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www.veomed.com/files/powerpoints_images/node287253/Slide26.JP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6874" t="20278" r="8751"/>
          <a:stretch/>
        </p:blipFill>
        <p:spPr bwMode="auto">
          <a:xfrm>
            <a:off x="4191000" y="3381209"/>
            <a:ext cx="4648200" cy="329391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9986" y="2881945"/>
            <a:ext cx="1828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Prevalence</a:t>
            </a:r>
            <a:endParaRPr lang="ar-EG" sz="2400" b="1" dirty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0" y="2881945"/>
            <a:ext cx="5791200" cy="461665"/>
          </a:xfrm>
          <a:prstGeom prst="rect">
            <a:avLst/>
          </a:prstGeom>
          <a:solidFill>
            <a:srgbClr val="0099CC"/>
          </a:solidFill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Endothelial Dysfunction </a:t>
            </a:r>
            <a:r>
              <a:rPr lang="en-US" sz="2400" b="1" dirty="0" smtClean="0">
                <a:solidFill>
                  <a:schemeClr val="bg1"/>
                </a:solidFill>
                <a:latin typeface="Arial Narrow" panose="020B0606020202030204" pitchFamily="34" charset="0"/>
                <a:sym typeface="Wingdings"/>
              </a:rPr>
              <a:t> C</a:t>
            </a:r>
            <a:r>
              <a:rPr lang="en-US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ommonest Cause </a:t>
            </a:r>
            <a:endParaRPr lang="ar-EG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8610600" y="0"/>
            <a:ext cx="533400" cy="5334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37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66FF"/>
            </a:gs>
            <a:gs pos="10000">
              <a:srgbClr val="00FFFF">
                <a:alpha val="22000"/>
              </a:srgbClr>
            </a:gs>
            <a:gs pos="20000">
              <a:srgbClr val="E1F4FF">
                <a:alpha val="60000"/>
              </a:srgbClr>
            </a:gs>
            <a:gs pos="54000">
              <a:schemeClr val="bg1"/>
            </a:gs>
            <a:gs pos="89000">
              <a:srgbClr val="E1F4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.slidesharecdn.com/erectiledysfunction-120303104745-phpapp02/95/slide-25-728.jpg?cb=133079355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-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8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43200" y="5334000"/>
            <a:ext cx="5943600" cy="914400"/>
          </a:xfrm>
          <a:prstGeom prst="rect">
            <a:avLst/>
          </a:prstGeom>
          <a:noFill/>
          <a:ln w="76200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450080" y="6202680"/>
            <a:ext cx="914400" cy="4572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743200" y="2514600"/>
            <a:ext cx="5943600" cy="685800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43200" y="4038600"/>
            <a:ext cx="1706880" cy="4572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8458200" y="6248400"/>
            <a:ext cx="5334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5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66FF"/>
            </a:gs>
            <a:gs pos="10000">
              <a:srgbClr val="00FFFF">
                <a:alpha val="22000"/>
              </a:srgbClr>
            </a:gs>
            <a:gs pos="20000">
              <a:srgbClr val="E1F4FF">
                <a:alpha val="60000"/>
              </a:srgbClr>
            </a:gs>
            <a:gs pos="54000">
              <a:schemeClr val="bg1"/>
            </a:gs>
            <a:gs pos="89000">
              <a:srgbClr val="E1F4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02513"/>
            <a:ext cx="84582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 smtClean="0">
                <a:latin typeface="Berlin Sans FB Demi" pitchFamily="34" charset="0"/>
              </a:rPr>
              <a:t>DRUGS ADVERSLY CAUSING ED </a:t>
            </a:r>
            <a:endParaRPr lang="ar-EG" sz="2800" b="1" dirty="0">
              <a:latin typeface="Berlin Sans FB Demi" pitchFamily="34" charset="0"/>
            </a:endParaRPr>
          </a:p>
        </p:txBody>
      </p:sp>
      <p:pic>
        <p:nvPicPr>
          <p:cNvPr id="8194" name="Picture 2" descr="http://images.alfresco.advanstar.com/alfresco_images/HealthCare/2012/10/28/e54962f9-9a26-485e-8fc8-0550f2dfe579/table1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-20000" contrast="30000"/>
          </a:blip>
          <a:srcRect t="19940" b="7590"/>
          <a:stretch>
            <a:fillRect/>
          </a:stretch>
        </p:blipFill>
        <p:spPr bwMode="auto">
          <a:xfrm>
            <a:off x="457200" y="685800"/>
            <a:ext cx="7848600" cy="5638800"/>
          </a:xfrm>
          <a:prstGeom prst="rect">
            <a:avLst/>
          </a:prstGeom>
          <a:noFill/>
        </p:spPr>
      </p:pic>
      <p:sp>
        <p:nvSpPr>
          <p:cNvPr id="6" name="5-Point Star 5"/>
          <p:cNvSpPr/>
          <p:nvPr/>
        </p:nvSpPr>
        <p:spPr>
          <a:xfrm>
            <a:off x="8610600" y="0"/>
            <a:ext cx="533400" cy="5334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63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66FF"/>
            </a:gs>
            <a:gs pos="10000">
              <a:srgbClr val="00FFFF">
                <a:alpha val="22000"/>
              </a:srgbClr>
            </a:gs>
            <a:gs pos="20000">
              <a:srgbClr val="E1F4FF">
                <a:alpha val="60000"/>
              </a:srgbClr>
            </a:gs>
            <a:gs pos="54000">
              <a:schemeClr val="bg1"/>
            </a:gs>
            <a:gs pos="89000">
              <a:srgbClr val="E1F4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29376" y="364123"/>
            <a:ext cx="2856872" cy="461665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Centrally </a:t>
            </a: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A</a:t>
            </a:r>
            <a:r>
              <a:rPr lang="en-US" sz="24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cting Drugs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102513"/>
            <a:ext cx="84582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 smtClean="0">
                <a:latin typeface="Berlin Sans FB Demi" pitchFamily="34" charset="0"/>
              </a:rPr>
              <a:t>DRUGS ADVERSLY CAUSING ED </a:t>
            </a:r>
            <a:endParaRPr lang="ar-EG" sz="2800" b="1" dirty="0">
              <a:latin typeface="Berlin Sans FB Dem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" y="1066800"/>
            <a:ext cx="906780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2400" b="1" dirty="0" smtClean="0">
                <a:latin typeface="Arial Narrow" pitchFamily="34" charset="0"/>
              </a:rPr>
              <a:t>DA&gt;</a:t>
            </a:r>
            <a:r>
              <a:rPr lang="en-US" sz="2000" b="1" dirty="0" smtClean="0">
                <a:latin typeface="Arial Narrow" pitchFamily="34" charset="0"/>
              </a:rPr>
              <a:t>NE</a:t>
            </a:r>
            <a:r>
              <a:rPr lang="en-US" sz="2400" b="1" dirty="0" smtClean="0">
                <a:latin typeface="Arial Narrow" pitchFamily="34" charset="0"/>
              </a:rPr>
              <a:t> promote arousal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/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>
                <a:latin typeface="Arial Narrow" pitchFamily="34" charset="0"/>
              </a:rPr>
              <a:t>5HT action on 5HT</a:t>
            </a:r>
            <a:r>
              <a:rPr lang="en-US" sz="2400" b="1" baseline="-25000" dirty="0">
                <a:latin typeface="Arial Narrow" pitchFamily="34" charset="0"/>
              </a:rPr>
              <a:t>2</a:t>
            </a: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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DA </a:t>
            </a:r>
            <a:r>
              <a:rPr lang="en-US" sz="2400" b="1" dirty="0" smtClean="0">
                <a:latin typeface="Arial Narrow" pitchFamily="34" charset="0"/>
              </a:rPr>
              <a:t>release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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 </a:t>
            </a:r>
            <a:r>
              <a:rPr lang="en-US" sz="2400" dirty="0" smtClean="0">
                <a:latin typeface="Bernard MT Condensed" panose="02050806060905020404" pitchFamily="18" charset="0"/>
                <a:sym typeface="Wingdings"/>
              </a:rPr>
              <a:t>arousal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00" y="1676400"/>
            <a:ext cx="5029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Most </a:t>
            </a:r>
            <a:r>
              <a:rPr lang="en-US" sz="2400" dirty="0" smtClean="0">
                <a:solidFill>
                  <a:srgbClr val="0000FF"/>
                </a:solidFill>
                <a:latin typeface="Bernard MT Condensed" panose="02050806060905020404" pitchFamily="18" charset="0"/>
                <a:sym typeface="Wingdings"/>
              </a:rPr>
              <a:t>ADD</a:t>
            </a: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  <a:sym typeface="Wingdings"/>
              </a:rPr>
              <a:t>s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 </a:t>
            </a: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5HT uptake; </a:t>
            </a:r>
          </a:p>
          <a:p>
            <a:pPr algn="l" rtl="0"/>
            <a:r>
              <a:rPr lang="en-US" sz="2400" b="1" dirty="0">
                <a:latin typeface="Arial Narrow" pitchFamily="34" charset="0"/>
              </a:rPr>
              <a:t>	</a:t>
            </a:r>
            <a:r>
              <a:rPr lang="en-US" sz="2400" b="1" dirty="0" smtClean="0">
                <a:latin typeface="Arial Narrow" pitchFamily="34" charset="0"/>
              </a:rPr>
              <a:t>	non-selectively as TCAs</a:t>
            </a:r>
          </a:p>
          <a:p>
            <a:pPr algn="l" rtl="0"/>
            <a:r>
              <a:rPr lang="en-US" sz="2400" b="1" dirty="0">
                <a:latin typeface="Arial Narrow" pitchFamily="34" charset="0"/>
              </a:rPr>
              <a:t>		</a:t>
            </a:r>
            <a:r>
              <a:rPr lang="en-US" sz="2400" b="1" dirty="0" smtClean="0">
                <a:latin typeface="Arial Narrow" pitchFamily="34" charset="0"/>
              </a:rPr>
              <a:t>selectively as SSRIs</a:t>
            </a:r>
            <a:endParaRPr lang="en-US" sz="2400" b="1" dirty="0">
              <a:latin typeface="Arial Narrow" panose="020B0606020202030204" pitchFamily="34" charset="0"/>
              <a:sym typeface="Wingding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105400" y="1705666"/>
            <a:ext cx="2743200" cy="1113734"/>
            <a:chOff x="5105400" y="1806928"/>
            <a:chExt cx="2743200" cy="1113734"/>
          </a:xfrm>
        </p:grpSpPr>
        <p:sp>
          <p:nvSpPr>
            <p:cNvPr id="11" name="Rectangle 10"/>
            <p:cNvSpPr/>
            <p:nvPr/>
          </p:nvSpPr>
          <p:spPr>
            <a:xfrm>
              <a:off x="5105400" y="2089665"/>
              <a:ext cx="24384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0"/>
              <a:r>
                <a:rPr lang="en-US" sz="2400" b="1" dirty="0" smtClean="0">
                  <a:latin typeface="Arial Narrow" panose="020B0606020202030204" pitchFamily="34" charset="0"/>
                  <a:sym typeface="Wingdings"/>
                </a:rPr>
                <a:t> 5HT in synapse act on 5HT</a:t>
              </a:r>
              <a:r>
                <a:rPr lang="en-US" sz="2400" b="1" baseline="-25000" dirty="0" smtClean="0">
                  <a:latin typeface="Arial Narrow" panose="020B0606020202030204" pitchFamily="34" charset="0"/>
                  <a:sym typeface="Wingdings"/>
                </a:rPr>
                <a:t>2</a:t>
              </a:r>
              <a:endParaRPr lang="en-US" sz="2400" b="1" baseline="-25000" dirty="0">
                <a:latin typeface="Arial Narrow" panose="020B0606020202030204" pitchFamily="34" charset="0"/>
                <a:sym typeface="Wingdings"/>
              </a:endParaRPr>
            </a:p>
          </p:txBody>
        </p:sp>
        <p:sp>
          <p:nvSpPr>
            <p:cNvPr id="12" name="Up Arrow 11"/>
            <p:cNvSpPr/>
            <p:nvPr/>
          </p:nvSpPr>
          <p:spPr>
            <a:xfrm>
              <a:off x="5715000" y="1806928"/>
              <a:ext cx="2133600" cy="299189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6200" y="2967146"/>
            <a:ext cx="753414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 smtClean="0">
                <a:latin typeface="Arial Narrow" panose="020B0606020202030204" pitchFamily="34" charset="0"/>
              </a:rPr>
              <a:t>Peripherally; </a:t>
            </a:r>
            <a:r>
              <a:rPr lang="en-US" sz="2400" b="1" dirty="0">
                <a:latin typeface="Arial Narrow" panose="020B0606020202030204" pitchFamily="34" charset="0"/>
              </a:rPr>
              <a:t>antagonize NO actions </a:t>
            </a:r>
            <a:r>
              <a:rPr lang="en-US" sz="2400" b="1" dirty="0" smtClean="0">
                <a:latin typeface="Arial Narrow" panose="020B0606020202030204" pitchFamily="34" charset="0"/>
              </a:rPr>
              <a:t>/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 </a:t>
            </a:r>
            <a:r>
              <a:rPr lang="en-US" sz="2400" b="1" dirty="0" smtClean="0">
                <a:latin typeface="Arial Narrow" panose="020B0606020202030204" pitchFamily="34" charset="0"/>
              </a:rPr>
              <a:t>genital sensation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</a:t>
            </a:r>
            <a:endParaRPr lang="ar-EG" sz="2400" b="1" dirty="0">
              <a:latin typeface="Arial Narrow" panose="020B060602020203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093720" y="2419529"/>
            <a:ext cx="1905000" cy="562857"/>
            <a:chOff x="3093720" y="2648129"/>
            <a:chExt cx="1905000" cy="562857"/>
          </a:xfrm>
        </p:grpSpPr>
        <p:sp>
          <p:nvSpPr>
            <p:cNvPr id="15" name="Up Arrow 14"/>
            <p:cNvSpPr/>
            <p:nvPr/>
          </p:nvSpPr>
          <p:spPr>
            <a:xfrm flipV="1">
              <a:off x="3093720" y="3061392"/>
              <a:ext cx="1905000" cy="149594"/>
            </a:xfrm>
            <a:prstGeom prst="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657600" y="2648129"/>
              <a:ext cx="762000" cy="4572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14300" y="4191000"/>
            <a:ext cx="8382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Blip>
                <a:blip r:embed="rId2"/>
              </a:buBlip>
            </a:pP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Anti-psychotic drugs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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DA </a:t>
            </a:r>
            <a:r>
              <a:rPr lang="en-US" sz="2400" b="1" dirty="0" smtClean="0">
                <a:latin typeface="Arial Narrow" panose="020B0606020202030204" pitchFamily="34" charset="0"/>
              </a:rPr>
              <a:t>antagonist + </a:t>
            </a:r>
            <a:r>
              <a:rPr lang="en-US" sz="2400" b="1" dirty="0" err="1" smtClean="0">
                <a:latin typeface="Arial Narrow" panose="020B0606020202030204" pitchFamily="34" charset="0"/>
              </a:rPr>
              <a:t>hyperprolactenemia</a:t>
            </a:r>
            <a:endParaRPr lang="en-US" sz="2400" b="1" dirty="0" smtClean="0">
              <a:latin typeface="Arial Narrow" panose="020B0606020202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4300" y="4572000"/>
            <a:ext cx="83820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Blip>
                <a:blip r:embed="rId2"/>
              </a:buBlip>
            </a:pP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Anti-epileptic drugs </a:t>
            </a:r>
            <a:r>
              <a:rPr lang="en-US" sz="2400" b="1" dirty="0" smtClean="0">
                <a:latin typeface="Arial Narrow" panose="020B0606020202030204" pitchFamily="34" charset="0"/>
              </a:rPr>
              <a:t>(phenytoin)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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have </a:t>
            </a:r>
            <a:r>
              <a:rPr lang="en-US" sz="2400" b="1" dirty="0" smtClean="0">
                <a:latin typeface="Arial Narrow" panose="020B0606020202030204" pitchFamily="34" charset="0"/>
              </a:rPr>
              <a:t>GABA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effect antagonize Exc.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A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mino acid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.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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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sedation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 </a:t>
            </a:r>
            <a:r>
              <a:rPr lang="en-US" sz="2400" b="1" dirty="0" smtClean="0">
                <a:latin typeface="Arial Narrow" panose="020B0606020202030204" pitchFamily="34" charset="0"/>
              </a:rPr>
              <a:t> </a:t>
            </a:r>
            <a:r>
              <a:rPr lang="en-US" sz="2400" b="1" dirty="0">
                <a:latin typeface="Arial Narrow" panose="020B0606020202030204" pitchFamily="34" charset="0"/>
              </a:rPr>
              <a:t>arousal.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254240" y="2797719"/>
            <a:ext cx="15320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2200" dirty="0" smtClean="0">
                <a:latin typeface="Bernard MT Condensed" panose="02050806060905020404" pitchFamily="18" charset="0"/>
                <a:sym typeface="Wingdings"/>
              </a:rPr>
              <a:t>Delay  ejaculation</a:t>
            </a:r>
            <a:endParaRPr lang="en-US" sz="2200" dirty="0">
              <a:latin typeface="Bernard MT Condensed" panose="02050806060905020404" pitchFamily="18" charset="0"/>
              <a:sym typeface="Wingding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105400" y="3540275"/>
            <a:ext cx="4419600" cy="624412"/>
            <a:chOff x="5105400" y="3540275"/>
            <a:chExt cx="4419600" cy="624412"/>
          </a:xfrm>
        </p:grpSpPr>
        <p:sp>
          <p:nvSpPr>
            <p:cNvPr id="23" name="Up Arrow 22"/>
            <p:cNvSpPr/>
            <p:nvPr/>
          </p:nvSpPr>
          <p:spPr>
            <a:xfrm flipV="1">
              <a:off x="7067744" y="3540275"/>
              <a:ext cx="1905000" cy="149594"/>
            </a:xfrm>
            <a:prstGeom prst="upArrow">
              <a:avLst/>
            </a:prstGeom>
            <a:solidFill>
              <a:srgbClr val="3101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105400" y="3733800"/>
              <a:ext cx="441960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0"/>
              <a:r>
                <a:rPr lang="en-US" sz="2200" dirty="0" smtClean="0">
                  <a:latin typeface="Bernard MT Condensed" panose="02050806060905020404" pitchFamily="18" charset="0"/>
                  <a:sym typeface="Wingdings"/>
                </a:rPr>
                <a:t>Treat Premature Ejaculation</a:t>
              </a:r>
              <a:endParaRPr lang="en-US" sz="2200" dirty="0">
                <a:latin typeface="Bernard MT Condensed" panose="02050806060905020404" pitchFamily="18" charset="0"/>
                <a:sym typeface="Wingdings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52400" y="5950803"/>
            <a:ext cx="880510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Blip>
                <a:blip r:embed="rId2"/>
              </a:buBlip>
            </a:pP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Methyl </a:t>
            </a:r>
            <a:r>
              <a:rPr lang="en-US" sz="2400" dirty="0" err="1">
                <a:solidFill>
                  <a:srgbClr val="0000FF"/>
                </a:solidFill>
                <a:latin typeface="Bernard MT Condensed" panose="02050806060905020404" pitchFamily="18" charset="0"/>
              </a:rPr>
              <a:t>dopa</a:t>
            </a: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, Reserpine </a:t>
            </a:r>
            <a:r>
              <a:rPr lang="en-US" sz="2400" b="1" dirty="0" smtClean="0">
                <a:latin typeface="Arial Narrow" panose="020B0606020202030204" pitchFamily="34" charset="0"/>
              </a:rPr>
              <a:t>!!!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 </a:t>
            </a:r>
            <a:r>
              <a:rPr lang="en-US" sz="2400" b="1" dirty="0">
                <a:latin typeface="Arial Narrow" panose="020B0606020202030204" pitchFamily="34" charset="0"/>
              </a:rPr>
              <a:t> arousal</a:t>
            </a:r>
            <a:endParaRPr lang="en-US" sz="2400" b="1" dirty="0" smtClean="0">
              <a:latin typeface="Arial Narrow" panose="020B0606020202030204" pitchFamily="34" charset="0"/>
            </a:endParaRPr>
          </a:p>
          <a:p>
            <a:pPr marL="342900" indent="-342900" algn="l" rtl="0">
              <a:buBlip>
                <a:blip r:embed="rId2"/>
              </a:buBlip>
            </a:pP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Clonidine</a:t>
            </a:r>
            <a:r>
              <a:rPr lang="en-US" sz="2400" b="1" dirty="0" smtClean="0">
                <a:latin typeface="Arial Narrow" panose="020B0606020202030204" pitchFamily="34" charset="0"/>
              </a:rPr>
              <a:t>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  </a:t>
            </a:r>
            <a:r>
              <a:rPr lang="en-US" sz="2400" b="1" dirty="0" smtClean="0">
                <a:latin typeface="Arial Narrow" panose="020B0606020202030204" pitchFamily="34" charset="0"/>
              </a:rPr>
              <a:t>arousal centrally / Vasoconstriction peripherally !!!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 </a:t>
            </a:r>
            <a:r>
              <a:rPr lang="en-US" sz="2400" b="1" dirty="0" smtClean="0">
                <a:latin typeface="Arial Narrow" panose="020B0606020202030204" pitchFamily="34" charset="0"/>
              </a:rPr>
              <a:t>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 </a:t>
            </a:r>
            <a:endParaRPr lang="en-US" sz="2400" b="1" dirty="0">
              <a:latin typeface="Arial Narrow" panose="020B0606020202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10100" y="5534681"/>
            <a:ext cx="4312399" cy="461665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Centrally acting anti-</a:t>
            </a:r>
            <a:r>
              <a:rPr lang="en-US" sz="2400" dirty="0" err="1">
                <a:solidFill>
                  <a:srgbClr val="0000FF"/>
                </a:solidFill>
                <a:latin typeface="Bernard MT Condensed" panose="02050806060905020404" pitchFamily="18" charset="0"/>
              </a:rPr>
              <a:t>hypertensives</a:t>
            </a: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 </a:t>
            </a:r>
            <a:endParaRPr lang="ar-EG" sz="2400" dirty="0">
              <a:solidFill>
                <a:srgbClr val="0000FF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21" name="Right Brace 20"/>
          <p:cNvSpPr/>
          <p:nvPr/>
        </p:nvSpPr>
        <p:spPr>
          <a:xfrm>
            <a:off x="4937760" y="2179320"/>
            <a:ext cx="228600" cy="685800"/>
          </a:xfrm>
          <a:prstGeom prst="rightBrac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9139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9" grpId="0"/>
      <p:bldP spid="22" grpId="0"/>
      <p:bldP spid="18" grpId="0"/>
      <p:bldP spid="26" grpId="0"/>
      <p:bldP spid="2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3136</TotalTime>
  <Words>1336</Words>
  <Application>Microsoft Office PowerPoint</Application>
  <PresentationFormat>On-screen Show (4:3)</PresentationFormat>
  <Paragraphs>290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Pathophysiology:     Mechanism of an erection</vt:lpstr>
      <vt:lpstr>Pathophysiology:     Mechanism of an erection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Enjoy My Fine Releases.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DR.Ahmed Saker 2O11</dc:creator>
  <cp:lastModifiedBy>User</cp:lastModifiedBy>
  <cp:revision>324</cp:revision>
  <dcterms:created xsi:type="dcterms:W3CDTF">2014-03-19T18:59:17Z</dcterms:created>
  <dcterms:modified xsi:type="dcterms:W3CDTF">2016-03-23T11:02:35Z</dcterms:modified>
</cp:coreProperties>
</file>