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0" r:id="rId2"/>
    <p:sldId id="268" r:id="rId3"/>
    <p:sldId id="270" r:id="rId4"/>
    <p:sldId id="318" r:id="rId5"/>
    <p:sldId id="319" r:id="rId6"/>
    <p:sldId id="273" r:id="rId7"/>
    <p:sldId id="275" r:id="rId8"/>
    <p:sldId id="321" r:id="rId9"/>
    <p:sldId id="323" r:id="rId10"/>
    <p:sldId id="274" r:id="rId11"/>
    <p:sldId id="269" r:id="rId12"/>
    <p:sldId id="310" r:id="rId13"/>
    <p:sldId id="311" r:id="rId14"/>
    <p:sldId id="312" r:id="rId15"/>
    <p:sldId id="281" r:id="rId16"/>
    <p:sldId id="302" r:id="rId17"/>
    <p:sldId id="282" r:id="rId18"/>
    <p:sldId id="279" r:id="rId19"/>
    <p:sldId id="288" r:id="rId20"/>
    <p:sldId id="303" r:id="rId21"/>
    <p:sldId id="326" r:id="rId22"/>
    <p:sldId id="325" r:id="rId23"/>
    <p:sldId id="324" r:id="rId24"/>
    <p:sldId id="28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CAAE"/>
    <a:srgbClr val="FFFFCC"/>
    <a:srgbClr val="FFE1F0"/>
    <a:srgbClr val="FF99CC"/>
    <a:srgbClr val="FFED81"/>
    <a:srgbClr val="FEDA02"/>
    <a:srgbClr val="FFFF99"/>
    <a:srgbClr val="00CC99"/>
    <a:srgbClr val="660033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36A851-0F6F-4A8C-8A87-35AC056B8061}" type="datetimeFigureOut">
              <a:rPr lang="en-US" smtClean="0"/>
              <a:pPr/>
              <a:t>4/3/2016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BB390D-D4C1-4152-8B54-D4B19BD511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77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95A4E9-CA4F-4504-9196-84D8CEF85A25}" type="slidenum">
              <a:rPr lang="ar-SA" smtClean="0"/>
              <a:pPr/>
              <a:t>4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29836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B3B931-8413-4603-A0FD-D8B593038869}" type="slidenum">
              <a:rPr lang="ar-SA" smtClean="0"/>
              <a:pPr/>
              <a:t>5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558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95A4E9-CA4F-4504-9196-84D8CEF85A25}" type="slidenum">
              <a:rPr lang="ar-SA" smtClean="0"/>
              <a:pPr/>
              <a:t>8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44403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C318909-DF64-498A-972D-C4DCEE088C63}" type="slidenum">
              <a:rPr lang="ar-SA" altLang="en-US"/>
              <a:pPr eaLnBrk="1" hangingPunct="1"/>
              <a:t>21</a:t>
            </a:fld>
            <a:endParaRPr lang="en-US" alt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580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5E26287-1F10-4057-B93E-24AA8EC8FE29}" type="slidenum">
              <a:rPr lang="ar-SA" altLang="en-US"/>
              <a:pPr eaLnBrk="1" hangingPunct="1"/>
              <a:t>22</a:t>
            </a:fld>
            <a:endParaRPr lang="en-US" alt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935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57E20B5-B187-4731-AB2E-060E240FAB01}" type="slidenum">
              <a:rPr lang="ar-SA" altLang="en-US"/>
              <a:pPr eaLnBrk="1" hangingPunct="1"/>
              <a:t>23</a:t>
            </a:fld>
            <a:endParaRPr lang="en-US" alt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13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2A016-4F09-4273-BBEB-EB4F7F8694B8}" type="datetimeFigureOut">
              <a:rPr lang="en-US" smtClean="0"/>
              <a:pPr/>
              <a:t>4/3/2016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9E543-DCE8-4514-8921-B5A1013ACA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2A016-4F09-4273-BBEB-EB4F7F8694B8}" type="datetimeFigureOut">
              <a:rPr lang="en-US" smtClean="0"/>
              <a:pPr/>
              <a:t>4/3/2016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9E543-DCE8-4514-8921-B5A1013ACA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2A016-4F09-4273-BBEB-EB4F7F8694B8}" type="datetimeFigureOut">
              <a:rPr lang="en-US" smtClean="0"/>
              <a:pPr/>
              <a:t>4/3/2016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9E543-DCE8-4514-8921-B5A1013ACA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2A016-4F09-4273-BBEB-EB4F7F8694B8}" type="datetimeFigureOut">
              <a:rPr lang="en-US" smtClean="0"/>
              <a:pPr/>
              <a:t>4/3/2016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9E543-DCE8-4514-8921-B5A1013ACA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2A016-4F09-4273-BBEB-EB4F7F8694B8}" type="datetimeFigureOut">
              <a:rPr lang="en-US" smtClean="0"/>
              <a:pPr/>
              <a:t>4/3/2016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9E543-DCE8-4514-8921-B5A1013ACA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2A016-4F09-4273-BBEB-EB4F7F8694B8}" type="datetimeFigureOut">
              <a:rPr lang="en-US" smtClean="0"/>
              <a:pPr/>
              <a:t>4/3/2016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9E543-DCE8-4514-8921-B5A1013ACA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2A016-4F09-4273-BBEB-EB4F7F8694B8}" type="datetimeFigureOut">
              <a:rPr lang="en-US" smtClean="0"/>
              <a:pPr/>
              <a:t>4/3/2016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9E543-DCE8-4514-8921-B5A1013ACA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2A016-4F09-4273-BBEB-EB4F7F8694B8}" type="datetimeFigureOut">
              <a:rPr lang="en-US" smtClean="0"/>
              <a:pPr/>
              <a:t>4/3/2016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9E543-DCE8-4514-8921-B5A1013ACA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2A016-4F09-4273-BBEB-EB4F7F8694B8}" type="datetimeFigureOut">
              <a:rPr lang="en-US" smtClean="0"/>
              <a:pPr/>
              <a:t>4/3/2016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9E543-DCE8-4514-8921-B5A1013ACA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2A016-4F09-4273-BBEB-EB4F7F8694B8}" type="datetimeFigureOut">
              <a:rPr lang="en-US" smtClean="0"/>
              <a:pPr/>
              <a:t>4/3/2016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9E543-DCE8-4514-8921-B5A1013ACA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2A016-4F09-4273-BBEB-EB4F7F8694B8}" type="datetimeFigureOut">
              <a:rPr lang="en-US" smtClean="0"/>
              <a:pPr/>
              <a:t>4/3/2016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9E543-DCE8-4514-8921-B5A1013ACA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2A016-4F09-4273-BBEB-EB4F7F8694B8}" type="datetimeFigureOut">
              <a:rPr lang="en-US" smtClean="0"/>
              <a:pPr/>
              <a:t>4/3/2016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9E543-DCE8-4514-8921-B5A1013ACAA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A1B1A"/>
            </a:gs>
            <a:gs pos="15000">
              <a:srgbClr val="760000"/>
            </a:gs>
            <a:gs pos="78000">
              <a:srgbClr val="BD0762"/>
            </a:gs>
            <a:gs pos="82000">
              <a:srgbClr val="EA7500"/>
            </a:gs>
            <a:gs pos="94000">
              <a:schemeClr val="bg2">
                <a:lumMod val="90000"/>
              </a:schemeClr>
            </a:gs>
            <a:gs pos="94000">
              <a:schemeClr val="bg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us.123rf.com/400wm/400/400/Andreus/andreus0703/andreus070300079/830502-sperm-cell-trying-to-reach-a-female-ovum-digital-illustration.jpg"/>
          <p:cNvPicPr>
            <a:picLocks noChangeAspect="1" noChangeArrowheads="1"/>
          </p:cNvPicPr>
          <p:nvPr/>
        </p:nvPicPr>
        <p:blipFill>
          <a:blip r:embed="rId2" cstate="print"/>
          <a:srcRect b="8000"/>
          <a:stretch>
            <a:fillRect/>
          </a:stretch>
        </p:blipFill>
        <p:spPr bwMode="auto">
          <a:xfrm>
            <a:off x="228600" y="3505200"/>
            <a:ext cx="4495801" cy="3102103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28600" y="609600"/>
            <a:ext cx="4953000" cy="6858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PHARMACOLOGY OF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pic>
        <p:nvPicPr>
          <p:cNvPr id="21506" name="Picture 2" descr="http://www.psdgraphics.com/wp-content/uploads/2009/06/female-sig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137" r="26339"/>
          <a:stretch>
            <a:fillRect/>
          </a:stretch>
        </p:blipFill>
        <p:spPr bwMode="auto">
          <a:xfrm rot="19273429">
            <a:off x="212527" y="3041468"/>
            <a:ext cx="756881" cy="1368085"/>
          </a:xfrm>
          <a:prstGeom prst="rect">
            <a:avLst/>
          </a:prstGeom>
          <a:noFill/>
        </p:spPr>
      </p:pic>
      <p:pic>
        <p:nvPicPr>
          <p:cNvPr id="7" name="Picture 2" descr="http://www.psdgraphics.com/wp-content/uploads/2009/06/female-sig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137" r="26339"/>
          <a:stretch>
            <a:fillRect/>
          </a:stretch>
        </p:blipFill>
        <p:spPr bwMode="auto">
          <a:xfrm rot="1938018">
            <a:off x="4202553" y="5834113"/>
            <a:ext cx="642338" cy="1161045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228393" y="1828800"/>
            <a:ext cx="5223674" cy="1143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Down">
              <a:avLst/>
            </a:prstTxWarp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55000" endA="50" endPos="85000" dist="60007" dir="5400000" sy="-100000" algn="bl" rotWithShape="0"/>
                </a:effectLst>
              </a:rPr>
              <a:t>CONTRACEPTION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reflection blurRad="6350" stA="55000" endA="50" endPos="85000" dist="60007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A1B1A"/>
            </a:gs>
            <a:gs pos="15000">
              <a:srgbClr val="760000"/>
            </a:gs>
            <a:gs pos="78000">
              <a:srgbClr val="BD0762"/>
            </a:gs>
            <a:gs pos="82000">
              <a:srgbClr val="EA7500"/>
            </a:gs>
            <a:gs pos="94000">
              <a:schemeClr val="bg2">
                <a:lumMod val="90000"/>
              </a:schemeClr>
            </a:gs>
            <a:gs pos="94000">
              <a:schemeClr val="bg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5562600" y="152400"/>
            <a:ext cx="3352800" cy="400110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3F3F3"/>
                </a:solidFill>
                <a:latin typeface="Arial Narrow" pitchFamily="34" charset="0"/>
              </a:rPr>
              <a:t>COMBINED Pills [COC] </a:t>
            </a:r>
            <a:r>
              <a:rPr lang="en-US" sz="2000" b="1" i="1" dirty="0" smtClean="0">
                <a:solidFill>
                  <a:srgbClr val="F3F3F3"/>
                </a:solidFill>
                <a:latin typeface="Freestyle Script" pitchFamily="66" charset="0"/>
              </a:rPr>
              <a:t>Continued</a:t>
            </a:r>
            <a:endParaRPr lang="en-US" sz="2400" b="1" i="1" dirty="0">
              <a:solidFill>
                <a:srgbClr val="F3F3F3"/>
              </a:solidFill>
              <a:latin typeface="Freestyle Script" pitchFamily="66" charset="0"/>
            </a:endParaRPr>
          </a:p>
        </p:txBody>
      </p:sp>
      <p:sp>
        <p:nvSpPr>
          <p:cNvPr id="17" name="5-Point Star 16"/>
          <p:cNvSpPr/>
          <p:nvPr/>
        </p:nvSpPr>
        <p:spPr>
          <a:xfrm>
            <a:off x="26504" y="19880"/>
            <a:ext cx="381000" cy="381000"/>
          </a:xfrm>
          <a:prstGeom prst="star5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562600" y="152400"/>
            <a:ext cx="3352800" cy="400110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3F3F3"/>
                </a:solidFill>
                <a:latin typeface="Arial Narrow" pitchFamily="34" charset="0"/>
              </a:rPr>
              <a:t>COMBINED Pills [COC] </a:t>
            </a:r>
            <a:r>
              <a:rPr lang="en-US" sz="2000" b="1" i="1" dirty="0" smtClean="0">
                <a:solidFill>
                  <a:srgbClr val="F3F3F3"/>
                </a:solidFill>
                <a:latin typeface="Freestyle Script" pitchFamily="66" charset="0"/>
              </a:rPr>
              <a:t>Continued</a:t>
            </a:r>
            <a:endParaRPr lang="en-US" sz="2400" b="1" i="1" dirty="0">
              <a:solidFill>
                <a:srgbClr val="F3F3F3"/>
              </a:solidFill>
              <a:latin typeface="Freestyle Script" pitchFamily="66" charset="0"/>
            </a:endParaRPr>
          </a:p>
        </p:txBody>
      </p:sp>
      <p:sp>
        <p:nvSpPr>
          <p:cNvPr id="19" name="5-Point Star 18"/>
          <p:cNvSpPr/>
          <p:nvPr/>
        </p:nvSpPr>
        <p:spPr>
          <a:xfrm>
            <a:off x="8610600" y="457200"/>
            <a:ext cx="381000" cy="381000"/>
          </a:xfrm>
          <a:prstGeom prst="star5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83996" y="152400"/>
            <a:ext cx="1797204" cy="430887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660033"/>
              </a:gs>
              <a:gs pos="100000">
                <a:srgbClr val="E2004B"/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3F3F3"/>
                </a:solidFill>
                <a:latin typeface="Bernard MT Condensed" pitchFamily="18" charset="0"/>
              </a:rPr>
              <a:t>Seasonal Pills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2400" y="990600"/>
            <a:ext cx="9144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Are known as  Continuous / Extended cycle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 </a:t>
            </a:r>
            <a:r>
              <a:rPr lang="en-US" sz="2400" b="1" dirty="0" smtClean="0">
                <a:solidFill>
                  <a:srgbClr val="FFFF00"/>
                </a:solidFill>
                <a:latin typeface="Arial Narrow" pitchFamily="34" charset="0"/>
                <a:sym typeface="Wingdings 3"/>
              </a:rPr>
              <a:t>Cover 91 days schedule</a:t>
            </a:r>
            <a:endParaRPr lang="en-US" sz="2400" b="1" dirty="0" smtClean="0">
              <a:solidFill>
                <a:srgbClr val="FFFF00"/>
              </a:solidFill>
              <a:latin typeface="Arial Narrow" pitchFamily="34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Taken </a:t>
            </a:r>
            <a:r>
              <a:rPr lang="en-US" sz="2400" b="1" dirty="0" smtClean="0">
                <a:solidFill>
                  <a:srgbClr val="FFFF00"/>
                </a:solidFill>
                <a:latin typeface="Arial Narrow" pitchFamily="34" charset="0"/>
              </a:rPr>
              <a:t>continuously for 84 days, break for 7 days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Has very low doses of both estrogens and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progestins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buBlip>
                <a:blip r:embed="rId2"/>
              </a:buBlip>
            </a:pP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i="1" u="sng" dirty="0" smtClean="0">
                <a:solidFill>
                  <a:schemeClr val="bg1"/>
                </a:solidFill>
                <a:latin typeface="Arial Narrow" pitchFamily="34" charset="0"/>
              </a:rPr>
              <a:t>Benefit;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It lessens menstrual periods to 4 times a  year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 useful in those who have pre-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menestrual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or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menestrual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disorders, and in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perimenopausal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women with vasomotor symptoms on pill free days. </a:t>
            </a:r>
          </a:p>
          <a:p>
            <a:pPr>
              <a:buBlip>
                <a:blip r:embed="rId2"/>
              </a:buBlip>
            </a:pP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buBlip>
                <a:blip r:embed="rId2"/>
              </a:buBlip>
            </a:pP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i="1" u="sng" dirty="0" smtClean="0">
                <a:solidFill>
                  <a:schemeClr val="bg1"/>
                </a:solidFill>
                <a:latin typeface="Arial Narrow" pitchFamily="34" charset="0"/>
              </a:rPr>
              <a:t>Disadvantages;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Higher incidence of breakthrough bleeding &amp; spotting during early use. </a:t>
            </a:r>
          </a:p>
          <a:p>
            <a:pPr>
              <a:buBlip>
                <a:blip r:embed="rId2"/>
              </a:buBlip>
            </a:pP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buBlip>
                <a:blip r:embed="rId2"/>
              </a:buBlip>
            </a:pP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buBlip>
                <a:blip r:embed="rId2"/>
              </a:buBlip>
            </a:pP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A1B1A"/>
            </a:gs>
            <a:gs pos="15000">
              <a:srgbClr val="760000"/>
            </a:gs>
            <a:gs pos="78000">
              <a:srgbClr val="BD0762"/>
            </a:gs>
            <a:gs pos="82000">
              <a:srgbClr val="EA7500"/>
            </a:gs>
            <a:gs pos="94000">
              <a:schemeClr val="bg2">
                <a:lumMod val="90000"/>
              </a:schemeClr>
            </a:gs>
            <a:gs pos="94000">
              <a:schemeClr val="bg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1200" y="228600"/>
            <a:ext cx="5715000" cy="461665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3F3F3"/>
                </a:solidFill>
                <a:latin typeface="Arial Narrow" pitchFamily="34" charset="0"/>
              </a:rPr>
              <a:t>COMBINED Pills [COC] </a:t>
            </a:r>
            <a:r>
              <a:rPr lang="en-US" sz="2400" b="1" i="1" dirty="0" smtClean="0">
                <a:solidFill>
                  <a:srgbClr val="F3F3F3"/>
                </a:solidFill>
                <a:latin typeface="Freestyle Script" pitchFamily="66" charset="0"/>
              </a:rPr>
              <a:t>Continued</a:t>
            </a:r>
            <a:endParaRPr lang="en-US" sz="2400" b="1" i="1" dirty="0">
              <a:solidFill>
                <a:srgbClr val="F3F3F3"/>
              </a:solidFill>
              <a:latin typeface="Freestyle Script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9952" y="2750853"/>
            <a:ext cx="8610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3400" indent="-274320">
              <a:spcBef>
                <a:spcPts val="1200"/>
              </a:spcBef>
              <a:buFont typeface="Wingdings" pitchFamily="2" charset="2"/>
              <a:buAutoNum type="arabicPeriod"/>
            </a:pPr>
            <a:r>
              <a:rPr lang="en-US" sz="2200" dirty="0" err="1" smtClean="0">
                <a:solidFill>
                  <a:srgbClr val="FFDED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Monophasic</a:t>
            </a:r>
            <a:r>
              <a:rPr lang="en-US" sz="2400" b="1" dirty="0" smtClean="0">
                <a:solidFill>
                  <a:srgbClr val="FDFCED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solidFill>
                  <a:srgbClr val="FDFCED"/>
                </a:solidFill>
                <a:latin typeface="Arial Narrow" pitchFamily="34" charset="0"/>
              </a:rPr>
              <a:t>(a fixed amount of estrogen &amp; progestin) </a:t>
            </a:r>
          </a:p>
          <a:p>
            <a:pPr marL="533400" indent="-274320">
              <a:spcBef>
                <a:spcPts val="1200"/>
              </a:spcBef>
              <a:buFont typeface="Wingdings" pitchFamily="2" charset="2"/>
              <a:buAutoNum type="arabicPeriod"/>
            </a:pPr>
            <a:r>
              <a:rPr lang="en-US" sz="2200" dirty="0" smtClean="0">
                <a:solidFill>
                  <a:srgbClr val="FFDED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Biphasic</a:t>
            </a:r>
            <a:r>
              <a:rPr lang="en-US" sz="2400" b="1" dirty="0" smtClean="0">
                <a:solidFill>
                  <a:srgbClr val="FDFCED"/>
                </a:solidFill>
                <a:latin typeface="Arial Narrow" pitchFamily="34" charset="0"/>
              </a:rPr>
              <a:t> (2 doses)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solidFill>
                  <a:srgbClr val="FDFCED"/>
                </a:solidFill>
                <a:latin typeface="Arial Narrow" pitchFamily="34" charset="0"/>
              </a:rPr>
              <a:t>(a fixed amount of estrogen, while amount of progestin increases stepwise in the second half of the cycle) </a:t>
            </a:r>
          </a:p>
          <a:p>
            <a:pPr marL="533400" indent="-274320">
              <a:spcBef>
                <a:spcPts val="1200"/>
              </a:spcBef>
              <a:buFont typeface="Wingdings" pitchFamily="2" charset="2"/>
              <a:buAutoNum type="arabicPeriod"/>
            </a:pPr>
            <a:r>
              <a:rPr lang="en-US" sz="2200" dirty="0" err="1" smtClean="0">
                <a:solidFill>
                  <a:srgbClr val="FFDED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Triphasic</a:t>
            </a:r>
            <a:r>
              <a:rPr lang="en-US" sz="2400" b="1" dirty="0" smtClean="0">
                <a:solidFill>
                  <a:srgbClr val="FDFCED"/>
                </a:solidFill>
                <a:latin typeface="Arial Narrow" pitchFamily="34" charset="0"/>
              </a:rPr>
              <a:t> (3 doses)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solidFill>
                  <a:srgbClr val="FDFCED"/>
                </a:solidFill>
                <a:latin typeface="Arial Narrow" pitchFamily="34" charset="0"/>
              </a:rPr>
              <a:t>(amount of estrogen; fixed or variable &amp; amount of progestin increases stepwise in 3 phases).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4800" y="1408392"/>
            <a:ext cx="68138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Currently, their formulation is improved to mimic the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natural on going changes in hormonal profile.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279952" y="2248677"/>
            <a:ext cx="662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Accordingly we have now the phase formulations</a:t>
            </a:r>
            <a:endParaRPr lang="en-US" sz="2400" dirty="0"/>
          </a:p>
        </p:txBody>
      </p:sp>
      <p:sp>
        <p:nvSpPr>
          <p:cNvPr id="9" name="5-Point Star 8"/>
          <p:cNvSpPr/>
          <p:nvPr/>
        </p:nvSpPr>
        <p:spPr>
          <a:xfrm>
            <a:off x="26504" y="19880"/>
            <a:ext cx="506896" cy="513520"/>
          </a:xfrm>
          <a:prstGeom prst="star5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7087" y="864513"/>
            <a:ext cx="1590906" cy="430887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660033"/>
              </a:gs>
              <a:gs pos="100000">
                <a:srgbClr val="E2004B"/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3F3F3"/>
                </a:solidFill>
                <a:latin typeface="Bernard MT Condensed" pitchFamily="18" charset="0"/>
              </a:rPr>
              <a:t>Monthly Pills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8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A1B1A"/>
            </a:gs>
            <a:gs pos="15000">
              <a:srgbClr val="760000"/>
            </a:gs>
            <a:gs pos="78000">
              <a:srgbClr val="BD0762"/>
            </a:gs>
            <a:gs pos="82000">
              <a:srgbClr val="EA7500"/>
            </a:gs>
            <a:gs pos="94000">
              <a:schemeClr val="bg2">
                <a:lumMod val="90000"/>
              </a:schemeClr>
            </a:gs>
            <a:gs pos="94000">
              <a:schemeClr val="bg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62600" y="152400"/>
            <a:ext cx="3352800" cy="400110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3F3F3"/>
                </a:solidFill>
                <a:latin typeface="Arial Narrow" pitchFamily="34" charset="0"/>
              </a:rPr>
              <a:t>COMBINED Pills [COC] </a:t>
            </a:r>
            <a:r>
              <a:rPr lang="en-US" sz="2000" b="1" i="1" dirty="0" smtClean="0">
                <a:solidFill>
                  <a:srgbClr val="F3F3F3"/>
                </a:solidFill>
                <a:latin typeface="Freestyle Script" pitchFamily="66" charset="0"/>
              </a:rPr>
              <a:t>Continued</a:t>
            </a:r>
            <a:endParaRPr lang="en-US" sz="2400" b="1" i="1" dirty="0">
              <a:solidFill>
                <a:srgbClr val="F3F3F3"/>
              </a:solidFill>
              <a:latin typeface="Freestyle Script" pitchFamily="66" charset="0"/>
            </a:endParaRPr>
          </a:p>
        </p:txBody>
      </p:sp>
      <p:graphicFrame>
        <p:nvGraphicFramePr>
          <p:cNvPr id="8" name="Group 2"/>
          <p:cNvGraphicFramePr>
            <a:graphicFrameLocks/>
          </p:cNvGraphicFramePr>
          <p:nvPr/>
        </p:nvGraphicFramePr>
        <p:xfrm>
          <a:off x="381000" y="579439"/>
          <a:ext cx="8458200" cy="6126161"/>
        </p:xfrm>
        <a:graphic>
          <a:graphicData uri="http://schemas.openxmlformats.org/drawingml/2006/table">
            <a:tbl>
              <a:tblPr/>
              <a:tblGrid>
                <a:gridCol w="4191000"/>
                <a:gridCol w="1371600"/>
                <a:gridCol w="609600"/>
                <a:gridCol w="1676400"/>
                <a:gridCol w="609600"/>
              </a:tblGrid>
              <a:tr h="3826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Bernard MT Condensed" pitchFamily="18" charset="0"/>
                          <a:cs typeface="Times New Roman" pitchFamily="18" charset="0"/>
                        </a:rPr>
                        <a:t>Estrogen  (mg)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Bernard MT Condensed" pitchFamily="18" charset="0"/>
                          <a:cs typeface="Times New Roman" pitchFamily="18" charset="0"/>
                        </a:rPr>
                        <a:t>Progestin   (mg)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26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ernard MT Condensed" pitchFamily="18" charset="0"/>
                          <a:cs typeface="Times New Roman" pitchFamily="18" charset="0"/>
                        </a:rPr>
                        <a:t>Monophasic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ernard MT Condensed" pitchFamily="18" charset="0"/>
                          <a:cs typeface="Times New Roman" pitchFamily="18" charset="0"/>
                        </a:rPr>
                        <a:t> combination tablets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</a:tr>
              <a:tr h="38113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Loestrin 21 1/20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Ethinyl estradiol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0.02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Norethindrone acetate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</a:tr>
              <a:tr h="38260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Desogen, Apri, Ortho-Cept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Ethinyl estradiol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0.03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Desogestrel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</a:tr>
              <a:tr h="38260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Brevicon, Modicon, Necon 0.5/35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Ethinyl estradiol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0.035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Norethindrone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</a:tr>
              <a:tr h="38260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Demulen 1/35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Ethinyl estradiol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0.035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Ethynodiol diacetate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</a:tr>
              <a:tr h="38260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Nelova 1/35 E, Ortho-Novum 1/35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Ethinyl estradiol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0.035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Norethindrone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</a:tr>
              <a:tr h="39147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Ovcon 35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Ethinyl estradiol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0.035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Norethindrone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0.4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</a:tr>
              <a:tr h="38113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Demulen 1/50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Ethinyl estradlol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Ethynodiol dlacetate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</a:tr>
              <a:tr h="38260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Ovcon 50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Ethinyl estradlol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Norethindrone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</a:tr>
              <a:tr h="38260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Ovral-28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Ethinyl estradiol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D,L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-Norgestrel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</a:tr>
              <a:tr h="38260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Norinyl 1/50, Ortho-Novum 1/50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Mestranol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Norethindrone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</a:tr>
              <a:tr h="3826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ernard MT Condensed" pitchFamily="18" charset="0"/>
                          <a:ea typeface="+mn-ea"/>
                          <a:cs typeface="Times New Roman" pitchFamily="18" charset="0"/>
                        </a:rPr>
                        <a:t>Biphasic combination tablets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</a:tr>
              <a:tr h="38113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Jenest-28, Ortho-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Novum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10/11, 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Necon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10/11, 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Nelova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10/11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</a:tr>
              <a:tr h="38260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Days 1—10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Ethinyl estradiol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0.035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Norethindrone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</a:tr>
              <a:tr h="38260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Days 11—21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Ethinyl estradlol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0.035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Norethlndrone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A1B1A"/>
            </a:gs>
            <a:gs pos="15000">
              <a:srgbClr val="760000"/>
            </a:gs>
            <a:gs pos="78000">
              <a:srgbClr val="BD0762"/>
            </a:gs>
            <a:gs pos="82000">
              <a:srgbClr val="EA7500"/>
            </a:gs>
            <a:gs pos="94000">
              <a:schemeClr val="bg2">
                <a:lumMod val="90000"/>
              </a:schemeClr>
            </a:gs>
            <a:gs pos="94000">
              <a:schemeClr val="bg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152400"/>
            <a:ext cx="4343400" cy="461665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3F3F3"/>
                </a:solidFill>
                <a:latin typeface="Arial Narrow" pitchFamily="34" charset="0"/>
              </a:rPr>
              <a:t>COMBINED Pills [COC] </a:t>
            </a:r>
            <a:r>
              <a:rPr lang="en-US" sz="2400" b="1" i="1" dirty="0" smtClean="0">
                <a:solidFill>
                  <a:srgbClr val="F3F3F3"/>
                </a:solidFill>
                <a:latin typeface="Freestyle Script" pitchFamily="66" charset="0"/>
              </a:rPr>
              <a:t>Continued</a:t>
            </a:r>
            <a:endParaRPr lang="en-US" sz="2400" b="1" i="1" dirty="0">
              <a:solidFill>
                <a:srgbClr val="F3F3F3"/>
              </a:solidFill>
              <a:latin typeface="Freestyle Script" pitchFamily="66" charset="0"/>
            </a:endParaRPr>
          </a:p>
        </p:txBody>
      </p:sp>
      <p:graphicFrame>
        <p:nvGraphicFramePr>
          <p:cNvPr id="5" name="Group 160"/>
          <p:cNvGraphicFramePr>
            <a:graphicFrameLocks noGrp="1"/>
          </p:cNvGraphicFramePr>
          <p:nvPr/>
        </p:nvGraphicFramePr>
        <p:xfrm>
          <a:off x="1371600" y="914400"/>
          <a:ext cx="6553200" cy="5270505"/>
        </p:xfrm>
        <a:graphic>
          <a:graphicData uri="http://schemas.openxmlformats.org/drawingml/2006/table">
            <a:tbl>
              <a:tblPr/>
              <a:tblGrid>
                <a:gridCol w="2819400"/>
                <a:gridCol w="1371600"/>
                <a:gridCol w="533400"/>
                <a:gridCol w="1219200"/>
                <a:gridCol w="609600"/>
              </a:tblGrid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Bernard MT Condensed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Bernard MT Condensed" pitchFamily="18" charset="0"/>
                          <a:cs typeface="Times New Roman" pitchFamily="18" charset="0"/>
                        </a:rPr>
                        <a:t>Estrogen  (mg) 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Bernard MT Condensed" pitchFamily="18" charset="0"/>
                          <a:cs typeface="Times New Roman" pitchFamily="18" charset="0"/>
                        </a:rPr>
                        <a:t>Progestin   (mg)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ernard MT Condensed" pitchFamily="18" charset="0"/>
                          <a:ea typeface="+mn-ea"/>
                          <a:cs typeface="Times New Roman" pitchFamily="18" charset="0"/>
                        </a:rPr>
                        <a:t>Triphaslc</a:t>
                      </a: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ernard MT Condensed" pitchFamily="18" charset="0"/>
                          <a:ea typeface="+mn-ea"/>
                          <a:cs typeface="Times New Roman" pitchFamily="18" charset="0"/>
                        </a:rPr>
                        <a:t> combination tablets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Triphasil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Tri-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Levlen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Trivora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Days 1—6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Ethinyl estradlol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0.03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-Norgestrel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Days 7—11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Ethinyl estradiol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0.04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-Norgestrel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0.075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Days 12—21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Ethinyl estradiol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0.03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-Norgestrel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0.125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Ortho-Novum 7/7/7,  Necon 7/7/7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Days 1—7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Ethiriyl estradiol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0.035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Norethindrone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Days 8—14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Ethinyl estradiol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0.035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Norethindrone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0.75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Days 15—21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Ethinyl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estradiol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0.035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Norethindrone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Ortho-TrI-Cyclen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Days 1—7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Ethinyl estradiol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0.035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Norgestimate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0.18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Days 8—14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Ethinyl estradiol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0.035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Norgestlmate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0.215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Days 15—21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Ethinyl estradiol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0.035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Norgestimate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A1B1A"/>
            </a:gs>
            <a:gs pos="15000">
              <a:srgbClr val="760000"/>
            </a:gs>
            <a:gs pos="78000">
              <a:srgbClr val="BD0762"/>
            </a:gs>
            <a:gs pos="82000">
              <a:srgbClr val="EA7500"/>
            </a:gs>
            <a:gs pos="94000">
              <a:schemeClr val="bg2">
                <a:lumMod val="90000"/>
              </a:schemeClr>
            </a:gs>
            <a:gs pos="94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5562600" y="152400"/>
            <a:ext cx="3352800" cy="400110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3F3F3"/>
                </a:solidFill>
                <a:latin typeface="Arial Narrow" pitchFamily="34" charset="0"/>
              </a:rPr>
              <a:t>COMBINED Pills [COC] </a:t>
            </a:r>
            <a:r>
              <a:rPr lang="en-US" sz="2000" b="1" i="1" dirty="0" smtClean="0">
                <a:solidFill>
                  <a:srgbClr val="F3F3F3"/>
                </a:solidFill>
                <a:latin typeface="Freestyle Script" pitchFamily="66" charset="0"/>
              </a:rPr>
              <a:t>Continued</a:t>
            </a:r>
            <a:endParaRPr lang="en-US" sz="2400" b="1" i="1" dirty="0">
              <a:solidFill>
                <a:srgbClr val="F3F3F3"/>
              </a:solidFill>
              <a:latin typeface="Freestyle Script" pitchFamily="66" charset="0"/>
            </a:endParaRPr>
          </a:p>
        </p:txBody>
      </p:sp>
      <p:sp>
        <p:nvSpPr>
          <p:cNvPr id="17" name="5-Point Star 16"/>
          <p:cNvSpPr/>
          <p:nvPr/>
        </p:nvSpPr>
        <p:spPr>
          <a:xfrm>
            <a:off x="26504" y="19880"/>
            <a:ext cx="506896" cy="513520"/>
          </a:xfrm>
          <a:prstGeom prst="star5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505200" y="697605"/>
            <a:ext cx="56388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/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1. Nausea and breast tenderness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2. Headache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3.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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Skin Pigmentation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4. Impair glucose tolerance (hyperglycemia)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5.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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incidence of breast, vaginal &amp; </a:t>
            </a:r>
          </a:p>
          <a:p>
            <a:pPr>
              <a:lnSpc>
                <a:spcPts val="24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    cervical cancer??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6. Cardiovascular - major concern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      a.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Thromboembolism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      b. Hypertension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7.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 f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requency of gall bladder disease</a:t>
            </a:r>
            <a:endParaRPr lang="en-US" sz="2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505200" y="4267200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1. Nausea,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vomiting&amp;headache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2. Slightly higher failure rate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3. Fatigue, depression of mood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4. Menstrual irregularities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5. Weight gain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6.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Hirsutism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7.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Masculinization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(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Norethindrone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)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8. Ectopic pregnancy. 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  <a:cs typeface="Times New Roman" pitchFamily="18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433590" y="838994"/>
            <a:ext cx="2680798" cy="3961606"/>
            <a:chOff x="433590" y="838994"/>
            <a:chExt cx="2680798" cy="3961606"/>
          </a:xfrm>
        </p:grpSpPr>
        <p:sp>
          <p:nvSpPr>
            <p:cNvPr id="23" name="Rectangle 22"/>
            <p:cNvSpPr/>
            <p:nvPr/>
          </p:nvSpPr>
          <p:spPr>
            <a:xfrm>
              <a:off x="433590" y="4338935"/>
              <a:ext cx="2680798" cy="461665"/>
            </a:xfrm>
            <a:prstGeom prst="rect">
              <a:avLst/>
            </a:prstGeom>
            <a:gradFill flip="none" rotWithShape="1">
              <a:gsLst>
                <a:gs pos="0">
                  <a:srgbClr val="E2004B">
                    <a:shade val="30000"/>
                    <a:satMod val="115000"/>
                  </a:srgbClr>
                </a:gs>
                <a:gs pos="50000">
                  <a:srgbClr val="660033"/>
                </a:gs>
                <a:gs pos="100000">
                  <a:srgbClr val="E2004B"/>
                </a:gs>
              </a:gsLst>
              <a:lin ang="2700000" scaled="1"/>
              <a:tileRect/>
            </a:gradFill>
            <a:ln w="38100">
              <a:solidFill>
                <a:srgbClr val="FFDED5"/>
              </a:solidFill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3F3F3"/>
                  </a:solidFill>
                  <a:latin typeface="Bernard MT Condensed" pitchFamily="18" charset="0"/>
                </a:rPr>
                <a:t>B. Progestin Related </a:t>
              </a: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rot="5400000">
              <a:off x="-1295400" y="2590800"/>
              <a:ext cx="3505200" cy="1588"/>
            </a:xfrm>
            <a:prstGeom prst="straightConnector1">
              <a:avLst/>
            </a:prstGeom>
            <a:ln w="38100">
              <a:solidFill>
                <a:srgbClr val="FFE1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761206" y="877631"/>
            <a:ext cx="2565836" cy="689471"/>
            <a:chOff x="761206" y="877631"/>
            <a:chExt cx="2565836" cy="689471"/>
          </a:xfrm>
        </p:grpSpPr>
        <p:sp>
          <p:nvSpPr>
            <p:cNvPr id="22" name="Rectangle 21"/>
            <p:cNvSpPr/>
            <p:nvPr/>
          </p:nvSpPr>
          <p:spPr>
            <a:xfrm>
              <a:off x="784102" y="1105437"/>
              <a:ext cx="2542940" cy="461665"/>
            </a:xfrm>
            <a:prstGeom prst="rect">
              <a:avLst/>
            </a:prstGeom>
            <a:gradFill flip="none" rotWithShape="1">
              <a:gsLst>
                <a:gs pos="0">
                  <a:srgbClr val="E2004B">
                    <a:shade val="30000"/>
                    <a:satMod val="115000"/>
                  </a:srgbClr>
                </a:gs>
                <a:gs pos="50000">
                  <a:srgbClr val="660033"/>
                </a:gs>
                <a:gs pos="100000">
                  <a:srgbClr val="E2004B"/>
                </a:gs>
              </a:gsLst>
              <a:lin ang="2700000" scaled="1"/>
              <a:tileRect/>
            </a:gradFill>
            <a:ln w="28575">
              <a:solidFill>
                <a:srgbClr val="FFDED5"/>
              </a:solidFill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3F3F3"/>
                  </a:solidFill>
                  <a:latin typeface="Bernard MT Condensed" pitchFamily="18" charset="0"/>
                </a:rPr>
                <a:t>A. Estrogen Related 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rot="5400000">
              <a:off x="647700" y="991137"/>
              <a:ext cx="228600" cy="1588"/>
            </a:xfrm>
            <a:prstGeom prst="straightConnector1">
              <a:avLst/>
            </a:prstGeom>
            <a:ln w="38100">
              <a:solidFill>
                <a:srgbClr val="FFE1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431442" y="381000"/>
            <a:ext cx="914400" cy="523220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660033"/>
              </a:gs>
              <a:gs pos="100000">
                <a:srgbClr val="E2004B"/>
              </a:gs>
            </a:gsLst>
            <a:lin ang="2700000" scaled="1"/>
            <a:tileRect/>
          </a:gradFill>
          <a:ln w="38100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3F3F3"/>
                </a:solidFill>
                <a:latin typeface="Bernard MT Condensed" pitchFamily="18" charset="0"/>
              </a:rPr>
              <a:t>ADRs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A1B1A"/>
            </a:gs>
            <a:gs pos="15000">
              <a:srgbClr val="760000"/>
            </a:gs>
            <a:gs pos="78000">
              <a:srgbClr val="BD0762"/>
            </a:gs>
            <a:gs pos="82000">
              <a:srgbClr val="EA7500"/>
            </a:gs>
            <a:gs pos="94000">
              <a:schemeClr val="bg2">
                <a:lumMod val="90000"/>
              </a:schemeClr>
            </a:gs>
            <a:gs pos="94000">
              <a:schemeClr val="bg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557347"/>
            <a:ext cx="5410200" cy="430887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660033"/>
              </a:gs>
              <a:gs pos="100000">
                <a:srgbClr val="E2004B"/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3F3F3"/>
                </a:solidFill>
                <a:latin typeface="Bernard MT Condensed" pitchFamily="18" charset="0"/>
              </a:rPr>
              <a:t>Contraindications of estrogen containing pills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1190150"/>
            <a:ext cx="8763000" cy="3685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buClr>
                <a:srgbClr val="FFDED5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Thrombophlebitis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/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thromboembolic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disorders </a:t>
            </a:r>
          </a:p>
          <a:p>
            <a:pPr>
              <a:spcBef>
                <a:spcPts val="300"/>
              </a:spcBef>
              <a:buClr>
                <a:srgbClr val="FFDED5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CHF or other causes of edema</a:t>
            </a:r>
          </a:p>
          <a:p>
            <a:pPr>
              <a:spcBef>
                <a:spcPts val="300"/>
              </a:spcBef>
              <a:buClr>
                <a:srgbClr val="FFDED5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Vaginal bleeding of undiagnosed etiology</a:t>
            </a:r>
          </a:p>
          <a:p>
            <a:pPr>
              <a:spcBef>
                <a:spcPts val="300"/>
              </a:spcBef>
              <a:buClr>
                <a:srgbClr val="FFDED5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Known or suspected pregnancy</a:t>
            </a:r>
          </a:p>
          <a:p>
            <a:pPr>
              <a:spcBef>
                <a:spcPts val="300"/>
              </a:spcBef>
              <a:buClr>
                <a:srgbClr val="FFDED5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Known or suspected breast cancer, or estrogen-dependent 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neoplasms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spcBef>
                <a:spcPts val="300"/>
              </a:spcBef>
              <a:buClr>
                <a:srgbClr val="FFDED5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Impaired hepatic functions</a:t>
            </a:r>
          </a:p>
          <a:p>
            <a:pPr>
              <a:spcBef>
                <a:spcPts val="300"/>
              </a:spcBef>
              <a:buClr>
                <a:srgbClr val="FFDED5"/>
              </a:buClr>
              <a:buSzPct val="80000"/>
              <a:buFont typeface="Wingdings" pitchFamily="2" charset="2"/>
              <a:buChar char="Ø"/>
            </a:pP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Dyslipidemia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, diabetes, hypertension, migraine…..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spcBef>
                <a:spcPts val="300"/>
              </a:spcBef>
              <a:buClr>
                <a:srgbClr val="FFDED5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Lactating mothers – 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FFE1F0"/>
                  </a:solidFill>
                </a:uFill>
                <a:latin typeface="Arial Narrow" pitchFamily="34" charset="0"/>
              </a:rPr>
              <a:t>use progestin - only pills(mini pills)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9753600" y="43434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562600" y="152400"/>
            <a:ext cx="3352800" cy="400110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3F3F3"/>
                </a:solidFill>
                <a:latin typeface="Arial Narrow" pitchFamily="34" charset="0"/>
              </a:rPr>
              <a:t>COMBINED Pills [COC] </a:t>
            </a:r>
            <a:r>
              <a:rPr lang="en-US" sz="2000" b="1" i="1" dirty="0" smtClean="0">
                <a:solidFill>
                  <a:srgbClr val="F3F3F3"/>
                </a:solidFill>
                <a:latin typeface="Freestyle Script" pitchFamily="66" charset="0"/>
              </a:rPr>
              <a:t>Continued</a:t>
            </a:r>
            <a:endParaRPr lang="en-US" sz="2400" b="1" i="1" dirty="0">
              <a:solidFill>
                <a:srgbClr val="F3F3F3"/>
              </a:solidFill>
              <a:latin typeface="Freestyle Script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" y="5417403"/>
            <a:ext cx="4572000" cy="8463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200" dirty="0" smtClean="0">
                <a:solidFill>
                  <a:srgbClr val="FDFCED"/>
                </a:solidFill>
                <a:latin typeface="Bernard MT Condensed" pitchFamily="18" charset="0"/>
              </a:rPr>
              <a:t>N.B. Obese </a:t>
            </a:r>
            <a:r>
              <a:rPr lang="en-US" sz="2200" dirty="0">
                <a:solidFill>
                  <a:srgbClr val="FDFCED"/>
                </a:solidFill>
                <a:latin typeface="Bernard MT Condensed" pitchFamily="18" charset="0"/>
              </a:rPr>
              <a:t>Females, </a:t>
            </a:r>
            <a:r>
              <a:rPr lang="en-US" sz="2200" dirty="0" smtClean="0">
                <a:solidFill>
                  <a:srgbClr val="FDFCED"/>
                </a:solidFill>
                <a:latin typeface="Bernard MT Condensed" pitchFamily="18" charset="0"/>
              </a:rPr>
              <a:t>smokers, </a:t>
            </a:r>
          </a:p>
          <a:p>
            <a:pPr>
              <a:spcBef>
                <a:spcPts val="600"/>
              </a:spcBef>
            </a:pPr>
            <a:r>
              <a:rPr lang="en-US" sz="2200" dirty="0" smtClean="0">
                <a:solidFill>
                  <a:srgbClr val="FDFCED"/>
                </a:solidFill>
                <a:latin typeface="Bernard MT Condensed" pitchFamily="18" charset="0"/>
              </a:rPr>
              <a:t>       Females  &gt; 35 years</a:t>
            </a:r>
            <a:endParaRPr lang="en-US" sz="2200" dirty="0">
              <a:solidFill>
                <a:srgbClr val="FDFCED"/>
              </a:solidFill>
              <a:latin typeface="Bernard MT Condensed" pitchFamily="18" charset="0"/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26504" y="19880"/>
            <a:ext cx="381000" cy="381000"/>
          </a:xfrm>
          <a:prstGeom prst="star5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996022" y="5634335"/>
            <a:ext cx="3614578" cy="43088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DFCED"/>
                </a:solidFill>
                <a:latin typeface="Bernard MT Condensed" pitchFamily="18" charset="0"/>
              </a:rPr>
              <a:t>better given progestin only pills</a:t>
            </a:r>
            <a:endParaRPr lang="en-US" sz="2200" dirty="0">
              <a:solidFill>
                <a:srgbClr val="FDFCED"/>
              </a:solidFill>
              <a:latin typeface="Bernard MT Condensed" pitchFamily="18" charset="0"/>
            </a:endParaRPr>
          </a:p>
        </p:txBody>
      </p:sp>
      <p:sp>
        <p:nvSpPr>
          <p:cNvPr id="9" name="Right Brace 8"/>
          <p:cNvSpPr/>
          <p:nvPr/>
        </p:nvSpPr>
        <p:spPr>
          <a:xfrm>
            <a:off x="4648200" y="5410200"/>
            <a:ext cx="304800" cy="914400"/>
          </a:xfrm>
          <a:prstGeom prst="rightBrace">
            <a:avLst/>
          </a:prstGeom>
          <a:noFill/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1" grpId="0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A1B1A"/>
            </a:gs>
            <a:gs pos="15000">
              <a:srgbClr val="760000"/>
            </a:gs>
            <a:gs pos="78000">
              <a:srgbClr val="BD0762"/>
            </a:gs>
            <a:gs pos="82000">
              <a:srgbClr val="EA7500"/>
            </a:gs>
            <a:gs pos="94000">
              <a:schemeClr val="bg2">
                <a:lumMod val="90000"/>
              </a:schemeClr>
            </a:gs>
            <a:gs pos="94000">
              <a:schemeClr val="bg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04800" y="3350739"/>
            <a:ext cx="8229600" cy="1295400"/>
          </a:xfrm>
          <a:prstGeom prst="rect">
            <a:avLst/>
          </a:prstGeom>
        </p:spPr>
        <p:txBody>
          <a:bodyPr/>
          <a:lstStyle/>
          <a:p>
            <a:pPr indent="-342900">
              <a:lnSpc>
                <a:spcPts val="2400"/>
              </a:lnSpc>
              <a:buClr>
                <a:srgbClr val="92D050"/>
              </a:buClr>
              <a:buFont typeface="Wingdings" pitchFamily="2" charset="2"/>
              <a:buChar char="Ø"/>
            </a:pPr>
            <a:r>
              <a:rPr lang="en-US" sz="2200" b="1" dirty="0" smtClean="0">
                <a:solidFill>
                  <a:srgbClr val="FDFCED"/>
                </a:solidFill>
                <a:latin typeface="Arial Narrow" pitchFamily="34" charset="0"/>
              </a:rPr>
              <a:t>Antibiotics  that interfere with normal GI flora </a:t>
            </a:r>
            <a:r>
              <a:rPr lang="en-US" sz="2200" b="1" dirty="0" smtClean="0">
                <a:solidFill>
                  <a:srgbClr val="FDFCED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 absorption  </a:t>
            </a:r>
            <a:b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</a:b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    </a:t>
            </a:r>
            <a:r>
              <a:rPr lang="en-US" sz="2200" b="1" dirty="0" smtClean="0">
                <a:solidFill>
                  <a:srgbClr val="FDFCED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  its </a:t>
            </a:r>
            <a:r>
              <a:rPr lang="en-US" sz="2200" b="1" dirty="0" smtClean="0">
                <a:solidFill>
                  <a:srgbClr val="FDFCED"/>
                </a:solidFill>
                <a:latin typeface="Arial Narrow" pitchFamily="34" charset="0"/>
              </a:rPr>
              <a:t>bioavailability, e.g.: Ampicillin</a:t>
            </a:r>
            <a:endParaRPr lang="en-US" sz="2200" b="1" dirty="0" smtClean="0">
              <a:solidFill>
                <a:srgbClr val="FDFCED"/>
              </a:solidFill>
              <a:latin typeface="Arial Narrow" pitchFamily="34" charset="0"/>
            </a:endParaRPr>
          </a:p>
          <a:p>
            <a:pPr indent="-342900">
              <a:lnSpc>
                <a:spcPts val="2400"/>
              </a:lnSpc>
              <a:spcBef>
                <a:spcPts val="600"/>
              </a:spcBef>
              <a:buClr>
                <a:srgbClr val="92D050"/>
              </a:buClr>
              <a:buFont typeface="Wingdings" pitchFamily="2" charset="2"/>
              <a:buChar char="Ø"/>
            </a:pPr>
            <a:r>
              <a:rPr lang="en-US" sz="2200" b="1" spc="-40" dirty="0" err="1" smtClean="0">
                <a:solidFill>
                  <a:srgbClr val="FDFCED"/>
                </a:solidFill>
                <a:latin typeface="Arial Narrow" pitchFamily="34" charset="0"/>
                <a:sym typeface="Wingdings 3"/>
              </a:rPr>
              <a:t>Microsomal</a:t>
            </a:r>
            <a:r>
              <a:rPr lang="en-US" sz="2200" b="1" spc="-40" dirty="0" smtClean="0">
                <a:solidFill>
                  <a:srgbClr val="FDFCED"/>
                </a:solidFill>
                <a:latin typeface="Arial Narrow" pitchFamily="34" charset="0"/>
                <a:sym typeface="Wingdings 3"/>
              </a:rPr>
              <a:t> Enzyme Inducers   catabolism </a:t>
            </a:r>
            <a:r>
              <a:rPr lang="en-US" sz="2200" b="1" spc="-40" dirty="0" smtClean="0">
                <a:solidFill>
                  <a:srgbClr val="FDFCED"/>
                </a:solidFill>
                <a:latin typeface="Arial Narrow" pitchFamily="34" charset="0"/>
              </a:rPr>
              <a:t>of OC</a:t>
            </a:r>
          </a:p>
          <a:p>
            <a:pPr lvl="0" indent="-342900">
              <a:lnSpc>
                <a:spcPts val="2400"/>
              </a:lnSpc>
              <a:buClr>
                <a:srgbClr val="92D050"/>
              </a:buClr>
            </a:pPr>
            <a:r>
              <a:rPr kumimoji="0" lang="en-US" sz="2200" b="1" i="0" u="none" strike="noStrike" kern="1200" cap="none" spc="-40" normalizeH="0" baseline="0" noProof="0" dirty="0" smtClean="0">
                <a:ln>
                  <a:noFill/>
                </a:ln>
                <a:solidFill>
                  <a:srgbClr val="FDFCED"/>
                </a:solidFill>
                <a:effectLst/>
                <a:uLnTx/>
                <a:uFillTx/>
                <a:latin typeface="Arial Narrow" pitchFamily="34" charset="0"/>
              </a:rPr>
              <a:t>      e.g.: </a:t>
            </a:r>
            <a:r>
              <a:rPr kumimoji="0" lang="en-US" sz="2200" b="1" i="0" u="none" strike="noStrike" kern="1200" cap="none" spc="-40" normalizeH="0" baseline="0" noProof="0" dirty="0" err="1" smtClean="0">
                <a:ln>
                  <a:noFill/>
                </a:ln>
                <a:solidFill>
                  <a:srgbClr val="FDFCED"/>
                </a:solidFill>
                <a:effectLst/>
                <a:uLnTx/>
                <a:uFillTx/>
                <a:latin typeface="Arial Narrow" pitchFamily="34" charset="0"/>
              </a:rPr>
              <a:t>Phenytoin</a:t>
            </a:r>
            <a:r>
              <a:rPr kumimoji="0" lang="en-US" sz="2200" b="1" i="0" u="none" strike="noStrike" kern="1200" cap="none" spc="-40" normalizeH="0" baseline="0" noProof="0" dirty="0" smtClean="0">
                <a:ln>
                  <a:noFill/>
                </a:ln>
                <a:solidFill>
                  <a:srgbClr val="FDFCED"/>
                </a:solidFill>
                <a:effectLst/>
                <a:uLnTx/>
                <a:uFillTx/>
                <a:latin typeface="Arial Narrow" pitchFamily="34" charset="0"/>
              </a:rPr>
              <a:t> , </a:t>
            </a:r>
            <a:r>
              <a:rPr kumimoji="0" lang="en-US" sz="2200" b="1" i="0" u="none" strike="noStrike" kern="1200" cap="none" spc="-40" normalizeH="0" baseline="0" noProof="0" dirty="0" err="1" smtClean="0">
                <a:ln>
                  <a:noFill/>
                </a:ln>
                <a:solidFill>
                  <a:srgbClr val="FDFCED"/>
                </a:solidFill>
                <a:effectLst/>
                <a:uLnTx/>
                <a:uFillTx/>
                <a:latin typeface="Arial Narrow" pitchFamily="34" charset="0"/>
              </a:rPr>
              <a:t>Phenobarbitone</a:t>
            </a:r>
            <a:r>
              <a:rPr lang="en-US" sz="2200" b="1" spc="-40" dirty="0" smtClean="0">
                <a:solidFill>
                  <a:srgbClr val="FDFCED"/>
                </a:solidFill>
                <a:latin typeface="Arial Narrow" pitchFamily="34" charset="0"/>
              </a:rPr>
              <a:t>, </a:t>
            </a:r>
            <a:r>
              <a:rPr lang="en-US" sz="2200" b="1" spc="-40" dirty="0" err="1" smtClean="0">
                <a:solidFill>
                  <a:srgbClr val="FDFCED"/>
                </a:solidFill>
                <a:latin typeface="Arial Narrow" pitchFamily="34" charset="0"/>
              </a:rPr>
              <a:t>Rifampin</a:t>
            </a:r>
            <a:endParaRPr kumimoji="0" lang="en-US" sz="2200" b="1" i="0" u="none" strike="noStrike" kern="1200" cap="none" spc="-40" normalizeH="0" baseline="0" noProof="0" dirty="0" smtClean="0">
              <a:ln>
                <a:noFill/>
              </a:ln>
              <a:solidFill>
                <a:srgbClr val="FDFCED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3284" y="2902940"/>
            <a:ext cx="5410200" cy="461665"/>
          </a:xfrm>
          <a:prstGeom prst="rect">
            <a:avLst/>
          </a:prstGeom>
          <a:solidFill>
            <a:srgbClr val="860043"/>
          </a:solidFill>
        </p:spPr>
        <p:txBody>
          <a:bodyPr wrap="square" rtlCol="0">
            <a:spAutoFit/>
          </a:bodyPr>
          <a:lstStyle/>
          <a:p>
            <a:r>
              <a:rPr lang="en-US" sz="2400" u="heavy" dirty="0" smtClean="0">
                <a:solidFill>
                  <a:srgbClr val="FFDED5"/>
                </a:solidFill>
                <a:uFill>
                  <a:solidFill>
                    <a:srgbClr val="92D050"/>
                  </a:solidFill>
                </a:uFill>
                <a:latin typeface="Bernard MT Condensed" pitchFamily="18" charset="0"/>
              </a:rPr>
              <a:t>Medications that cause contraceptive failure </a:t>
            </a:r>
            <a:endParaRPr lang="en-US" sz="2400" u="heavy" dirty="0">
              <a:solidFill>
                <a:srgbClr val="FFDED5"/>
              </a:solidFill>
              <a:uFill>
                <a:solidFill>
                  <a:srgbClr val="92D050"/>
                </a:solidFill>
              </a:uFill>
              <a:latin typeface="Bernard MT Condensed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4745693"/>
            <a:ext cx="3911648" cy="461665"/>
          </a:xfrm>
          <a:prstGeom prst="rect">
            <a:avLst/>
          </a:prstGeom>
          <a:solidFill>
            <a:srgbClr val="860043"/>
          </a:solidFill>
        </p:spPr>
        <p:txBody>
          <a:bodyPr wrap="square" rtlCol="0">
            <a:spAutoFit/>
          </a:bodyPr>
          <a:lstStyle/>
          <a:p>
            <a:r>
              <a:rPr lang="en-US" sz="2400" u="heavy" dirty="0" smtClean="0">
                <a:solidFill>
                  <a:srgbClr val="FFDED5"/>
                </a:solidFill>
                <a:uFill>
                  <a:solidFill>
                    <a:srgbClr val="92D050"/>
                  </a:solidFill>
                </a:uFill>
                <a:latin typeface="Bernard MT Condensed" pitchFamily="18" charset="0"/>
              </a:rPr>
              <a:t>Medications that </a:t>
            </a:r>
            <a:r>
              <a:rPr lang="en-US" sz="2400" u="heavy" dirty="0" smtClean="0">
                <a:solidFill>
                  <a:srgbClr val="FFDED5"/>
                </a:solidFill>
                <a:uFill>
                  <a:solidFill>
                    <a:srgbClr val="92D050"/>
                  </a:solidFill>
                </a:uFill>
                <a:latin typeface="Bernard MT Condensed" pitchFamily="18" charset="0"/>
                <a:sym typeface="Wingdings 3"/>
              </a:rPr>
              <a:t></a:t>
            </a:r>
            <a:r>
              <a:rPr lang="en-US" sz="2400" u="heavy" dirty="0" smtClean="0">
                <a:solidFill>
                  <a:srgbClr val="FFDED5"/>
                </a:solidFill>
                <a:uFill>
                  <a:solidFill>
                    <a:srgbClr val="92D050"/>
                  </a:solidFill>
                </a:uFill>
                <a:latin typeface="Bernard MT Condensed" pitchFamily="18" charset="0"/>
              </a:rPr>
              <a:t> COC toxicity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72921" y="5169795"/>
            <a:ext cx="8229600" cy="838200"/>
          </a:xfrm>
          <a:prstGeom prst="rect">
            <a:avLst/>
          </a:prstGeom>
        </p:spPr>
        <p:txBody>
          <a:bodyPr/>
          <a:lstStyle/>
          <a:p>
            <a:pPr indent="-342900">
              <a:lnSpc>
                <a:spcPts val="2400"/>
              </a:lnSpc>
            </a:pP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DFCED"/>
                </a:solidFill>
                <a:effectLst/>
                <a:uLnTx/>
                <a:uFillTx/>
                <a:latin typeface="Arial Narrow" pitchFamily="34" charset="0"/>
              </a:rPr>
              <a:t>Microsomal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DFCED"/>
                </a:solidFill>
                <a:effectLst/>
                <a:uLnTx/>
                <a:uFillTx/>
                <a:latin typeface="Arial Narrow" pitchFamily="34" charset="0"/>
              </a:rPr>
              <a:t> Enzyme </a:t>
            </a:r>
            <a:r>
              <a:rPr lang="en-US" sz="2200" b="1" dirty="0" smtClean="0">
                <a:solidFill>
                  <a:srgbClr val="FDFCED"/>
                </a:solidFill>
                <a:latin typeface="Arial Narrow" pitchFamily="34" charset="0"/>
              </a:rPr>
              <a:t>I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DFCED"/>
                </a:solidFill>
                <a:effectLst/>
                <a:uLnTx/>
                <a:uFillTx/>
                <a:latin typeface="Arial Narrow" pitchFamily="34" charset="0"/>
              </a:rPr>
              <a:t>nhibitors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DFCED"/>
                </a:solidFill>
                <a:effectLst/>
                <a:uLnTx/>
                <a:uFillTx/>
                <a:latin typeface="Arial Narrow" pitchFamily="34" charset="0"/>
              </a:rPr>
              <a:t>;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 </a:t>
            </a:r>
            <a:r>
              <a:rPr lang="en-US" sz="2200" b="1" dirty="0" smtClean="0">
                <a:solidFill>
                  <a:srgbClr val="FDFCED"/>
                </a:solidFill>
                <a:latin typeface="Arial Narrow" pitchFamily="34" charset="0"/>
                <a:sym typeface="Wingdings 3"/>
              </a:rPr>
              <a:t>metabolism of OC </a:t>
            </a:r>
            <a:r>
              <a:rPr lang="en-US" sz="2000" b="1" spc="-40" dirty="0" smtClean="0">
                <a:solidFill>
                  <a:srgbClr val="FDFCED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200" b="1" spc="-40" dirty="0" smtClean="0">
                <a:solidFill>
                  <a:srgbClr val="FDFCED"/>
                </a:solidFill>
                <a:latin typeface="Arial Narrow" pitchFamily="34" charset="0"/>
                <a:sym typeface="Wingdings 3"/>
              </a:rPr>
              <a:t> toxicity e.g.: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DFCED"/>
                </a:solidFill>
                <a:effectLst/>
                <a:uLnTx/>
                <a:uFillTx/>
                <a:latin typeface="Arial Narrow" pitchFamily="34" charset="0"/>
              </a:rPr>
              <a:t>Acetominophen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DFCED"/>
                </a:solidFill>
                <a:effectLst/>
                <a:uLnTx/>
                <a:uFillTx/>
                <a:latin typeface="Arial Narrow" pitchFamily="34" charset="0"/>
              </a:rPr>
              <a:t>, Erythromycin</a:t>
            </a:r>
            <a:r>
              <a:rPr lang="en-US" sz="2200" b="1" dirty="0" smtClean="0">
                <a:solidFill>
                  <a:srgbClr val="FDFCED"/>
                </a:solidFill>
                <a:latin typeface="Arial Narrow" pitchFamily="34" charset="0"/>
              </a:rPr>
              <a:t>.</a:t>
            </a: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srgbClr val="FDFCED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635913"/>
            <a:ext cx="1524000" cy="430887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660033"/>
              </a:gs>
              <a:gs pos="100000">
                <a:srgbClr val="E2004B"/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3F3F3"/>
                </a:solidFill>
                <a:latin typeface="Bernard MT Condensed" pitchFamily="18" charset="0"/>
              </a:rPr>
              <a:t>Interactions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1295400"/>
            <a:ext cx="2971800" cy="769441"/>
          </a:xfrm>
          <a:prstGeom prst="rect">
            <a:avLst/>
          </a:prstGeom>
          <a:solidFill>
            <a:srgbClr val="860043"/>
          </a:solidFill>
          <a:ln w="28575">
            <a:solidFill>
              <a:srgbClr val="FFDED5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Medications that cause contraceptive failure 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19500" y="1295400"/>
            <a:ext cx="2133600" cy="769441"/>
          </a:xfrm>
          <a:prstGeom prst="rect">
            <a:avLst/>
          </a:prstGeom>
          <a:solidFill>
            <a:srgbClr val="860043"/>
          </a:solidFill>
          <a:ln w="28575">
            <a:solidFill>
              <a:srgbClr val="FFDED5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Medications that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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COC toxicity 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7400" y="1295400"/>
            <a:ext cx="3124200" cy="769441"/>
          </a:xfrm>
          <a:prstGeom prst="rect">
            <a:avLst/>
          </a:prstGeom>
          <a:solidFill>
            <a:srgbClr val="860043"/>
          </a:solidFill>
          <a:ln w="28575">
            <a:solidFill>
              <a:srgbClr val="FFDED5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Medications that is altered  in clearance by COC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8724" y="2117036"/>
            <a:ext cx="1524000" cy="6565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b="1" dirty="0" smtClean="0">
                <a:solidFill>
                  <a:srgbClr val="FFEAD5"/>
                </a:solidFill>
                <a:latin typeface="Arial Narrow" pitchFamily="34" charset="0"/>
              </a:rPr>
              <a:t>Impairing absorption</a:t>
            </a:r>
            <a:endParaRPr lang="en-US" sz="2200" b="1" dirty="0">
              <a:solidFill>
                <a:srgbClr val="FFEAD5"/>
              </a:solidFill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52600" y="2464713"/>
            <a:ext cx="2362200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EAD5"/>
                </a:solidFill>
                <a:latin typeface="Arial Narrow" pitchFamily="34" charset="0"/>
              </a:rPr>
              <a:t>CYT P450 Inducers</a:t>
            </a:r>
            <a:endParaRPr lang="en-US" sz="2200" b="1" dirty="0">
              <a:solidFill>
                <a:srgbClr val="FFEAD5"/>
              </a:solidFill>
              <a:latin typeface="Arial Narrow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28392" y="2027584"/>
            <a:ext cx="2362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EAD5"/>
                </a:solidFill>
                <a:latin typeface="Arial Narrow" pitchFamily="34" charset="0"/>
              </a:rPr>
              <a:t>CYT P450 Inhibitors</a:t>
            </a:r>
            <a:endParaRPr lang="en-US" sz="2200" b="1" dirty="0">
              <a:solidFill>
                <a:srgbClr val="FFEAD5"/>
              </a:solidFill>
              <a:latin typeface="Arial Narrow" pitchFamily="34" charset="0"/>
            </a:endParaRPr>
          </a:p>
        </p:txBody>
      </p:sp>
      <p:cxnSp>
        <p:nvCxnSpPr>
          <p:cNvPr id="16" name="Straight Arrow Connector 15"/>
          <p:cNvCxnSpPr>
            <a:stCxn id="10" idx="2"/>
          </p:cNvCxnSpPr>
          <p:nvPr/>
        </p:nvCxnSpPr>
        <p:spPr>
          <a:xfrm rot="5400000">
            <a:off x="1470571" y="2042070"/>
            <a:ext cx="297359" cy="342900"/>
          </a:xfrm>
          <a:prstGeom prst="straightConnector1">
            <a:avLst/>
          </a:prstGeom>
          <a:ln w="38100">
            <a:solidFill>
              <a:srgbClr val="FFEAD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0" idx="2"/>
          </p:cNvCxnSpPr>
          <p:nvPr/>
        </p:nvCxnSpPr>
        <p:spPr>
          <a:xfrm rot="16200000" flipH="1">
            <a:off x="1775371" y="2080170"/>
            <a:ext cx="449761" cy="419102"/>
          </a:xfrm>
          <a:prstGeom prst="straightConnector1">
            <a:avLst/>
          </a:prstGeom>
          <a:ln w="38100">
            <a:solidFill>
              <a:srgbClr val="FFEAD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3"/>
          </p:cNvCxnSpPr>
          <p:nvPr/>
        </p:nvCxnSpPr>
        <p:spPr>
          <a:xfrm flipV="1">
            <a:off x="1828800" y="838200"/>
            <a:ext cx="5638800" cy="13157"/>
          </a:xfrm>
          <a:prstGeom prst="straightConnector1">
            <a:avLst/>
          </a:prstGeom>
          <a:ln w="38100">
            <a:solidFill>
              <a:srgbClr val="FFEAD5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7239794" y="1066800"/>
            <a:ext cx="457200" cy="1588"/>
          </a:xfrm>
          <a:prstGeom prst="straightConnector1">
            <a:avLst/>
          </a:prstGeom>
          <a:ln w="38100">
            <a:solidFill>
              <a:srgbClr val="FFEAD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4496594" y="1066006"/>
            <a:ext cx="457200" cy="1588"/>
          </a:xfrm>
          <a:prstGeom prst="straightConnector1">
            <a:avLst/>
          </a:prstGeom>
          <a:ln w="38100">
            <a:solidFill>
              <a:srgbClr val="FFEAD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1753394" y="1065212"/>
            <a:ext cx="457200" cy="1588"/>
          </a:xfrm>
          <a:prstGeom prst="straightConnector1">
            <a:avLst/>
          </a:prstGeom>
          <a:ln w="38100">
            <a:solidFill>
              <a:srgbClr val="FFEAD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562600" y="152400"/>
            <a:ext cx="3352800" cy="400110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3F3F3"/>
                </a:solidFill>
                <a:latin typeface="Arial Narrow" pitchFamily="34" charset="0"/>
              </a:rPr>
              <a:t>COMBINED Pills [COC] </a:t>
            </a:r>
            <a:r>
              <a:rPr lang="en-US" sz="2000" b="1" i="1" dirty="0" smtClean="0">
                <a:solidFill>
                  <a:srgbClr val="F3F3F3"/>
                </a:solidFill>
                <a:latin typeface="Freestyle Script" pitchFamily="66" charset="0"/>
              </a:rPr>
              <a:t>Continued</a:t>
            </a:r>
            <a:endParaRPr lang="en-US" sz="2400" b="1" i="1" dirty="0">
              <a:solidFill>
                <a:srgbClr val="F3F3F3"/>
              </a:solidFill>
              <a:latin typeface="Freestyle Script" pitchFamily="66" charset="0"/>
            </a:endParaRPr>
          </a:p>
        </p:txBody>
      </p:sp>
      <p:sp>
        <p:nvSpPr>
          <p:cNvPr id="24" name="5-Point Star 23"/>
          <p:cNvSpPr/>
          <p:nvPr/>
        </p:nvSpPr>
        <p:spPr>
          <a:xfrm>
            <a:off x="26504" y="19880"/>
            <a:ext cx="381000" cy="381000"/>
          </a:xfrm>
          <a:prstGeom prst="star5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304800" y="5881353"/>
            <a:ext cx="8763000" cy="461665"/>
            <a:chOff x="304800" y="5791200"/>
            <a:chExt cx="7976316" cy="461665"/>
          </a:xfrm>
        </p:grpSpPr>
        <p:sp>
          <p:nvSpPr>
            <p:cNvPr id="28" name="TextBox 27"/>
            <p:cNvSpPr txBox="1"/>
            <p:nvPr/>
          </p:nvSpPr>
          <p:spPr>
            <a:xfrm>
              <a:off x="304800" y="5830300"/>
              <a:ext cx="5334000" cy="369332"/>
            </a:xfrm>
            <a:prstGeom prst="rect">
              <a:avLst/>
            </a:prstGeom>
            <a:solidFill>
              <a:srgbClr val="860043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56316" y="5791200"/>
              <a:ext cx="792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u="heavy" dirty="0" smtClean="0">
                  <a:solidFill>
                    <a:srgbClr val="FFDED5"/>
                  </a:solidFill>
                  <a:uFill>
                    <a:solidFill>
                      <a:srgbClr val="92D050"/>
                    </a:solidFill>
                  </a:uFill>
                  <a:latin typeface="Bernard MT Condensed" pitchFamily="18" charset="0"/>
                </a:rPr>
                <a:t>Medications altered in clearance (</a:t>
              </a:r>
              <a:r>
                <a:rPr lang="en-US" sz="2400" u="heavy" dirty="0" smtClean="0">
                  <a:solidFill>
                    <a:srgbClr val="FFDED5"/>
                  </a:solidFill>
                  <a:uFill>
                    <a:solidFill>
                      <a:srgbClr val="92D050"/>
                    </a:solidFill>
                  </a:uFill>
                  <a:latin typeface="Bernard MT Condensed" pitchFamily="18" charset="0"/>
                  <a:sym typeface="Wingdings 3"/>
                </a:rPr>
                <a:t>)</a:t>
              </a:r>
              <a:r>
                <a:rPr lang="en-US" sz="2400" u="heavy" dirty="0" smtClean="0">
                  <a:solidFill>
                    <a:srgbClr val="FFDED5"/>
                  </a:solidFill>
                  <a:uFill>
                    <a:solidFill>
                      <a:srgbClr val="92D050"/>
                    </a:solidFill>
                  </a:uFill>
                  <a:latin typeface="Bernard MT Condensed" pitchFamily="18" charset="0"/>
                </a:rPr>
                <a:t> by COC</a:t>
              </a:r>
              <a:r>
                <a:rPr lang="en-US" sz="2000" u="heavy" dirty="0" smtClean="0">
                  <a:solidFill>
                    <a:schemeClr val="bg1"/>
                  </a:solidFill>
                  <a:uFill>
                    <a:solidFill>
                      <a:srgbClr val="92D050"/>
                    </a:solidFill>
                  </a:uFill>
                  <a:latin typeface="Arial Narrow" pitchFamily="34" charset="0"/>
                </a:rPr>
                <a:t>; </a:t>
              </a:r>
              <a:r>
                <a:rPr lang="en-US" sz="2000" b="1" spc="-40" dirty="0" smtClean="0">
                  <a:solidFill>
                    <a:srgbClr val="FDFCED"/>
                  </a:solidFill>
                  <a:latin typeface="Arial Narrow" pitchFamily="34" charset="0"/>
                  <a:sym typeface="Wingdings 3"/>
                </a:rPr>
                <a:t> </a:t>
              </a:r>
              <a:r>
                <a:rPr lang="en-US" sz="2200" b="1" spc="-40" dirty="0" smtClean="0">
                  <a:solidFill>
                    <a:srgbClr val="FDFCED"/>
                  </a:solidFill>
                  <a:latin typeface="Arial Narrow" pitchFamily="34" charset="0"/>
                  <a:sym typeface="Wingdings 3"/>
                </a:rPr>
                <a:t> in their toxicity</a:t>
              </a:r>
              <a:endParaRPr lang="en-US" sz="2200" dirty="0" smtClean="0">
                <a:solidFill>
                  <a:srgbClr val="FFDED5"/>
                </a:solidFill>
                <a:latin typeface="Bernard MT Condensed" pitchFamily="18" charset="0"/>
              </a:endParaRPr>
            </a:p>
          </p:txBody>
        </p:sp>
      </p:grpSp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317679" y="6249474"/>
            <a:ext cx="8229600" cy="533400"/>
          </a:xfrm>
          <a:prstGeom prst="rect">
            <a:avLst/>
          </a:prstGeom>
        </p:spPr>
        <p:txBody>
          <a:bodyPr/>
          <a:lstStyle/>
          <a:p>
            <a:pPr indent="-342900">
              <a:lnSpc>
                <a:spcPts val="2400"/>
              </a:lnSpc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DFCED"/>
                </a:solidFill>
                <a:effectLst/>
                <a:uLnTx/>
                <a:uFillTx/>
                <a:latin typeface="Arial Narrow" pitchFamily="34" charset="0"/>
              </a:rPr>
              <a:t>      WARFARIN,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rgbClr val="FDFCED"/>
                </a:solidFill>
                <a:effectLst/>
                <a:uLnTx/>
                <a:uFillTx/>
                <a:latin typeface="Arial Narrow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DFCED"/>
                </a:solidFill>
                <a:effectLst/>
                <a:uLnTx/>
                <a:uFillTx/>
                <a:latin typeface="Arial Narrow" pitchFamily="34" charset="0"/>
              </a:rPr>
              <a:t>Cyclosporine, 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DFCED"/>
                </a:solidFill>
                <a:effectLst/>
                <a:uLnTx/>
                <a:uFillTx/>
                <a:latin typeface="Arial Narrow" pitchFamily="34" charset="0"/>
              </a:rPr>
              <a:t>Theophyline</a:t>
            </a: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srgbClr val="FDFCED"/>
              </a:solidFill>
              <a:effectLst/>
              <a:uLnTx/>
              <a:uFillTx/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6" grpId="0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A1B1A"/>
            </a:gs>
            <a:gs pos="15000">
              <a:srgbClr val="760000"/>
            </a:gs>
            <a:gs pos="78000">
              <a:srgbClr val="BD0762"/>
            </a:gs>
            <a:gs pos="82000">
              <a:srgbClr val="EA7500"/>
            </a:gs>
            <a:gs pos="94000">
              <a:schemeClr val="bg2">
                <a:lumMod val="90000"/>
              </a:schemeClr>
            </a:gs>
            <a:gs pos="94000">
              <a:schemeClr val="bg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590800" y="1900535"/>
            <a:ext cx="3505200" cy="461665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3F3F3"/>
                </a:solidFill>
                <a:latin typeface="Arial Narrow" pitchFamily="34" charset="0"/>
              </a:rPr>
              <a:t>Progestin-Only Pills (POP)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600" y="2433935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Contains only a progestin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 as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n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orethindrone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or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desogestrel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….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" y="3206518"/>
            <a:ext cx="2667000" cy="400110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660033"/>
              </a:gs>
              <a:gs pos="100000">
                <a:srgbClr val="E2004B"/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dirty="0" smtClean="0">
                <a:solidFill>
                  <a:srgbClr val="F3F3F3"/>
                </a:solidFill>
                <a:latin typeface="Bernard MT Condensed" pitchFamily="18" charset="0"/>
              </a:rPr>
              <a:t>Mechanism of action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28600" y="228600"/>
            <a:ext cx="990600" cy="461665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Types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8600" y="838200"/>
            <a:ext cx="2514600" cy="461665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3F3F3"/>
                </a:solidFill>
                <a:latin typeface="Arial Narrow" pitchFamily="34" charset="0"/>
              </a:rPr>
              <a:t>COMBINED Pills</a:t>
            </a:r>
            <a:endParaRPr lang="en-US" sz="2400" b="1" dirty="0">
              <a:solidFill>
                <a:srgbClr val="F3F3F3"/>
              </a:solidFill>
              <a:latin typeface="Arial Narrow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04032" y="838200"/>
            <a:ext cx="1981200" cy="461665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3F3F3"/>
                </a:solidFill>
                <a:latin typeface="Arial Narrow" pitchFamily="34" charset="0"/>
              </a:rPr>
              <a:t>MINI Pills</a:t>
            </a:r>
            <a:endParaRPr lang="en-US" sz="2400" b="1" dirty="0">
              <a:solidFill>
                <a:srgbClr val="F3F3F3"/>
              </a:solidFill>
              <a:latin typeface="Arial Narrow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812536" y="838200"/>
            <a:ext cx="3048000" cy="461665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3F3F3"/>
                </a:solidFill>
                <a:latin typeface="Arial Narrow" pitchFamily="34" charset="0"/>
              </a:rPr>
              <a:t>MORNING-AFTER  Pills</a:t>
            </a:r>
            <a:endParaRPr lang="en-US" sz="2400" b="1" dirty="0">
              <a:solidFill>
                <a:srgbClr val="F3F3F3"/>
              </a:solidFill>
              <a:latin typeface="Arial Narrow" pitchFamily="34" charset="0"/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2819400" y="1447800"/>
            <a:ext cx="2971800" cy="304800"/>
          </a:xfrm>
          <a:prstGeom prst="downArrow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DE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562600" y="228600"/>
            <a:ext cx="3276600" cy="461665"/>
          </a:xfrm>
          <a:prstGeom prst="rect">
            <a:avLst/>
          </a:prstGeom>
          <a:solidFill>
            <a:srgbClr val="860043"/>
          </a:soli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ORAL CONTRACEPTIVE Pills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28600" y="4243493"/>
            <a:ext cx="8382000" cy="1528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buClr>
                <a:srgbClr val="92D050"/>
              </a:buClr>
              <a:buFont typeface="Wingdings" pitchFamily="2" charset="2"/>
              <a:buChar char="Ø"/>
            </a:pP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</a:rPr>
              <a:t>The main effect is 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</a:p>
          <a:p>
            <a:pPr>
              <a:lnSpc>
                <a:spcPts val="2800"/>
              </a:lnSpc>
              <a:buClr>
                <a:srgbClr val="92D050"/>
              </a:buClr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 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increase cervical mucus, so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no sperm penetration &amp; therefore, no fertilization.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</a:b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26504" y="19880"/>
            <a:ext cx="381000" cy="381000"/>
          </a:xfrm>
          <a:prstGeom prst="star5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6" grpId="0" animBg="1"/>
      <p:bldP spid="17" grpId="0" animBg="1"/>
      <p:bldP spid="18" grpId="0" animBg="1"/>
      <p:bldP spid="20" grpId="0" animBg="1"/>
      <p:bldP spid="21" grpId="0" animBg="1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A1B1A"/>
            </a:gs>
            <a:gs pos="15000">
              <a:srgbClr val="760000"/>
            </a:gs>
            <a:gs pos="78000">
              <a:srgbClr val="BD0762"/>
            </a:gs>
            <a:gs pos="90000">
              <a:srgbClr val="EA7500"/>
            </a:gs>
            <a:gs pos="96000">
              <a:schemeClr val="bg2">
                <a:lumMod val="90000"/>
              </a:schemeClr>
            </a:gs>
            <a:gs pos="98000">
              <a:schemeClr val="bg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533400"/>
            <a:ext cx="1371600" cy="430887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660033"/>
              </a:gs>
              <a:gs pos="100000">
                <a:srgbClr val="E2004B"/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3F3F3"/>
                </a:solidFill>
                <a:latin typeface="Bernard MT Condensed" pitchFamily="18" charset="0"/>
              </a:rPr>
              <a:t>Indications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6934200" y="152400"/>
            <a:ext cx="1981200" cy="400110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3F3F3"/>
                </a:solidFill>
                <a:latin typeface="Arial Narrow" pitchFamily="34" charset="0"/>
              </a:rPr>
              <a:t>MINI  Pills </a:t>
            </a:r>
            <a:r>
              <a:rPr lang="en-US" sz="2000" b="1" i="1" dirty="0" smtClean="0">
                <a:solidFill>
                  <a:srgbClr val="F3F3F3"/>
                </a:solidFill>
                <a:latin typeface="Freestyle Script" pitchFamily="66" charset="0"/>
              </a:rPr>
              <a:t>Continued</a:t>
            </a:r>
            <a:endParaRPr lang="en-US" sz="2400" b="1" i="1" dirty="0">
              <a:solidFill>
                <a:srgbClr val="F3F3F3"/>
              </a:solidFill>
              <a:latin typeface="Freestyle Script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990600"/>
            <a:ext cx="861060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42900">
              <a:buClr>
                <a:srgbClr val="92D050"/>
              </a:buClr>
              <a:buSzPct val="80000"/>
              <a:buBlip>
                <a:blip r:embed="rId2"/>
              </a:buBlip>
              <a:defRPr/>
            </a:pPr>
            <a:r>
              <a:rPr lang="en-GB" sz="2400" b="1" spc="-40" dirty="0" smtClean="0">
                <a:solidFill>
                  <a:schemeClr val="bg1"/>
                </a:solidFill>
                <a:latin typeface="Arial Narrow" pitchFamily="34" charset="0"/>
              </a:rPr>
              <a:t>Are alternative when oestrogen is contraindicated (e.g.: during breast feeding, </a:t>
            </a:r>
            <a:r>
              <a:rPr lang="en-GB" sz="2400" b="1" spc="-40" dirty="0" err="1" smtClean="0">
                <a:solidFill>
                  <a:schemeClr val="bg1"/>
                </a:solidFill>
                <a:latin typeface="Arial Narrow" pitchFamily="34" charset="0"/>
              </a:rPr>
              <a:t>hpertension</a:t>
            </a:r>
            <a:r>
              <a:rPr lang="en-GB" sz="2400" b="1" spc="-40" dirty="0" smtClean="0">
                <a:solidFill>
                  <a:schemeClr val="bg1"/>
                </a:solidFill>
                <a:latin typeface="Arial Narrow" pitchFamily="34" charset="0"/>
              </a:rPr>
              <a:t>, cancer, smokers over the age </a:t>
            </a:r>
            <a:r>
              <a:rPr lang="en-GB" sz="2400" b="1" spc="-40" smtClean="0">
                <a:solidFill>
                  <a:schemeClr val="bg1"/>
                </a:solidFill>
                <a:latin typeface="Arial Narrow" pitchFamily="34" charset="0"/>
              </a:rPr>
              <a:t>of 35).</a:t>
            </a:r>
            <a:endParaRPr lang="en-GB" sz="2400" b="1" spc="-4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lvl="0">
              <a:buClr>
                <a:srgbClr val="92D050"/>
              </a:buClr>
              <a:buSzPct val="80000"/>
              <a:defRPr/>
            </a:pPr>
            <a:endParaRPr lang="en-GB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lvl="0" indent="-342900">
              <a:buClr>
                <a:srgbClr val="92D050"/>
              </a:buClr>
              <a:buSzPct val="80000"/>
              <a:defRPr/>
            </a:pPr>
            <a:endParaRPr lang="en-US" sz="2200" b="1" i="1" dirty="0">
              <a:solidFill>
                <a:srgbClr val="FDFCED"/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3074832"/>
            <a:ext cx="5105400" cy="430887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660033"/>
              </a:gs>
              <a:gs pos="100000">
                <a:srgbClr val="E2004B"/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3F3F3"/>
                </a:solidFill>
                <a:latin typeface="Bernard MT Condensed" pitchFamily="18" charset="0"/>
              </a:rPr>
              <a:t>Contraceptives containing only a progestin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4579203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DFCED"/>
                </a:solidFill>
                <a:latin typeface="Arial Narrow" pitchFamily="34" charset="0"/>
                <a:cs typeface="Times New Roman" pitchFamily="18" charset="0"/>
              </a:rPr>
              <a:t>I.M injection e.g. </a:t>
            </a:r>
            <a:r>
              <a:rPr lang="en-US" sz="2400" b="1" dirty="0" err="1" smtClean="0">
                <a:solidFill>
                  <a:srgbClr val="FDFCED"/>
                </a:solidFill>
                <a:latin typeface="Arial Narrow" pitchFamily="34" charset="0"/>
                <a:cs typeface="Times New Roman" pitchFamily="18" charset="0"/>
              </a:rPr>
              <a:t>medroxy</a:t>
            </a:r>
            <a:r>
              <a:rPr lang="en-US" sz="2400" b="1" dirty="0" smtClean="0">
                <a:solidFill>
                  <a:srgbClr val="FDFCED"/>
                </a:solidFill>
                <a:latin typeface="Arial Narrow" pitchFamily="34" charset="0"/>
                <a:cs typeface="Times New Roman" pitchFamily="18" charset="0"/>
              </a:rPr>
              <a:t> progesterone acetate 150 mg every 3 months..</a:t>
            </a:r>
          </a:p>
          <a:p>
            <a:endParaRPr lang="en-US" sz="2400" dirty="0">
              <a:solidFill>
                <a:srgbClr val="FDFCED"/>
              </a:solidFill>
              <a:latin typeface="Arial Narrow" pitchFamily="34" charset="0"/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26504" y="19880"/>
            <a:ext cx="381000" cy="381000"/>
          </a:xfrm>
          <a:prstGeom prst="star5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04800" y="3760552"/>
            <a:ext cx="8610600" cy="461665"/>
          </a:xfrm>
          <a:prstGeom prst="rect">
            <a:avLst/>
          </a:prstGeom>
          <a:solidFill>
            <a:srgbClr val="990033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DFCED"/>
                </a:solidFill>
                <a:latin typeface="Arial Narrow" pitchFamily="34" charset="0"/>
                <a:cs typeface="Times New Roman" pitchFamily="18" charset="0"/>
              </a:rPr>
              <a:t>Should be taken </a:t>
            </a:r>
            <a:r>
              <a:rPr lang="en-US" sz="2400" b="1" dirty="0" smtClean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every day</a:t>
            </a:r>
            <a:r>
              <a:rPr lang="en-US" sz="2400" b="1" dirty="0" smtClean="0">
                <a:solidFill>
                  <a:srgbClr val="FDFCED"/>
                </a:solidFill>
                <a:latin typeface="Arial Narrow" pitchFamily="34" charset="0"/>
                <a:cs typeface="Times New Roman" pitchFamily="18" charset="0"/>
              </a:rPr>
              <a:t>, the </a:t>
            </a:r>
            <a:r>
              <a:rPr lang="en-US" sz="2400" b="1" dirty="0" smtClean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same time</a:t>
            </a:r>
            <a:r>
              <a:rPr lang="en-US" sz="2400" b="1" smtClean="0">
                <a:solidFill>
                  <a:srgbClr val="FDFCED"/>
                </a:solidFill>
                <a:latin typeface="Arial Narrow" pitchFamily="34" charset="0"/>
                <a:cs typeface="Times New Roman" pitchFamily="18" charset="0"/>
              </a:rPr>
              <a:t>, </a:t>
            </a:r>
            <a:r>
              <a:rPr lang="en-US" sz="2400" b="1" smtClean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all </a:t>
            </a:r>
            <a:r>
              <a:rPr lang="en-US" sz="2400" b="1" dirty="0" smtClean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year </a:t>
            </a:r>
            <a:r>
              <a:rPr lang="en-US" sz="2400" b="1" dirty="0" smtClean="0">
                <a:solidFill>
                  <a:srgbClr val="FDFCED"/>
                </a:solidFill>
                <a:latin typeface="Arial Narrow" pitchFamily="34" charset="0"/>
                <a:cs typeface="Times New Roman" pitchFamily="18" charset="0"/>
              </a:rPr>
              <a:t>round</a:t>
            </a:r>
            <a:endParaRPr lang="en-US" sz="2400" dirty="0">
              <a:solidFill>
                <a:srgbClr val="FDFCED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A1B1A"/>
            </a:gs>
            <a:gs pos="15000">
              <a:srgbClr val="760000"/>
            </a:gs>
            <a:gs pos="78000">
              <a:srgbClr val="BD0762"/>
            </a:gs>
            <a:gs pos="82000">
              <a:srgbClr val="EA7500"/>
            </a:gs>
            <a:gs pos="94000">
              <a:schemeClr val="bg2">
                <a:lumMod val="90000"/>
              </a:schemeClr>
            </a:gs>
            <a:gs pos="94000">
              <a:schemeClr val="bg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514600" y="152400"/>
            <a:ext cx="4343400" cy="461665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3F3F3"/>
                </a:solidFill>
                <a:latin typeface="Arial Narrow" pitchFamily="34" charset="0"/>
              </a:rPr>
              <a:t>MORNING-AFTER  Pills </a:t>
            </a:r>
            <a:r>
              <a:rPr lang="en-US" sz="2400" b="1" i="1" dirty="0" smtClean="0">
                <a:solidFill>
                  <a:srgbClr val="F3F3F3"/>
                </a:solidFill>
                <a:latin typeface="Freestyle Script" pitchFamily="66" charset="0"/>
              </a:rPr>
              <a:t>Continued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0" y="838200"/>
            <a:ext cx="1828800" cy="461665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660033"/>
              </a:gs>
              <a:gs pos="100000">
                <a:srgbClr val="E2004B"/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3F3F3"/>
                </a:solidFill>
                <a:latin typeface="Bernard MT Condensed" pitchFamily="18" charset="0"/>
              </a:rPr>
              <a:t>Indications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4800" y="1524000"/>
            <a:ext cx="88392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600"/>
              </a:lnSpc>
              <a:defRPr/>
            </a:pPr>
            <a:r>
              <a:rPr lang="en-US" sz="2400" b="1" dirty="0" smtClean="0">
                <a:solidFill>
                  <a:srgbClr val="00B0F0"/>
                </a:solidFill>
                <a:latin typeface="Arial Narrow" pitchFamily="34" charset="0"/>
                <a:cs typeface="Times New Roman" pitchFamily="18" charset="0"/>
              </a:rPr>
              <a:t>When desirability for avoiding pregnancy is obvious :</a:t>
            </a:r>
          </a:p>
          <a:p>
            <a:pPr>
              <a:lnSpc>
                <a:spcPts val="2600"/>
              </a:lnSpc>
            </a:pP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</a:rPr>
              <a:t>        Unsuccessful withdrawal before ejaculation</a:t>
            </a:r>
          </a:p>
          <a:p>
            <a:pPr marL="365760" lvl="1">
              <a:lnSpc>
                <a:spcPts val="2600"/>
              </a:lnSpc>
              <a:buSzPct val="75000"/>
            </a:pP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</a:rPr>
              <a:t>   Torn, leaking condom</a:t>
            </a:r>
          </a:p>
          <a:p>
            <a:pPr marL="365760" lvl="1">
              <a:lnSpc>
                <a:spcPts val="2600"/>
              </a:lnSpc>
              <a:buSzPct val="75000"/>
            </a:pP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</a:rPr>
              <a:t>   Missed pills</a:t>
            </a:r>
          </a:p>
          <a:p>
            <a:pPr marL="365760" lvl="1">
              <a:lnSpc>
                <a:spcPts val="2600"/>
              </a:lnSpc>
              <a:buSzPct val="75000"/>
            </a:pP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</a:rPr>
              <a:t>   Exposure to </a:t>
            </a:r>
            <a:r>
              <a:rPr lang="en-GB" sz="2400" b="1" dirty="0" err="1" smtClean="0">
                <a:solidFill>
                  <a:schemeClr val="bg1"/>
                </a:solidFill>
                <a:latin typeface="Arial Narrow" pitchFamily="34" charset="0"/>
              </a:rPr>
              <a:t>teratogen</a:t>
            </a: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</a:rPr>
              <a:t> e.g. Live vaccine</a:t>
            </a:r>
          </a:p>
          <a:p>
            <a:pPr lvl="0">
              <a:lnSpc>
                <a:spcPts val="2600"/>
              </a:lnSpc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        Rape</a:t>
            </a:r>
          </a:p>
        </p:txBody>
      </p:sp>
      <p:sp>
        <p:nvSpPr>
          <p:cNvPr id="16" name="5-Point Star 15"/>
          <p:cNvSpPr/>
          <p:nvPr/>
        </p:nvSpPr>
        <p:spPr>
          <a:xfrm>
            <a:off x="0" y="6628"/>
            <a:ext cx="381000" cy="381000"/>
          </a:xfrm>
          <a:prstGeom prst="star5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A1B1A"/>
            </a:gs>
            <a:gs pos="15000">
              <a:srgbClr val="760000"/>
            </a:gs>
            <a:gs pos="78000">
              <a:srgbClr val="BD0762"/>
            </a:gs>
            <a:gs pos="82000">
              <a:srgbClr val="EA7500"/>
            </a:gs>
            <a:gs pos="94000">
              <a:schemeClr val="bg2">
                <a:lumMod val="90000"/>
              </a:schemeClr>
            </a:gs>
            <a:gs pos="94000">
              <a:schemeClr val="bg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us.123rf.com/400wm/400/400/Andreus/andreus0703/andreus070300079/830502-sperm-cell-trying-to-reach-a-female-ovum-digital-illustration.jpg"/>
          <p:cNvPicPr>
            <a:picLocks noChangeAspect="1" noChangeArrowheads="1"/>
          </p:cNvPicPr>
          <p:nvPr/>
        </p:nvPicPr>
        <p:blipFill>
          <a:blip r:embed="rId2" cstate="print"/>
          <a:srcRect b="8000"/>
          <a:stretch>
            <a:fillRect/>
          </a:stretch>
        </p:blipFill>
        <p:spPr bwMode="auto">
          <a:xfrm flipH="1">
            <a:off x="4750903" y="174497"/>
            <a:ext cx="4164497" cy="2873503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752600" y="76200"/>
            <a:ext cx="5223674" cy="9144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Down">
              <a:avLst/>
            </a:prstTxWarp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55000" endA="50" endPos="85000" dist="60007" dir="5400000" sy="-100000" algn="bl" rotWithShape="0"/>
                </a:effectLst>
              </a:rPr>
              <a:t>CONTRACEPTION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43600" y="2362200"/>
            <a:ext cx="2965074" cy="6858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PHARMACOLOGY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pic>
        <p:nvPicPr>
          <p:cNvPr id="20488" name="Picture 8" descr="http://www.clker.com/cliparts/5/c/e/4/1194989576980627796stop_sign_01.svg.med.png"/>
          <p:cNvPicPr>
            <a:picLocks noChangeAspect="1" noChangeArrowheads="1"/>
          </p:cNvPicPr>
          <p:nvPr/>
        </p:nvPicPr>
        <p:blipFill>
          <a:blip r:embed="rId3" cstate="print">
            <a:lum bright="-20000" contrast="20000"/>
          </a:blip>
          <a:srcRect/>
          <a:stretch>
            <a:fillRect/>
          </a:stretch>
        </p:blipFill>
        <p:spPr bwMode="auto">
          <a:xfrm rot="1483755">
            <a:off x="4516562" y="2535363"/>
            <a:ext cx="593725" cy="593725"/>
          </a:xfrm>
          <a:prstGeom prst="rect">
            <a:avLst/>
          </a:prstGeom>
          <a:noFill/>
        </p:spPr>
      </p:pic>
      <p:pic>
        <p:nvPicPr>
          <p:cNvPr id="9" name="Picture 8" descr="http://www.clker.com/cliparts/5/c/e/4/1194989576980627796stop_sign_01.svg.med.png"/>
          <p:cNvPicPr>
            <a:picLocks noChangeAspect="1" noChangeArrowheads="1"/>
          </p:cNvPicPr>
          <p:nvPr/>
        </p:nvPicPr>
        <p:blipFill>
          <a:blip r:embed="rId3" cstate="print">
            <a:lum bright="-20000" contrast="20000"/>
          </a:blip>
          <a:srcRect/>
          <a:stretch>
            <a:fillRect/>
          </a:stretch>
        </p:blipFill>
        <p:spPr bwMode="auto">
          <a:xfrm rot="1598765">
            <a:off x="8448667" y="101608"/>
            <a:ext cx="593725" cy="593725"/>
          </a:xfrm>
          <a:prstGeom prst="rect">
            <a:avLst/>
          </a:prstGeom>
          <a:noFill/>
        </p:spPr>
      </p:pic>
      <p:pic>
        <p:nvPicPr>
          <p:cNvPr id="10" name="Picture 8" descr="http://www.clker.com/cliparts/5/c/e/4/1194989576980627796stop_sign_01.svg.med.png"/>
          <p:cNvPicPr>
            <a:picLocks noChangeAspect="1" noChangeArrowheads="1"/>
          </p:cNvPicPr>
          <p:nvPr/>
        </p:nvPicPr>
        <p:blipFill>
          <a:blip r:embed="rId4" cstate="print">
            <a:lum bright="-20000" contrast="20000"/>
          </a:blip>
          <a:srcRect/>
          <a:stretch>
            <a:fillRect/>
          </a:stretch>
        </p:blipFill>
        <p:spPr bwMode="auto">
          <a:xfrm rot="1483755">
            <a:off x="5785062" y="1746462"/>
            <a:ext cx="429004" cy="429004"/>
          </a:xfrm>
          <a:prstGeom prst="rect">
            <a:avLst/>
          </a:prstGeom>
          <a:noFill/>
        </p:spPr>
      </p:pic>
      <p:pic>
        <p:nvPicPr>
          <p:cNvPr id="11" name="Picture 10" descr="http://www.clker.com/cliparts/5/c/e/4/1194989576980627796stop_sign_01.svg.med.png"/>
          <p:cNvPicPr>
            <a:picLocks noChangeAspect="1" noChangeArrowheads="1"/>
          </p:cNvPicPr>
          <p:nvPr/>
        </p:nvPicPr>
        <p:blipFill>
          <a:blip r:embed="rId5" cstate="print">
            <a:lum bright="-20000" contrast="20000"/>
          </a:blip>
          <a:srcRect/>
          <a:stretch>
            <a:fillRect/>
          </a:stretch>
        </p:blipFill>
        <p:spPr bwMode="auto">
          <a:xfrm rot="20448841">
            <a:off x="6763334" y="1657934"/>
            <a:ext cx="422818" cy="422818"/>
          </a:xfrm>
          <a:prstGeom prst="rect">
            <a:avLst/>
          </a:prstGeom>
          <a:noFill/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04800" y="3581400"/>
            <a:ext cx="86868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-274320">
              <a:lnSpc>
                <a:spcPts val="3000"/>
              </a:lnSpc>
            </a:pPr>
            <a:r>
              <a:rPr lang="en-US" sz="2400" u="heavy" dirty="0" smtClean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By the end of this lecture you will be able to:</a:t>
            </a:r>
            <a:endParaRPr lang="en-US" sz="2400" u="heavy" dirty="0">
              <a:solidFill>
                <a:schemeClr val="bg1"/>
              </a:solidFill>
              <a:uFill>
                <a:solidFill>
                  <a:srgbClr val="FFC000"/>
                </a:solidFill>
              </a:uFill>
              <a:latin typeface="Bernard MT Condensed" pitchFamily="18" charset="0"/>
            </a:endParaRPr>
          </a:p>
          <a:p>
            <a:pPr indent="-274320">
              <a:lnSpc>
                <a:spcPts val="3000"/>
              </a:lnSpc>
              <a:buBlip>
                <a:blip r:embed="rId6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Perceive the different contraceptive utilities available</a:t>
            </a:r>
          </a:p>
          <a:p>
            <a:pPr indent="-274320">
              <a:lnSpc>
                <a:spcPts val="3000"/>
              </a:lnSpc>
              <a:buBlip>
                <a:blip r:embed="rId6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Classify them according to their site and  mechanism of action</a:t>
            </a:r>
          </a:p>
          <a:p>
            <a:pPr indent="-274320">
              <a:lnSpc>
                <a:spcPts val="3000"/>
              </a:lnSpc>
              <a:buBlip>
                <a:blip r:embed="rId6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Justify the existing hormonal contraceptives present </a:t>
            </a:r>
          </a:p>
          <a:p>
            <a:pPr indent="-274320">
              <a:lnSpc>
                <a:spcPts val="3000"/>
              </a:lnSpc>
              <a:buBlip>
                <a:blip r:embed="rId6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Compare between the types of oral contraceptives pills with respect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to mechanism of action, formulations, indications, adverse effects,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contraindications and possible interactions</a:t>
            </a:r>
          </a:p>
          <a:p>
            <a:pPr indent="-274320">
              <a:lnSpc>
                <a:spcPts val="3000"/>
              </a:lnSpc>
              <a:buBlip>
                <a:blip r:embed="rId6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Hint on characteristics &amp; efficacies of other hormonal modalities 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" y="2819400"/>
            <a:ext cx="910827" cy="646331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en-US" sz="3600" cap="none" spc="0" dirty="0" smtClean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gradFill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EE7F2"/>
                    </a:gs>
                    <a:gs pos="67000">
                      <a:srgbClr val="F952A0"/>
                    </a:gs>
                    <a:gs pos="69000">
                      <a:srgbClr val="C50849"/>
                    </a:gs>
                    <a:gs pos="82001">
                      <a:srgbClr val="B43E85"/>
                    </a:gs>
                    <a:gs pos="100000">
                      <a:srgbClr val="F8B049"/>
                    </a:gs>
                  </a:gsLst>
                  <a:lin ang="5400000" scaled="0"/>
                </a:gradFill>
                <a:effectLst>
                  <a:outerShdw blurRad="88900" dist="38100" dir="2700000" algn="tl" rotWithShape="0">
                    <a:schemeClr val="tx1"/>
                  </a:outerShdw>
                </a:effectLst>
                <a:latin typeface="Bernard MT Condensed" pitchFamily="18" charset="0"/>
              </a:rPr>
              <a:t>ILOs</a:t>
            </a:r>
            <a:endParaRPr lang="en-US" sz="3600" cap="none" spc="0" dirty="0">
              <a:ln w="900" cmpd="sng">
                <a:solidFill>
                  <a:sysClr val="windowText" lastClr="000000">
                    <a:alpha val="55000"/>
                  </a:sysClr>
                </a:solidFill>
                <a:prstDash val="solid"/>
              </a:ln>
              <a:gradFill>
                <a:gsLst>
                  <a:gs pos="0">
                    <a:srgbClr val="FC9FCB"/>
                  </a:gs>
                  <a:gs pos="13000">
                    <a:srgbClr val="F8B049"/>
                  </a:gs>
                  <a:gs pos="21001">
                    <a:srgbClr val="F8B049"/>
                  </a:gs>
                  <a:gs pos="63000">
                    <a:srgbClr val="FEE7F2"/>
                  </a:gs>
                  <a:gs pos="67000">
                    <a:srgbClr val="F952A0"/>
                  </a:gs>
                  <a:gs pos="69000">
                    <a:srgbClr val="C50849"/>
                  </a:gs>
                  <a:gs pos="82001">
                    <a:srgbClr val="B43E85"/>
                  </a:gs>
                  <a:gs pos="100000">
                    <a:srgbClr val="F8B049"/>
                  </a:gs>
                </a:gsLst>
                <a:lin ang="5400000" scaled="0"/>
              </a:gradFill>
              <a:effectLst>
                <a:outerShdw blurRad="88900" dist="38100" dir="2700000" algn="tl" rotWithShape="0">
                  <a:schemeClr val="tx1"/>
                </a:outerShdw>
              </a:effectLst>
              <a:latin typeface="Bernard MT Condensed" pitchFamily="18" charset="0"/>
            </a:endParaRPr>
          </a:p>
        </p:txBody>
      </p:sp>
      <p:pic>
        <p:nvPicPr>
          <p:cNvPr id="14" name="Picture 13" descr="http://www.clker.com/cliparts/5/c/e/4/1194989576980627796stop_sign_01.svg.med.png"/>
          <p:cNvPicPr>
            <a:picLocks noChangeAspect="1" noChangeArrowheads="1"/>
          </p:cNvPicPr>
          <p:nvPr/>
        </p:nvPicPr>
        <p:blipFill>
          <a:blip r:embed="rId5" cstate="print">
            <a:lum bright="-20000" contrast="20000"/>
          </a:blip>
          <a:srcRect/>
          <a:stretch>
            <a:fillRect/>
          </a:stretch>
        </p:blipFill>
        <p:spPr bwMode="auto">
          <a:xfrm rot="18061090">
            <a:off x="7393911" y="1145510"/>
            <a:ext cx="422818" cy="42281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A1B1A"/>
            </a:gs>
            <a:gs pos="15000">
              <a:srgbClr val="760000"/>
            </a:gs>
            <a:gs pos="78000">
              <a:srgbClr val="BD0762"/>
            </a:gs>
            <a:gs pos="82000">
              <a:srgbClr val="EA7500"/>
            </a:gs>
            <a:gs pos="94000">
              <a:schemeClr val="bg2">
                <a:lumMod val="90000"/>
              </a:schemeClr>
            </a:gs>
            <a:gs pos="94000">
              <a:schemeClr val="bg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065520" y="1752600"/>
            <a:ext cx="2667000" cy="630942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GB" sz="2200" b="1" dirty="0" smtClean="0">
                <a:solidFill>
                  <a:srgbClr val="F3F3F3"/>
                </a:solidFill>
                <a:latin typeface="Arial Narrow" pitchFamily="34" charset="0"/>
              </a:rPr>
              <a:t>Emergency </a:t>
            </a:r>
            <a:r>
              <a:rPr lang="en-GB" sz="2200" b="1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en-GB" sz="2200" b="1" dirty="0" smtClean="0">
                <a:solidFill>
                  <a:srgbClr val="F3F3F3"/>
                </a:solidFill>
                <a:latin typeface="Arial Narrow" pitchFamily="34" charset="0"/>
              </a:rPr>
              <a:t>Contraception </a:t>
            </a:r>
            <a:endParaRPr lang="en-US" sz="2200" b="1" dirty="0" smtClean="0">
              <a:solidFill>
                <a:srgbClr val="F3F3F3"/>
              </a:solidFill>
              <a:latin typeface="Arial Narrow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228600"/>
            <a:ext cx="990600" cy="461665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Types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838200"/>
            <a:ext cx="2514600" cy="461665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3F3F3"/>
                </a:solidFill>
                <a:latin typeface="Arial Narrow" pitchFamily="34" charset="0"/>
              </a:rPr>
              <a:t>COMBINED Pills</a:t>
            </a:r>
            <a:endParaRPr lang="en-US" sz="2400" b="1" dirty="0">
              <a:solidFill>
                <a:srgbClr val="F3F3F3"/>
              </a:solidFill>
              <a:latin typeface="Arial Narrow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04032" y="838200"/>
            <a:ext cx="1981200" cy="461665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3F3F3"/>
                </a:solidFill>
                <a:latin typeface="Arial Narrow" pitchFamily="34" charset="0"/>
              </a:rPr>
              <a:t>MINI Pills</a:t>
            </a:r>
            <a:endParaRPr lang="en-US" sz="2400" b="1" dirty="0">
              <a:solidFill>
                <a:srgbClr val="F3F3F3"/>
              </a:solidFill>
              <a:latin typeface="Arial Narrow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12536" y="838200"/>
            <a:ext cx="3048000" cy="461665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3F3F3"/>
                </a:solidFill>
                <a:latin typeface="Arial Narrow" pitchFamily="34" charset="0"/>
              </a:rPr>
              <a:t>MORNING-AFTER  Pills</a:t>
            </a:r>
            <a:endParaRPr lang="en-US" sz="2400" b="1" dirty="0">
              <a:solidFill>
                <a:srgbClr val="F3F3F3"/>
              </a:solidFill>
              <a:latin typeface="Arial Narrow" pitchFamily="34" charset="0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5867400" y="1371600"/>
            <a:ext cx="2971800" cy="304800"/>
          </a:xfrm>
          <a:prstGeom prst="downArrow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660033"/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DE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200400" y="228600"/>
            <a:ext cx="3733800" cy="461665"/>
          </a:xfrm>
          <a:prstGeom prst="rect">
            <a:avLst/>
          </a:prstGeom>
          <a:solidFill>
            <a:srgbClr val="860043"/>
          </a:soli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ORAL CONTRACEPTIVE Pills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14800" y="1764792"/>
            <a:ext cx="1828800" cy="630942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200" b="1" dirty="0" smtClean="0">
                <a:solidFill>
                  <a:srgbClr val="F3F3F3"/>
                </a:solidFill>
                <a:latin typeface="Arial Narrow" pitchFamily="34" charset="0"/>
              </a:rPr>
              <a:t>Post Coital Contraception</a:t>
            </a:r>
          </a:p>
        </p:txBody>
      </p:sp>
      <p:graphicFrame>
        <p:nvGraphicFramePr>
          <p:cNvPr id="19" name="Group 9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8118940"/>
              </p:ext>
            </p:extLst>
          </p:nvPr>
        </p:nvGraphicFramePr>
        <p:xfrm>
          <a:off x="152400" y="3082861"/>
          <a:ext cx="8915401" cy="2499360"/>
        </p:xfrm>
        <a:graphic>
          <a:graphicData uri="http://schemas.openxmlformats.org/drawingml/2006/table">
            <a:tbl>
              <a:tblPr/>
              <a:tblGrid>
                <a:gridCol w="1868424"/>
                <a:gridCol w="2932177"/>
                <a:gridCol w="2590799"/>
                <a:gridCol w="1524001"/>
              </a:tblGrid>
              <a:tr h="6375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nard MT Condensed" pitchFamily="18" charset="0"/>
                          <a:cs typeface="Arial" charset="0"/>
                        </a:rPr>
                        <a:t>Composition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DFC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Bernard MT Condensed" pitchFamily="18" charset="0"/>
                          <a:cs typeface="Times New Roman" pitchFamily="18" charset="0"/>
                        </a:rPr>
                        <a:t>Method of Administration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DFC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Bernard MT Condensed" pitchFamily="18" charset="0"/>
                          <a:cs typeface="Times New Roman" pitchFamily="18" charset="0"/>
                        </a:rPr>
                        <a:t>Timing of 1st dose  After Intercourse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DFC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Bernard MT Condensed" pitchFamily="18" charset="0"/>
                          <a:cs typeface="Times New Roman" pitchFamily="18" charset="0"/>
                        </a:rPr>
                        <a:t>Reported Efficacy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DFCED"/>
                    </a:solidFill>
                  </a:tcPr>
                </a:tc>
              </a:tr>
              <a:tr h="5676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Ethinyl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estadiol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+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Levonorgestrel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DFC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 tablets twice with 12 hrs in between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34000">
                          <a:schemeClr val="bg1"/>
                        </a:gs>
                        <a:gs pos="54000">
                          <a:srgbClr val="FFC000"/>
                        </a:gs>
                        <a:gs pos="73000">
                          <a:schemeClr val="accent6">
                            <a:lumMod val="75000"/>
                            <a:alpha val="71000"/>
                          </a:schemeClr>
                        </a:gs>
                        <a:gs pos="100000">
                          <a:srgbClr val="990033">
                            <a:alpha val="38000"/>
                          </a:srgbClr>
                        </a:gs>
                        <a:gs pos="100000">
                          <a:srgbClr val="660033">
                            <a:alpha val="2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        0- 72hrs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34000">
                          <a:schemeClr val="bg1"/>
                        </a:gs>
                        <a:gs pos="54000">
                          <a:srgbClr val="FFC000"/>
                        </a:gs>
                        <a:gs pos="73000">
                          <a:schemeClr val="accent6">
                            <a:lumMod val="75000"/>
                            <a:alpha val="71000"/>
                          </a:schemeClr>
                        </a:gs>
                        <a:gs pos="100000">
                          <a:srgbClr val="990033">
                            <a:alpha val="38000"/>
                          </a:srgbClr>
                        </a:gs>
                        <a:gs pos="100000">
                          <a:srgbClr val="660033">
                            <a:alpha val="2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34000">
                          <a:schemeClr val="bg1"/>
                        </a:gs>
                        <a:gs pos="54000">
                          <a:srgbClr val="FFC000"/>
                        </a:gs>
                        <a:gs pos="73000">
                          <a:schemeClr val="accent6">
                            <a:lumMod val="75000"/>
                            <a:alpha val="71000"/>
                          </a:schemeClr>
                        </a:gs>
                        <a:gs pos="100000">
                          <a:srgbClr val="990033">
                            <a:alpha val="38000"/>
                          </a:srgbClr>
                        </a:gs>
                        <a:gs pos="100000">
                          <a:srgbClr val="660033">
                            <a:alpha val="2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577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High-dose only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Ethinyl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estadiol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DFC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Twice daily for 5 days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34000">
                          <a:schemeClr val="bg1"/>
                        </a:gs>
                        <a:gs pos="54000">
                          <a:srgbClr val="FFC000"/>
                        </a:gs>
                        <a:gs pos="73000">
                          <a:schemeClr val="accent6">
                            <a:lumMod val="75000"/>
                            <a:alpha val="71000"/>
                          </a:schemeClr>
                        </a:gs>
                        <a:gs pos="100000">
                          <a:srgbClr val="990033">
                            <a:alpha val="38000"/>
                          </a:srgbClr>
                        </a:gs>
                        <a:gs pos="100000">
                          <a:srgbClr val="660033">
                            <a:alpha val="2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         0- 72hrs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34000">
                          <a:schemeClr val="bg1"/>
                        </a:gs>
                        <a:gs pos="54000">
                          <a:srgbClr val="FFC000"/>
                        </a:gs>
                        <a:gs pos="73000">
                          <a:schemeClr val="accent6">
                            <a:lumMod val="75000"/>
                            <a:alpha val="71000"/>
                          </a:schemeClr>
                        </a:gs>
                        <a:gs pos="100000">
                          <a:srgbClr val="990033">
                            <a:alpha val="38000"/>
                          </a:srgbClr>
                        </a:gs>
                        <a:gs pos="100000">
                          <a:srgbClr val="660033">
                            <a:alpha val="2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75 - 85%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34000">
                          <a:schemeClr val="bg1"/>
                        </a:gs>
                        <a:gs pos="54000">
                          <a:srgbClr val="FFC000"/>
                        </a:gs>
                        <a:gs pos="73000">
                          <a:schemeClr val="accent6">
                            <a:lumMod val="75000"/>
                            <a:alpha val="71000"/>
                          </a:schemeClr>
                        </a:gs>
                        <a:gs pos="100000">
                          <a:srgbClr val="990033">
                            <a:alpha val="38000"/>
                          </a:srgbClr>
                        </a:gs>
                        <a:gs pos="100000">
                          <a:srgbClr val="660033">
                            <a:alpha val="2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5880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High dose only </a:t>
                      </a:r>
                      <a:r>
                        <a:rPr lang="en-US" sz="2000" b="1" dirty="0" err="1" smtClean="0">
                          <a:solidFill>
                            <a:srgbClr val="990033"/>
                          </a:solidFill>
                        </a:rPr>
                        <a:t>levonorgestrel</a:t>
                      </a:r>
                      <a:r>
                        <a:rPr lang="en-US" sz="2000" b="1" dirty="0" smtClean="0">
                          <a:solidFill>
                            <a:srgbClr val="990033"/>
                          </a:solidFill>
                        </a:rPr>
                        <a:t>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DFC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Twice daily for 5 days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34000">
                          <a:schemeClr val="bg1"/>
                        </a:gs>
                        <a:gs pos="54000">
                          <a:srgbClr val="FFC000"/>
                        </a:gs>
                        <a:gs pos="73000">
                          <a:schemeClr val="accent6">
                            <a:lumMod val="75000"/>
                            <a:alpha val="71000"/>
                          </a:schemeClr>
                        </a:gs>
                        <a:gs pos="100000">
                          <a:srgbClr val="990033">
                            <a:alpha val="38000"/>
                          </a:srgbClr>
                        </a:gs>
                        <a:gs pos="100000">
                          <a:srgbClr val="660033">
                            <a:alpha val="2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         0- 72hrs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34000">
                          <a:schemeClr val="bg1"/>
                        </a:gs>
                        <a:gs pos="54000">
                          <a:srgbClr val="FFC000"/>
                        </a:gs>
                        <a:gs pos="73000">
                          <a:schemeClr val="accent6">
                            <a:lumMod val="75000"/>
                            <a:alpha val="71000"/>
                          </a:schemeClr>
                        </a:gs>
                        <a:gs pos="100000">
                          <a:srgbClr val="990033">
                            <a:alpha val="38000"/>
                          </a:srgbClr>
                        </a:gs>
                        <a:gs pos="100000">
                          <a:srgbClr val="660033">
                            <a:alpha val="2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70 – 75%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34000">
                          <a:schemeClr val="bg1"/>
                        </a:gs>
                        <a:gs pos="54000">
                          <a:srgbClr val="FFC000"/>
                        </a:gs>
                        <a:gs pos="73000">
                          <a:schemeClr val="accent6">
                            <a:lumMod val="75000"/>
                            <a:alpha val="71000"/>
                          </a:schemeClr>
                        </a:gs>
                        <a:gs pos="100000">
                          <a:srgbClr val="990033">
                            <a:alpha val="38000"/>
                          </a:srgbClr>
                        </a:gs>
                        <a:gs pos="100000">
                          <a:srgbClr val="660033">
                            <a:alpha val="2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-104193" y="1790163"/>
            <a:ext cx="4419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GB" sz="2400" b="1" spc="-50" dirty="0" smtClean="0">
                <a:solidFill>
                  <a:schemeClr val="bg1"/>
                </a:solidFill>
                <a:latin typeface="Arial Narrow" pitchFamily="34" charset="0"/>
              </a:rPr>
              <a:t>Contraception on instantaneous demand, 2</a:t>
            </a:r>
            <a:r>
              <a:rPr lang="en-GB" sz="2400" b="1" spc="-50" baseline="30000" dirty="0" smtClean="0">
                <a:solidFill>
                  <a:schemeClr val="bg1"/>
                </a:solidFill>
                <a:latin typeface="Arial Narrow" pitchFamily="34" charset="0"/>
              </a:rPr>
              <a:t>ndry</a:t>
            </a:r>
            <a:r>
              <a:rPr lang="en-GB" sz="2400" b="1" spc="-50" dirty="0" smtClean="0">
                <a:solidFill>
                  <a:schemeClr val="bg1"/>
                </a:solidFill>
                <a:latin typeface="Arial Narrow" pitchFamily="34" charset="0"/>
              </a:rPr>
              <a:t>  to unprotected          sexual intercourse</a:t>
            </a:r>
            <a:endParaRPr lang="en-GB" sz="2400" b="1" spc="-5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5943600" y="2548878"/>
            <a:ext cx="2971800" cy="304800"/>
          </a:xfrm>
          <a:prstGeom prst="downArrow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660033"/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DE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26504" y="19880"/>
            <a:ext cx="381000" cy="381000"/>
          </a:xfrm>
          <a:prstGeom prst="star5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785982"/>
              </p:ext>
            </p:extLst>
          </p:nvPr>
        </p:nvGraphicFramePr>
        <p:xfrm>
          <a:off x="152400" y="5791200"/>
          <a:ext cx="8915401" cy="599440"/>
        </p:xfrm>
        <a:graphic>
          <a:graphicData uri="http://schemas.openxmlformats.org/drawingml/2006/table">
            <a:tbl>
              <a:tblPr/>
              <a:tblGrid>
                <a:gridCol w="1868424"/>
                <a:gridCol w="2932177"/>
                <a:gridCol w="2590799"/>
                <a:gridCol w="1524001"/>
              </a:tblGrid>
              <a:tr h="335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Mifepristone ± Misoprostol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DFC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A single dose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34000">
                          <a:schemeClr val="bg1"/>
                        </a:gs>
                        <a:gs pos="54000">
                          <a:srgbClr val="FFC000"/>
                        </a:gs>
                        <a:gs pos="73000">
                          <a:schemeClr val="accent6">
                            <a:lumMod val="75000"/>
                            <a:alpha val="71000"/>
                          </a:schemeClr>
                        </a:gs>
                        <a:gs pos="100000">
                          <a:srgbClr val="990033">
                            <a:alpha val="38000"/>
                          </a:srgbClr>
                        </a:gs>
                        <a:gs pos="100000">
                          <a:srgbClr val="660033">
                            <a:alpha val="2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         0- l20 hrs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34000">
                          <a:schemeClr val="bg1"/>
                        </a:gs>
                        <a:gs pos="54000">
                          <a:srgbClr val="FFC000"/>
                        </a:gs>
                        <a:gs pos="73000">
                          <a:schemeClr val="accent6">
                            <a:lumMod val="75000"/>
                            <a:alpha val="71000"/>
                          </a:schemeClr>
                        </a:gs>
                        <a:gs pos="100000">
                          <a:srgbClr val="990033">
                            <a:alpha val="38000"/>
                          </a:srgbClr>
                        </a:gs>
                        <a:gs pos="100000">
                          <a:srgbClr val="660033">
                            <a:alpha val="2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85 - 100%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34000">
                          <a:schemeClr val="bg1"/>
                        </a:gs>
                        <a:gs pos="54000">
                          <a:srgbClr val="FFC000"/>
                        </a:gs>
                        <a:gs pos="73000">
                          <a:schemeClr val="accent6">
                            <a:lumMod val="75000"/>
                            <a:alpha val="71000"/>
                          </a:schemeClr>
                        </a:gs>
                        <a:gs pos="100000">
                          <a:srgbClr val="990033">
                            <a:alpha val="38000"/>
                          </a:srgbClr>
                        </a:gs>
                        <a:gs pos="100000">
                          <a:srgbClr val="660033">
                            <a:alpha val="2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4" grpId="0" animBg="1"/>
      <p:bldP spid="16" grpId="0" animBg="1"/>
      <p:bldP spid="20" grpId="0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1909763" y="152400"/>
            <a:ext cx="5324475" cy="657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114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h;s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8001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946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H;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51054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701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A1B1A"/>
            </a:gs>
            <a:gs pos="15000">
              <a:srgbClr val="760000"/>
            </a:gs>
            <a:gs pos="78000">
              <a:srgbClr val="BD0762"/>
            </a:gs>
            <a:gs pos="82000">
              <a:srgbClr val="EA7500"/>
            </a:gs>
            <a:gs pos="94000">
              <a:schemeClr val="bg2">
                <a:lumMod val="90000"/>
              </a:schemeClr>
            </a:gs>
            <a:gs pos="94000">
              <a:schemeClr val="bg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67400" y="290691"/>
            <a:ext cx="4800600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dirty="0" smtClean="0">
                <a:ln w="18415" cmpd="sng">
                  <a:solidFill>
                    <a:srgbClr val="66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oadway" pitchFamily="82" charset="0"/>
              </a:rPr>
              <a:t>G</a:t>
            </a:r>
          </a:p>
          <a:p>
            <a:r>
              <a:rPr lang="en-US" sz="4800" dirty="0" smtClean="0">
                <a:ln w="18415" cmpd="sng">
                  <a:solidFill>
                    <a:srgbClr val="66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oadway" pitchFamily="82" charset="0"/>
              </a:rPr>
              <a:t>  O</a:t>
            </a:r>
          </a:p>
          <a:p>
            <a:r>
              <a:rPr lang="en-US" sz="4800" dirty="0" smtClean="0">
                <a:ln w="18415" cmpd="sng">
                  <a:solidFill>
                    <a:srgbClr val="66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oadway" pitchFamily="82" charset="0"/>
              </a:rPr>
              <a:t>    O</a:t>
            </a:r>
          </a:p>
          <a:p>
            <a:r>
              <a:rPr lang="en-US" sz="4800" dirty="0" smtClean="0">
                <a:ln w="18415" cmpd="sng">
                  <a:solidFill>
                    <a:srgbClr val="66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oadway" pitchFamily="82" charset="0"/>
              </a:rPr>
              <a:t>      D</a:t>
            </a:r>
          </a:p>
          <a:p>
            <a:endParaRPr lang="en-US" sz="1200" dirty="0" smtClean="0">
              <a:ln w="18415" cmpd="sng">
                <a:solidFill>
                  <a:srgbClr val="6666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oadway" pitchFamily="82" charset="0"/>
            </a:endParaRPr>
          </a:p>
          <a:p>
            <a:r>
              <a:rPr lang="en-US" sz="4800" dirty="0" smtClean="0">
                <a:ln w="18415" cmpd="sng">
                  <a:solidFill>
                    <a:srgbClr val="66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oadway" pitchFamily="82" charset="0"/>
              </a:rPr>
              <a:t>        L</a:t>
            </a:r>
          </a:p>
          <a:p>
            <a:r>
              <a:rPr lang="en-US" sz="4800" dirty="0" smtClean="0">
                <a:ln w="18415" cmpd="sng">
                  <a:solidFill>
                    <a:srgbClr val="66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oadway" pitchFamily="82" charset="0"/>
              </a:rPr>
              <a:t>          U</a:t>
            </a:r>
          </a:p>
          <a:p>
            <a:r>
              <a:rPr lang="en-US" sz="4800" dirty="0" smtClean="0">
                <a:ln w="18415" cmpd="sng">
                  <a:solidFill>
                    <a:srgbClr val="66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oadway" pitchFamily="82" charset="0"/>
              </a:rPr>
              <a:t>            C</a:t>
            </a:r>
          </a:p>
          <a:p>
            <a:r>
              <a:rPr lang="en-US" sz="4800" dirty="0" smtClean="0">
                <a:ln w="18415" cmpd="sng">
                  <a:solidFill>
                    <a:srgbClr val="66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oadway" pitchFamily="82" charset="0"/>
              </a:rPr>
              <a:t>              K</a:t>
            </a:r>
            <a:endParaRPr lang="en-US" sz="4800" dirty="0">
              <a:ln w="18415" cmpd="sng">
                <a:solidFill>
                  <a:srgbClr val="6666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oadway" pitchFamily="8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81000" y="457200"/>
            <a:ext cx="5029200" cy="3352800"/>
            <a:chOff x="533400" y="304800"/>
            <a:chExt cx="5433612" cy="3657600"/>
          </a:xfrm>
        </p:grpSpPr>
        <p:pic>
          <p:nvPicPr>
            <p:cNvPr id="15" name="Picture 6" descr="http://thecommuner.com/wp-content/uploads/2010/10/sperm_cell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85074" y="609600"/>
              <a:ext cx="5358526" cy="3352800"/>
            </a:xfrm>
            <a:prstGeom prst="rect">
              <a:avLst/>
            </a:prstGeom>
            <a:noFill/>
          </p:spPr>
        </p:pic>
        <p:sp>
          <p:nvSpPr>
            <p:cNvPr id="16" name="Rectangle 15"/>
            <p:cNvSpPr/>
            <p:nvPr/>
          </p:nvSpPr>
          <p:spPr>
            <a:xfrm>
              <a:off x="590938" y="304800"/>
              <a:ext cx="5376074" cy="60960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DeflateBottom">
                <a:avLst/>
              </a:prstTxWarp>
              <a:spAutoFit/>
            </a:bodyPr>
            <a:lstStyle/>
            <a:p>
              <a:pPr algn="ctr"/>
              <a:r>
                <a:rPr lang="en-US" sz="54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CONTRACEPTION</a:t>
              </a:r>
              <a:endParaRPr lang="en-US" sz="54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33400" y="2209800"/>
              <a:ext cx="5410200" cy="160020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DeflateTop">
                <a:avLst/>
              </a:prstTxWarp>
              <a:spAutoFit/>
            </a:bodyPr>
            <a:lstStyle/>
            <a:p>
              <a:pPr algn="ctr"/>
              <a:r>
                <a:rPr lang="en-US" sz="54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  <a:reflection blurRad="6350" stA="55000" endA="50" endPos="85000" dist="60007" dir="5400000" sy="-100000" algn="bl" rotWithShape="0"/>
                  </a:effectLst>
                </a:rPr>
                <a:t>CONTRACEPTION</a:t>
              </a:r>
              <a:endParaRPr lang="en-US" sz="54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55000" endA="50" endPos="85000" dist="60007" dir="5400000" sy="-100000" algn="bl" rotWithShape="0"/>
                </a:effectLst>
              </a:endParaRPr>
            </a:p>
          </p:txBody>
        </p:sp>
      </p:grpSp>
      <p:pic>
        <p:nvPicPr>
          <p:cNvPr id="22" name="Picture 21" descr="http://www.clker.com/cliparts/5/c/e/4/1194989576980627796stop_sign_01.svg.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448841">
            <a:off x="2678004" y="1757471"/>
            <a:ext cx="593725" cy="593725"/>
          </a:xfrm>
          <a:prstGeom prst="rect">
            <a:avLst/>
          </a:prstGeom>
          <a:noFill/>
        </p:spPr>
      </p:pic>
      <p:pic>
        <p:nvPicPr>
          <p:cNvPr id="23" name="Picture 22" descr="http://www.clker.com/cliparts/5/c/e/4/1194989576980627796stop_sign_01.svg.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322879">
            <a:off x="3320842" y="2101641"/>
            <a:ext cx="593725" cy="593725"/>
          </a:xfrm>
          <a:prstGeom prst="rect">
            <a:avLst/>
          </a:prstGeom>
          <a:noFill/>
        </p:spPr>
      </p:pic>
      <p:pic>
        <p:nvPicPr>
          <p:cNvPr id="24" name="Picture 23" descr="http://www.clker.com/cliparts/5/c/e/4/1194989576980627796stop_sign_01.svg.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482715">
            <a:off x="1945749" y="2021947"/>
            <a:ext cx="593725" cy="593725"/>
          </a:xfrm>
          <a:prstGeom prst="rect">
            <a:avLst/>
          </a:prstGeom>
          <a:noFill/>
        </p:spPr>
      </p:pic>
      <p:pic>
        <p:nvPicPr>
          <p:cNvPr id="25" name="Picture 24" descr="http://www.clker.com/cliparts/5/c/e/4/1194989576980627796stop_sign_01.svg.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66144">
            <a:off x="3182470" y="1125071"/>
            <a:ext cx="593725" cy="593725"/>
          </a:xfrm>
          <a:prstGeom prst="rect">
            <a:avLst/>
          </a:prstGeom>
          <a:noFill/>
        </p:spPr>
      </p:pic>
      <p:pic>
        <p:nvPicPr>
          <p:cNvPr id="26" name="Picture 25" descr="http://www.clker.com/cliparts/5/c/e/4/1194989576980627796stop_sign_01.svg.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08702">
            <a:off x="2269699" y="1202900"/>
            <a:ext cx="593725" cy="5937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A1B1A"/>
            </a:gs>
            <a:gs pos="15000">
              <a:srgbClr val="760000"/>
            </a:gs>
            <a:gs pos="78000">
              <a:srgbClr val="BD0762"/>
            </a:gs>
            <a:gs pos="82000">
              <a:srgbClr val="EA7500"/>
            </a:gs>
            <a:gs pos="94000">
              <a:schemeClr val="bg2">
                <a:lumMod val="90000"/>
              </a:schemeClr>
            </a:gs>
            <a:gs pos="94000">
              <a:schemeClr val="bg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301488"/>
            <a:ext cx="8305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IN CONCEPTION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there is  fusion of the sperm &amp; ovum to produce a new organism.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4" name="Picture 4" descr="http://us.123rf.com/400wm/400/400/Andreus/andreus0703/andreus070300079/830502-sperm-cell-trying-to-reach-a-female-ovum-digital-illustration.jpg"/>
          <p:cNvPicPr>
            <a:picLocks noChangeAspect="1" noChangeArrowheads="1"/>
          </p:cNvPicPr>
          <p:nvPr/>
        </p:nvPicPr>
        <p:blipFill>
          <a:blip r:embed="rId2" cstate="print"/>
          <a:srcRect l="48837" b="34884"/>
          <a:stretch>
            <a:fillRect/>
          </a:stretch>
        </p:blipFill>
        <p:spPr bwMode="auto">
          <a:xfrm>
            <a:off x="6858000" y="762000"/>
            <a:ext cx="1995714" cy="1905000"/>
          </a:xfrm>
          <a:prstGeom prst="rect">
            <a:avLst/>
          </a:prstGeom>
          <a:noFill/>
        </p:spPr>
      </p:pic>
      <p:pic>
        <p:nvPicPr>
          <p:cNvPr id="5" name="Picture 4" descr="http://us.123rf.com/400wm/400/400/Andreus/andreus0703/andreus070300079/830502-sperm-cell-trying-to-reach-a-female-ovum-digital-illustration.jpg"/>
          <p:cNvPicPr>
            <a:picLocks noChangeAspect="1" noChangeArrowheads="1"/>
          </p:cNvPicPr>
          <p:nvPr/>
        </p:nvPicPr>
        <p:blipFill>
          <a:blip r:embed="rId2" cstate="print"/>
          <a:srcRect t="25581" r="49418" b="9302"/>
          <a:stretch>
            <a:fillRect/>
          </a:stretch>
        </p:blipFill>
        <p:spPr bwMode="auto">
          <a:xfrm>
            <a:off x="2514600" y="762000"/>
            <a:ext cx="1981200" cy="1912883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28600" y="2630556"/>
            <a:ext cx="845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IN CONTRACEPTION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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we are preventing this fusion to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occur</a:t>
            </a:r>
          </a:p>
        </p:txBody>
      </p:sp>
      <p:sp>
        <p:nvSpPr>
          <p:cNvPr id="8" name="Rectangle 7"/>
          <p:cNvSpPr/>
          <p:nvPr/>
        </p:nvSpPr>
        <p:spPr>
          <a:xfrm>
            <a:off x="5085095" y="762000"/>
            <a:ext cx="131570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9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mbria" pitchFamily="18" charset="0"/>
              </a:rPr>
              <a:t>?</a:t>
            </a:r>
            <a:endParaRPr lang="en-US" sz="9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ambria" pitchFamily="18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312579" y="3433464"/>
            <a:ext cx="4145122" cy="1055133"/>
            <a:chOff x="312579" y="3433464"/>
            <a:chExt cx="4145122" cy="1055133"/>
          </a:xfrm>
        </p:grpSpPr>
        <p:sp>
          <p:nvSpPr>
            <p:cNvPr id="9" name="Rectangle 8"/>
            <p:cNvSpPr/>
            <p:nvPr/>
          </p:nvSpPr>
          <p:spPr>
            <a:xfrm>
              <a:off x="312579" y="3657600"/>
              <a:ext cx="2133600" cy="830997"/>
            </a:xfrm>
            <a:prstGeom prst="rect">
              <a:avLst/>
            </a:prstGeom>
            <a:solidFill>
              <a:srgbClr val="660033"/>
            </a:solidFill>
            <a:ln w="28575">
              <a:solidFill>
                <a:srgbClr val="FFDED5"/>
              </a:solidFill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3F3F3"/>
                  </a:solidFill>
                  <a:latin typeface="Arial Narrow" pitchFamily="34" charset="0"/>
                </a:rPr>
                <a:t>Normal process of ovulation</a:t>
              </a:r>
              <a:endParaRPr lang="en-US" sz="2400" b="1" dirty="0">
                <a:solidFill>
                  <a:srgbClr val="F3F3F3"/>
                </a:solidFill>
                <a:latin typeface="Arial Narrow" pitchFamily="34" charset="0"/>
              </a:endParaRPr>
            </a:p>
          </p:txBody>
        </p:sp>
        <p:cxnSp>
          <p:nvCxnSpPr>
            <p:cNvPr id="17" name="Straight Arrow Connector 16"/>
            <p:cNvCxnSpPr>
              <a:stCxn id="34" idx="2"/>
            </p:cNvCxnSpPr>
            <p:nvPr/>
          </p:nvCxnSpPr>
          <p:spPr>
            <a:xfrm rot="5400000">
              <a:off x="3297883" y="2497782"/>
              <a:ext cx="224135" cy="2095500"/>
            </a:xfrm>
            <a:prstGeom prst="straightConnector1">
              <a:avLst/>
            </a:prstGeom>
            <a:ln w="38100">
              <a:solidFill>
                <a:srgbClr val="FFDED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3200400" y="3428999"/>
            <a:ext cx="1790700" cy="838201"/>
            <a:chOff x="3200400" y="3428999"/>
            <a:chExt cx="1790700" cy="838201"/>
          </a:xfrm>
        </p:grpSpPr>
        <p:sp>
          <p:nvSpPr>
            <p:cNvPr id="10" name="Rectangle 9"/>
            <p:cNvSpPr/>
            <p:nvPr/>
          </p:nvSpPr>
          <p:spPr>
            <a:xfrm>
              <a:off x="3200400" y="3805535"/>
              <a:ext cx="1790700" cy="461665"/>
            </a:xfrm>
            <a:prstGeom prst="rect">
              <a:avLst/>
            </a:prstGeom>
            <a:solidFill>
              <a:srgbClr val="660033"/>
            </a:solidFill>
            <a:ln w="28575">
              <a:solidFill>
                <a:srgbClr val="FFDED5"/>
              </a:solidFill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solidFill>
                    <a:srgbClr val="F3F3F3"/>
                  </a:solidFill>
                  <a:latin typeface="Arial Narrow" pitchFamily="34" charset="0"/>
                </a:rPr>
                <a:t>Implantation</a:t>
              </a:r>
              <a:endParaRPr lang="en-US" sz="2400" b="1" dirty="0">
                <a:solidFill>
                  <a:srgbClr val="F3F3F3"/>
                </a:solidFill>
                <a:latin typeface="Arial Narrow" pitchFamily="34" charset="0"/>
              </a:endParaRPr>
            </a:p>
          </p:txBody>
        </p:sp>
        <p:cxnSp>
          <p:nvCxnSpPr>
            <p:cNvPr id="19" name="Straight Arrow Connector 18"/>
            <p:cNvCxnSpPr>
              <a:endCxn id="10" idx="0"/>
            </p:cNvCxnSpPr>
            <p:nvPr/>
          </p:nvCxnSpPr>
          <p:spPr>
            <a:xfrm rot="5400000">
              <a:off x="4087630" y="3437120"/>
              <a:ext cx="376535" cy="360294"/>
            </a:xfrm>
            <a:prstGeom prst="straightConnector1">
              <a:avLst/>
            </a:prstGeom>
            <a:ln w="38100">
              <a:solidFill>
                <a:srgbClr val="FFDED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4456044" y="3429000"/>
            <a:ext cx="4002155" cy="974066"/>
            <a:chOff x="4456044" y="3429000"/>
            <a:chExt cx="3407007" cy="974066"/>
          </a:xfrm>
        </p:grpSpPr>
        <p:sp>
          <p:nvSpPr>
            <p:cNvPr id="11" name="Rectangle 10"/>
            <p:cNvSpPr/>
            <p:nvPr/>
          </p:nvSpPr>
          <p:spPr>
            <a:xfrm>
              <a:off x="5138573" y="3572069"/>
              <a:ext cx="2724478" cy="830997"/>
            </a:xfrm>
            <a:prstGeom prst="rect">
              <a:avLst/>
            </a:prstGeom>
            <a:solidFill>
              <a:srgbClr val="660033"/>
            </a:solidFill>
            <a:ln w="28575">
              <a:solidFill>
                <a:srgbClr val="FFDED5"/>
              </a:solidFill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3F3F3"/>
                  </a:solidFill>
                  <a:latin typeface="Arial Narrow" pitchFamily="34" charset="0"/>
                </a:rPr>
                <a:t>Preventing sperm </a:t>
              </a:r>
              <a:r>
                <a:rPr lang="en-US" sz="2400" b="1" dirty="0">
                  <a:solidFill>
                    <a:srgbClr val="F3F3F3"/>
                  </a:solidFill>
                  <a:latin typeface="Arial Narrow" pitchFamily="34" charset="0"/>
                </a:rPr>
                <a:t>from </a:t>
              </a:r>
              <a:r>
                <a:rPr lang="en-US" sz="2400" b="1" dirty="0" smtClean="0">
                  <a:solidFill>
                    <a:srgbClr val="F3F3F3"/>
                  </a:solidFill>
                  <a:latin typeface="Arial Narrow" pitchFamily="34" charset="0"/>
                </a:rPr>
                <a:t>fertilizing the ovum</a:t>
              </a:r>
              <a:endParaRPr lang="en-US" sz="2400" b="1" dirty="0">
                <a:solidFill>
                  <a:srgbClr val="F3F3F3"/>
                </a:solidFill>
                <a:latin typeface="Arial Narrow" pitchFamily="34" charset="0"/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4456044" y="3429000"/>
              <a:ext cx="2438400" cy="143069"/>
            </a:xfrm>
            <a:prstGeom prst="straightConnector1">
              <a:avLst/>
            </a:prstGeom>
            <a:ln w="38100">
              <a:solidFill>
                <a:srgbClr val="FFDED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228600" y="4918045"/>
            <a:ext cx="2971800" cy="1502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b="1" smtClean="0">
                <a:solidFill>
                  <a:schemeClr val="bg1"/>
                </a:solidFill>
                <a:latin typeface="Arial Narrow" pitchFamily="34" charset="0"/>
              </a:rPr>
              <a:t>Oral Contraceptive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pills</a:t>
            </a:r>
            <a:r>
              <a:rPr lang="ar-SA" sz="2200" b="1" dirty="0" smtClean="0">
                <a:solidFill>
                  <a:schemeClr val="bg1"/>
                </a:solidFill>
                <a:latin typeface="Arial Narrow" pitchFamily="34" charset="0"/>
              </a:rPr>
              <a:t>  </a:t>
            </a:r>
            <a:endParaRPr lang="en-US" sz="2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2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Contraceptive Patches</a:t>
            </a:r>
          </a:p>
          <a:p>
            <a:pPr>
              <a:lnSpc>
                <a:spcPts val="2200"/>
              </a:lnSpc>
            </a:pP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Vaginal rings</a:t>
            </a:r>
          </a:p>
          <a:p>
            <a:pPr>
              <a:lnSpc>
                <a:spcPts val="22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Injectable  </a:t>
            </a:r>
          </a:p>
          <a:p>
            <a:pPr>
              <a:lnSpc>
                <a:spcPts val="22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IUD (with hormone)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124200" y="4267200"/>
            <a:ext cx="1752600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en-US" sz="2400" dirty="0" smtClean="0">
                <a:solidFill>
                  <a:srgbClr val="FFDED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IUD</a:t>
            </a:r>
            <a:r>
              <a:rPr lang="en-US" sz="2200" dirty="0" smtClean="0">
                <a:solidFill>
                  <a:srgbClr val="FFDED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 </a:t>
            </a:r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(</a:t>
            </a:r>
            <a:r>
              <a:rPr lang="en-US" sz="2000" b="1" i="1" dirty="0" smtClean="0">
                <a:solidFill>
                  <a:schemeClr val="bg1"/>
                </a:solidFill>
                <a:latin typeface="Arial Narrow" pitchFamily="34" charset="0"/>
              </a:rPr>
              <a:t>copper T) </a:t>
            </a:r>
            <a:endParaRPr lang="en-US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27166" y="5410200"/>
            <a:ext cx="1559772" cy="1054135"/>
          </a:xfrm>
          <a:prstGeom prst="rect">
            <a:avLst/>
          </a:prstGeom>
          <a:solidFill>
            <a:srgbClr val="632523">
              <a:alpha val="45098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200" dirty="0" err="1" smtClean="0">
                <a:solidFill>
                  <a:srgbClr val="FFDED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Spermicidals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</a:p>
          <a:p>
            <a:pPr>
              <a:lnSpc>
                <a:spcPts val="25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Jells </a:t>
            </a:r>
          </a:p>
          <a:p>
            <a:pPr>
              <a:lnSpc>
                <a:spcPts val="25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Foams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5181599" y="4371393"/>
            <a:ext cx="3733801" cy="1068352"/>
            <a:chOff x="5181599" y="4371393"/>
            <a:chExt cx="3733801" cy="1068352"/>
          </a:xfrm>
        </p:grpSpPr>
        <p:sp>
          <p:nvSpPr>
            <p:cNvPr id="13" name="Rectangle 12"/>
            <p:cNvSpPr/>
            <p:nvPr/>
          </p:nvSpPr>
          <p:spPr>
            <a:xfrm>
              <a:off x="5181599" y="4590662"/>
              <a:ext cx="1399593" cy="830997"/>
            </a:xfrm>
            <a:prstGeom prst="rect">
              <a:avLst/>
            </a:prstGeom>
            <a:solidFill>
              <a:srgbClr val="660033"/>
            </a:solidFill>
            <a:ln w="28575">
              <a:solidFill>
                <a:srgbClr val="FFDED5"/>
              </a:solidFill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3F3F3"/>
                  </a:solidFill>
                  <a:latin typeface="Arial Narrow" pitchFamily="34" charset="0"/>
                </a:rPr>
                <a:t>Killing the sperm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62800" y="4608748"/>
              <a:ext cx="1752600" cy="830997"/>
            </a:xfrm>
            <a:prstGeom prst="rect">
              <a:avLst/>
            </a:prstGeom>
            <a:solidFill>
              <a:srgbClr val="660033"/>
            </a:solidFill>
            <a:ln w="28575">
              <a:solidFill>
                <a:srgbClr val="FFDED5"/>
              </a:solidFill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solidFill>
                    <a:srgbClr val="F3F3F3"/>
                  </a:solidFill>
                  <a:latin typeface="Arial Narrow" pitchFamily="34" charset="0"/>
                </a:rPr>
                <a:t>Interruption </a:t>
              </a:r>
              <a:r>
                <a:rPr lang="en-US" sz="2400" b="1" dirty="0">
                  <a:solidFill>
                    <a:srgbClr val="F3F3F3"/>
                  </a:solidFill>
                  <a:latin typeface="Arial Narrow" pitchFamily="34" charset="0"/>
                </a:rPr>
                <a:t>by a barrier</a:t>
              </a:r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528312" y="4371393"/>
              <a:ext cx="732454" cy="258144"/>
              <a:chOff x="6658946" y="4449144"/>
              <a:chExt cx="609599" cy="152400"/>
            </a:xfrm>
          </p:grpSpPr>
          <p:cxnSp>
            <p:nvCxnSpPr>
              <p:cNvPr id="29" name="Straight Arrow Connector 28"/>
              <p:cNvCxnSpPr/>
              <p:nvPr/>
            </p:nvCxnSpPr>
            <p:spPr>
              <a:xfrm rot="10800000" flipV="1">
                <a:off x="6658946" y="4449144"/>
                <a:ext cx="304800" cy="152400"/>
              </a:xfrm>
              <a:prstGeom prst="straightConnector1">
                <a:avLst/>
              </a:prstGeom>
              <a:ln w="57150">
                <a:solidFill>
                  <a:srgbClr val="FFDED5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>
                <a:off x="6963745" y="4449144"/>
                <a:ext cx="304800" cy="152400"/>
              </a:xfrm>
              <a:prstGeom prst="straightConnector1">
                <a:avLst/>
              </a:prstGeom>
              <a:ln w="57150">
                <a:solidFill>
                  <a:srgbClr val="FFDED5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3" name="TextBox 32"/>
          <p:cNvSpPr txBox="1"/>
          <p:nvPr/>
        </p:nvSpPr>
        <p:spPr>
          <a:xfrm>
            <a:off x="7183014" y="5439745"/>
            <a:ext cx="1752600" cy="1374735"/>
          </a:xfrm>
          <a:prstGeom prst="rect">
            <a:avLst/>
          </a:prstGeom>
          <a:solidFill>
            <a:srgbClr val="632523">
              <a:alpha val="45098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200" dirty="0" smtClean="0">
                <a:solidFill>
                  <a:srgbClr val="FFDED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Condoms </a:t>
            </a:r>
          </a:p>
          <a:p>
            <a:pPr>
              <a:lnSpc>
                <a:spcPts val="2500"/>
              </a:lnSpc>
            </a:pPr>
            <a:r>
              <a:rPr lang="en-US" sz="2200" dirty="0" smtClean="0">
                <a:solidFill>
                  <a:srgbClr val="FFDED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Cervical caps Diaphragms</a:t>
            </a:r>
          </a:p>
          <a:p>
            <a:pPr>
              <a:lnSpc>
                <a:spcPts val="2500"/>
              </a:lnSpc>
            </a:pPr>
            <a:r>
              <a:rPr lang="en-US" sz="2200" dirty="0" smtClean="0">
                <a:solidFill>
                  <a:srgbClr val="FFDED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Thin films</a:t>
            </a:r>
            <a:endParaRPr lang="en-US" sz="2200" dirty="0">
              <a:solidFill>
                <a:srgbClr val="FFDED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02159" y="4545559"/>
            <a:ext cx="24757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DED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HORMONAL  THERAPY</a:t>
            </a:r>
            <a:endParaRPr lang="en-US" sz="2200" dirty="0">
              <a:solidFill>
                <a:srgbClr val="FFDED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nard MT Condensed" pitchFamily="18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228600" y="2971800"/>
            <a:ext cx="8458200" cy="461665"/>
            <a:chOff x="228600" y="2971800"/>
            <a:chExt cx="8458200" cy="461665"/>
          </a:xfrm>
        </p:grpSpPr>
        <p:sp>
          <p:nvSpPr>
            <p:cNvPr id="34" name="Rectangle 33"/>
            <p:cNvSpPr/>
            <p:nvPr/>
          </p:nvSpPr>
          <p:spPr>
            <a:xfrm>
              <a:off x="228600" y="2971800"/>
              <a:ext cx="84582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This achieved by </a:t>
              </a:r>
              <a:r>
                <a:rPr lang="en-US" sz="2400" b="1" dirty="0" smtClean="0">
                  <a:solidFill>
                    <a:srgbClr val="F3F3F3"/>
                  </a:solidFill>
                  <a:latin typeface="Arial Narrow" pitchFamily="34" charset="0"/>
                </a:rPr>
                <a:t>interfering with</a:t>
              </a:r>
              <a:endParaRPr lang="en-US" sz="24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cxnSp>
          <p:nvCxnSpPr>
            <p:cNvPr id="46" name="Straight Arrow Connector 45"/>
            <p:cNvCxnSpPr>
              <a:endCxn id="34" idx="2"/>
            </p:cNvCxnSpPr>
            <p:nvPr/>
          </p:nvCxnSpPr>
          <p:spPr>
            <a:xfrm>
              <a:off x="4267200" y="3276600"/>
              <a:ext cx="190500" cy="156865"/>
            </a:xfrm>
            <a:prstGeom prst="straightConnector1">
              <a:avLst/>
            </a:prstGeom>
            <a:ln w="38100">
              <a:solidFill>
                <a:srgbClr val="FFDED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16281E-7 L -0.125 4.16281E-7 " pathEditMode="relative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2.11841E-6 L 0.13334 2.11841E-6 " pathEditMode="relative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334 4.53284E-7 L 6.66667E-6 4.53284E-7 " pathEditMode="relative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5 4.16281E-7 L -2.22222E-6 4.16281E-7 " pathEditMode="relative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25" grpId="0"/>
      <p:bldP spid="26" grpId="0"/>
      <p:bldP spid="27" grpId="0" animBg="1"/>
      <p:bldP spid="33" grpId="0" animBg="1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352800" y="8382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HYPOTHALAMUS 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971800" y="2362200"/>
            <a:ext cx="3886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ANTERIOR PITUITARY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038600" y="4038600"/>
            <a:ext cx="1600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OVARY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2209800" y="5181600"/>
            <a:ext cx="464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3)</a:t>
            </a: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ESTROGENS (</a:t>
            </a:r>
            <a:r>
              <a:rPr lang="el-GR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-ESTRADIOL)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PROGESTERONE</a:t>
            </a:r>
            <a:endParaRPr lang="el-GR" sz="2400" b="1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4648200" y="1219200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4648200" y="4406900"/>
            <a:ext cx="0" cy="622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1981200" y="3352800"/>
            <a:ext cx="121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2)</a:t>
            </a: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FSH</a:t>
            </a: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6400800" y="3352800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LH</a:t>
            </a: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4800600" y="1524000"/>
            <a:ext cx="137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GnRH</a:t>
            </a:r>
          </a:p>
        </p:txBody>
      </p:sp>
      <p:sp>
        <p:nvSpPr>
          <p:cNvPr id="3083" name="Line 11"/>
          <p:cNvSpPr>
            <a:spLocks noChangeShapeType="1"/>
          </p:cNvSpPr>
          <p:nvPr/>
        </p:nvSpPr>
        <p:spPr bwMode="auto">
          <a:xfrm rot="2700000">
            <a:off x="3054350" y="2736850"/>
            <a:ext cx="0" cy="622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 rot="-3300000">
            <a:off x="6394450" y="2813050"/>
            <a:ext cx="0" cy="622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85" name="Line 13"/>
          <p:cNvSpPr>
            <a:spLocks noChangeShapeType="1"/>
          </p:cNvSpPr>
          <p:nvPr/>
        </p:nvSpPr>
        <p:spPr bwMode="auto">
          <a:xfrm rot="13500000" flipV="1">
            <a:off x="5692775" y="3373438"/>
            <a:ext cx="479425" cy="10937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86" name="Line 14"/>
          <p:cNvSpPr>
            <a:spLocks noChangeShapeType="1"/>
          </p:cNvSpPr>
          <p:nvPr/>
        </p:nvSpPr>
        <p:spPr bwMode="auto">
          <a:xfrm rot="6600000" flipV="1">
            <a:off x="3495675" y="3328988"/>
            <a:ext cx="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7239000" y="838200"/>
            <a:ext cx="762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8" name="Line 16"/>
          <p:cNvSpPr>
            <a:spLocks noChangeShapeType="1"/>
          </p:cNvSpPr>
          <p:nvPr/>
        </p:nvSpPr>
        <p:spPr bwMode="auto">
          <a:xfrm>
            <a:off x="7467600" y="1066800"/>
            <a:ext cx="304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auto">
          <a:xfrm>
            <a:off x="7239000" y="2286000"/>
            <a:ext cx="762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90" name="Line 18"/>
          <p:cNvSpPr>
            <a:spLocks noChangeShapeType="1"/>
          </p:cNvSpPr>
          <p:nvPr/>
        </p:nvSpPr>
        <p:spPr bwMode="auto">
          <a:xfrm>
            <a:off x="7467600" y="2514600"/>
            <a:ext cx="304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1" name="Line 19"/>
          <p:cNvSpPr>
            <a:spLocks noChangeShapeType="1"/>
          </p:cNvSpPr>
          <p:nvPr/>
        </p:nvSpPr>
        <p:spPr bwMode="auto">
          <a:xfrm rot="5400000">
            <a:off x="8345488" y="801687"/>
            <a:ext cx="0" cy="530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92" name="Line 20"/>
          <p:cNvSpPr>
            <a:spLocks noChangeShapeType="1"/>
          </p:cNvSpPr>
          <p:nvPr/>
        </p:nvSpPr>
        <p:spPr bwMode="auto">
          <a:xfrm rot="5400000">
            <a:off x="8342313" y="2249487"/>
            <a:ext cx="0" cy="530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93" name="Line 21"/>
          <p:cNvSpPr>
            <a:spLocks noChangeShapeType="1"/>
          </p:cNvSpPr>
          <p:nvPr/>
        </p:nvSpPr>
        <p:spPr bwMode="auto">
          <a:xfrm>
            <a:off x="8610600" y="1066800"/>
            <a:ext cx="0" cy="464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4" name="Line 22"/>
          <p:cNvSpPr>
            <a:spLocks noChangeShapeType="1"/>
          </p:cNvSpPr>
          <p:nvPr/>
        </p:nvSpPr>
        <p:spPr bwMode="auto">
          <a:xfrm flipH="1">
            <a:off x="7391400" y="5715000"/>
            <a:ext cx="1219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5" name="AutoShape 23"/>
          <p:cNvSpPr>
            <a:spLocks/>
          </p:cNvSpPr>
          <p:nvPr/>
        </p:nvSpPr>
        <p:spPr bwMode="auto">
          <a:xfrm>
            <a:off x="6858000" y="5181600"/>
            <a:ext cx="228600" cy="1143000"/>
          </a:xfrm>
          <a:prstGeom prst="rightBracket">
            <a:avLst>
              <a:gd name="adj" fmla="val 41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en-US" b="1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FontTx/>
              <a:buNone/>
            </a:pPr>
            <a:endParaRPr lang="en-US" b="1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FontTx/>
              <a:buNone/>
            </a:pPr>
            <a:endParaRPr lang="en-US" b="1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FontTx/>
              <a:buNone/>
            </a:pPr>
            <a:endParaRPr lang="en-US" b="1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FontTx/>
              <a:buNone/>
            </a:pPr>
            <a:endParaRPr lang="en-US" b="1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0000">
            <a:off x="609600" y="115888"/>
            <a:ext cx="4421188" cy="357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5562600" y="914400"/>
            <a:ext cx="3505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5000"/>
              </a:lnSpc>
              <a:spcBef>
                <a:spcPct val="20000"/>
              </a:spcBef>
            </a:pPr>
            <a:r>
              <a:rPr lang="en-US" sz="20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Plasma concentrations of the gonadotropins &amp; ovarian hormones during the normal female sexual cycle</a:t>
            </a:r>
            <a:r>
              <a:rPr lang="en-US" sz="2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10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0000">
            <a:off x="541338" y="3208338"/>
            <a:ext cx="7231062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A1B1A"/>
            </a:gs>
            <a:gs pos="15000">
              <a:srgbClr val="760000"/>
            </a:gs>
            <a:gs pos="78000">
              <a:srgbClr val="BD0762"/>
            </a:gs>
            <a:gs pos="82000">
              <a:srgbClr val="EA7500"/>
            </a:gs>
            <a:gs pos="94000">
              <a:schemeClr val="bg2">
                <a:lumMod val="90000"/>
              </a:schemeClr>
            </a:gs>
            <a:gs pos="94000">
              <a:schemeClr val="bg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/>
        </p:nvGrpSpPr>
        <p:grpSpPr>
          <a:xfrm>
            <a:off x="0" y="3621024"/>
            <a:ext cx="9144000" cy="461665"/>
            <a:chOff x="0" y="3621024"/>
            <a:chExt cx="9144000" cy="461665"/>
          </a:xfrm>
        </p:grpSpPr>
        <p:sp>
          <p:nvSpPr>
            <p:cNvPr id="20" name="Rectangle 19"/>
            <p:cNvSpPr/>
            <p:nvPr/>
          </p:nvSpPr>
          <p:spPr>
            <a:xfrm>
              <a:off x="0" y="3621024"/>
              <a:ext cx="9129198" cy="461665"/>
            </a:xfrm>
            <a:prstGeom prst="rect">
              <a:avLst/>
            </a:prstGeom>
            <a:solidFill>
              <a:srgbClr val="990033"/>
            </a:solidFill>
          </p:spPr>
          <p:txBody>
            <a:bodyPr wrap="square">
              <a:spAutoFit/>
            </a:bodyPr>
            <a:lstStyle/>
            <a:p>
              <a:r>
                <a:rPr lang="en-US" sz="2400" b="1" spc="-50" dirty="0" smtClean="0">
                  <a:solidFill>
                    <a:schemeClr val="bg1"/>
                  </a:solidFill>
                  <a:latin typeface="Arial Narrow" pitchFamily="34" charset="0"/>
                </a:rPr>
                <a:t> Currently  concentration used now is very low to minimize estrogen hazards</a:t>
              </a:r>
              <a:endParaRPr lang="en-US" sz="2400" spc="-50" dirty="0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0" y="4075044"/>
              <a:ext cx="9144000" cy="1588"/>
            </a:xfrm>
            <a:prstGeom prst="line">
              <a:avLst/>
            </a:prstGeom>
            <a:ln w="28575">
              <a:solidFill>
                <a:srgbClr val="FFFFD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>
            <a:off x="228600" y="228600"/>
            <a:ext cx="990600" cy="461665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Types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8600" y="1295400"/>
            <a:ext cx="2743200" cy="461665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spc="-50" dirty="0" smtClean="0">
                <a:solidFill>
                  <a:srgbClr val="F3F3F3"/>
                </a:solidFill>
                <a:latin typeface="Arial Narrow" pitchFamily="34" charset="0"/>
              </a:rPr>
              <a:t>COMBINED Pills(COC)</a:t>
            </a:r>
            <a:endParaRPr lang="en-US" sz="2400" b="1" spc="-50" dirty="0">
              <a:solidFill>
                <a:srgbClr val="F3F3F3"/>
              </a:solidFill>
              <a:latin typeface="Arial Narrow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343788" y="1295400"/>
            <a:ext cx="2106168" cy="461665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3F3F3"/>
                </a:solidFill>
                <a:latin typeface="Arial Narrow" pitchFamily="34" charset="0"/>
              </a:rPr>
              <a:t>MINI Pills(POP)</a:t>
            </a:r>
            <a:endParaRPr lang="en-US" sz="2400" b="1" dirty="0">
              <a:solidFill>
                <a:srgbClr val="F3F3F3"/>
              </a:solidFill>
              <a:latin typeface="Arial Narrow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812536" y="1295400"/>
            <a:ext cx="3048000" cy="461665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3F3F3"/>
                </a:solidFill>
                <a:latin typeface="Arial Narrow" pitchFamily="34" charset="0"/>
              </a:rPr>
              <a:t>MORNING-AFTER  Pills</a:t>
            </a:r>
            <a:endParaRPr lang="en-US" sz="2400" b="1" dirty="0">
              <a:solidFill>
                <a:srgbClr val="F3F3F3"/>
              </a:solidFill>
              <a:latin typeface="Arial Narrow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34512" y="1822704"/>
            <a:ext cx="2380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Contain only a progestin(</a:t>
            </a:r>
            <a:r>
              <a:rPr lang="en-US" sz="16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97%effective</a:t>
            </a: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)</a:t>
            </a:r>
            <a:r>
              <a:rPr lang="en-US" sz="16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endParaRPr lang="en-US" sz="16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8600" y="1799512"/>
            <a:ext cx="289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Contain estrogen &amp;  progestin(</a:t>
            </a:r>
            <a:r>
              <a:rPr lang="en-US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100% effective)</a:t>
            </a:r>
            <a:endParaRPr lang="en-US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8600" y="4473289"/>
            <a:ext cx="3810000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  <a:buBlip>
                <a:blip r:embed="rId2"/>
              </a:buBlip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Norethindrone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</a:p>
          <a:p>
            <a:pPr>
              <a:lnSpc>
                <a:spcPts val="2300"/>
              </a:lnSpc>
              <a:buBlip>
                <a:blip r:embed="rId2"/>
              </a:buBlip>
            </a:pP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Levonorgestrel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200" i="1" dirty="0" smtClean="0">
                <a:solidFill>
                  <a:srgbClr val="FDFCED"/>
                </a:solidFill>
              </a:rPr>
              <a:t>(</a:t>
            </a:r>
            <a:r>
              <a:rPr lang="en-US" sz="2200" i="1" dirty="0" err="1" smtClean="0">
                <a:solidFill>
                  <a:srgbClr val="FDFCED"/>
                </a:solidFill>
              </a:rPr>
              <a:t>Norgestrel</a:t>
            </a:r>
            <a:r>
              <a:rPr lang="en-US" sz="2200" i="1" dirty="0" smtClean="0">
                <a:solidFill>
                  <a:srgbClr val="FDFCED"/>
                </a:solidFill>
              </a:rPr>
              <a:t>)</a:t>
            </a:r>
            <a:endParaRPr lang="en-US" sz="2200" b="1" i="1" dirty="0" smtClean="0">
              <a:solidFill>
                <a:srgbClr val="FDFCED"/>
              </a:solidFill>
              <a:latin typeface="Arial Narrow" pitchFamily="34" charset="0"/>
            </a:endParaRPr>
          </a:p>
          <a:p>
            <a:pPr>
              <a:lnSpc>
                <a:spcPts val="2300"/>
              </a:lnSpc>
              <a:buBlip>
                <a:blip r:embed="rId2"/>
              </a:buBlip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Medroxyprogesterone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acetate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038600" y="4462908"/>
            <a:ext cx="4724400" cy="682238"/>
          </a:xfrm>
          <a:prstGeom prst="rect">
            <a:avLst/>
          </a:prstGeom>
          <a:solidFill>
            <a:srgbClr val="860043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Has systemic androgenic effect; acne,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hirsutism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, weight gain. 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038600" y="5876189"/>
            <a:ext cx="4724400" cy="387286"/>
          </a:xfrm>
          <a:prstGeom prst="rect">
            <a:avLst/>
          </a:prstGeom>
          <a:solidFill>
            <a:srgbClr val="860043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Has no systemic androgenic effect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3632" y="762000"/>
            <a:ext cx="9067800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According to composition &amp; intent of use; OC are  divided into three types</a:t>
            </a:r>
            <a:endParaRPr lang="en-US" sz="2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228600" y="4113681"/>
            <a:ext cx="1524000" cy="430887"/>
            <a:chOff x="228600" y="4113681"/>
            <a:chExt cx="1524000" cy="430887"/>
          </a:xfrm>
        </p:grpSpPr>
        <p:sp>
          <p:nvSpPr>
            <p:cNvPr id="33" name="Rectangle 32"/>
            <p:cNvSpPr/>
            <p:nvPr/>
          </p:nvSpPr>
          <p:spPr>
            <a:xfrm>
              <a:off x="228600" y="4114800"/>
              <a:ext cx="1524000" cy="381000"/>
            </a:xfrm>
            <a:prstGeom prst="rect">
              <a:avLst/>
            </a:prstGeom>
            <a:solidFill>
              <a:srgbClr val="66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28600" y="4113681"/>
              <a:ext cx="15240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srgbClr val="FFDED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ernard MT Condensed" pitchFamily="18" charset="0"/>
                </a:rPr>
                <a:t>PROGESTINS</a:t>
              </a:r>
              <a:endParaRPr lang="en-US" sz="2200" dirty="0">
                <a:solidFill>
                  <a:srgbClr val="FFDED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715000" y="1824817"/>
            <a:ext cx="3429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pc="-50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Contain both  hormones or </a:t>
            </a:r>
          </a:p>
          <a:p>
            <a:r>
              <a:rPr lang="en-US" sz="2200" b="1" spc="-50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Each one alone (high dose) or </a:t>
            </a:r>
            <a:r>
              <a:rPr lang="en-US" sz="2200" b="1" spc="-50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Mifepristone</a:t>
            </a:r>
            <a:r>
              <a:rPr lang="en-US" sz="2400" b="1" dirty="0" smtClean="0"/>
              <a:t> </a:t>
            </a:r>
            <a:r>
              <a:rPr lang="en-US" sz="2200" b="1" u="sng" spc="-50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+</a:t>
            </a:r>
            <a:r>
              <a:rPr lang="en-US" sz="2200" b="1" spc="-50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200" b="1" spc="-50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Misoprostol</a:t>
            </a:r>
            <a:endParaRPr lang="en-US" sz="2200" spc="-5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76200" y="2630424"/>
            <a:ext cx="2971800" cy="304800"/>
          </a:xfrm>
          <a:prstGeom prst="downArrow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DE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0" y="5789612"/>
            <a:ext cx="9144000" cy="1588"/>
          </a:xfrm>
          <a:prstGeom prst="line">
            <a:avLst/>
          </a:prstGeom>
          <a:ln w="28575">
            <a:solidFill>
              <a:srgbClr val="FFFFD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0" y="6780212"/>
            <a:ext cx="9144000" cy="1588"/>
          </a:xfrm>
          <a:prstGeom prst="line">
            <a:avLst/>
          </a:prstGeom>
          <a:ln w="28575">
            <a:solidFill>
              <a:srgbClr val="FFFF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2590800" y="5446644"/>
            <a:ext cx="2743200" cy="1588"/>
          </a:xfrm>
          <a:prstGeom prst="line">
            <a:avLst/>
          </a:prstGeom>
          <a:ln w="28575">
            <a:solidFill>
              <a:srgbClr val="FFFFD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971800" y="228600"/>
            <a:ext cx="3429000" cy="461665"/>
          </a:xfrm>
          <a:prstGeom prst="rect">
            <a:avLst/>
          </a:prstGeom>
          <a:solidFill>
            <a:srgbClr val="860043"/>
          </a:soli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ORAL CONTRACEPTIVE Pills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42" name="5-Point Star 41"/>
          <p:cNvSpPr/>
          <p:nvPr/>
        </p:nvSpPr>
        <p:spPr>
          <a:xfrm>
            <a:off x="26504" y="19880"/>
            <a:ext cx="381000" cy="381000"/>
          </a:xfrm>
          <a:prstGeom prst="star5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228600" y="2971800"/>
            <a:ext cx="8915400" cy="735687"/>
            <a:chOff x="228600" y="2971800"/>
            <a:chExt cx="8915400" cy="735687"/>
          </a:xfrm>
        </p:grpSpPr>
        <p:sp>
          <p:nvSpPr>
            <p:cNvPr id="29" name="Rectangle 28"/>
            <p:cNvSpPr/>
            <p:nvPr/>
          </p:nvSpPr>
          <p:spPr>
            <a:xfrm>
              <a:off x="228600" y="2971800"/>
              <a:ext cx="1371600" cy="381000"/>
            </a:xfrm>
            <a:prstGeom prst="rect">
              <a:avLst/>
            </a:prstGeom>
            <a:solidFill>
              <a:srgbClr val="66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1524000" y="2971800"/>
              <a:ext cx="7620000" cy="1588"/>
            </a:xfrm>
            <a:prstGeom prst="line">
              <a:avLst/>
            </a:prstGeom>
            <a:ln w="28575">
              <a:solidFill>
                <a:srgbClr val="FFFFD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Group 43"/>
            <p:cNvGrpSpPr/>
            <p:nvPr/>
          </p:nvGrpSpPr>
          <p:grpSpPr>
            <a:xfrm>
              <a:off x="228600" y="2971800"/>
              <a:ext cx="8686800" cy="735687"/>
              <a:chOff x="228600" y="2971800"/>
              <a:chExt cx="8686800" cy="735687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228600" y="2971800"/>
                <a:ext cx="17526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>
                    <a:solidFill>
                      <a:srgbClr val="FFDED5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Bernard MT Condensed" pitchFamily="18" charset="0"/>
                  </a:rPr>
                  <a:t>ESTROGENS</a:t>
                </a:r>
                <a:endParaRPr lang="en-US" sz="2200" dirty="0">
                  <a:solidFill>
                    <a:srgbClr val="FFDED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ernard MT Condensed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28600" y="3276600"/>
                <a:ext cx="86868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 err="1" smtClean="0">
                    <a:solidFill>
                      <a:schemeClr val="bg1"/>
                    </a:solidFill>
                    <a:latin typeface="Arial Narrow" pitchFamily="34" charset="0"/>
                  </a:rPr>
                  <a:t>Ethinyl</a:t>
                </a:r>
                <a:r>
                  <a:rPr lang="en-US" sz="2200" b="1" dirty="0" smtClean="0">
                    <a:solidFill>
                      <a:schemeClr val="bg1"/>
                    </a:solidFill>
                    <a:latin typeface="Arial Narrow" pitchFamily="34" charset="0"/>
                  </a:rPr>
                  <a:t> </a:t>
                </a:r>
                <a:r>
                  <a:rPr lang="en-US" sz="2200" b="1" dirty="0" err="1" smtClean="0">
                    <a:solidFill>
                      <a:schemeClr val="bg1"/>
                    </a:solidFill>
                    <a:latin typeface="Arial Narrow" pitchFamily="34" charset="0"/>
                  </a:rPr>
                  <a:t>estradiol</a:t>
                </a:r>
                <a:r>
                  <a:rPr lang="en-US" sz="2200" b="1" dirty="0" smtClean="0">
                    <a:solidFill>
                      <a:schemeClr val="bg1"/>
                    </a:solidFill>
                    <a:latin typeface="Arial Narrow" pitchFamily="34" charset="0"/>
                  </a:rPr>
                  <a:t> or </a:t>
                </a:r>
                <a:r>
                  <a:rPr lang="en-US" sz="2200" b="1" dirty="0" err="1" smtClean="0">
                    <a:solidFill>
                      <a:schemeClr val="bg1"/>
                    </a:solidFill>
                    <a:latin typeface="Arial Narrow" pitchFamily="34" charset="0"/>
                  </a:rPr>
                  <a:t>mestranol</a:t>
                </a:r>
                <a:r>
                  <a:rPr lang="en-US" sz="2200" b="1" dirty="0" smtClean="0">
                    <a:solidFill>
                      <a:schemeClr val="bg1"/>
                    </a:solidFill>
                    <a:latin typeface="Arial Narrow" pitchFamily="34" charset="0"/>
                  </a:rPr>
                  <a:t> </a:t>
                </a:r>
                <a:r>
                  <a:rPr lang="en-US" sz="2200" b="1" i="1" dirty="0" smtClean="0">
                    <a:solidFill>
                      <a:srgbClr val="FFFFDD"/>
                    </a:solidFill>
                    <a:latin typeface="Arial Narrow" pitchFamily="34" charset="0"/>
                  </a:rPr>
                  <a:t>[a “</a:t>
                </a:r>
                <a:r>
                  <a:rPr lang="en-US" sz="2200" b="1" i="1" dirty="0" err="1" smtClean="0">
                    <a:solidFill>
                      <a:srgbClr val="FFFFDD"/>
                    </a:solidFill>
                    <a:latin typeface="Arial Narrow" pitchFamily="34" charset="0"/>
                  </a:rPr>
                  <a:t>prodrug</a:t>
                </a:r>
                <a:r>
                  <a:rPr lang="en-US" sz="2200" b="1" i="1" dirty="0" smtClean="0">
                    <a:solidFill>
                      <a:srgbClr val="FFFFDD"/>
                    </a:solidFill>
                    <a:latin typeface="Arial Narrow" pitchFamily="34" charset="0"/>
                  </a:rPr>
                  <a:t>” converted to </a:t>
                </a:r>
                <a:r>
                  <a:rPr lang="en-US" sz="2200" b="1" i="1" dirty="0" err="1" smtClean="0">
                    <a:solidFill>
                      <a:srgbClr val="FFFFDD"/>
                    </a:solidFill>
                    <a:latin typeface="Arial Narrow" pitchFamily="34" charset="0"/>
                  </a:rPr>
                  <a:t>ethinyl</a:t>
                </a:r>
                <a:r>
                  <a:rPr lang="en-US" sz="2200" b="1" i="1" dirty="0" smtClean="0">
                    <a:solidFill>
                      <a:srgbClr val="FFFFDD"/>
                    </a:solidFill>
                    <a:latin typeface="Arial Narrow" pitchFamily="34" charset="0"/>
                  </a:rPr>
                  <a:t> </a:t>
                </a:r>
                <a:r>
                  <a:rPr lang="en-US" sz="2200" b="1" i="1" dirty="0" err="1" smtClean="0">
                    <a:solidFill>
                      <a:srgbClr val="FFFFDD"/>
                    </a:solidFill>
                    <a:latin typeface="Arial Narrow" pitchFamily="34" charset="0"/>
                  </a:rPr>
                  <a:t>estradiol</a:t>
                </a:r>
                <a:r>
                  <a:rPr lang="en-US" sz="2200" b="1" i="1" dirty="0" smtClean="0">
                    <a:solidFill>
                      <a:srgbClr val="FFFFDD"/>
                    </a:solidFill>
                    <a:latin typeface="Arial Narrow" pitchFamily="34" charset="0"/>
                  </a:rPr>
                  <a:t>]</a:t>
                </a:r>
                <a:endParaRPr lang="en-US" sz="2200" b="1" i="1" dirty="0">
                  <a:solidFill>
                    <a:srgbClr val="FFFFDD"/>
                  </a:solidFill>
                  <a:latin typeface="Arial Narrow" pitchFamily="34" charset="0"/>
                </a:endParaRP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185532" y="5791200"/>
            <a:ext cx="3624468" cy="990600"/>
            <a:chOff x="185532" y="5791200"/>
            <a:chExt cx="3624468" cy="990600"/>
          </a:xfrm>
        </p:grpSpPr>
        <p:sp>
          <p:nvSpPr>
            <p:cNvPr id="36" name="TextBox 35"/>
            <p:cNvSpPr txBox="1"/>
            <p:nvPr/>
          </p:nvSpPr>
          <p:spPr>
            <a:xfrm>
              <a:off x="1391653" y="5804609"/>
              <a:ext cx="2418347" cy="977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300"/>
                </a:lnSpc>
                <a:buBlip>
                  <a:blip r:embed="rId2"/>
                </a:buBlip>
              </a:pP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 </a:t>
              </a:r>
              <a:r>
                <a:rPr lang="en-US" sz="22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Norgestimate</a:t>
              </a:r>
              <a:endParaRPr lang="en-US" sz="2200" b="1" dirty="0" smtClean="0">
                <a:solidFill>
                  <a:schemeClr val="bg1"/>
                </a:solidFill>
                <a:latin typeface="Arial Narrow" pitchFamily="34" charset="0"/>
              </a:endParaRPr>
            </a:p>
            <a:p>
              <a:pPr>
                <a:lnSpc>
                  <a:spcPts val="2300"/>
                </a:lnSpc>
                <a:buBlip>
                  <a:blip r:embed="rId2"/>
                </a:buBlip>
              </a:pP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 </a:t>
              </a:r>
              <a:r>
                <a:rPr lang="en-US" sz="22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Desogestrel</a:t>
              </a:r>
              <a:endParaRPr lang="en-US" sz="2200" b="1" dirty="0" smtClean="0">
                <a:solidFill>
                  <a:schemeClr val="bg1"/>
                </a:solidFill>
                <a:latin typeface="Arial Narrow" pitchFamily="34" charset="0"/>
              </a:endParaRPr>
            </a:p>
            <a:p>
              <a:pPr>
                <a:lnSpc>
                  <a:spcPts val="2300"/>
                </a:lnSpc>
                <a:buBlip>
                  <a:blip r:embed="rId2"/>
                </a:buBlip>
              </a:pP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 </a:t>
              </a:r>
              <a:r>
                <a:rPr lang="en-US" sz="22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Drospirenone</a:t>
              </a:r>
              <a:endParaRPr lang="en-US" sz="22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85532" y="5791200"/>
              <a:ext cx="131318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spc="-50" dirty="0" smtClean="0">
                  <a:solidFill>
                    <a:schemeClr val="bg1"/>
                  </a:solidFill>
                  <a:latin typeface="Arial Narrow" pitchFamily="34" charset="0"/>
                </a:rPr>
                <a:t>Currently </a:t>
              </a:r>
              <a:endParaRPr lang="en-US" sz="2400" dirty="0"/>
            </a:p>
          </p:txBody>
        </p: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"/>
                            </p:stCondLst>
                            <p:childTnLst>
                              <p:par>
                                <p:cTn id="90" presetID="22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6" grpId="0" animBg="1"/>
      <p:bldP spid="23" grpId="0" animBg="1"/>
      <p:bldP spid="23" grpId="1" animBg="1"/>
      <p:bldP spid="24" grpId="0" animBg="1"/>
      <p:bldP spid="24" grpId="1" animBg="1"/>
      <p:bldP spid="28" grpId="0"/>
      <p:bldP spid="28" grpId="1"/>
      <p:bldP spid="30" grpId="0"/>
      <p:bldP spid="32" grpId="0"/>
      <p:bldP spid="34" grpId="0" animBg="1"/>
      <p:bldP spid="35" grpId="0" animBg="1"/>
      <p:bldP spid="38" grpId="0"/>
      <p:bldP spid="38" grpId="1"/>
      <p:bldP spid="17" grpId="0"/>
      <p:bldP spid="17" grpId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A1B1A"/>
            </a:gs>
            <a:gs pos="15000">
              <a:srgbClr val="760000"/>
            </a:gs>
            <a:gs pos="78000">
              <a:srgbClr val="BD0762"/>
            </a:gs>
            <a:gs pos="82000">
              <a:srgbClr val="EA7500"/>
            </a:gs>
            <a:gs pos="94000">
              <a:schemeClr val="bg2">
                <a:lumMod val="90000"/>
              </a:schemeClr>
            </a:gs>
            <a:gs pos="94000">
              <a:schemeClr val="bg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1447800"/>
            <a:ext cx="8839200" cy="1054135"/>
          </a:xfrm>
          <a:prstGeom prst="rect">
            <a:avLst/>
          </a:prstGeom>
          <a:solidFill>
            <a:srgbClr val="660033">
              <a:alpha val="54902"/>
            </a:srgbClr>
          </a:solidFill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200" dirty="0" smtClean="0">
                <a:solidFill>
                  <a:srgbClr val="FFDED5"/>
                </a:solidFill>
                <a:latin typeface="Bernard MT Condensed" pitchFamily="18" charset="0"/>
              </a:rPr>
              <a:t>INHIBIT OVULATION </a:t>
            </a:r>
            <a:r>
              <a:rPr lang="en-US" sz="2200" b="1" dirty="0" smtClean="0">
                <a:solidFill>
                  <a:srgbClr val="FFFFDD"/>
                </a:solidFill>
                <a:latin typeface="Arial Narrow" pitchFamily="34" charset="0"/>
              </a:rPr>
              <a:t>by </a:t>
            </a:r>
            <a:r>
              <a:rPr lang="en-US" sz="2100" b="1" dirty="0" smtClean="0">
                <a:solidFill>
                  <a:srgbClr val="FFFFDD"/>
                </a:solidFill>
                <a:latin typeface="Arial Narrow" pitchFamily="34" charset="0"/>
              </a:rPr>
              <a:t>SUPPRESSING THE RELEASE OF GONADOTROPHINS(FSH &amp; LH) </a:t>
            </a:r>
            <a:r>
              <a:rPr lang="en-US" sz="2200" b="1" dirty="0" smtClean="0">
                <a:solidFill>
                  <a:srgbClr val="FFFFDD"/>
                </a:solidFill>
                <a:latin typeface="Arial Narrow" pitchFamily="34" charset="0"/>
                <a:sym typeface="Wingdings 3"/>
              </a:rPr>
              <a:t> no action on the ovary</a:t>
            </a:r>
            <a:r>
              <a:rPr lang="en-US" sz="2400" b="1" dirty="0" smtClean="0">
                <a:solidFill>
                  <a:srgbClr val="FFFFDD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rgbClr val="FFFFDD"/>
                </a:solidFill>
                <a:latin typeface="Arial Narrow" pitchFamily="34" charset="0"/>
                <a:sym typeface="Wingdings 3"/>
              </a:rPr>
              <a:t> ovulation is prevented.</a:t>
            </a:r>
          </a:p>
          <a:p>
            <a:pPr>
              <a:lnSpc>
                <a:spcPts val="2500"/>
              </a:lnSpc>
            </a:pPr>
            <a:endParaRPr lang="en-US" sz="2200" b="1" dirty="0">
              <a:solidFill>
                <a:srgbClr val="FFFFDD"/>
              </a:solidFill>
              <a:latin typeface="Arial Narrow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2400" y="2362199"/>
            <a:ext cx="8839200" cy="2015936"/>
          </a:xfrm>
          <a:prstGeom prst="rect">
            <a:avLst/>
          </a:prstGeom>
          <a:solidFill>
            <a:srgbClr val="660033">
              <a:alpha val="54902"/>
            </a:srgbClr>
          </a:solidFill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200" b="1" dirty="0" smtClean="0">
                <a:solidFill>
                  <a:srgbClr val="FFFFDD"/>
                </a:solidFill>
                <a:latin typeface="Arial Narrow" pitchFamily="34" charset="0"/>
              </a:rPr>
              <a:t> </a:t>
            </a:r>
            <a:r>
              <a:rPr lang="en-US" sz="2200" dirty="0" smtClean="0">
                <a:solidFill>
                  <a:srgbClr val="FFDED5"/>
                </a:solidFill>
                <a:latin typeface="Bernard MT Condensed" pitchFamily="18" charset="0"/>
              </a:rPr>
              <a:t>Inhibit</a:t>
            </a:r>
            <a:r>
              <a:rPr lang="en-US" sz="2200" b="1" dirty="0" smtClean="0">
                <a:solidFill>
                  <a:srgbClr val="FFFFDD"/>
                </a:solidFill>
                <a:latin typeface="Arial Narrow" pitchFamily="34" charset="0"/>
              </a:rPr>
              <a:t>  </a:t>
            </a:r>
            <a:r>
              <a:rPr lang="en-US" sz="2200" dirty="0" smtClean="0">
                <a:solidFill>
                  <a:srgbClr val="FFDED5"/>
                </a:solidFill>
                <a:latin typeface="Bernard MT Condensed" pitchFamily="18" charset="0"/>
              </a:rPr>
              <a:t>IMPLANTATION</a:t>
            </a:r>
            <a:r>
              <a:rPr lang="en-US" sz="2200" b="1" dirty="0" smtClean="0">
                <a:solidFill>
                  <a:srgbClr val="FFFFDD"/>
                </a:solidFill>
                <a:latin typeface="Arial Narrow" pitchFamily="34" charset="0"/>
              </a:rPr>
              <a:t> by causing abnormal contraction of the fallopian tubes &amp; uterine </a:t>
            </a:r>
            <a:r>
              <a:rPr lang="en-US" sz="2200" b="1" dirty="0" err="1" smtClean="0">
                <a:solidFill>
                  <a:srgbClr val="FFFFDD"/>
                </a:solidFill>
                <a:latin typeface="Arial Narrow" pitchFamily="34" charset="0"/>
              </a:rPr>
              <a:t>musculature</a:t>
            </a:r>
            <a:r>
              <a:rPr lang="en-US" sz="2200" b="1" dirty="0" err="1" smtClean="0">
                <a:solidFill>
                  <a:srgbClr val="FFFFDD"/>
                </a:solidFill>
                <a:latin typeface="Arial Narrow" pitchFamily="34" charset="0"/>
                <a:sym typeface="Wingdings 3"/>
              </a:rPr>
              <a:t>ovum</a:t>
            </a:r>
            <a:r>
              <a:rPr lang="en-US" sz="2200" b="1" dirty="0" smtClean="0">
                <a:solidFill>
                  <a:srgbClr val="FFFFDD"/>
                </a:solidFill>
                <a:latin typeface="Arial Narrow" pitchFamily="34" charset="0"/>
                <a:sym typeface="Wingdings 3"/>
              </a:rPr>
              <a:t> will be expelled rather than implanted.</a:t>
            </a:r>
          </a:p>
          <a:p>
            <a:pPr>
              <a:lnSpc>
                <a:spcPts val="2500"/>
              </a:lnSpc>
              <a:buBlip>
                <a:blip r:embed="rId2"/>
              </a:buBlip>
            </a:pPr>
            <a:endParaRPr lang="en-US" sz="2200" b="1" dirty="0" smtClean="0">
              <a:solidFill>
                <a:srgbClr val="FFFFDD"/>
              </a:solidFill>
              <a:latin typeface="Arial Narrow" pitchFamily="34" charset="0"/>
            </a:endParaRPr>
          </a:p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200" b="1" dirty="0" smtClean="0">
                <a:solidFill>
                  <a:srgbClr val="FFFFDD"/>
                </a:solidFill>
                <a:latin typeface="Arial Narrow" pitchFamily="34" charset="0"/>
              </a:rPr>
              <a:t> </a:t>
            </a:r>
            <a:r>
              <a:rPr lang="en-US" sz="2200" dirty="0" smtClean="0">
                <a:solidFill>
                  <a:srgbClr val="FFDED5"/>
                </a:solidFill>
                <a:latin typeface="Bernard MT Condensed" pitchFamily="18" charset="0"/>
              </a:rPr>
              <a:t>Increase viscosity of the cervical mucus making it so viscous</a:t>
            </a:r>
            <a:r>
              <a:rPr lang="en-US" sz="2200" b="1" dirty="0" smtClean="0">
                <a:solidFill>
                  <a:srgbClr val="FFFFDD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rgbClr val="FFFFDD"/>
                </a:solidFill>
                <a:latin typeface="Arial Narrow" pitchFamily="34" charset="0"/>
                <a:sym typeface="Wingdings 3"/>
              </a:rPr>
              <a:t> no sperm pass </a:t>
            </a:r>
          </a:p>
          <a:p>
            <a:pPr>
              <a:lnSpc>
                <a:spcPts val="2500"/>
              </a:lnSpc>
            </a:pPr>
            <a:endParaRPr lang="en-US" sz="2200" dirty="0" smtClean="0">
              <a:solidFill>
                <a:srgbClr val="FFDED5"/>
              </a:solidFill>
              <a:latin typeface="Bernard MT Condensed" pitchFamily="18" charset="0"/>
            </a:endParaRPr>
          </a:p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200" dirty="0" smtClean="0">
                <a:solidFill>
                  <a:srgbClr val="FFDED5"/>
                </a:solidFill>
                <a:latin typeface="Bernard MT Condensed" pitchFamily="18" charset="0"/>
              </a:rPr>
              <a:t> Abnormal transport time through the fallopian tubes .</a:t>
            </a:r>
            <a:endParaRPr lang="en-US" sz="2200" b="1" dirty="0">
              <a:solidFill>
                <a:srgbClr val="FFFFDD"/>
              </a:solidFill>
              <a:latin typeface="Arial Narrow" pitchFamily="34" charset="0"/>
            </a:endParaRPr>
          </a:p>
        </p:txBody>
      </p:sp>
      <p:sp>
        <p:nvSpPr>
          <p:cNvPr id="22" name="Down Arrow 21"/>
          <p:cNvSpPr/>
          <p:nvPr/>
        </p:nvSpPr>
        <p:spPr>
          <a:xfrm flipV="1">
            <a:off x="5855208" y="4648200"/>
            <a:ext cx="228600" cy="228600"/>
          </a:xfrm>
          <a:prstGeom prst="downArrow">
            <a:avLst/>
          </a:prstGeom>
          <a:solidFill>
            <a:srgbClr val="FFDED5"/>
          </a:solidFill>
          <a:ln>
            <a:solidFill>
              <a:srgbClr val="E200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/>
          <p:cNvSpPr/>
          <p:nvPr/>
        </p:nvSpPr>
        <p:spPr>
          <a:xfrm flipV="1">
            <a:off x="8415132" y="4648200"/>
            <a:ext cx="228600" cy="228600"/>
          </a:xfrm>
          <a:prstGeom prst="downArrow">
            <a:avLst/>
          </a:prstGeom>
          <a:solidFill>
            <a:srgbClr val="FFDED5"/>
          </a:solidFill>
          <a:ln>
            <a:solidFill>
              <a:srgbClr val="E200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/>
          <p:cNvSpPr/>
          <p:nvPr/>
        </p:nvSpPr>
        <p:spPr>
          <a:xfrm>
            <a:off x="26504" y="-18757"/>
            <a:ext cx="430696" cy="513520"/>
          </a:xfrm>
          <a:prstGeom prst="star5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143000" y="762000"/>
            <a:ext cx="6934200" cy="523220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660033"/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3F3F3"/>
                </a:solidFill>
                <a:latin typeface="Bernard MT Condensed" pitchFamily="18" charset="0"/>
              </a:rPr>
              <a:t>MECHANISM OF ACTION  OF COC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7" grpId="0" animBg="1"/>
      <p:bldP spid="22" grpId="0" animBg="1"/>
      <p:bldP spid="26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352800" y="8382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HYPOTHALAMUS 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971800" y="2362200"/>
            <a:ext cx="3886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ANTERIOR PITUITARY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038600" y="4038600"/>
            <a:ext cx="1600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OVARY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2209800" y="5181600"/>
            <a:ext cx="464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3)</a:t>
            </a: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ESTROGENS (</a:t>
            </a:r>
            <a:r>
              <a:rPr lang="el-GR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-ESTRADIOL)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PROGESTERONE</a:t>
            </a:r>
            <a:endParaRPr lang="el-GR" sz="2400" b="1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4648200" y="1219200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4648200" y="4406900"/>
            <a:ext cx="0" cy="622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1981200" y="3352800"/>
            <a:ext cx="121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2)</a:t>
            </a: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FSH</a:t>
            </a: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6400800" y="3352800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LH</a:t>
            </a: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4800600" y="1524000"/>
            <a:ext cx="137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GnRH</a:t>
            </a:r>
          </a:p>
        </p:txBody>
      </p:sp>
      <p:sp>
        <p:nvSpPr>
          <p:cNvPr id="3083" name="Line 11"/>
          <p:cNvSpPr>
            <a:spLocks noChangeShapeType="1"/>
          </p:cNvSpPr>
          <p:nvPr/>
        </p:nvSpPr>
        <p:spPr bwMode="auto">
          <a:xfrm rot="2700000">
            <a:off x="3054350" y="2736850"/>
            <a:ext cx="0" cy="622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 rot="-3300000">
            <a:off x="6394450" y="2813050"/>
            <a:ext cx="0" cy="622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85" name="Line 13"/>
          <p:cNvSpPr>
            <a:spLocks noChangeShapeType="1"/>
          </p:cNvSpPr>
          <p:nvPr/>
        </p:nvSpPr>
        <p:spPr bwMode="auto">
          <a:xfrm rot="13500000" flipV="1">
            <a:off x="5692775" y="3373438"/>
            <a:ext cx="479425" cy="10937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86" name="Line 14"/>
          <p:cNvSpPr>
            <a:spLocks noChangeShapeType="1"/>
          </p:cNvSpPr>
          <p:nvPr/>
        </p:nvSpPr>
        <p:spPr bwMode="auto">
          <a:xfrm rot="6600000" flipV="1">
            <a:off x="3495675" y="3328988"/>
            <a:ext cx="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7239000" y="838200"/>
            <a:ext cx="762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8" name="Line 16"/>
          <p:cNvSpPr>
            <a:spLocks noChangeShapeType="1"/>
          </p:cNvSpPr>
          <p:nvPr/>
        </p:nvSpPr>
        <p:spPr bwMode="auto">
          <a:xfrm>
            <a:off x="7467600" y="1066800"/>
            <a:ext cx="304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auto">
          <a:xfrm>
            <a:off x="7239000" y="2286000"/>
            <a:ext cx="762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90" name="Line 18"/>
          <p:cNvSpPr>
            <a:spLocks noChangeShapeType="1"/>
          </p:cNvSpPr>
          <p:nvPr/>
        </p:nvSpPr>
        <p:spPr bwMode="auto">
          <a:xfrm>
            <a:off x="7467600" y="2514600"/>
            <a:ext cx="304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1" name="Line 19"/>
          <p:cNvSpPr>
            <a:spLocks noChangeShapeType="1"/>
          </p:cNvSpPr>
          <p:nvPr/>
        </p:nvSpPr>
        <p:spPr bwMode="auto">
          <a:xfrm rot="5400000">
            <a:off x="8345488" y="801687"/>
            <a:ext cx="0" cy="530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92" name="Line 20"/>
          <p:cNvSpPr>
            <a:spLocks noChangeShapeType="1"/>
          </p:cNvSpPr>
          <p:nvPr/>
        </p:nvSpPr>
        <p:spPr bwMode="auto">
          <a:xfrm rot="5400000">
            <a:off x="8342313" y="2249487"/>
            <a:ext cx="0" cy="530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93" name="Line 21"/>
          <p:cNvSpPr>
            <a:spLocks noChangeShapeType="1"/>
          </p:cNvSpPr>
          <p:nvPr/>
        </p:nvSpPr>
        <p:spPr bwMode="auto">
          <a:xfrm>
            <a:off x="8610600" y="1066800"/>
            <a:ext cx="0" cy="464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4" name="Line 22"/>
          <p:cNvSpPr>
            <a:spLocks noChangeShapeType="1"/>
          </p:cNvSpPr>
          <p:nvPr/>
        </p:nvSpPr>
        <p:spPr bwMode="auto">
          <a:xfrm flipH="1">
            <a:off x="7391400" y="5715000"/>
            <a:ext cx="1219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5" name="AutoShape 23"/>
          <p:cNvSpPr>
            <a:spLocks/>
          </p:cNvSpPr>
          <p:nvPr/>
        </p:nvSpPr>
        <p:spPr bwMode="auto">
          <a:xfrm>
            <a:off x="6858000" y="5181600"/>
            <a:ext cx="228600" cy="1143000"/>
          </a:xfrm>
          <a:prstGeom prst="rightBracket">
            <a:avLst>
              <a:gd name="adj" fmla="val 41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6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A1B1A"/>
            </a:gs>
            <a:gs pos="15000">
              <a:srgbClr val="760000"/>
            </a:gs>
            <a:gs pos="78000">
              <a:srgbClr val="BD0762"/>
            </a:gs>
            <a:gs pos="82000">
              <a:srgbClr val="EA7500"/>
            </a:gs>
            <a:gs pos="94000">
              <a:schemeClr val="bg2">
                <a:lumMod val="90000"/>
              </a:schemeClr>
            </a:gs>
            <a:gs pos="94000">
              <a:schemeClr val="bg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152400"/>
            <a:ext cx="4343400" cy="461665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3F3F3"/>
                </a:solidFill>
                <a:latin typeface="Arial Narrow" pitchFamily="34" charset="0"/>
              </a:rPr>
              <a:t>COMBINED Pills [COC] </a:t>
            </a:r>
            <a:r>
              <a:rPr lang="en-US" sz="2400" b="1" i="1" dirty="0" smtClean="0">
                <a:solidFill>
                  <a:srgbClr val="F3F3F3"/>
                </a:solidFill>
                <a:latin typeface="Freestyle Script" pitchFamily="66" charset="0"/>
              </a:rPr>
              <a:t>Continued</a:t>
            </a:r>
            <a:endParaRPr lang="en-US" sz="2400" b="1" i="1" dirty="0">
              <a:solidFill>
                <a:srgbClr val="F3F3F3"/>
              </a:solidFill>
              <a:latin typeface="Freestyle Script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557469"/>
            <a:ext cx="67818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Pills are better taken same time of day</a:t>
            </a:r>
          </a:p>
          <a:p>
            <a:pPr>
              <a:spcBef>
                <a:spcPts val="600"/>
              </a:spcBef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For </a:t>
            </a:r>
            <a:r>
              <a:rPr lang="en-US" sz="2400" b="1" dirty="0" smtClean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21 days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; </a:t>
            </a:r>
            <a:r>
              <a:rPr lang="en-US" sz="2400" b="1" u="sng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starting on day 5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  /   </a:t>
            </a:r>
            <a:r>
              <a:rPr lang="en-US" sz="2400" b="1" u="sng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ending at day 26.</a:t>
            </a:r>
          </a:p>
          <a:p>
            <a:pPr>
              <a:spcBef>
                <a:spcPts val="600"/>
              </a:spcBef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This is </a:t>
            </a: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followed by a </a:t>
            </a:r>
            <a:r>
              <a:rPr lang="en-GB" sz="2400" b="1" dirty="0" smtClean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7 day pill free period</a:t>
            </a:r>
            <a:endParaRPr lang="en-US" sz="2400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3048000"/>
            <a:ext cx="6781800" cy="1354217"/>
          </a:xfrm>
          <a:prstGeom prst="rect">
            <a:avLst/>
          </a:prstGeom>
          <a:solidFill>
            <a:srgbClr val="860043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Blip>
                <a:blip r:embed="rId2"/>
              </a:buBlip>
            </a:pP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TO </a:t>
            </a:r>
            <a:r>
              <a:rPr lang="en-US" sz="2400" b="1" i="1" u="sng" dirty="0" smtClean="0">
                <a:solidFill>
                  <a:srgbClr val="FFE1F0"/>
                </a:solidFill>
                <a:latin typeface="Arial Narrow" pitchFamily="34" charset="0"/>
                <a:cs typeface="Times New Roman" pitchFamily="18" charset="0"/>
              </a:rPr>
              <a:t>IMPROVE COMPLIANCE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; a formulation of </a:t>
            </a:r>
            <a:r>
              <a:rPr lang="en-US" sz="2400" b="1" dirty="0" smtClean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28 pills</a:t>
            </a:r>
          </a:p>
          <a:p>
            <a:pPr>
              <a:spcBef>
                <a:spcPts val="60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   * The </a:t>
            </a:r>
            <a:r>
              <a:rPr lang="en-US" sz="2400" b="1" dirty="0" smtClean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first 21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pills are of </a:t>
            </a:r>
            <a:r>
              <a:rPr lang="en-US" sz="2400" b="1" dirty="0" err="1" smtClean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multiphasic</a:t>
            </a:r>
            <a:r>
              <a:rPr lang="en-US" sz="2400" b="1" dirty="0" smtClean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 formulation</a:t>
            </a:r>
          </a:p>
          <a:p>
            <a:pPr>
              <a:spcBef>
                <a:spcPts val="60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   * Followed by the </a:t>
            </a:r>
            <a:r>
              <a:rPr lang="en-US" sz="2400" b="1" dirty="0" smtClean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last 7 </a:t>
            </a:r>
            <a:r>
              <a:rPr lang="en-US" sz="2400" b="1" dirty="0" smtClean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pills</a:t>
            </a:r>
            <a:r>
              <a:rPr lang="en-US" sz="2400" b="1" dirty="0" smtClean="0">
                <a:solidFill>
                  <a:srgbClr val="36CAAE"/>
                </a:solidFill>
                <a:latin typeface="Arial Narrow" pitchFamily="34" charset="0"/>
                <a:cs typeface="Times New Roman" pitchFamily="18" charset="0"/>
              </a:rPr>
              <a:t>(dummy pills).</a:t>
            </a:r>
            <a:endParaRPr lang="en-US" sz="2400" b="1" dirty="0">
              <a:solidFill>
                <a:srgbClr val="36CAAE"/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316" y="1066800"/>
            <a:ext cx="6324600" cy="430887"/>
          </a:xfrm>
          <a:prstGeom prst="rect">
            <a:avLst/>
          </a:prstGeom>
          <a:noFill/>
          <a:ln w="28575"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sz="2200" u="heavy" dirty="0" smtClean="0">
                <a:solidFill>
                  <a:srgbClr val="F3F3F3"/>
                </a:solidFill>
                <a:uFill>
                  <a:solidFill>
                    <a:srgbClr val="FFFF00"/>
                  </a:solidFill>
                </a:uFill>
                <a:latin typeface="Bernard MT Condensed" pitchFamily="18" charset="0"/>
              </a:rPr>
              <a:t>Methods of administration of monthly pills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528404" y="4259425"/>
            <a:ext cx="2438400" cy="2362200"/>
            <a:chOff x="304800" y="990600"/>
            <a:chExt cx="2857500" cy="3124200"/>
          </a:xfrm>
        </p:grpSpPr>
        <p:sp>
          <p:nvSpPr>
            <p:cNvPr id="10" name="Oval 9"/>
            <p:cNvSpPr/>
            <p:nvPr/>
          </p:nvSpPr>
          <p:spPr>
            <a:xfrm>
              <a:off x="304800" y="1066800"/>
              <a:ext cx="2819400" cy="30480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rgbClr val="EAEAEA">
                    <a:shade val="67500"/>
                    <a:satMod val="115000"/>
                  </a:srgbClr>
                </a:gs>
                <a:gs pos="100000">
                  <a:srgbClr val="FFFF9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2" descr="http://turbo.inquisitr.com/wp-content/2010/03/pill-may-affect-lifespan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4F2F3"/>
                </a:clrFrom>
                <a:clrTo>
                  <a:srgbClr val="F4F2F3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4800" y="990600"/>
              <a:ext cx="2857500" cy="28575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555522076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3212</TotalTime>
  <Words>1300</Words>
  <Application>Microsoft Office PowerPoint</Application>
  <PresentationFormat>On-screen Show (4:3)</PresentationFormat>
  <Paragraphs>336</Paragraphs>
  <Slides>24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Arial</vt:lpstr>
      <vt:lpstr>Arial Narrow</vt:lpstr>
      <vt:lpstr>Bernard MT Condensed</vt:lpstr>
      <vt:lpstr>Broadway</vt:lpstr>
      <vt:lpstr>Calibri</vt:lpstr>
      <vt:lpstr>Cambria</vt:lpstr>
      <vt:lpstr>Freestyle Script</vt:lpstr>
      <vt:lpstr>Times New Roman</vt:lpstr>
      <vt:lpstr>Wingdings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kk105041</cp:lastModifiedBy>
  <cp:revision>220</cp:revision>
  <dcterms:created xsi:type="dcterms:W3CDTF">2011-01-15T15:39:52Z</dcterms:created>
  <dcterms:modified xsi:type="dcterms:W3CDTF">2016-04-03T05:44:41Z</dcterms:modified>
</cp:coreProperties>
</file>