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67" r:id="rId2"/>
    <p:sldId id="256" r:id="rId3"/>
    <p:sldId id="257" r:id="rId4"/>
    <p:sldId id="369" r:id="rId5"/>
    <p:sldId id="327" r:id="rId6"/>
    <p:sldId id="308" r:id="rId7"/>
    <p:sldId id="309" r:id="rId8"/>
    <p:sldId id="362" r:id="rId9"/>
    <p:sldId id="358" r:id="rId10"/>
    <p:sldId id="357" r:id="rId11"/>
    <p:sldId id="359" r:id="rId12"/>
    <p:sldId id="366" r:id="rId13"/>
    <p:sldId id="343" r:id="rId14"/>
    <p:sldId id="344" r:id="rId15"/>
    <p:sldId id="347" r:id="rId16"/>
    <p:sldId id="368" r:id="rId17"/>
    <p:sldId id="35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F200F2"/>
    <a:srgbClr val="FFFFCC"/>
    <a:srgbClr val="000000"/>
    <a:srgbClr val="CCFF66"/>
    <a:srgbClr val="CCFFFF"/>
    <a:srgbClr val="FFFFFF"/>
    <a:srgbClr val="FA00FA"/>
    <a:srgbClr val="66FF33"/>
    <a:srgbClr val="FF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1272" autoAdjust="0"/>
    <p:restoredTop sz="94660"/>
  </p:normalViewPr>
  <p:slideViewPr>
    <p:cSldViewPr>
      <p:cViewPr varScale="1">
        <p:scale>
          <a:sx n="110" d="100"/>
          <a:sy n="110" d="100"/>
        </p:scale>
        <p:origin x="123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05D181-48B3-4D38-BFE3-62954857B56D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C9E830-7A27-4AD4-AD87-5A47C3E521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374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9E830-7A27-4AD4-AD87-5A47C3E5211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298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9E830-7A27-4AD4-AD87-5A47C3E5211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20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98A06C-6CAF-40DA-B57A-1D2336ADC59B}" type="slidenum">
              <a:rPr lang="en-US"/>
              <a:pPr/>
              <a:t>5</a:t>
            </a:fld>
            <a:endParaRPr lang="th-TH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901384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98A06C-6CAF-40DA-B57A-1D2336ADC59B}" type="slidenum">
              <a:rPr lang="en-US"/>
              <a:pPr/>
              <a:t>6</a:t>
            </a:fld>
            <a:endParaRPr lang="th-TH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776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98A06C-6CAF-40DA-B57A-1D2336ADC59B}" type="slidenum">
              <a:rPr lang="en-US"/>
              <a:pPr/>
              <a:t>7</a:t>
            </a:fld>
            <a:endParaRPr lang="th-TH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709990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9E830-7A27-4AD4-AD87-5A47C3E5211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820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7B11D1-DA21-4A72-8C6C-DDFA3AD73D9B}" type="slidenum">
              <a:rPr lang="ar-SA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716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9761B1-5FAB-4182-8B88-A61EAE508028}" type="slidenum">
              <a:rPr lang="ar-SA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6354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9E830-7A27-4AD4-AD87-5A47C3E5211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791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951D-463A-4DBB-820E-EE9665B9FF3F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9D01-629E-49DD-AE87-AF8118393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951D-463A-4DBB-820E-EE9665B9FF3F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9D01-629E-49DD-AE87-AF8118393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951D-463A-4DBB-820E-EE9665B9FF3F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9D01-629E-49DD-AE87-AF8118393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951D-463A-4DBB-820E-EE9665B9FF3F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9D01-629E-49DD-AE87-AF8118393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951D-463A-4DBB-820E-EE9665B9FF3F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9D01-629E-49DD-AE87-AF8118393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951D-463A-4DBB-820E-EE9665B9FF3F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9D01-629E-49DD-AE87-AF8118393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951D-463A-4DBB-820E-EE9665B9FF3F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9D01-629E-49DD-AE87-AF8118393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951D-463A-4DBB-820E-EE9665B9FF3F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9D01-629E-49DD-AE87-AF8118393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951D-463A-4DBB-820E-EE9665B9FF3F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9D01-629E-49DD-AE87-AF8118393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951D-463A-4DBB-820E-EE9665B9FF3F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9D01-629E-49DD-AE87-AF8118393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951D-463A-4DBB-820E-EE9665B9FF3F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9D01-629E-49DD-AE87-AF8118393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chemeClr val="bg1"/>
            </a:gs>
            <a:gs pos="31000">
              <a:srgbClr val="CCFFFF">
                <a:alpha val="28000"/>
              </a:srgbClr>
            </a:gs>
            <a:gs pos="51000">
              <a:srgbClr val="FFDDDD"/>
            </a:gs>
            <a:gs pos="90000">
              <a:srgbClr val="E4FF97">
                <a:alpha val="89804"/>
              </a:srgbClr>
            </a:gs>
            <a:gs pos="100000">
              <a:srgbClr val="8970A8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F951D-463A-4DBB-820E-EE9665B9FF3F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09D01-629E-49DD-AE87-AF8118393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blinds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Word_Document1.docx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7356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6600FF"/>
                </a:solidFill>
              </a:rPr>
              <a:t>Prof. </a:t>
            </a:r>
            <a:r>
              <a:rPr lang="en-US" b="1" dirty="0" err="1" smtClean="0">
                <a:solidFill>
                  <a:srgbClr val="6600FF"/>
                </a:solidFill>
              </a:rPr>
              <a:t>Mohamad</a:t>
            </a:r>
            <a:r>
              <a:rPr lang="en-US" b="1" dirty="0" smtClean="0">
                <a:solidFill>
                  <a:srgbClr val="6600FF"/>
                </a:solidFill>
              </a:rPr>
              <a:t> </a:t>
            </a:r>
            <a:r>
              <a:rPr lang="en-US" b="1" dirty="0" err="1" smtClean="0">
                <a:solidFill>
                  <a:srgbClr val="6600FF"/>
                </a:solidFill>
              </a:rPr>
              <a:t>Alhumayyd</a:t>
            </a:r>
            <a:r>
              <a:rPr lang="en-US" b="1" dirty="0" smtClean="0">
                <a:solidFill>
                  <a:srgbClr val="6600FF"/>
                </a:solidFill>
              </a:rPr>
              <a:t/>
            </a:r>
            <a:br>
              <a:rPr lang="en-US" b="1" dirty="0" smtClean="0">
                <a:solidFill>
                  <a:srgbClr val="6600FF"/>
                </a:solidFill>
              </a:rPr>
            </a:br>
            <a:r>
              <a:rPr lang="en-US" b="1" dirty="0" smtClean="0">
                <a:solidFill>
                  <a:srgbClr val="6600FF"/>
                </a:solidFill>
              </a:rPr>
              <a:t/>
            </a:r>
            <a:br>
              <a:rPr lang="en-US" b="1" dirty="0" smtClean="0">
                <a:solidFill>
                  <a:srgbClr val="6600FF"/>
                </a:solidFill>
              </a:rPr>
            </a:br>
            <a:r>
              <a:rPr lang="en-US" b="1" dirty="0" smtClean="0">
                <a:solidFill>
                  <a:srgbClr val="6600FF"/>
                </a:solidFill>
              </a:rPr>
              <a:t>Dept. of Pharmacology</a:t>
            </a:r>
            <a:endParaRPr lang="ar-SA" b="1" dirty="0">
              <a:solidFill>
                <a:srgbClr val="6600FF"/>
              </a:solidFill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3200400" y="609600"/>
            <a:ext cx="28956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HYPOTHALAMUS 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2971800" y="4495800"/>
            <a:ext cx="38862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  ANTERIOR PITUITARY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3733800" y="6324600"/>
            <a:ext cx="91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FSH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5410200" y="6324600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LH</a:t>
            </a: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4038600" y="2133600"/>
            <a:ext cx="121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GnRH</a:t>
            </a:r>
          </a:p>
        </p:txBody>
      </p:sp>
      <p:sp>
        <p:nvSpPr>
          <p:cNvPr id="37895" name="AutoShape 7"/>
          <p:cNvSpPr>
            <a:spLocks noChangeArrowheads="1"/>
          </p:cNvSpPr>
          <p:nvPr/>
        </p:nvSpPr>
        <p:spPr bwMode="auto">
          <a:xfrm>
            <a:off x="4419600" y="1066800"/>
            <a:ext cx="228600" cy="990600"/>
          </a:xfrm>
          <a:prstGeom prst="downArrow">
            <a:avLst>
              <a:gd name="adj1" fmla="val 50000"/>
              <a:gd name="adj2" fmla="val 10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ar-SA"/>
          </a:p>
        </p:txBody>
      </p:sp>
      <p:sp>
        <p:nvSpPr>
          <p:cNvPr id="37896" name="AutoShape 8"/>
          <p:cNvSpPr>
            <a:spLocks noChangeArrowheads="1"/>
          </p:cNvSpPr>
          <p:nvPr/>
        </p:nvSpPr>
        <p:spPr bwMode="auto">
          <a:xfrm>
            <a:off x="4038600" y="5562600"/>
            <a:ext cx="228600" cy="762000"/>
          </a:xfrm>
          <a:prstGeom prst="downArrow">
            <a:avLst>
              <a:gd name="adj1" fmla="val 50000"/>
              <a:gd name="adj2" fmla="val 8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ar-SA"/>
          </a:p>
        </p:txBody>
      </p:sp>
      <p:sp>
        <p:nvSpPr>
          <p:cNvPr id="37897" name="AutoShape 9"/>
          <p:cNvSpPr>
            <a:spLocks noChangeArrowheads="1"/>
          </p:cNvSpPr>
          <p:nvPr/>
        </p:nvSpPr>
        <p:spPr bwMode="auto">
          <a:xfrm>
            <a:off x="5638800" y="5562600"/>
            <a:ext cx="228600" cy="762000"/>
          </a:xfrm>
          <a:prstGeom prst="downArrow">
            <a:avLst>
              <a:gd name="adj1" fmla="val 50000"/>
              <a:gd name="adj2" fmla="val 8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ar-SA"/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3048000" y="4267200"/>
            <a:ext cx="1676400" cy="381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  GnRHR</a:t>
            </a:r>
          </a:p>
        </p:txBody>
      </p:sp>
      <p:sp>
        <p:nvSpPr>
          <p:cNvPr id="37899" name="Line 11"/>
          <p:cNvSpPr>
            <a:spLocks noChangeShapeType="1"/>
          </p:cNvSpPr>
          <p:nvPr/>
        </p:nvSpPr>
        <p:spPr bwMode="auto">
          <a:xfrm>
            <a:off x="4495800" y="2514600"/>
            <a:ext cx="0" cy="167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3124200" y="28194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Pulsatile</a:t>
            </a:r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2743200" y="1219200"/>
            <a:ext cx="1447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GnRH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Agonists</a:t>
            </a:r>
          </a:p>
        </p:txBody>
      </p:sp>
      <p:sp>
        <p:nvSpPr>
          <p:cNvPr id="37902" name="Rectangle 14"/>
          <p:cNvSpPr>
            <a:spLocks noChangeArrowheads="1"/>
          </p:cNvSpPr>
          <p:nvPr/>
        </p:nvSpPr>
        <p:spPr bwMode="auto">
          <a:xfrm>
            <a:off x="1828800" y="236220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Continuous</a:t>
            </a:r>
          </a:p>
        </p:txBody>
      </p:sp>
      <p:sp>
        <p:nvSpPr>
          <p:cNvPr id="37903" name="Line 15"/>
          <p:cNvSpPr>
            <a:spLocks noChangeShapeType="1"/>
          </p:cNvSpPr>
          <p:nvPr/>
        </p:nvSpPr>
        <p:spPr bwMode="auto">
          <a:xfrm>
            <a:off x="3810000" y="3200400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37904" name="Line 16"/>
          <p:cNvSpPr>
            <a:spLocks noChangeShapeType="1"/>
          </p:cNvSpPr>
          <p:nvPr/>
        </p:nvSpPr>
        <p:spPr bwMode="auto">
          <a:xfrm rot="-5400000">
            <a:off x="3009900" y="41529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37905" name="Line 17"/>
          <p:cNvSpPr>
            <a:spLocks noChangeShapeType="1"/>
          </p:cNvSpPr>
          <p:nvPr/>
        </p:nvSpPr>
        <p:spPr bwMode="auto">
          <a:xfrm>
            <a:off x="3810000" y="1951038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37906" name="Line 18"/>
          <p:cNvSpPr>
            <a:spLocks noChangeShapeType="1"/>
          </p:cNvSpPr>
          <p:nvPr/>
        </p:nvSpPr>
        <p:spPr bwMode="auto">
          <a:xfrm>
            <a:off x="2895600" y="19812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37907" name="Oval 19"/>
          <p:cNvSpPr>
            <a:spLocks noChangeArrowheads="1"/>
          </p:cNvSpPr>
          <p:nvPr/>
        </p:nvSpPr>
        <p:spPr bwMode="auto">
          <a:xfrm>
            <a:off x="3657600" y="3489325"/>
            <a:ext cx="393700" cy="320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37908" name="Oval 20"/>
          <p:cNvSpPr>
            <a:spLocks noChangeArrowheads="1"/>
          </p:cNvSpPr>
          <p:nvPr/>
        </p:nvSpPr>
        <p:spPr bwMode="auto">
          <a:xfrm>
            <a:off x="4330700" y="3489325"/>
            <a:ext cx="393700" cy="320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37909" name="Line 21"/>
          <p:cNvSpPr>
            <a:spLocks noChangeShapeType="1"/>
          </p:cNvSpPr>
          <p:nvPr/>
        </p:nvSpPr>
        <p:spPr bwMode="auto">
          <a:xfrm>
            <a:off x="2895600" y="2713038"/>
            <a:ext cx="0" cy="15541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37910" name="Oval 22"/>
          <p:cNvSpPr>
            <a:spLocks noChangeArrowheads="1"/>
          </p:cNvSpPr>
          <p:nvPr/>
        </p:nvSpPr>
        <p:spPr bwMode="auto">
          <a:xfrm>
            <a:off x="2667000" y="3505200"/>
            <a:ext cx="393700" cy="320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5-Point Star 24"/>
          <p:cNvSpPr/>
          <p:nvPr/>
        </p:nvSpPr>
        <p:spPr>
          <a:xfrm>
            <a:off x="8686800" y="6324600"/>
            <a:ext cx="457200" cy="381000"/>
          </a:xfrm>
          <a:prstGeom prst="star5">
            <a:avLst/>
          </a:prstGeom>
          <a:solidFill>
            <a:srgbClr val="7030A0"/>
          </a:solidFill>
          <a:ln w="12700">
            <a:solidFill>
              <a:srgbClr val="FA00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28600" y="1371600"/>
            <a:ext cx="8686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A00FA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</a:rPr>
              <a:t>GIT disturbances, abdominal pain, nausea….etc</a:t>
            </a:r>
          </a:p>
          <a:p>
            <a:pPr>
              <a:buClr>
                <a:srgbClr val="FA00FA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</a:rPr>
              <a:t>Headache</a:t>
            </a:r>
          </a:p>
          <a:p>
            <a:pPr>
              <a:buClr>
                <a:srgbClr val="FF00FF"/>
              </a:buClr>
              <a:buSzPct val="80000"/>
              <a:buFont typeface="Wingdings" pitchFamily="2" charset="2"/>
              <a:buChar char="Ø"/>
            </a:pPr>
            <a:r>
              <a:rPr lang="en-US" sz="2400" b="1" dirty="0" err="1" smtClean="0">
                <a:latin typeface="Arial Narrow" pitchFamily="34" charset="0"/>
              </a:rPr>
              <a:t>Hypoestrogenism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000" b="1" i="1" dirty="0" smtClean="0">
                <a:latin typeface="Arial Narrow" pitchFamily="34" charset="0"/>
              </a:rPr>
              <a:t>on long term use </a:t>
            </a:r>
            <a:r>
              <a:rPr lang="en-US" sz="2400" b="1" spc="-30" dirty="0" smtClean="0">
                <a:latin typeface="Arial Narrow" pitchFamily="34" charset="0"/>
                <a:sym typeface="Wingdings 3"/>
              </a:rPr>
              <a:t></a:t>
            </a:r>
          </a:p>
          <a:p>
            <a:pPr>
              <a:buClr>
                <a:srgbClr val="FF00FF"/>
              </a:buClr>
              <a:buSzPct val="80000"/>
            </a:pPr>
            <a:r>
              <a:rPr lang="en-US" sz="2400" b="1" spc="-30" dirty="0" smtClean="0">
                <a:solidFill>
                  <a:srgbClr val="FA00FA"/>
                </a:solidFill>
                <a:latin typeface="Arial Narrow" pitchFamily="34" charset="0"/>
                <a:sym typeface="Wingdings 3"/>
              </a:rPr>
              <a:t>   </a:t>
            </a:r>
            <a:r>
              <a:rPr lang="en-US" sz="2400" b="1" dirty="0" smtClean="0">
                <a:solidFill>
                  <a:srgbClr val="FA00FA"/>
                </a:solidFill>
                <a:latin typeface="Arial Narrow" pitchFamily="34" charset="0"/>
                <a:sym typeface="Wingdings 2"/>
              </a:rPr>
              <a:t> </a:t>
            </a:r>
            <a:r>
              <a:rPr lang="en-US" sz="2400" b="1" dirty="0" smtClean="0">
                <a:latin typeface="Arial Narrow" pitchFamily="34" charset="0"/>
              </a:rPr>
              <a:t>Hot flashes		</a:t>
            </a:r>
          </a:p>
          <a:p>
            <a:pPr>
              <a:buClr>
                <a:srgbClr val="FF00FF"/>
              </a:buClr>
              <a:buSzPct val="80000"/>
            </a:pPr>
            <a:r>
              <a:rPr lang="en-US" sz="2400" b="1" dirty="0" smtClean="0">
                <a:solidFill>
                  <a:srgbClr val="FA00FA"/>
                </a:solidFill>
                <a:latin typeface="Arial Narrow" pitchFamily="34" charset="0"/>
                <a:sym typeface="Wingdings 2"/>
              </a:rPr>
              <a:t>   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L</a:t>
            </a:r>
            <a:r>
              <a:rPr lang="en-US" sz="2400" b="1" dirty="0" smtClean="0">
                <a:latin typeface="Arial Narrow" pitchFamily="34" charset="0"/>
              </a:rPr>
              <a:t>ibido  	 	</a:t>
            </a:r>
          </a:p>
          <a:p>
            <a:pPr>
              <a:buClr>
                <a:srgbClr val="FF00FF"/>
              </a:buClr>
              <a:buSzPct val="80000"/>
            </a:pPr>
            <a:r>
              <a:rPr lang="en-US" sz="2400" b="1" dirty="0" smtClean="0">
                <a:solidFill>
                  <a:srgbClr val="FA00FA"/>
                </a:solidFill>
                <a:latin typeface="Arial Narrow" pitchFamily="34" charset="0"/>
                <a:sym typeface="Wingdings 2"/>
              </a:rPr>
              <a:t>    </a:t>
            </a:r>
            <a:r>
              <a:rPr lang="en-US" sz="2400" b="1" dirty="0" smtClean="0">
                <a:latin typeface="Arial Narrow" pitchFamily="34" charset="0"/>
              </a:rPr>
              <a:t>Osteoporosis 	</a:t>
            </a:r>
            <a:r>
              <a:rPr lang="en-US" sz="2400" b="1" smtClean="0">
                <a:latin typeface="Arial Narrow" pitchFamily="34" charset="0"/>
              </a:rPr>
              <a:t>	</a:t>
            </a:r>
            <a:endParaRPr lang="en-US" sz="2400" b="1" dirty="0" smtClean="0">
              <a:latin typeface="Arial Narrow" pitchFamily="34" charset="0"/>
            </a:endParaRPr>
          </a:p>
          <a:p>
            <a:pPr>
              <a:buClr>
                <a:srgbClr val="FF00FF"/>
              </a:buClr>
              <a:buSzPct val="80000"/>
            </a:pPr>
            <a:r>
              <a:rPr lang="en-US" sz="2400" dirty="0" smtClean="0">
                <a:latin typeface="Arial Narrow" pitchFamily="34" charset="0"/>
              </a:rPr>
              <a:t>   </a:t>
            </a:r>
            <a:r>
              <a:rPr lang="en-US" sz="2400" b="1" dirty="0" smtClean="0">
                <a:solidFill>
                  <a:srgbClr val="FA00FA"/>
                </a:solidFill>
                <a:latin typeface="Arial Narrow" pitchFamily="34" charset="0"/>
                <a:sym typeface="Wingdings 2"/>
              </a:rPr>
              <a:t> </a:t>
            </a:r>
            <a:r>
              <a:rPr lang="en-US" sz="2400" b="1" dirty="0" smtClean="0">
                <a:latin typeface="Arial Narrow" pitchFamily="34" charset="0"/>
              </a:rPr>
              <a:t>Rarely ovarian </a:t>
            </a:r>
            <a:r>
              <a:rPr lang="en-US" sz="2400" b="1" dirty="0" err="1" smtClean="0">
                <a:latin typeface="Arial Narrow" pitchFamily="34" charset="0"/>
              </a:rPr>
              <a:t>hyperstimulation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(</a:t>
            </a:r>
            <a:r>
              <a:rPr lang="en-US" sz="2400" b="1" dirty="0" smtClean="0">
                <a:latin typeface="Arial Narrow" pitchFamily="34" charset="0"/>
              </a:rPr>
              <a:t>ovaries swell &amp; enlarge)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28600" y="533400"/>
            <a:ext cx="3048000" cy="425758"/>
          </a:xfrm>
          <a:prstGeom prst="rect">
            <a:avLst/>
          </a:prstGeom>
          <a:solidFill>
            <a:srgbClr val="745A94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2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ADRs OF </a:t>
            </a:r>
            <a:r>
              <a:rPr lang="en-US" sz="2200" dirty="0" err="1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GnRH</a:t>
            </a:r>
            <a:r>
              <a:rPr lang="en-US" sz="22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 Agonists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5638800" y="1219200"/>
            <a:ext cx="2819400" cy="1371600"/>
          </a:xfrm>
          <a:prstGeom prst="rect">
            <a:avLst/>
          </a:prstGeom>
          <a:solidFill>
            <a:srgbClr val="CC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5638800" y="2667000"/>
            <a:ext cx="2819400" cy="1295400"/>
          </a:xfrm>
          <a:prstGeom prst="rect">
            <a:avLst/>
          </a:prstGeom>
          <a:solidFill>
            <a:srgbClr val="CCFF66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4" descr="http://3.bp.blogspot.com/_gdUOaDXBVdY/SBsur-9K08I/AAAAAAAAFqQ/g-sBCHd5j_M/s400/fertilized_ovum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28600" y="-67962"/>
            <a:ext cx="1495552" cy="1515762"/>
          </a:xfrm>
          <a:prstGeom prst="rect">
            <a:avLst/>
          </a:prstGeom>
          <a:noFill/>
        </p:spPr>
      </p:pic>
      <p:sp>
        <p:nvSpPr>
          <p:cNvPr id="48" name="5-Point Star 47"/>
          <p:cNvSpPr/>
          <p:nvPr/>
        </p:nvSpPr>
        <p:spPr>
          <a:xfrm>
            <a:off x="8433516" y="115911"/>
            <a:ext cx="457200" cy="381000"/>
          </a:xfrm>
          <a:prstGeom prst="star5">
            <a:avLst/>
          </a:prstGeom>
          <a:solidFill>
            <a:srgbClr val="7030A0"/>
          </a:solidFill>
          <a:ln w="12700">
            <a:solidFill>
              <a:srgbClr val="FA00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51"/>
          <p:cNvGrpSpPr/>
          <p:nvPr/>
        </p:nvGrpSpPr>
        <p:grpSpPr>
          <a:xfrm>
            <a:off x="5257800" y="1219200"/>
            <a:ext cx="3581400" cy="4876800"/>
            <a:chOff x="4992756" y="1194516"/>
            <a:chExt cx="3846444" cy="4876800"/>
          </a:xfrm>
        </p:grpSpPr>
        <p:sp>
          <p:nvSpPr>
            <p:cNvPr id="24" name="Rectangle 3"/>
            <p:cNvSpPr txBox="1">
              <a:spLocks noChangeArrowheads="1"/>
            </p:cNvSpPr>
            <p:nvPr/>
          </p:nvSpPr>
          <p:spPr>
            <a:xfrm>
              <a:off x="4992756" y="1194516"/>
              <a:ext cx="2788642" cy="4876800"/>
            </a:xfrm>
            <a:prstGeom prst="rect">
              <a:avLst/>
            </a:prstGeom>
            <a:ln/>
          </p:spPr>
          <p:txBody>
            <a:bodyPr vert="horz" lIns="91440" tIns="45720" rIns="91440" bIns="45720" rtlCol="0">
              <a:normAutofit/>
            </a:bodyPr>
            <a:lstStyle/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 Hypothalamus</a:t>
              </a:r>
              <a:b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</a:b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A00FA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</a:t>
              </a:r>
              <a:endPara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A00FA"/>
                </a:solidFill>
                <a:effectLst/>
                <a:uLnTx/>
                <a:uFillTx/>
                <a:latin typeface="Bernard MT Condensed" pitchFamily="18" charset="0"/>
                <a:ea typeface="+mn-ea"/>
                <a:cs typeface="Aharoni" pitchFamily="2" charset="-79"/>
              </a:endParaRP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Arial" pitchFamily="34" charset="0"/>
                </a:rPr>
                <a:t>     </a:t>
              </a:r>
              <a:r>
                <a:rPr kumimoji="0" lang="en-US" sz="2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GnRH</a:t>
              </a:r>
              <a:endPara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A00FA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     </a:t>
              </a: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Anterior Pituitary</a:t>
              </a:r>
              <a:b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</a:b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A00FA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</a:t>
              </a:r>
              <a:endPara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03EE3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endParaRP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 FSH / LH</a:t>
              </a:r>
              <a:b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</a:b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A00FA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 </a:t>
              </a:r>
              <a:endPara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03EE3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endParaRP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    Ovary</a:t>
              </a: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A00FA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      </a:t>
              </a:r>
              <a:endPara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  Estrogen</a:t>
              </a: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   </a:t>
              </a:r>
              <a:r>
                <a:rPr kumimoji="0" lang="en-US" sz="2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Progestins</a:t>
              </a: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6" name="Line 17"/>
            <p:cNvSpPr>
              <a:spLocks noChangeShapeType="1"/>
            </p:cNvSpPr>
            <p:nvPr/>
          </p:nvSpPr>
          <p:spPr bwMode="auto">
            <a:xfrm flipH="1" flipV="1">
              <a:off x="7467600" y="1383506"/>
              <a:ext cx="1033447" cy="851919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18"/>
            <p:cNvSpPr>
              <a:spLocks noChangeShapeType="1"/>
            </p:cNvSpPr>
            <p:nvPr/>
          </p:nvSpPr>
          <p:spPr bwMode="auto">
            <a:xfrm flipH="1">
              <a:off x="7500937" y="2222546"/>
              <a:ext cx="1000110" cy="532449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 rot="16200000" flipH="1">
              <a:off x="7026382" y="3671456"/>
              <a:ext cx="2961063" cy="9858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prstDash val="sysDash"/>
              <a:round/>
              <a:headEnd/>
              <a:tailEnd/>
            </a:ln>
            <a:effectLst/>
          </p:spPr>
        </p:cxnSp>
        <p:sp>
          <p:nvSpPr>
            <p:cNvPr id="42" name="Text Box 19"/>
            <p:cNvSpPr txBox="1">
              <a:spLocks noChangeArrowheads="1"/>
            </p:cNvSpPr>
            <p:nvPr/>
          </p:nvSpPr>
          <p:spPr bwMode="auto">
            <a:xfrm flipH="1">
              <a:off x="8351542" y="3506706"/>
              <a:ext cx="487658" cy="409294"/>
            </a:xfrm>
            <a:prstGeom prst="rect">
              <a:avLst/>
            </a:prstGeom>
            <a:solidFill>
              <a:srgbClr val="E4FF97"/>
            </a:solidFill>
            <a:ln w="38100">
              <a:solidFill>
                <a:srgbClr val="4B3A60"/>
              </a:solidFill>
              <a:prstDash val="solid"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/>
                <a:t>(-)</a:t>
              </a:r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 rot="10800000">
              <a:off x="7391400" y="5233116"/>
              <a:ext cx="1143000" cy="1588"/>
            </a:xfrm>
            <a:prstGeom prst="straightConnector1">
              <a:avLst/>
            </a:prstGeom>
            <a:noFill/>
            <a:ln w="57150">
              <a:solidFill>
                <a:schemeClr val="folHlink"/>
              </a:solidFill>
              <a:prstDash val="sysDash"/>
              <a:round/>
              <a:headEnd/>
              <a:tailEnd/>
            </a:ln>
            <a:effectLst/>
          </p:spPr>
        </p:cxnSp>
      </p:grpSp>
      <p:sp>
        <p:nvSpPr>
          <p:cNvPr id="57" name="Rectangle 56"/>
          <p:cNvSpPr/>
          <p:nvPr/>
        </p:nvSpPr>
        <p:spPr>
          <a:xfrm flipH="1">
            <a:off x="8534400" y="1299696"/>
            <a:ext cx="461665" cy="2107308"/>
          </a:xfrm>
          <a:prstGeom prst="rect">
            <a:avLst/>
          </a:prstGeom>
        </p:spPr>
        <p:txBody>
          <a:bodyPr vert="vert"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</a:pPr>
            <a:r>
              <a:rPr lang="en-AU" dirty="0" err="1" smtClean="0">
                <a:ln w="12700">
                  <a:solidFill>
                    <a:srgbClr val="8970A8"/>
                  </a:solidFill>
                </a:ln>
                <a:latin typeface="Bernard MT Condensed" pitchFamily="18" charset="0"/>
              </a:rPr>
              <a:t>Hypothalamo</a:t>
            </a:r>
            <a:r>
              <a:rPr lang="en-AU" dirty="0" smtClean="0">
                <a:ln w="12700">
                  <a:solidFill>
                    <a:srgbClr val="8970A8"/>
                  </a:solidFill>
                </a:ln>
                <a:latin typeface="Bernard MT Condensed" pitchFamily="18" charset="0"/>
              </a:rPr>
              <a:t>-pituitary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92111" y="2109991"/>
            <a:ext cx="2755005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SERMs; </a:t>
            </a:r>
          </a:p>
          <a:p>
            <a:pPr>
              <a:lnSpc>
                <a:spcPts val="2200"/>
              </a:lnSpc>
            </a:pPr>
            <a:r>
              <a:rPr lang="en-US" sz="2200" b="1" spc="-50" dirty="0" err="1" smtClean="0">
                <a:solidFill>
                  <a:srgbClr val="6600FF"/>
                </a:solidFill>
                <a:latin typeface="Arial Narrow" pitchFamily="34" charset="0"/>
                <a:sym typeface="Symbol" pitchFamily="18" charset="2"/>
              </a:rPr>
              <a:t>Clomiphene</a:t>
            </a:r>
            <a:endParaRPr lang="en-US" sz="2200" b="1" spc="-50" dirty="0" smtClean="0">
              <a:solidFill>
                <a:srgbClr val="6600FF"/>
              </a:solidFill>
              <a:latin typeface="Arial Narrow" pitchFamily="34" charset="0"/>
              <a:sym typeface="Symbol" pitchFamily="18" charset="2"/>
            </a:endParaRPr>
          </a:p>
          <a:p>
            <a:pPr>
              <a:lnSpc>
                <a:spcPts val="2200"/>
              </a:lnSpc>
            </a:pPr>
            <a:r>
              <a:rPr lang="en-US" sz="2200" b="1" spc="-50" dirty="0" err="1" smtClean="0">
                <a:solidFill>
                  <a:srgbClr val="6600FF"/>
                </a:solidFill>
                <a:latin typeface="Arial Narrow" pitchFamily="34" charset="0"/>
                <a:sym typeface="Symbol" pitchFamily="18" charset="2"/>
              </a:rPr>
              <a:t>Tamoxifen</a:t>
            </a:r>
            <a:endParaRPr lang="en-US" sz="2200" b="1" spc="-50" dirty="0" smtClean="0">
              <a:solidFill>
                <a:srgbClr val="6600FF"/>
              </a:solidFill>
              <a:latin typeface="Arial Narrow" pitchFamily="34" charset="0"/>
              <a:sym typeface="Symbol" pitchFamily="18" charset="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85800" y="4038600"/>
            <a:ext cx="1905000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de-DE" sz="2200" b="1" dirty="0" smtClean="0">
                <a:latin typeface="Arial Narrow" pitchFamily="34" charset="0"/>
              </a:rPr>
              <a:t>GnRH-agonists</a:t>
            </a:r>
          </a:p>
          <a:p>
            <a:pPr>
              <a:lnSpc>
                <a:spcPts val="2200"/>
              </a:lnSpc>
            </a:pPr>
            <a:r>
              <a:rPr lang="en-US" sz="2200" b="1" spc="-50" dirty="0" err="1" smtClean="0">
                <a:solidFill>
                  <a:srgbClr val="6600FF"/>
                </a:solidFill>
                <a:latin typeface="Arial Narrow" pitchFamily="34" charset="0"/>
              </a:rPr>
              <a:t>Leuprolin</a:t>
            </a:r>
            <a:endParaRPr lang="en-US" sz="2200" b="1" spc="-50" dirty="0" smtClean="0">
              <a:solidFill>
                <a:srgbClr val="6600FF"/>
              </a:solidFill>
              <a:latin typeface="Arial Narrow" pitchFamily="34" charset="0"/>
            </a:endParaRPr>
          </a:p>
          <a:p>
            <a:pPr>
              <a:lnSpc>
                <a:spcPts val="2200"/>
              </a:lnSpc>
            </a:pPr>
            <a:r>
              <a:rPr lang="en-US" sz="2200" b="1" spc="-50" dirty="0" err="1" smtClean="0">
                <a:solidFill>
                  <a:srgbClr val="6600FF"/>
                </a:solidFill>
                <a:latin typeface="Arial Narrow" pitchFamily="34" charset="0"/>
              </a:rPr>
              <a:t>Goserelin</a:t>
            </a:r>
            <a:endParaRPr lang="en-US" sz="2200" b="1" spc="-50" dirty="0" smtClean="0">
              <a:solidFill>
                <a:srgbClr val="6600FF"/>
              </a:solidFill>
              <a:latin typeface="Arial Narrow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743200" y="32004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HMGs;</a:t>
            </a:r>
            <a:r>
              <a:rPr lang="en-US" sz="2200" spc="50" dirty="0" smtClean="0">
                <a:solidFill>
                  <a:srgbClr val="8970A8"/>
                </a:solidFill>
                <a:latin typeface="Bernard MT Condensed" pitchFamily="18" charset="0"/>
                <a:sym typeface="Symbol" pitchFamily="18" charset="2"/>
              </a:rPr>
              <a:t> </a:t>
            </a:r>
            <a:r>
              <a:rPr lang="en-US" sz="2200" b="1" spc="-50" dirty="0" err="1" smtClean="0">
                <a:solidFill>
                  <a:srgbClr val="6600FF"/>
                </a:solidFill>
                <a:latin typeface="Arial Narrow" pitchFamily="34" charset="0"/>
                <a:sym typeface="Symbol" pitchFamily="18" charset="2"/>
              </a:rPr>
              <a:t>Menotropin</a:t>
            </a:r>
            <a:r>
              <a:rPr lang="en-US" sz="2200" b="1" dirty="0" smtClean="0">
                <a:latin typeface="Arial Narrow" pitchFamily="34" charset="0"/>
              </a:rPr>
              <a:t> </a:t>
            </a:r>
          </a:p>
          <a:p>
            <a:pPr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HCGs; </a:t>
            </a:r>
            <a:r>
              <a:rPr lang="en-US" sz="2200" b="1" spc="-50" dirty="0" err="1" smtClean="0">
                <a:solidFill>
                  <a:srgbClr val="6600FF"/>
                </a:solidFill>
                <a:latin typeface="Arial Narrow" pitchFamily="34" charset="0"/>
                <a:sym typeface="Symbol" pitchFamily="18" charset="2"/>
              </a:rPr>
              <a:t>Pregnyl</a:t>
            </a:r>
            <a:endParaRPr lang="en-US" sz="2200" b="1" spc="-50" dirty="0" smtClean="0">
              <a:solidFill>
                <a:srgbClr val="6600FF"/>
              </a:solidFill>
              <a:latin typeface="Arial Narrow" pitchFamily="34" charset="0"/>
              <a:sym typeface="Symbol" pitchFamily="18" charset="2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75953" y="533400"/>
            <a:ext cx="40099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AU" sz="3600" b="1" cap="none" spc="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Ovulation Induction</a:t>
            </a:r>
            <a:endParaRPr lang="en-US" sz="36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grpSp>
        <p:nvGrpSpPr>
          <p:cNvPr id="6" name="Group 63"/>
          <p:cNvGrpSpPr/>
          <p:nvPr/>
        </p:nvGrpSpPr>
        <p:grpSpPr>
          <a:xfrm>
            <a:off x="2819400" y="1219994"/>
            <a:ext cx="2362200" cy="1961788"/>
            <a:chOff x="3200400" y="1829594"/>
            <a:chExt cx="2362200" cy="1961788"/>
          </a:xfrm>
        </p:grpSpPr>
        <p:sp>
          <p:nvSpPr>
            <p:cNvPr id="65" name="Rectangle 64"/>
            <p:cNvSpPr/>
            <p:nvPr/>
          </p:nvSpPr>
          <p:spPr>
            <a:xfrm>
              <a:off x="3200400" y="3352800"/>
              <a:ext cx="2362200" cy="438582"/>
            </a:xfrm>
            <a:prstGeom prst="rect">
              <a:avLst/>
            </a:prstGeom>
            <a:solidFill>
              <a:srgbClr val="745A94"/>
            </a:solidFill>
            <a:ln w="28575">
              <a:solidFill>
                <a:srgbClr val="FF00FF"/>
              </a:solidFill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sz="2400" dirty="0" smtClean="0">
                  <a:solidFill>
                    <a:srgbClr val="F3F3F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ernard MT Condensed" pitchFamily="18" charset="0"/>
                </a:rPr>
                <a:t>3.Gonadotrophins</a:t>
              </a:r>
              <a:endParaRPr lang="en-US" sz="2400" dirty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endParaRPr>
            </a:p>
          </p:txBody>
        </p:sp>
        <p:cxnSp>
          <p:nvCxnSpPr>
            <p:cNvPr id="66" name="Straight Arrow Connector 65"/>
            <p:cNvCxnSpPr/>
            <p:nvPr/>
          </p:nvCxnSpPr>
          <p:spPr>
            <a:xfrm rot="5400000">
              <a:off x="2820194" y="2590800"/>
              <a:ext cx="1523206" cy="794"/>
            </a:xfrm>
            <a:prstGeom prst="straightConnector1">
              <a:avLst/>
            </a:prstGeom>
            <a:ln w="57150">
              <a:solidFill>
                <a:srgbClr val="FA00F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6"/>
          <p:cNvGrpSpPr/>
          <p:nvPr/>
        </p:nvGrpSpPr>
        <p:grpSpPr>
          <a:xfrm>
            <a:off x="1560872" y="1219994"/>
            <a:ext cx="1106128" cy="2804372"/>
            <a:chOff x="4795788" y="4193382"/>
            <a:chExt cx="1106128" cy="2804372"/>
          </a:xfrm>
        </p:grpSpPr>
        <p:sp>
          <p:nvSpPr>
            <p:cNvPr id="68" name="Rectangle 67"/>
            <p:cNvSpPr/>
            <p:nvPr/>
          </p:nvSpPr>
          <p:spPr>
            <a:xfrm>
              <a:off x="4795788" y="6571996"/>
              <a:ext cx="1106128" cy="425758"/>
            </a:xfrm>
            <a:prstGeom prst="rect">
              <a:avLst/>
            </a:prstGeom>
            <a:solidFill>
              <a:srgbClr val="745A94"/>
            </a:solidFill>
            <a:ln w="28575">
              <a:solidFill>
                <a:srgbClr val="FF00FF"/>
              </a:solidFill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ts val="2600"/>
                </a:lnSpc>
              </a:pPr>
              <a:r>
                <a:rPr lang="en-US" sz="2400" dirty="0" smtClean="0">
                  <a:solidFill>
                    <a:srgbClr val="F3F3F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ernard MT Condensed" pitchFamily="18" charset="0"/>
                </a:rPr>
                <a:t>2.GnRH</a:t>
              </a:r>
            </a:p>
          </p:txBody>
        </p:sp>
        <p:cxnSp>
          <p:nvCxnSpPr>
            <p:cNvPr id="69" name="Straight Arrow Connector 68"/>
            <p:cNvCxnSpPr/>
            <p:nvPr/>
          </p:nvCxnSpPr>
          <p:spPr>
            <a:xfrm rot="5400000">
              <a:off x="4535488" y="5373688"/>
              <a:ext cx="2362200" cy="1588"/>
            </a:xfrm>
            <a:prstGeom prst="straightConnector1">
              <a:avLst/>
            </a:prstGeom>
            <a:ln w="57150">
              <a:solidFill>
                <a:srgbClr val="FA00F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69"/>
          <p:cNvGrpSpPr/>
          <p:nvPr/>
        </p:nvGrpSpPr>
        <p:grpSpPr>
          <a:xfrm>
            <a:off x="318753" y="1231799"/>
            <a:ext cx="2119647" cy="815532"/>
            <a:chOff x="152400" y="4203599"/>
            <a:chExt cx="2133601" cy="815532"/>
          </a:xfrm>
        </p:grpSpPr>
        <p:sp>
          <p:nvSpPr>
            <p:cNvPr id="71" name="Rectangle 70"/>
            <p:cNvSpPr/>
            <p:nvPr/>
          </p:nvSpPr>
          <p:spPr>
            <a:xfrm>
              <a:off x="152400" y="4580549"/>
              <a:ext cx="2133601" cy="438582"/>
            </a:xfrm>
            <a:prstGeom prst="rect">
              <a:avLst/>
            </a:prstGeom>
            <a:solidFill>
              <a:srgbClr val="745A94"/>
            </a:solidFill>
            <a:ln w="28575">
              <a:solidFill>
                <a:srgbClr val="FF00FF"/>
              </a:solidFill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sz="2400" dirty="0" smtClean="0">
                  <a:solidFill>
                    <a:srgbClr val="F3F3F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ernard MT Condensed" pitchFamily="18" charset="0"/>
                </a:rPr>
                <a:t>1.Antiestrogens</a:t>
              </a:r>
              <a:endParaRPr lang="en-US" sz="2400" dirty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endParaRPr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 rot="5400000">
              <a:off x="534194" y="4355205"/>
              <a:ext cx="304800" cy="1588"/>
            </a:xfrm>
            <a:prstGeom prst="straightConnector1">
              <a:avLst/>
            </a:prstGeom>
            <a:ln w="57150">
              <a:solidFill>
                <a:srgbClr val="FA00F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3" name="Straight Arrow Connector 72"/>
          <p:cNvCxnSpPr/>
          <p:nvPr/>
        </p:nvCxnSpPr>
        <p:spPr>
          <a:xfrm>
            <a:off x="852153" y="1207395"/>
            <a:ext cx="2348247" cy="0"/>
          </a:xfrm>
          <a:prstGeom prst="straightConnector1">
            <a:avLst/>
          </a:prstGeom>
          <a:ln w="57150">
            <a:solidFill>
              <a:srgbClr val="FA00FA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 flipH="1">
            <a:off x="8534400" y="4696760"/>
            <a:ext cx="461665" cy="789640"/>
          </a:xfrm>
          <a:prstGeom prst="rect">
            <a:avLst/>
          </a:prstGeom>
        </p:spPr>
        <p:txBody>
          <a:bodyPr vert="vert"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</a:pPr>
            <a:r>
              <a:rPr lang="en-AU" dirty="0" smtClean="0">
                <a:ln w="12700">
                  <a:solidFill>
                    <a:srgbClr val="8970A8"/>
                  </a:solidFill>
                </a:ln>
                <a:latin typeface="Bernard MT Condensed" pitchFamily="18" charset="0"/>
              </a:rPr>
              <a:t>Ovarian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74" grpId="0" animBg="1"/>
      <p:bldP spid="58" grpId="0"/>
      <p:bldP spid="59" grpId="0"/>
      <p:bldP spid="60" grpId="0"/>
      <p:bldP spid="6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323418"/>
            <a:ext cx="2590800" cy="438582"/>
          </a:xfrm>
          <a:prstGeom prst="rect">
            <a:avLst/>
          </a:prstGeom>
          <a:solidFill>
            <a:srgbClr val="745A94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en-US" sz="24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3.GONADOTROPHINS</a:t>
            </a:r>
            <a:endParaRPr lang="en-US" sz="2400" dirty="0">
              <a:solidFill>
                <a:srgbClr val="F3F3F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2064" y="838200"/>
            <a:ext cx="8137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Are naturally produced by the pituitary gland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7084" y="1249581"/>
            <a:ext cx="8966916" cy="2313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For therapeutic use, extracted forms are available as</a:t>
            </a:r>
            <a:r>
              <a:rPr lang="en-US" sz="2400" b="1" dirty="0" smtClean="0">
                <a:uFill>
                  <a:solidFill>
                    <a:srgbClr val="FF00FF"/>
                  </a:solidFill>
                </a:uFill>
                <a:latin typeface="Arial Narrow" pitchFamily="34" charset="0"/>
              </a:rPr>
              <a:t>;</a:t>
            </a:r>
          </a:p>
          <a:p>
            <a:pPr marL="548640" indent="-342900">
              <a:lnSpc>
                <a:spcPts val="2500"/>
              </a:lnSpc>
              <a:spcBef>
                <a:spcPts val="600"/>
              </a:spcBef>
            </a:pPr>
            <a:r>
              <a:rPr lang="en-US" sz="2400" b="1" dirty="0" smtClean="0">
                <a:latin typeface="Arial Narrow" pitchFamily="34" charset="0"/>
              </a:rPr>
              <a:t>1. Human Menopausal </a:t>
            </a:r>
            <a:r>
              <a:rPr lang="en-US" sz="2400" b="1" dirty="0" err="1" smtClean="0">
                <a:latin typeface="Arial Narrow" pitchFamily="34" charset="0"/>
              </a:rPr>
              <a:t>Gonadotrophin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(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hMG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) extracted from post</a:t>
            </a:r>
            <a:r>
              <a:rPr lang="en-US" sz="2400" b="1" dirty="0" smtClean="0">
                <a:latin typeface="Arial Narrow" pitchFamily="34" charset="0"/>
              </a:rPr>
              <a:t>menopausal urine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latin typeface="Arial Narrow" pitchFamily="34" charset="0"/>
              </a:rPr>
              <a:t> contains </a:t>
            </a:r>
            <a:r>
              <a:rPr lang="en-US" sz="2400" b="1" dirty="0" smtClean="0">
                <a:latin typeface="Arial Narrow" pitchFamily="34" charset="0"/>
                <a:cs typeface="Arial" pitchFamily="34" charset="0"/>
                <a:sym typeface="Symbol" pitchFamily="18" charset="2"/>
              </a:rPr>
              <a:t>LH &amp; FSH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spc="50" dirty="0" smtClean="0">
                <a:solidFill>
                  <a:srgbClr val="8970A8"/>
                </a:solidFill>
                <a:latin typeface="Bernard MT Condensed" pitchFamily="18" charset="0"/>
                <a:sym typeface="Symbol" pitchFamily="18" charset="2"/>
              </a:rPr>
              <a:t>MENOTROPIN</a:t>
            </a:r>
          </a:p>
          <a:p>
            <a:pPr marL="548640" indent="-342900">
              <a:lnSpc>
                <a:spcPts val="2500"/>
              </a:lnSpc>
              <a:spcBef>
                <a:spcPts val="600"/>
              </a:spcBef>
            </a:pPr>
            <a:r>
              <a:rPr lang="en-US" sz="2400" b="1" dirty="0" smtClean="0">
                <a:latin typeface="Arial Narrow" pitchFamily="34" charset="0"/>
                <a:cs typeface="Arial" pitchFamily="34" charset="0"/>
                <a:sym typeface="Symbol" pitchFamily="18" charset="2"/>
              </a:rPr>
              <a:t>2. </a:t>
            </a:r>
            <a:r>
              <a:rPr lang="en-US" sz="2400" b="1" dirty="0" smtClean="0">
                <a:latin typeface="Arial Narrow" pitchFamily="34" charset="0"/>
              </a:rPr>
              <a:t>Human Chorionic </a:t>
            </a:r>
            <a:r>
              <a:rPr lang="en-US" sz="2400" b="1" dirty="0" err="1" smtClean="0">
                <a:latin typeface="Arial Narrow" pitchFamily="34" charset="0"/>
              </a:rPr>
              <a:t>Gonadotrophin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(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hCG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) extracted from u</a:t>
            </a:r>
            <a:r>
              <a:rPr lang="en-US" sz="2400" b="1" dirty="0" smtClean="0">
                <a:latin typeface="Arial Narrow" pitchFamily="34" charset="0"/>
                <a:cs typeface="Arial" pitchFamily="34" charset="0"/>
                <a:sym typeface="Symbol" pitchFamily="18" charset="2"/>
              </a:rPr>
              <a:t>rine of pregnant women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contains mainly LH) </a:t>
            </a:r>
            <a:r>
              <a:rPr lang="en-US" sz="2200" spc="50" dirty="0" smtClean="0">
                <a:solidFill>
                  <a:srgbClr val="8970A8"/>
                </a:solidFill>
                <a:latin typeface="Bernard MT Condensed" pitchFamily="18" charset="0"/>
                <a:sym typeface="Symbol" pitchFamily="18" charset="2"/>
              </a:rPr>
              <a:t>PREGNYL</a:t>
            </a:r>
          </a:p>
          <a:p>
            <a:pPr marL="342900" indent="-342900">
              <a:spcBef>
                <a:spcPts val="600"/>
              </a:spcBef>
            </a:pPr>
            <a:endParaRPr lang="en-US" sz="2200" spc="50" dirty="0" smtClean="0">
              <a:solidFill>
                <a:srgbClr val="8970A8"/>
              </a:solidFill>
              <a:latin typeface="Bernard MT Condensed" pitchFamily="18" charset="0"/>
              <a:sym typeface="Symbol" pitchFamily="18" charset="2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29000" y="304800"/>
            <a:ext cx="1475084" cy="461665"/>
          </a:xfrm>
          <a:prstGeom prst="rect">
            <a:avLst/>
          </a:prstGeom>
          <a:solidFill>
            <a:srgbClr val="FA00FA"/>
          </a:solidFill>
          <a:ln>
            <a:solidFill>
              <a:srgbClr val="8970A8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[FSH &amp; LH]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4800" y="3581400"/>
            <a:ext cx="1377696" cy="425758"/>
          </a:xfrm>
          <a:prstGeom prst="rect">
            <a:avLst/>
          </a:prstGeom>
          <a:solidFill>
            <a:srgbClr val="745A94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2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Indication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4800" y="4191000"/>
            <a:ext cx="9067800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buClr>
                <a:srgbClr val="FF00FF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</a:rPr>
              <a:t>Stimulation &amp; induction of ovulation in infertility 2</a:t>
            </a:r>
            <a:r>
              <a:rPr lang="en-US" sz="2400" b="1" baseline="30000" dirty="0" smtClean="0">
                <a:latin typeface="Arial Narrow" pitchFamily="34" charset="0"/>
              </a:rPr>
              <a:t>ndry </a:t>
            </a:r>
            <a:r>
              <a:rPr lang="en-US" sz="2400" b="1" dirty="0" smtClean="0">
                <a:latin typeface="Arial Narrow" pitchFamily="34" charset="0"/>
              </a:rPr>
              <a:t>to </a:t>
            </a:r>
            <a:r>
              <a:rPr lang="en-US" sz="2400" b="1" dirty="0" err="1" smtClean="0">
                <a:latin typeface="Arial Narrow" pitchFamily="34" charset="0"/>
              </a:rPr>
              <a:t>gonadotropin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deficiency (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pituitary insufficiency)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endParaRPr lang="en-US" sz="2400" b="1" dirty="0">
              <a:latin typeface="Arial Narrow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rot="10800000">
            <a:off x="2590800" y="533400"/>
            <a:ext cx="838200" cy="1588"/>
          </a:xfrm>
          <a:prstGeom prst="straightConnector1">
            <a:avLst/>
          </a:prstGeom>
          <a:ln w="57150">
            <a:solidFill>
              <a:srgbClr val="FA00FA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5-Point Star 20"/>
          <p:cNvSpPr/>
          <p:nvPr/>
        </p:nvSpPr>
        <p:spPr>
          <a:xfrm>
            <a:off x="8610600" y="6324600"/>
            <a:ext cx="457200" cy="381000"/>
          </a:xfrm>
          <a:prstGeom prst="star5">
            <a:avLst/>
          </a:prstGeom>
          <a:solidFill>
            <a:srgbClr val="7030A0"/>
          </a:solidFill>
          <a:ln w="12700">
            <a:solidFill>
              <a:srgbClr val="FA00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1000" y="5329535"/>
            <a:ext cx="655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Success rate for inducing ovulation is usually </a:t>
            </a:r>
            <a:r>
              <a:rPr lang="en-US" sz="2400" b="1" u="sng" dirty="0" smtClean="0">
                <a:latin typeface="Arial Narrow" pitchFamily="34" charset="0"/>
              </a:rPr>
              <a:t>&gt;</a:t>
            </a:r>
            <a:r>
              <a:rPr lang="en-US" sz="2400" b="1" dirty="0" smtClean="0">
                <a:latin typeface="Arial Narrow" pitchFamily="34" charset="0"/>
              </a:rPr>
              <a:t>75 %</a:t>
            </a:r>
            <a:endParaRPr lang="en-US" sz="24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7" grpId="0" animBg="1"/>
      <p:bldP spid="2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71800" y="228600"/>
            <a:ext cx="2438400" cy="438582"/>
          </a:xfrm>
          <a:prstGeom prst="rect">
            <a:avLst/>
          </a:prstGeom>
          <a:solidFill>
            <a:srgbClr val="745A94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en-US" sz="24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GONADOTROPHINS</a:t>
            </a:r>
            <a:endParaRPr lang="en-US" sz="2400" dirty="0">
              <a:solidFill>
                <a:srgbClr val="F3F3F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762000"/>
            <a:ext cx="2971800" cy="425758"/>
          </a:xfrm>
          <a:prstGeom prst="rect">
            <a:avLst/>
          </a:prstGeom>
          <a:solidFill>
            <a:srgbClr val="745A94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2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Method of administration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9745" y="1187758"/>
            <a:ext cx="8839200" cy="14260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buClr>
                <a:srgbClr val="FF00FF"/>
              </a:buClr>
              <a:buSzPct val="80000"/>
            </a:pPr>
            <a:r>
              <a:rPr lang="en-US" sz="2400" b="1" spc="-40" dirty="0" err="1" smtClean="0">
                <a:solidFill>
                  <a:srgbClr val="F200F2"/>
                </a:solidFill>
                <a:latin typeface="Arial Narrow" pitchFamily="34" charset="0"/>
              </a:rPr>
              <a:t>hMG</a:t>
            </a:r>
            <a:r>
              <a:rPr lang="en-US" sz="2400" b="1" spc="-40" dirty="0" smtClean="0">
                <a:latin typeface="Arial Narrow" pitchFamily="34" charset="0"/>
              </a:rPr>
              <a:t> is given </a:t>
            </a:r>
            <a:r>
              <a:rPr lang="en-US" sz="2400" b="1" spc="-40" dirty="0" err="1" smtClean="0">
                <a:latin typeface="Arial Narrow" pitchFamily="34" charset="0"/>
              </a:rPr>
              <a:t>i.m</a:t>
            </a:r>
            <a:r>
              <a:rPr lang="en-US" sz="2400" b="1" spc="-40" dirty="0" smtClean="0">
                <a:latin typeface="Arial Narrow" pitchFamily="34" charset="0"/>
              </a:rPr>
              <a:t>  every day starting at day 2-3 of cycle  for 10 days followed by </a:t>
            </a:r>
          </a:p>
          <a:p>
            <a:pPr>
              <a:lnSpc>
                <a:spcPts val="2600"/>
              </a:lnSpc>
              <a:buClr>
                <a:srgbClr val="FF00FF"/>
              </a:buClr>
              <a:buSzPct val="80000"/>
            </a:pPr>
            <a:r>
              <a:rPr lang="en-US" sz="2400" b="1" spc="-40" dirty="0" err="1" smtClean="0">
                <a:solidFill>
                  <a:srgbClr val="F200F2"/>
                </a:solidFill>
                <a:latin typeface="Arial Narrow" pitchFamily="34" charset="0"/>
              </a:rPr>
              <a:t>hCG</a:t>
            </a:r>
            <a:r>
              <a:rPr lang="en-US" sz="2400" b="1" spc="-40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on (10</a:t>
            </a:r>
            <a:r>
              <a:rPr lang="en-US" sz="2400" b="1" baseline="30000" dirty="0" smtClean="0">
                <a:latin typeface="Arial Narrow" pitchFamily="34" charset="0"/>
                <a:sym typeface="Wingdings 3"/>
              </a:rPr>
              <a:t>th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- 12</a:t>
            </a:r>
            <a:r>
              <a:rPr lang="en-US" sz="2400" b="1" baseline="30000" dirty="0" smtClean="0">
                <a:latin typeface="Arial Narrow" pitchFamily="34" charset="0"/>
                <a:sym typeface="Wingdings 3"/>
              </a:rPr>
              <a:t>th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day) for OVUM RETRIEVAL </a:t>
            </a:r>
            <a:r>
              <a:rPr lang="en-US" sz="2400" b="1" dirty="0">
                <a:latin typeface="Arial Narrow" pitchFamily="34" charset="0"/>
                <a:sym typeface="Wingdings 3"/>
              </a:rPr>
              <a:t>.</a:t>
            </a:r>
            <a:endParaRPr lang="en-US" sz="2400" b="1" u="heavy" spc="-40" dirty="0" smtClean="0">
              <a:uFill>
                <a:solidFill>
                  <a:srgbClr val="F200F2"/>
                </a:solidFill>
              </a:uFill>
              <a:latin typeface="Arial Narrow" pitchFamily="34" charset="0"/>
            </a:endParaRPr>
          </a:p>
          <a:p>
            <a:pPr>
              <a:lnSpc>
                <a:spcPts val="2600"/>
              </a:lnSpc>
              <a:buClr>
                <a:srgbClr val="FF00FF"/>
              </a:buClr>
              <a:buSzPct val="80000"/>
            </a:pPr>
            <a:endParaRPr lang="en-US" sz="2400" b="1" spc="-40" dirty="0" smtClean="0">
              <a:uFill>
                <a:solidFill>
                  <a:srgbClr val="F200F2"/>
                </a:solidFill>
              </a:uFill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3733800"/>
            <a:ext cx="838200" cy="425758"/>
          </a:xfrm>
          <a:prstGeom prst="rect">
            <a:avLst/>
          </a:prstGeom>
          <a:solidFill>
            <a:srgbClr val="745A94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2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ADRs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1136" y="4267201"/>
            <a:ext cx="8686800" cy="1464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spc="-40" dirty="0" smtClean="0">
                <a:latin typeface="Arial Narrow" pitchFamily="34" charset="0"/>
              </a:rPr>
              <a:t>FSH containing preparations;  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Fever </a:t>
            </a:r>
            <a:br>
              <a:rPr lang="en-US" sz="2400" b="1" dirty="0" smtClean="0">
                <a:latin typeface="Arial Narrow" pitchFamily="34" charset="0"/>
                <a:cs typeface="Times New Roman" pitchFamily="18" charset="0"/>
              </a:rPr>
            </a:b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      			           Ovarian enlargement (hyper stimulation) </a:t>
            </a:r>
            <a:br>
              <a:rPr lang="en-US" sz="2400" b="1" dirty="0" smtClean="0">
                <a:latin typeface="Arial Narrow" pitchFamily="34" charset="0"/>
                <a:cs typeface="Times New Roman" pitchFamily="18" charset="0"/>
              </a:rPr>
            </a:b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      			           Multiple Pregnancy (approx. 20%)</a:t>
            </a:r>
          </a:p>
          <a:p>
            <a:pPr>
              <a:lnSpc>
                <a:spcPts val="2600"/>
              </a:lnSpc>
              <a:spcBef>
                <a:spcPts val="600"/>
              </a:spcBef>
            </a:pPr>
            <a:r>
              <a:rPr lang="en-US" sz="2400" b="1" spc="-40" dirty="0" smtClean="0">
                <a:latin typeface="Arial Narrow" pitchFamily="34" charset="0"/>
              </a:rPr>
              <a:t>LH containing preparations;     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Headache  &amp;  edema </a:t>
            </a:r>
            <a:endParaRPr lang="en-US" sz="2400" dirty="0">
              <a:latin typeface="Arial Narrow" pitchFamily="34" charset="0"/>
            </a:endParaRPr>
          </a:p>
        </p:txBody>
      </p:sp>
      <p:sp>
        <p:nvSpPr>
          <p:cNvPr id="16" name="5-Point Star 15"/>
          <p:cNvSpPr/>
          <p:nvPr/>
        </p:nvSpPr>
        <p:spPr>
          <a:xfrm>
            <a:off x="8610600" y="6324600"/>
            <a:ext cx="457200" cy="381000"/>
          </a:xfrm>
          <a:prstGeom prst="star5">
            <a:avLst/>
          </a:prstGeom>
          <a:solidFill>
            <a:srgbClr val="7030A0"/>
          </a:solidFill>
          <a:ln w="12700">
            <a:solidFill>
              <a:srgbClr val="FA00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4321184"/>
              </p:ext>
            </p:extLst>
          </p:nvPr>
        </p:nvGraphicFramePr>
        <p:xfrm>
          <a:off x="4182140" y="-228600"/>
          <a:ext cx="5954713" cy="475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Document" r:id="rId3" imgW="5955230" imgH="4752347" progId="Word.Document.12">
                  <p:embed/>
                </p:oleObj>
              </mc:Choice>
              <mc:Fallback>
                <p:oleObj name="Document" r:id="rId3" imgW="5955230" imgH="4752347" progId="Word.Document.12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2140" y="-228600"/>
                        <a:ext cx="5954713" cy="4752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552018"/>
            <a:ext cx="1828800" cy="438582"/>
          </a:xfrm>
          <a:prstGeom prst="rect">
            <a:avLst/>
          </a:prstGeom>
          <a:solidFill>
            <a:srgbClr val="745A94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en-US" sz="24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D</a:t>
            </a:r>
            <a:r>
              <a:rPr lang="en-US" sz="2400" baseline="-250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2</a:t>
            </a:r>
            <a:r>
              <a:rPr lang="en-US" sz="24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 R Agonists </a:t>
            </a:r>
          </a:p>
        </p:txBody>
      </p:sp>
      <p:sp>
        <p:nvSpPr>
          <p:cNvPr id="3" name="Rectangle 2"/>
          <p:cNvSpPr/>
          <p:nvPr/>
        </p:nvSpPr>
        <p:spPr>
          <a:xfrm>
            <a:off x="2133600" y="564842"/>
            <a:ext cx="1905000" cy="425758"/>
          </a:xfrm>
          <a:prstGeom prst="rect">
            <a:avLst/>
          </a:prstGeom>
          <a:solidFill>
            <a:schemeClr val="bg1"/>
          </a:solidFill>
          <a:ln>
            <a:solidFill>
              <a:srgbClr val="8970A8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000" spc="50" dirty="0" smtClean="0">
                <a:solidFill>
                  <a:srgbClr val="8970A8"/>
                </a:solidFill>
                <a:latin typeface="Bernard MT Condensed" pitchFamily="18" charset="0"/>
              </a:rPr>
              <a:t>BROMOCREPTINE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9272" y="1619924"/>
            <a:ext cx="1377696" cy="425758"/>
          </a:xfrm>
          <a:prstGeom prst="rect">
            <a:avLst/>
          </a:prstGeom>
          <a:solidFill>
            <a:srgbClr val="745A94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2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Mechanism</a:t>
            </a:r>
          </a:p>
        </p:txBody>
      </p:sp>
      <p:sp>
        <p:nvSpPr>
          <p:cNvPr id="8" name="Rectangle 7"/>
          <p:cNvSpPr/>
          <p:nvPr/>
        </p:nvSpPr>
        <p:spPr>
          <a:xfrm>
            <a:off x="113072" y="1600200"/>
            <a:ext cx="51447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sz="2400" b="1" dirty="0" smtClean="0">
                <a:latin typeface="Arial Narrow" pitchFamily="34" charset="0"/>
              </a:rPr>
              <a:t>                     D</a:t>
            </a:r>
            <a:r>
              <a:rPr lang="en-US" sz="2400" b="1" baseline="-25000" dirty="0" smtClean="0">
                <a:latin typeface="Arial Narrow" pitchFamily="34" charset="0"/>
              </a:rPr>
              <a:t>2</a:t>
            </a:r>
            <a:r>
              <a:rPr lang="en-US" sz="2400" b="1" dirty="0" smtClean="0">
                <a:latin typeface="Arial Narrow" pitchFamily="34" charset="0"/>
              </a:rPr>
              <a:t> R Agonists binds to dopamine receptors in the </a:t>
            </a:r>
            <a:r>
              <a:rPr lang="en-US" sz="2400" b="1" spc="-30" dirty="0" smtClean="0">
                <a:latin typeface="Arial Narrow" pitchFamily="34" charset="0"/>
                <a:cs typeface="Times New Roman" pitchFamily="18" charset="0"/>
                <a:sym typeface="Wingdings 3"/>
              </a:rPr>
              <a:t>anterior </a:t>
            </a:r>
            <a:r>
              <a:rPr lang="en-US" sz="2400" b="1" dirty="0" smtClean="0">
                <a:latin typeface="Arial Narrow" pitchFamily="34" charset="0"/>
              </a:rPr>
              <a:t>pituitary gland &amp; i</a:t>
            </a:r>
            <a:r>
              <a:rPr lang="en-US" sz="2400" b="1" spc="-30" dirty="0" smtClean="0">
                <a:latin typeface="Arial Narrow" pitchFamily="34" charset="0"/>
                <a:cs typeface="Times New Roman" pitchFamily="18" charset="0"/>
                <a:sym typeface="Wingdings 3"/>
              </a:rPr>
              <a:t>nhibits </a:t>
            </a:r>
            <a:r>
              <a:rPr lang="en-US" sz="2400" b="1" spc="-30" dirty="0" err="1" smtClean="0">
                <a:latin typeface="Arial Narrow" pitchFamily="34" charset="0"/>
                <a:cs typeface="Times New Roman" pitchFamily="18" charset="0"/>
                <a:sym typeface="Wingdings 3"/>
              </a:rPr>
              <a:t>prolactin</a:t>
            </a:r>
            <a:r>
              <a:rPr lang="en-US" sz="2400" b="1" spc="-30" dirty="0" smtClean="0">
                <a:latin typeface="Arial Narrow" pitchFamily="34" charset="0"/>
                <a:cs typeface="Times New Roman" pitchFamily="18" charset="0"/>
                <a:sym typeface="Wingdings 3"/>
              </a:rPr>
              <a:t> secretion </a:t>
            </a:r>
            <a:r>
              <a:rPr lang="en-US" sz="2400" b="1" dirty="0" smtClean="0">
                <a:latin typeface="Arial Narrow" pitchFamily="34" charset="0"/>
              </a:rPr>
              <a:t>.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2904" y="990600"/>
            <a:ext cx="4753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Is an ergot derivative( not a hormone)  </a:t>
            </a:r>
            <a:endParaRPr lang="en-US" sz="2400" b="1" dirty="0">
              <a:latin typeface="Arial Narrow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419600" y="34062"/>
            <a:ext cx="4724400" cy="5638245"/>
            <a:chOff x="3657600" y="990600"/>
            <a:chExt cx="5257800" cy="5638245"/>
          </a:xfrm>
        </p:grpSpPr>
        <p:sp>
          <p:nvSpPr>
            <p:cNvPr id="30" name="Oval 29"/>
            <p:cNvSpPr/>
            <p:nvPr/>
          </p:nvSpPr>
          <p:spPr>
            <a:xfrm>
              <a:off x="5181600" y="1066800"/>
              <a:ext cx="2895600" cy="1219200"/>
            </a:xfrm>
            <a:prstGeom prst="ellipse">
              <a:avLst/>
            </a:prstGeom>
            <a:gradFill flip="none" rotWithShape="1">
              <a:gsLst>
                <a:gs pos="15000">
                  <a:schemeClr val="bg1">
                    <a:alpha val="89000"/>
                  </a:schemeClr>
                </a:gs>
                <a:gs pos="50000">
                  <a:srgbClr val="CCFFFF">
                    <a:alpha val="76000"/>
                  </a:srgbClr>
                </a:gs>
                <a:gs pos="80000">
                  <a:schemeClr val="bg1">
                    <a:alpha val="82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181600" y="3276600"/>
              <a:ext cx="2895600" cy="1219200"/>
            </a:xfrm>
            <a:prstGeom prst="ellipse">
              <a:avLst/>
            </a:prstGeom>
            <a:gradFill flip="none" rotWithShape="1">
              <a:gsLst>
                <a:gs pos="15000">
                  <a:schemeClr val="bg1">
                    <a:alpha val="89000"/>
                  </a:schemeClr>
                </a:gs>
                <a:gs pos="50000">
                  <a:srgbClr val="CCFF66">
                    <a:alpha val="61000"/>
                  </a:srgbClr>
                </a:gs>
                <a:gs pos="80000">
                  <a:schemeClr val="bg1">
                    <a:alpha val="82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7404279" y="1663520"/>
              <a:ext cx="304800" cy="29192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562600" y="3708042"/>
              <a:ext cx="304800" cy="291921"/>
            </a:xfrm>
            <a:prstGeom prst="ellipse">
              <a:avLst/>
            </a:prstGeom>
            <a:solidFill>
              <a:srgbClr val="FA00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7416084" y="3720921"/>
              <a:ext cx="304800" cy="291921"/>
            </a:xfrm>
            <a:prstGeom prst="ellipse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2" descr="http://courses.washington.edu/conj/bess/hyperprolactinemia/prolactin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30000"/>
            </a:blip>
            <a:srcRect l="12766" t="12104" r="6383" b="13639"/>
            <a:stretch>
              <a:fillRect/>
            </a:stretch>
          </p:blipFill>
          <p:spPr bwMode="auto">
            <a:xfrm>
              <a:off x="4876800" y="990600"/>
              <a:ext cx="4038600" cy="5207668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3912010" y="6197958"/>
              <a:ext cx="2798506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200" dirty="0" err="1" smtClean="0">
                  <a:solidFill>
                    <a:srgbClr val="6600FF"/>
                  </a:solidFill>
                  <a:latin typeface="Bernard MT Condensed" pitchFamily="18" charset="0"/>
                </a:rPr>
                <a:t>Hyperprolactinaemia</a:t>
              </a:r>
              <a:endParaRPr lang="en-US" sz="2200" dirty="0">
                <a:solidFill>
                  <a:srgbClr val="6600FF"/>
                </a:solidFill>
                <a:latin typeface="Bernard MT Condensed" pitchFamily="18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5181600" y="2590802"/>
              <a:ext cx="533401" cy="165278"/>
            </a:xfrm>
            <a:prstGeom prst="line">
              <a:avLst/>
            </a:prstGeom>
            <a:ln w="57150">
              <a:solidFill>
                <a:srgbClr val="FA00FA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5410201" y="3352801"/>
              <a:ext cx="609599" cy="1588"/>
            </a:xfrm>
            <a:prstGeom prst="line">
              <a:avLst/>
            </a:prstGeom>
            <a:ln w="57150">
              <a:solidFill>
                <a:srgbClr val="FA00FA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4835608" y="4988008"/>
              <a:ext cx="1758786" cy="2"/>
            </a:xfrm>
            <a:prstGeom prst="line">
              <a:avLst/>
            </a:prstGeom>
            <a:ln w="57150">
              <a:solidFill>
                <a:srgbClr val="FA00FA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5105400" y="5867400"/>
              <a:ext cx="1143000" cy="304800"/>
            </a:xfrm>
            <a:prstGeom prst="rect">
              <a:avLst/>
            </a:prstGeom>
            <a:noFill/>
            <a:ln>
              <a:solidFill>
                <a:srgbClr val="6600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880123" y="6184005"/>
              <a:ext cx="1856013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solidFill>
                    <a:srgbClr val="6600FF"/>
                  </a:solidFill>
                  <a:latin typeface="Bernard MT Condensed" pitchFamily="18" charset="0"/>
                </a:rPr>
                <a:t>No Ovulation</a:t>
              </a:r>
              <a:endParaRPr lang="en-US" sz="2200" dirty="0">
                <a:solidFill>
                  <a:srgbClr val="6600FF"/>
                </a:solidFill>
                <a:latin typeface="Bernard MT Condensed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657600" y="2335368"/>
              <a:ext cx="1828800" cy="438582"/>
            </a:xfrm>
            <a:prstGeom prst="rect">
              <a:avLst/>
            </a:prstGeom>
            <a:noFill/>
            <a:ln w="28575">
              <a:noFill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sz="2000" dirty="0" err="1" smtClean="0">
                  <a:solidFill>
                    <a:srgbClr val="7030A0"/>
                  </a:solidFill>
                  <a:latin typeface="Bernard MT Condensed" pitchFamily="18" charset="0"/>
                </a:rPr>
                <a:t>Bromocreptine</a:t>
              </a:r>
              <a:endParaRPr lang="en-US" sz="2000" dirty="0" smtClean="0">
                <a:solidFill>
                  <a:srgbClr val="7030A0"/>
                </a:solidFill>
                <a:latin typeface="Bernard MT Condensed" pitchFamily="18" charset="0"/>
              </a:endParaRPr>
            </a:p>
          </p:txBody>
        </p:sp>
      </p:grpSp>
      <p:sp>
        <p:nvSpPr>
          <p:cNvPr id="23" name="5-Point Star 22"/>
          <p:cNvSpPr/>
          <p:nvPr/>
        </p:nvSpPr>
        <p:spPr>
          <a:xfrm>
            <a:off x="8686800" y="6324600"/>
            <a:ext cx="457200" cy="381000"/>
          </a:xfrm>
          <a:prstGeom prst="star5">
            <a:avLst/>
          </a:prstGeom>
          <a:solidFill>
            <a:srgbClr val="7030A0"/>
          </a:solidFill>
          <a:ln w="12700">
            <a:solidFill>
              <a:srgbClr val="FA00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99104" y="3307616"/>
            <a:ext cx="1371600" cy="425758"/>
          </a:xfrm>
          <a:prstGeom prst="rect">
            <a:avLst/>
          </a:prstGeom>
          <a:solidFill>
            <a:srgbClr val="745A94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2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Indications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6200" y="3764816"/>
            <a:ext cx="5791200" cy="412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buClr>
                <a:srgbClr val="FA00FA"/>
              </a:buClr>
              <a:buSzPct val="81000"/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  <a:sym typeface="Wingdings 3"/>
              </a:rPr>
              <a:t>Female infertility 2</a:t>
            </a:r>
            <a:r>
              <a:rPr lang="en-US" sz="2400" b="1" baseline="30000" dirty="0" smtClean="0">
                <a:latin typeface="Arial Narrow" pitchFamily="34" charset="0"/>
                <a:cs typeface="Times New Roman" pitchFamily="18" charset="0"/>
                <a:sym typeface="Wingdings 3"/>
              </a:rPr>
              <a:t>ndry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  <a:sym typeface="Wingdings 3"/>
              </a:rPr>
              <a:t> to </a:t>
            </a:r>
            <a:r>
              <a:rPr lang="en-US" sz="2400" b="1" dirty="0" err="1" smtClean="0">
                <a:latin typeface="Arial Narrow" pitchFamily="34" charset="0"/>
                <a:cs typeface="Times New Roman" pitchFamily="18" charset="0"/>
                <a:sym typeface="Wingdings 3"/>
              </a:rPr>
              <a:t>hyperprolactinaemia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  <a:sym typeface="Wingdings 3"/>
              </a:rPr>
              <a:t>  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28600" y="4253458"/>
            <a:ext cx="838200" cy="425758"/>
          </a:xfrm>
          <a:prstGeom prst="rect">
            <a:avLst/>
          </a:prstGeom>
          <a:solidFill>
            <a:srgbClr val="745A94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2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ADRs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52400" y="4720680"/>
            <a:ext cx="43434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  <a:buClr>
                <a:srgbClr val="FA00FA"/>
              </a:buClr>
              <a:buSzPct val="81000"/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GIT disturbances; nausea, </a:t>
            </a:r>
            <a:br>
              <a:rPr lang="en-US" sz="2400" b="1" dirty="0" smtClean="0">
                <a:latin typeface="Arial Narrow" pitchFamily="34" charset="0"/>
                <a:cs typeface="Times New Roman" pitchFamily="18" charset="0"/>
              </a:rPr>
            </a:b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   vomiting, constipation</a:t>
            </a:r>
          </a:p>
          <a:p>
            <a:pPr>
              <a:lnSpc>
                <a:spcPts val="2400"/>
              </a:lnSpc>
              <a:buClr>
                <a:srgbClr val="FA00FA"/>
              </a:buClr>
              <a:buSzPct val="81000"/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Headache dizziness  &amp; </a:t>
            </a:r>
            <a:br>
              <a:rPr lang="en-US" sz="2400" b="1" dirty="0" smtClean="0">
                <a:latin typeface="Arial Narrow" pitchFamily="34" charset="0"/>
                <a:cs typeface="Times New Roman" pitchFamily="18" charset="0"/>
              </a:rPr>
            </a:b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   orthostatic hypotension</a:t>
            </a:r>
          </a:p>
          <a:p>
            <a:pPr>
              <a:lnSpc>
                <a:spcPts val="2400"/>
              </a:lnSpc>
              <a:buClr>
                <a:srgbClr val="FA00FA"/>
              </a:buClr>
              <a:buSzPct val="81000"/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Dry mouth &amp; nasal congestion </a:t>
            </a:r>
          </a:p>
          <a:p>
            <a:pPr>
              <a:lnSpc>
                <a:spcPts val="2400"/>
              </a:lnSpc>
              <a:buClr>
                <a:srgbClr val="FA00FA"/>
              </a:buClr>
              <a:buSzPct val="81000"/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Insomnia</a:t>
            </a:r>
          </a:p>
        </p:txBody>
      </p:sp>
      <p:sp>
        <p:nvSpPr>
          <p:cNvPr id="36" name="Rectangle 35"/>
          <p:cNvSpPr/>
          <p:nvPr/>
        </p:nvSpPr>
        <p:spPr>
          <a:xfrm flipH="1">
            <a:off x="46488" y="76200"/>
            <a:ext cx="2772912" cy="46166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</a:pPr>
            <a:r>
              <a:rPr lang="en-US" sz="2400" dirty="0">
                <a:latin typeface="Bernard MT Condensed" pitchFamily="18" charset="0"/>
              </a:rPr>
              <a:t>4</a:t>
            </a:r>
            <a:r>
              <a:rPr lang="en-US" sz="2400" dirty="0" smtClean="0">
                <a:latin typeface="Bernard MT Condensed" pitchFamily="18" charset="0"/>
              </a:rPr>
              <a:t>.</a:t>
            </a:r>
            <a:r>
              <a:rPr lang="en-US" sz="24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 </a:t>
            </a:r>
            <a:r>
              <a:rPr lang="en-AU" sz="2200" dirty="0" smtClean="0">
                <a:ln w="12700">
                  <a:solidFill>
                    <a:srgbClr val="8970A8"/>
                  </a:solidFill>
                </a:ln>
                <a:latin typeface="Bernard MT Condensed" pitchFamily="18" charset="0"/>
              </a:rPr>
              <a:t>Hyperprolactinaemia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24" grpId="0" animBg="1"/>
      <p:bldP spid="25" grpId="0"/>
      <p:bldP spid="28" grpId="0" animBg="1"/>
      <p:bldP spid="3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2133600"/>
          </a:xfrm>
        </p:spPr>
        <p:txBody>
          <a:bodyPr>
            <a:normAutofit/>
          </a:bodyPr>
          <a:lstStyle/>
          <a:p>
            <a:pPr algn="l"/>
            <a:r>
              <a:rPr lang="en-US" spc="-50" smtClean="0">
                <a:latin typeface="Bernard MT Condensed" pitchFamily="18" charset="0"/>
              </a:rPr>
              <a:t>5.POLYCYSTIC </a:t>
            </a:r>
            <a:r>
              <a:rPr lang="en-US" spc="-50" dirty="0">
                <a:latin typeface="Bernard MT Condensed" pitchFamily="18" charset="0"/>
              </a:rPr>
              <a:t>OVARIAN SYNDROME</a:t>
            </a:r>
            <a:r>
              <a:rPr lang="ar-SA" spc="-50" dirty="0">
                <a:latin typeface="Bernard MT Condensed" pitchFamily="18" charset="0"/>
              </a:rPr>
              <a:t> </a:t>
            </a:r>
            <a:r>
              <a:rPr lang="en-US" spc="-50" dirty="0">
                <a:latin typeface="Bernard MT Condensed" pitchFamily="18" charset="0"/>
              </a:rPr>
              <a:t>(PCOS)</a:t>
            </a:r>
            <a:br>
              <a:rPr lang="en-US" spc="-50" dirty="0">
                <a:latin typeface="Bernard MT Condensed" pitchFamily="18" charset="0"/>
              </a:rPr>
            </a:b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09600" y="2590800"/>
            <a:ext cx="6400800" cy="1988237"/>
          </a:xfrm>
          <a:prstGeom prst="rect">
            <a:avLst/>
          </a:prstGeom>
          <a:solidFill>
            <a:srgbClr val="FFC5FF"/>
          </a:solidFill>
        </p:spPr>
        <p:txBody>
          <a:bodyPr wrap="square">
            <a:spAutoFit/>
          </a:bodyPr>
          <a:lstStyle/>
          <a:p>
            <a:pPr algn="l"/>
            <a:r>
              <a:rPr lang="en-US" sz="2800" spc="-50" dirty="0" smtClean="0">
                <a:solidFill>
                  <a:srgbClr val="00B0F0"/>
                </a:solidFill>
                <a:latin typeface="Bernard MT Condensed" pitchFamily="18" charset="0"/>
              </a:rPr>
              <a:t>M</a:t>
            </a:r>
            <a:r>
              <a:rPr lang="en-US" sz="2800" b="1" spc="-50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ost common cause  of infertility</a:t>
            </a:r>
          </a:p>
          <a:p>
            <a:pPr algn="l"/>
            <a:r>
              <a:rPr lang="en-US" sz="2800" b="1" spc="-50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The cause of PCOS is unknown</a:t>
            </a:r>
          </a:p>
          <a:p>
            <a:pPr algn="l"/>
            <a:r>
              <a:rPr lang="en-US" sz="2800" b="1" spc="-50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Inulin resistance may play a role  ??? </a:t>
            </a:r>
            <a:br>
              <a:rPr lang="en-US" sz="2800" b="1" spc="-50" dirty="0" smtClean="0">
                <a:solidFill>
                  <a:srgbClr val="00B0F0"/>
                </a:solidFill>
                <a:latin typeface="Arial Narrow" panose="020B0606020202030204" pitchFamily="34" charset="0"/>
              </a:rPr>
            </a:br>
            <a:r>
              <a:rPr lang="en-US" sz="2800" b="1" spc="-50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    </a:t>
            </a:r>
            <a:r>
              <a:rPr lang="en-US" sz="2800" b="1" spc="-5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Metformin </a:t>
            </a:r>
            <a:r>
              <a:rPr lang="en-US" sz="2800" b="1" spc="-50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4273930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14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l="5042" t="17321" r="2908" b="44077"/>
          <a:stretch>
            <a:fillRect/>
          </a:stretch>
        </p:blipFill>
        <p:spPr bwMode="auto">
          <a:xfrm>
            <a:off x="2693832" y="5029200"/>
            <a:ext cx="3886200" cy="182880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5" name="Picture 2" descr="http://www.sciencephoto.com/images/showEnlarged.html/P616241-Artwork_of_ovum_(egg)_development_in_womans_ovary-SPL.jpg?id=806160241"/>
          <p:cNvPicPr>
            <a:picLocks noChangeAspect="1" noChangeArrowheads="1"/>
          </p:cNvPicPr>
          <p:nvPr/>
        </p:nvPicPr>
        <p:blipFill>
          <a:blip r:embed="rId3" cstate="print"/>
          <a:srcRect t="10857" r="19164" b="4571"/>
          <a:stretch>
            <a:fillRect/>
          </a:stretch>
        </p:blipFill>
        <p:spPr bwMode="auto">
          <a:xfrm>
            <a:off x="0" y="3455276"/>
            <a:ext cx="2667000" cy="340272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" name="Picture 4" descr="http://3.bp.blogspot.com/_gdUOaDXBVdY/SBsur-9K08I/AAAAAAAAFqQ/g-sBCHd5j_M/s400/fertilized_ovum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3124200"/>
            <a:ext cx="3200400" cy="3243649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990600" y="228600"/>
            <a:ext cx="2362200" cy="12281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">
              <a:avLst/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lnSpc>
                <a:spcPts val="5000"/>
              </a:lnSpc>
            </a:pPr>
            <a:r>
              <a:rPr lang="en-U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Drugs In</a:t>
            </a:r>
            <a:endParaRPr 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1219200"/>
            <a:ext cx="7122399" cy="11519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>
                <a:gd name="adj1" fmla="val 17553"/>
                <a:gd name="adj2" fmla="val 0"/>
              </a:avLst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OVULATION INDUCTION</a:t>
            </a:r>
            <a:endParaRPr 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8" name="WordArt 3"/>
          <p:cNvSpPr>
            <a:spLocks noChangeArrowheads="1" noChangeShapeType="1" noTextEdit="1"/>
          </p:cNvSpPr>
          <p:nvPr/>
        </p:nvSpPr>
        <p:spPr bwMode="auto">
          <a:xfrm>
            <a:off x="5638800" y="3436815"/>
            <a:ext cx="609600" cy="906585"/>
          </a:xfrm>
          <a:prstGeom prst="rect">
            <a:avLst/>
          </a:prstGeom>
          <a:effectLst>
            <a:outerShdw blurRad="50800" dist="50800" dir="5400000" algn="ctr" rotWithShape="0">
              <a:srgbClr val="9966FF">
                <a:alpha val="63000"/>
              </a:srgbClr>
            </a:outerShdw>
          </a:effectLst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O</a:t>
            </a: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auto">
          <a:xfrm>
            <a:off x="4876800" y="2370015"/>
            <a:ext cx="812800" cy="906585"/>
          </a:xfrm>
          <a:prstGeom prst="rect">
            <a:avLst/>
          </a:prstGeom>
          <a:effectLst>
            <a:outerShdw blurRad="50800" dist="50800" dir="5400000" algn="ctr" rotWithShape="0">
              <a:srgbClr val="9966FF">
                <a:alpha val="63000"/>
              </a:srgbClr>
            </a:outerShdw>
          </a:effectLst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G</a:t>
            </a:r>
          </a:p>
        </p:txBody>
      </p:sp>
      <p:sp>
        <p:nvSpPr>
          <p:cNvPr id="11" name="WordArt 5"/>
          <p:cNvSpPr>
            <a:spLocks noChangeArrowheads="1" noChangeShapeType="1" noTextEdit="1"/>
          </p:cNvSpPr>
          <p:nvPr/>
        </p:nvSpPr>
        <p:spPr bwMode="auto">
          <a:xfrm>
            <a:off x="6629400" y="5494215"/>
            <a:ext cx="609600" cy="906585"/>
          </a:xfrm>
          <a:prstGeom prst="rect">
            <a:avLst/>
          </a:prstGeom>
          <a:effectLst>
            <a:outerShdw blurRad="50800" dist="50800" dir="5400000" algn="ctr" rotWithShape="0">
              <a:srgbClr val="9966FF">
                <a:alpha val="63000"/>
              </a:srgbClr>
            </a:outerShdw>
          </a:effectLst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 smtClean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D</a:t>
            </a:r>
            <a:endParaRPr lang="en-US" sz="3600" b="1" kern="10" dirty="0">
              <a:ln w="9525">
                <a:solidFill>
                  <a:schemeClr val="tx2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bg1"/>
                  </a:gs>
                  <a:gs pos="100000">
                    <a:srgbClr val="FFBDFF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CC99FF">
                    <a:alpha val="5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6705600" y="2667000"/>
            <a:ext cx="584200" cy="762000"/>
          </a:xfrm>
          <a:prstGeom prst="rect">
            <a:avLst/>
          </a:prstGeom>
          <a:effectLst>
            <a:outerShdw blurRad="50800" dist="50800" dir="5400000" algn="ctr" rotWithShape="0">
              <a:srgbClr val="9966FF">
                <a:alpha val="63000"/>
              </a:srgbClr>
            </a:outerShdw>
          </a:effectLst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 smtClean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U</a:t>
            </a:r>
            <a:endParaRPr lang="en-US" sz="3600" b="1" kern="10" dirty="0">
              <a:ln w="9525">
                <a:solidFill>
                  <a:schemeClr val="tx2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bg1"/>
                  </a:gs>
                  <a:gs pos="100000">
                    <a:srgbClr val="FFBDFF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CC99FF">
                    <a:alpha val="5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3" name="WordArt 7"/>
          <p:cNvSpPr>
            <a:spLocks noChangeArrowheads="1" noChangeShapeType="1" noTextEdit="1"/>
          </p:cNvSpPr>
          <p:nvPr/>
        </p:nvSpPr>
        <p:spPr bwMode="auto">
          <a:xfrm>
            <a:off x="5943600" y="4427415"/>
            <a:ext cx="609600" cy="991577"/>
          </a:xfrm>
          <a:prstGeom prst="rect">
            <a:avLst/>
          </a:prstGeom>
          <a:effectLst>
            <a:outerShdw blurRad="50800" dist="50800" dir="5400000" algn="ctr" rotWithShape="0">
              <a:srgbClr val="9966FF">
                <a:alpha val="63000"/>
              </a:srgbClr>
            </a:outerShdw>
          </a:effectLst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O</a:t>
            </a:r>
          </a:p>
        </p:txBody>
      </p:sp>
      <p:sp>
        <p:nvSpPr>
          <p:cNvPr id="14" name="WordArt 8"/>
          <p:cNvSpPr>
            <a:spLocks noChangeArrowheads="1" noChangeShapeType="1" noTextEdit="1"/>
          </p:cNvSpPr>
          <p:nvPr/>
        </p:nvSpPr>
        <p:spPr bwMode="auto">
          <a:xfrm>
            <a:off x="7239000" y="3581400"/>
            <a:ext cx="711200" cy="878254"/>
          </a:xfrm>
          <a:prstGeom prst="rect">
            <a:avLst/>
          </a:prstGeom>
          <a:effectLst>
            <a:outerShdw blurRad="50800" dist="50800" dir="5400000" algn="ctr" rotWithShape="0">
              <a:srgbClr val="9966FF">
                <a:alpha val="63000"/>
              </a:srgbClr>
            </a:outerShdw>
          </a:effectLst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C</a:t>
            </a:r>
          </a:p>
        </p:txBody>
      </p:sp>
      <p:sp>
        <p:nvSpPr>
          <p:cNvPr id="15" name="WordArt 9"/>
          <p:cNvSpPr>
            <a:spLocks noChangeArrowheads="1" noChangeShapeType="1" noTextEdit="1"/>
          </p:cNvSpPr>
          <p:nvPr/>
        </p:nvSpPr>
        <p:spPr bwMode="auto">
          <a:xfrm>
            <a:off x="8001000" y="4495800"/>
            <a:ext cx="660400" cy="963246"/>
          </a:xfrm>
          <a:prstGeom prst="rect">
            <a:avLst/>
          </a:prstGeom>
          <a:effectLst>
            <a:outerShdw blurRad="50800" dist="50800" dir="5400000" algn="ctr" rotWithShape="0">
              <a:srgbClr val="9966FF">
                <a:alpha val="63000"/>
              </a:srgbClr>
            </a:outerShdw>
          </a:effectLst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K</a:t>
            </a:r>
          </a:p>
        </p:txBody>
      </p:sp>
      <p:sp>
        <p:nvSpPr>
          <p:cNvPr id="16" name="WordArt 10"/>
          <p:cNvSpPr>
            <a:spLocks noChangeArrowheads="1" noChangeShapeType="1" noTextEdit="1"/>
          </p:cNvSpPr>
          <p:nvPr/>
        </p:nvSpPr>
        <p:spPr bwMode="auto">
          <a:xfrm>
            <a:off x="6146800" y="1828800"/>
            <a:ext cx="609600" cy="950259"/>
          </a:xfrm>
          <a:prstGeom prst="rect">
            <a:avLst/>
          </a:prstGeom>
          <a:effectLst>
            <a:outerShdw blurRad="50800" dist="50800" dir="5400000" algn="ctr" rotWithShape="0">
              <a:srgbClr val="9966FF">
                <a:alpha val="63000"/>
              </a:srgbClr>
            </a:outerShdw>
          </a:effectLst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L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47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0"/>
                            </p:stCondLst>
                            <p:childTnLst>
                              <p:par>
                                <p:cTn id="97" presetID="47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10" grpId="0" animBg="1"/>
      <p:bldP spid="10" grpId="1" animBg="1"/>
      <p:bldP spid="10" grpId="2" animBg="1"/>
      <p:bldP spid="10" grpId="3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14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l="5042" t="17321" r="2908" b="44077"/>
          <a:stretch>
            <a:fillRect/>
          </a:stretch>
        </p:blipFill>
        <p:spPr bwMode="auto">
          <a:xfrm>
            <a:off x="2693832" y="5029200"/>
            <a:ext cx="3886200" cy="182880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5" name="Picture 2" descr="http://www.sciencephoto.com/images/showEnlarged.html/P616241-Artwork_of_ovum_(egg)_development_in_womans_ovary-SPL.jpg?id=806160241"/>
          <p:cNvPicPr>
            <a:picLocks noChangeAspect="1" noChangeArrowheads="1"/>
          </p:cNvPicPr>
          <p:nvPr/>
        </p:nvPicPr>
        <p:blipFill>
          <a:blip r:embed="rId3" cstate="print"/>
          <a:srcRect t="10857" r="19164" b="4571"/>
          <a:stretch>
            <a:fillRect/>
          </a:stretch>
        </p:blipFill>
        <p:spPr bwMode="auto">
          <a:xfrm>
            <a:off x="0" y="3455276"/>
            <a:ext cx="2667000" cy="340272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" name="Picture 4" descr="http://3.bp.blogspot.com/_gdUOaDXBVdY/SBsur-9K08I/AAAAAAAAFqQ/g-sBCHd5j_M/s400/fertilized_ovum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3124200"/>
            <a:ext cx="3200400" cy="3243649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990600" y="228600"/>
            <a:ext cx="2362200" cy="12281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">
              <a:avLst/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lnSpc>
                <a:spcPts val="5000"/>
              </a:lnSpc>
            </a:pPr>
            <a:r>
              <a:rPr lang="en-U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Drugs In</a:t>
            </a:r>
            <a:endParaRPr 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1219200"/>
            <a:ext cx="7122399" cy="11519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>
                <a:gd name="adj1" fmla="val 17553"/>
                <a:gd name="adj2" fmla="val 0"/>
              </a:avLst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OVULATION INDUCTION</a:t>
            </a:r>
            <a:endParaRPr 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3.bp.blogspot.com/_gdUOaDXBVdY/SBsur-9K08I/AAAAAAAAFqQ/g-sBCHd5j_M/s400/fertilized_ovum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1778" y="15027"/>
            <a:ext cx="3200400" cy="3243649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59549" y="204990"/>
            <a:ext cx="26757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Drugs In</a:t>
            </a:r>
            <a:endParaRPr 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990600"/>
            <a:ext cx="71223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OVULATION INDUCTION</a:t>
            </a:r>
            <a:endParaRPr 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28600" y="3527417"/>
            <a:ext cx="88392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-274320">
              <a:lnSpc>
                <a:spcPts val="3000"/>
              </a:lnSpc>
            </a:pPr>
            <a:r>
              <a:rPr lang="en-US" sz="2400" u="heavy" dirty="0" smtClean="0">
                <a:solidFill>
                  <a:srgbClr val="644D7F"/>
                </a:solidFill>
                <a:uFill>
                  <a:solidFill>
                    <a:srgbClr val="FF00FF"/>
                  </a:solidFill>
                </a:uFill>
                <a:latin typeface="Bernard MT Condensed" pitchFamily="18" charset="0"/>
              </a:rPr>
              <a:t>By the end of this lecture you will be able to:</a:t>
            </a:r>
            <a:endParaRPr lang="en-US" sz="2400" u="heavy" dirty="0">
              <a:solidFill>
                <a:srgbClr val="644D7F"/>
              </a:solidFill>
              <a:uFill>
                <a:solidFill>
                  <a:srgbClr val="FF00FF"/>
                </a:solidFill>
              </a:uFill>
              <a:latin typeface="Bernard MT Condensed" pitchFamily="18" charset="0"/>
            </a:endParaRPr>
          </a:p>
          <a:p>
            <a:pPr indent="-274320">
              <a:lnSpc>
                <a:spcPts val="3000"/>
              </a:lnSpc>
              <a:buBlip>
                <a:blip r:embed="rId4"/>
              </a:buBlip>
            </a:pPr>
            <a:r>
              <a:rPr lang="en-US" sz="2400" b="1" dirty="0" smtClean="0">
                <a:solidFill>
                  <a:srgbClr val="644D7F"/>
                </a:solidFill>
                <a:latin typeface="Arial Narrow" pitchFamily="34" charset="0"/>
              </a:rPr>
              <a:t>Recall how ovulation occurs and specify its hormonal regulation </a:t>
            </a:r>
          </a:p>
          <a:p>
            <a:pPr indent="-274320">
              <a:lnSpc>
                <a:spcPts val="3000"/>
              </a:lnSpc>
              <a:buBlip>
                <a:blip r:embed="rId4"/>
              </a:buBlip>
            </a:pPr>
            <a:r>
              <a:rPr lang="en-US" sz="2400" b="1" dirty="0" smtClean="0">
                <a:solidFill>
                  <a:srgbClr val="644D7F"/>
                </a:solidFill>
                <a:latin typeface="Arial Narrow" pitchFamily="34" charset="0"/>
              </a:rPr>
              <a:t>Classify ovulation inducing drugs in relevance to the existing deficits </a:t>
            </a:r>
          </a:p>
          <a:p>
            <a:pPr indent="-274320">
              <a:lnSpc>
                <a:spcPts val="3000"/>
              </a:lnSpc>
              <a:buBlip>
                <a:blip r:embed="rId4"/>
              </a:buBlip>
            </a:pPr>
            <a:r>
              <a:rPr lang="en-US" sz="2400" b="1" dirty="0" smtClean="0">
                <a:solidFill>
                  <a:srgbClr val="644D7F"/>
                </a:solidFill>
                <a:latin typeface="Arial Narrow" pitchFamily="34" charset="0"/>
              </a:rPr>
              <a:t>Expand on the pharmacology of each group with respect to </a:t>
            </a:r>
            <a:br>
              <a:rPr lang="en-US" sz="2400" b="1" dirty="0" smtClean="0">
                <a:solidFill>
                  <a:srgbClr val="644D7F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rgbClr val="644D7F"/>
                </a:solidFill>
                <a:latin typeface="Arial Narrow" pitchFamily="34" charset="0"/>
              </a:rPr>
              <a:t>     mechanism of action, protocol of administration,  indication, efficacy </a:t>
            </a:r>
            <a:br>
              <a:rPr lang="en-US" sz="2400" b="1" dirty="0" smtClean="0">
                <a:solidFill>
                  <a:srgbClr val="644D7F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rgbClr val="644D7F"/>
                </a:solidFill>
                <a:latin typeface="Arial Narrow" pitchFamily="34" charset="0"/>
              </a:rPr>
              <a:t>     rate  and adverse effects.</a:t>
            </a:r>
            <a:endParaRPr lang="en-US" sz="2400" b="1" dirty="0">
              <a:solidFill>
                <a:srgbClr val="644D7F"/>
              </a:solidFill>
              <a:latin typeface="Arial Narrow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6163" y="2749457"/>
            <a:ext cx="832279" cy="584775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>
                  <a:solidFill>
                    <a:srgbClr val="FA00FA"/>
                  </a:solidFill>
                  <a:prstDash val="solid"/>
                </a:ln>
                <a:solidFill>
                  <a:srgbClr val="745A94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ernard MT Condensed" pitchFamily="18" charset="0"/>
              </a:rPr>
              <a:t>ILOs</a:t>
            </a:r>
            <a:endParaRPr lang="en-US" sz="3200" b="1" cap="none" spc="0" dirty="0">
              <a:ln>
                <a:solidFill>
                  <a:srgbClr val="FA00FA"/>
                </a:solidFill>
                <a:prstDash val="solid"/>
              </a:ln>
              <a:solidFill>
                <a:srgbClr val="745A94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5892084" y="1219200"/>
            <a:ext cx="2819400" cy="1371600"/>
          </a:xfrm>
          <a:prstGeom prst="rect">
            <a:avLst/>
          </a:prstGeom>
          <a:solidFill>
            <a:srgbClr val="CC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5892084" y="2667000"/>
            <a:ext cx="2819400" cy="1295400"/>
          </a:xfrm>
          <a:prstGeom prst="rect">
            <a:avLst/>
          </a:prstGeom>
          <a:solidFill>
            <a:srgbClr val="CCFF66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4" descr="http://3.bp.blogspot.com/_gdUOaDXBVdY/SBsur-9K08I/AAAAAAAAFqQ/g-sBCHd5j_M/s400/fertilized_ovum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28600" y="-67962"/>
            <a:ext cx="1495552" cy="1515762"/>
          </a:xfrm>
          <a:prstGeom prst="rect">
            <a:avLst/>
          </a:prstGeom>
          <a:noFill/>
        </p:spPr>
      </p:pic>
      <p:sp>
        <p:nvSpPr>
          <p:cNvPr id="48" name="5-Point Star 47"/>
          <p:cNvSpPr/>
          <p:nvPr/>
        </p:nvSpPr>
        <p:spPr>
          <a:xfrm>
            <a:off x="8686800" y="115911"/>
            <a:ext cx="457200" cy="381000"/>
          </a:xfrm>
          <a:prstGeom prst="star5">
            <a:avLst/>
          </a:prstGeom>
          <a:solidFill>
            <a:srgbClr val="7030A0"/>
          </a:solidFill>
          <a:ln w="12700">
            <a:solidFill>
              <a:srgbClr val="FA00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 51"/>
          <p:cNvGrpSpPr/>
          <p:nvPr/>
        </p:nvGrpSpPr>
        <p:grpSpPr>
          <a:xfrm>
            <a:off x="5486400" y="1143000"/>
            <a:ext cx="3581400" cy="4876800"/>
            <a:chOff x="4992756" y="1194516"/>
            <a:chExt cx="3846444" cy="4876800"/>
          </a:xfrm>
        </p:grpSpPr>
        <p:sp>
          <p:nvSpPr>
            <p:cNvPr id="24" name="Rectangle 3"/>
            <p:cNvSpPr txBox="1">
              <a:spLocks noChangeArrowheads="1"/>
            </p:cNvSpPr>
            <p:nvPr/>
          </p:nvSpPr>
          <p:spPr>
            <a:xfrm>
              <a:off x="4992756" y="1194516"/>
              <a:ext cx="2788642" cy="4876800"/>
            </a:xfrm>
            <a:prstGeom prst="rect">
              <a:avLst/>
            </a:prstGeom>
            <a:ln/>
          </p:spPr>
          <p:txBody>
            <a:bodyPr vert="horz" lIns="91440" tIns="45720" rIns="91440" bIns="45720" rtlCol="0">
              <a:normAutofit/>
            </a:bodyPr>
            <a:lstStyle/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 Hypothalamus</a:t>
              </a:r>
              <a:b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</a:b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A00FA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</a:t>
              </a:r>
              <a:endPara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A00FA"/>
                </a:solidFill>
                <a:effectLst/>
                <a:uLnTx/>
                <a:uFillTx/>
                <a:latin typeface="Bernard MT Condensed" pitchFamily="18" charset="0"/>
                <a:ea typeface="+mn-ea"/>
                <a:cs typeface="Aharoni" pitchFamily="2" charset="-79"/>
              </a:endParaRP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Arial" pitchFamily="34" charset="0"/>
                </a:rPr>
                <a:t>     </a:t>
              </a:r>
              <a:r>
                <a:rPr kumimoji="0" lang="en-US" sz="2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GnRH</a:t>
              </a:r>
              <a:endPara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A00FA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     </a:t>
              </a: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Anterior Pituitary</a:t>
              </a:r>
              <a:b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</a:b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A00FA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</a:t>
              </a:r>
              <a:endPara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03EE3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endParaRP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 FSH / LH</a:t>
              </a:r>
              <a:b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</a:b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A00FA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 </a:t>
              </a:r>
              <a:endPara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03EE3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endParaRP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    Ovary</a:t>
              </a: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A00FA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      </a:t>
              </a:r>
              <a:endPara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  Estrogens</a:t>
              </a: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   </a:t>
              </a:r>
              <a:r>
                <a:rPr kumimoji="0" lang="en-US" sz="2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Progestins</a:t>
              </a: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6" name="Line 17"/>
            <p:cNvSpPr>
              <a:spLocks noChangeShapeType="1"/>
            </p:cNvSpPr>
            <p:nvPr/>
          </p:nvSpPr>
          <p:spPr bwMode="auto">
            <a:xfrm flipH="1" flipV="1">
              <a:off x="7467600" y="1383506"/>
              <a:ext cx="1033447" cy="851919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18"/>
            <p:cNvSpPr>
              <a:spLocks noChangeShapeType="1"/>
            </p:cNvSpPr>
            <p:nvPr/>
          </p:nvSpPr>
          <p:spPr bwMode="auto">
            <a:xfrm flipH="1">
              <a:off x="7500937" y="2222546"/>
              <a:ext cx="1000110" cy="532449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 rot="16200000" flipH="1">
              <a:off x="7026382" y="3671456"/>
              <a:ext cx="2961063" cy="9858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prstDash val="sysDash"/>
              <a:round/>
              <a:headEnd/>
              <a:tailEnd/>
            </a:ln>
            <a:effectLst/>
          </p:spPr>
        </p:cxnSp>
        <p:sp>
          <p:nvSpPr>
            <p:cNvPr id="42" name="Text Box 19"/>
            <p:cNvSpPr txBox="1">
              <a:spLocks noChangeArrowheads="1"/>
            </p:cNvSpPr>
            <p:nvPr/>
          </p:nvSpPr>
          <p:spPr bwMode="auto">
            <a:xfrm flipH="1">
              <a:off x="8351542" y="3506706"/>
              <a:ext cx="487658" cy="409294"/>
            </a:xfrm>
            <a:prstGeom prst="rect">
              <a:avLst/>
            </a:prstGeom>
            <a:solidFill>
              <a:srgbClr val="E4FF97"/>
            </a:solidFill>
            <a:ln w="38100">
              <a:solidFill>
                <a:srgbClr val="4B3A60"/>
              </a:solidFill>
              <a:prstDash val="solid"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/>
                <a:t>(-)</a:t>
              </a:r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 rot="10800000">
              <a:off x="7366094" y="5233116"/>
              <a:ext cx="1143000" cy="1588"/>
            </a:xfrm>
            <a:prstGeom prst="straightConnector1">
              <a:avLst/>
            </a:prstGeom>
            <a:noFill/>
            <a:ln w="57150">
              <a:solidFill>
                <a:schemeClr val="folHlink"/>
              </a:solidFill>
              <a:prstDash val="sysDash"/>
              <a:round/>
              <a:headEnd/>
              <a:tailEnd/>
            </a:ln>
            <a:effectLst/>
          </p:spPr>
        </p:cxnSp>
      </p:grpSp>
      <p:sp>
        <p:nvSpPr>
          <p:cNvPr id="58" name="TextBox 57"/>
          <p:cNvSpPr txBox="1"/>
          <p:nvPr/>
        </p:nvSpPr>
        <p:spPr>
          <a:xfrm>
            <a:off x="192111" y="1957591"/>
            <a:ext cx="2755005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SERMs; </a:t>
            </a:r>
          </a:p>
          <a:p>
            <a:pPr>
              <a:lnSpc>
                <a:spcPts val="2200"/>
              </a:lnSpc>
            </a:pPr>
            <a:r>
              <a:rPr lang="en-US" sz="2200" b="1" spc="-50" dirty="0" err="1" smtClean="0">
                <a:solidFill>
                  <a:srgbClr val="6600FF"/>
                </a:solidFill>
                <a:latin typeface="Arial Narrow" pitchFamily="34" charset="0"/>
                <a:sym typeface="Symbol" pitchFamily="18" charset="2"/>
              </a:rPr>
              <a:t>Clomiphene</a:t>
            </a:r>
            <a:endParaRPr lang="en-US" sz="2200" b="1" spc="-50" dirty="0" smtClean="0">
              <a:solidFill>
                <a:srgbClr val="6600FF"/>
              </a:solidFill>
              <a:latin typeface="Arial Narrow" pitchFamily="34" charset="0"/>
              <a:sym typeface="Symbol" pitchFamily="18" charset="2"/>
            </a:endParaRPr>
          </a:p>
          <a:p>
            <a:pPr>
              <a:lnSpc>
                <a:spcPts val="2200"/>
              </a:lnSpc>
            </a:pPr>
            <a:r>
              <a:rPr lang="en-US" sz="2200" b="1" spc="-50" dirty="0" err="1" smtClean="0">
                <a:solidFill>
                  <a:srgbClr val="6600FF"/>
                </a:solidFill>
                <a:latin typeface="Arial Narrow" pitchFamily="34" charset="0"/>
                <a:sym typeface="Symbol" pitchFamily="18" charset="2"/>
              </a:rPr>
              <a:t>Tamoxifen</a:t>
            </a:r>
            <a:endParaRPr lang="en-US" sz="2200" b="1" spc="-50" dirty="0" smtClean="0">
              <a:solidFill>
                <a:srgbClr val="6600FF"/>
              </a:solidFill>
              <a:latin typeface="Arial Narrow" pitchFamily="34" charset="0"/>
              <a:sym typeface="Symbol" pitchFamily="18" charset="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85800" y="3886200"/>
            <a:ext cx="1905000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de-DE" sz="2200" b="1" dirty="0" smtClean="0">
                <a:latin typeface="Arial Narrow" pitchFamily="34" charset="0"/>
              </a:rPr>
              <a:t>GnRH-agonists</a:t>
            </a:r>
          </a:p>
          <a:p>
            <a:pPr>
              <a:lnSpc>
                <a:spcPts val="2200"/>
              </a:lnSpc>
            </a:pPr>
            <a:r>
              <a:rPr lang="en-US" sz="2200" b="1" spc="-50" dirty="0" err="1" smtClean="0">
                <a:solidFill>
                  <a:srgbClr val="6600FF"/>
                </a:solidFill>
                <a:latin typeface="Arial Narrow" pitchFamily="34" charset="0"/>
              </a:rPr>
              <a:t>Leuprolin</a:t>
            </a:r>
            <a:endParaRPr lang="en-US" sz="2200" b="1" spc="-50" dirty="0" smtClean="0">
              <a:solidFill>
                <a:srgbClr val="6600FF"/>
              </a:solidFill>
              <a:latin typeface="Arial Narrow" pitchFamily="34" charset="0"/>
            </a:endParaRPr>
          </a:p>
          <a:p>
            <a:pPr>
              <a:lnSpc>
                <a:spcPts val="2200"/>
              </a:lnSpc>
            </a:pPr>
            <a:r>
              <a:rPr lang="en-US" sz="2200" b="1" spc="-50" dirty="0" err="1" smtClean="0">
                <a:solidFill>
                  <a:srgbClr val="6600FF"/>
                </a:solidFill>
                <a:latin typeface="Arial Narrow" pitchFamily="34" charset="0"/>
              </a:rPr>
              <a:t>Goserelin</a:t>
            </a:r>
            <a:endParaRPr lang="en-US" sz="2200" b="1" spc="-50" dirty="0" smtClean="0">
              <a:solidFill>
                <a:srgbClr val="6600FF"/>
              </a:solidFill>
              <a:latin typeface="Arial Narrow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743200" y="32004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HMGs;</a:t>
            </a:r>
            <a:r>
              <a:rPr lang="en-US" sz="2200" spc="50" dirty="0" smtClean="0">
                <a:solidFill>
                  <a:srgbClr val="8970A8"/>
                </a:solidFill>
                <a:latin typeface="Bernard MT Condensed" pitchFamily="18" charset="0"/>
                <a:sym typeface="Symbol" pitchFamily="18" charset="2"/>
              </a:rPr>
              <a:t> </a:t>
            </a:r>
            <a:r>
              <a:rPr lang="en-US" sz="2200" b="1" spc="-50" dirty="0" err="1" smtClean="0">
                <a:solidFill>
                  <a:srgbClr val="6600FF"/>
                </a:solidFill>
                <a:latin typeface="Arial Narrow" pitchFamily="34" charset="0"/>
                <a:sym typeface="Symbol" pitchFamily="18" charset="2"/>
              </a:rPr>
              <a:t>Menotropin</a:t>
            </a:r>
            <a:r>
              <a:rPr lang="en-US" sz="2200" b="1" dirty="0" smtClean="0">
                <a:latin typeface="Arial Narrow" pitchFamily="34" charset="0"/>
              </a:rPr>
              <a:t> </a:t>
            </a:r>
          </a:p>
          <a:p>
            <a:pPr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HCGs; </a:t>
            </a:r>
            <a:r>
              <a:rPr lang="en-US" sz="2200" b="1" spc="-50" dirty="0" err="1" smtClean="0">
                <a:solidFill>
                  <a:srgbClr val="6600FF"/>
                </a:solidFill>
                <a:latin typeface="Arial Narrow" pitchFamily="34" charset="0"/>
                <a:sym typeface="Symbol" pitchFamily="18" charset="2"/>
              </a:rPr>
              <a:t>Pregnyl</a:t>
            </a:r>
            <a:endParaRPr lang="en-US" sz="2200" b="1" spc="-50" dirty="0" smtClean="0">
              <a:solidFill>
                <a:srgbClr val="6600FF"/>
              </a:solidFill>
              <a:latin typeface="Arial Narrow" pitchFamily="34" charset="0"/>
              <a:sym typeface="Symbol" pitchFamily="18" charset="2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943056" y="381000"/>
            <a:ext cx="40099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AU" sz="3600" b="1" cap="none" spc="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Ovulation Induction</a:t>
            </a:r>
            <a:endParaRPr lang="en-US" sz="36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2819400" y="1066800"/>
            <a:ext cx="2362200" cy="2133600"/>
            <a:chOff x="3200400" y="1657782"/>
            <a:chExt cx="2362200" cy="2133600"/>
          </a:xfrm>
        </p:grpSpPr>
        <p:sp>
          <p:nvSpPr>
            <p:cNvPr id="65" name="Rectangle 64"/>
            <p:cNvSpPr/>
            <p:nvPr/>
          </p:nvSpPr>
          <p:spPr>
            <a:xfrm>
              <a:off x="3200400" y="3352800"/>
              <a:ext cx="2362200" cy="438582"/>
            </a:xfrm>
            <a:prstGeom prst="rect">
              <a:avLst/>
            </a:prstGeom>
            <a:solidFill>
              <a:srgbClr val="745A94"/>
            </a:solidFill>
            <a:ln w="28575">
              <a:solidFill>
                <a:srgbClr val="FF00FF"/>
              </a:solidFill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sz="2400" dirty="0" smtClean="0">
                  <a:solidFill>
                    <a:srgbClr val="F3F3F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ernard MT Condensed" pitchFamily="18" charset="0"/>
                </a:rPr>
                <a:t>3.Gonadotrophins</a:t>
              </a:r>
              <a:endParaRPr lang="en-US" sz="2400" dirty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endParaRPr>
            </a:p>
          </p:txBody>
        </p:sp>
        <p:cxnSp>
          <p:nvCxnSpPr>
            <p:cNvPr id="66" name="Straight Arrow Connector 65"/>
            <p:cNvCxnSpPr/>
            <p:nvPr/>
          </p:nvCxnSpPr>
          <p:spPr>
            <a:xfrm>
              <a:off x="3571264" y="1657782"/>
              <a:ext cx="10136" cy="1695018"/>
            </a:xfrm>
            <a:prstGeom prst="straightConnector1">
              <a:avLst/>
            </a:prstGeom>
            <a:ln w="57150">
              <a:solidFill>
                <a:srgbClr val="FA00F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/>
          <p:nvPr/>
        </p:nvGrpSpPr>
        <p:grpSpPr>
          <a:xfrm>
            <a:off x="1560872" y="1067594"/>
            <a:ext cx="1106128" cy="2804372"/>
            <a:chOff x="4795788" y="4193382"/>
            <a:chExt cx="1106128" cy="2804372"/>
          </a:xfrm>
        </p:grpSpPr>
        <p:sp>
          <p:nvSpPr>
            <p:cNvPr id="68" name="Rectangle 67"/>
            <p:cNvSpPr/>
            <p:nvPr/>
          </p:nvSpPr>
          <p:spPr>
            <a:xfrm>
              <a:off x="4795788" y="6571996"/>
              <a:ext cx="1106128" cy="425758"/>
            </a:xfrm>
            <a:prstGeom prst="rect">
              <a:avLst/>
            </a:prstGeom>
            <a:solidFill>
              <a:srgbClr val="745A94"/>
            </a:solidFill>
            <a:ln w="28575">
              <a:solidFill>
                <a:srgbClr val="FF00FF"/>
              </a:solidFill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ts val="2600"/>
                </a:lnSpc>
              </a:pPr>
              <a:r>
                <a:rPr lang="en-US" sz="2400" dirty="0" smtClean="0">
                  <a:solidFill>
                    <a:srgbClr val="F3F3F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ernard MT Condensed" pitchFamily="18" charset="0"/>
                </a:rPr>
                <a:t>2.GnRH</a:t>
              </a:r>
            </a:p>
          </p:txBody>
        </p:sp>
        <p:cxnSp>
          <p:nvCxnSpPr>
            <p:cNvPr id="69" name="Straight Arrow Connector 68"/>
            <p:cNvCxnSpPr/>
            <p:nvPr/>
          </p:nvCxnSpPr>
          <p:spPr>
            <a:xfrm rot="5400000">
              <a:off x="4535488" y="5373688"/>
              <a:ext cx="2362200" cy="1588"/>
            </a:xfrm>
            <a:prstGeom prst="straightConnector1">
              <a:avLst/>
            </a:prstGeom>
            <a:ln w="57150">
              <a:solidFill>
                <a:srgbClr val="FA00F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318753" y="1079399"/>
            <a:ext cx="2119647" cy="815532"/>
            <a:chOff x="152400" y="4203599"/>
            <a:chExt cx="2133601" cy="815532"/>
          </a:xfrm>
        </p:grpSpPr>
        <p:sp>
          <p:nvSpPr>
            <p:cNvPr id="71" name="Rectangle 70"/>
            <p:cNvSpPr/>
            <p:nvPr/>
          </p:nvSpPr>
          <p:spPr>
            <a:xfrm>
              <a:off x="152400" y="4580549"/>
              <a:ext cx="2133601" cy="438582"/>
            </a:xfrm>
            <a:prstGeom prst="rect">
              <a:avLst/>
            </a:prstGeom>
            <a:solidFill>
              <a:srgbClr val="745A94"/>
            </a:solidFill>
            <a:ln w="28575">
              <a:solidFill>
                <a:srgbClr val="FF00FF"/>
              </a:solidFill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sz="2400" dirty="0" smtClean="0">
                  <a:solidFill>
                    <a:srgbClr val="F3F3F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ernard MT Condensed" pitchFamily="18" charset="0"/>
                </a:rPr>
                <a:t>1.Antiestrogens</a:t>
              </a:r>
              <a:endParaRPr lang="en-US" sz="2400" dirty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endParaRPr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 rot="5400000">
              <a:off x="534194" y="4355205"/>
              <a:ext cx="304800" cy="1588"/>
            </a:xfrm>
            <a:prstGeom prst="straightConnector1">
              <a:avLst/>
            </a:prstGeom>
            <a:ln w="57150">
              <a:solidFill>
                <a:srgbClr val="FA00F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3" name="Straight Arrow Connector 72"/>
          <p:cNvCxnSpPr/>
          <p:nvPr/>
        </p:nvCxnSpPr>
        <p:spPr>
          <a:xfrm>
            <a:off x="852153" y="1054995"/>
            <a:ext cx="3962400" cy="1588"/>
          </a:xfrm>
          <a:prstGeom prst="straightConnector1">
            <a:avLst/>
          </a:prstGeom>
          <a:ln w="57150">
            <a:solidFill>
              <a:srgbClr val="FA00FA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 flipH="1">
            <a:off x="5892084" y="5713926"/>
            <a:ext cx="2590800" cy="430887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</a:pPr>
            <a:r>
              <a:rPr lang="en-AU" sz="2200" dirty="0" err="1" smtClean="0">
                <a:ln w="12700">
                  <a:solidFill>
                    <a:srgbClr val="8970A8"/>
                  </a:solidFill>
                </a:ln>
                <a:latin typeface="Bernard MT Condensed" pitchFamily="18" charset="0"/>
              </a:rPr>
              <a:t>Normogonadotrophic</a:t>
            </a:r>
            <a:endParaRPr lang="en-AU" sz="2200" dirty="0" smtClean="0">
              <a:ln w="12700">
                <a:solidFill>
                  <a:srgbClr val="8970A8"/>
                </a:solidFill>
              </a:ln>
              <a:latin typeface="Bernard MT Condensed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406684" y="5638800"/>
            <a:ext cx="533400" cy="523220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Wingdings 2"/>
              </a:rPr>
              <a:t></a:t>
            </a:r>
            <a:endParaRPr lang="en-US" sz="2800" dirty="0"/>
          </a:p>
        </p:txBody>
      </p:sp>
      <p:sp>
        <p:nvSpPr>
          <p:cNvPr id="53" name="Rectangle 52"/>
          <p:cNvSpPr/>
          <p:nvPr/>
        </p:nvSpPr>
        <p:spPr>
          <a:xfrm>
            <a:off x="3618963" y="226689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spc="-50" dirty="0" err="1" smtClean="0">
                <a:solidFill>
                  <a:srgbClr val="6600FF"/>
                </a:solidFill>
                <a:latin typeface="Arial Narrow" pitchFamily="34" charset="0"/>
                <a:sym typeface="Symbol" pitchFamily="18" charset="2"/>
              </a:rPr>
              <a:t>Bromocreptine</a:t>
            </a:r>
            <a:endParaRPr lang="en-US" sz="2200" b="1" spc="-50" dirty="0" smtClean="0">
              <a:solidFill>
                <a:srgbClr val="6600FF"/>
              </a:solidFill>
              <a:latin typeface="Arial Narrow" pitchFamily="34" charset="0"/>
              <a:sym typeface="Symbol" pitchFamily="18" charset="2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366753" y="1860132"/>
            <a:ext cx="1828800" cy="408445"/>
          </a:xfrm>
          <a:prstGeom prst="rect">
            <a:avLst/>
          </a:prstGeom>
          <a:solidFill>
            <a:srgbClr val="745A94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en-US" sz="20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D</a:t>
            </a:r>
            <a:r>
              <a:rPr lang="en-US" sz="2000" baseline="-250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2</a:t>
            </a:r>
            <a:r>
              <a:rPr lang="en-US" sz="20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 R agonists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181249" y="1066800"/>
            <a:ext cx="2772912" cy="738609"/>
            <a:chOff x="3243241" y="1066800"/>
            <a:chExt cx="2772912" cy="738609"/>
          </a:xfrm>
        </p:grpSpPr>
        <p:cxnSp>
          <p:nvCxnSpPr>
            <p:cNvPr id="63" name="Straight Arrow Connector 62"/>
            <p:cNvCxnSpPr/>
            <p:nvPr/>
          </p:nvCxnSpPr>
          <p:spPr>
            <a:xfrm rot="5400000">
              <a:off x="4638263" y="1218406"/>
              <a:ext cx="304800" cy="1588"/>
            </a:xfrm>
            <a:prstGeom prst="straightConnector1">
              <a:avLst/>
            </a:prstGeom>
            <a:ln w="57150">
              <a:solidFill>
                <a:srgbClr val="FA00F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angle 77"/>
            <p:cNvSpPr/>
            <p:nvPr/>
          </p:nvSpPr>
          <p:spPr>
            <a:xfrm flipH="1">
              <a:off x="3243241" y="1343744"/>
              <a:ext cx="2772912" cy="461665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lv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</a:pPr>
              <a:r>
                <a:rPr lang="en-US" sz="2400" dirty="0">
                  <a:latin typeface="Bernard MT Condensed" pitchFamily="18" charset="0"/>
                </a:rPr>
                <a:t>4</a:t>
              </a:r>
              <a:r>
                <a:rPr lang="en-US" sz="2400" dirty="0" smtClean="0">
                  <a:latin typeface="Bernard MT Condensed" pitchFamily="18" charset="0"/>
                </a:rPr>
                <a:t>.</a:t>
              </a:r>
              <a:r>
                <a:rPr lang="en-US" sz="2400" dirty="0" smtClean="0">
                  <a:solidFill>
                    <a:srgbClr val="F3F3F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ernard MT Condensed" pitchFamily="18" charset="0"/>
                </a:rPr>
                <a:t> </a:t>
              </a:r>
              <a:r>
                <a:rPr lang="en-AU" sz="2200" dirty="0" smtClean="0">
                  <a:ln w="12700">
                    <a:solidFill>
                      <a:srgbClr val="8970A8"/>
                    </a:solidFill>
                  </a:ln>
                  <a:latin typeface="Bernard MT Condensed" pitchFamily="18" charset="0"/>
                </a:rPr>
                <a:t>Hyperprolactinaemia</a:t>
              </a:r>
            </a:p>
          </p:txBody>
        </p:sp>
      </p:grpSp>
      <p:sp>
        <p:nvSpPr>
          <p:cNvPr id="36" name="Rectangle 35"/>
          <p:cNvSpPr/>
          <p:nvPr/>
        </p:nvSpPr>
        <p:spPr>
          <a:xfrm>
            <a:off x="228600" y="5181600"/>
            <a:ext cx="4724400" cy="800219"/>
          </a:xfrm>
          <a:prstGeom prst="rect">
            <a:avLst/>
          </a:prstGeom>
          <a:solidFill>
            <a:srgbClr val="FFC5FF"/>
          </a:solidFill>
        </p:spPr>
        <p:txBody>
          <a:bodyPr wrap="square">
            <a:spAutoFit/>
          </a:bodyPr>
          <a:lstStyle/>
          <a:p>
            <a:r>
              <a:rPr lang="en-US" sz="2200" spc="-50" dirty="0" smtClean="0">
                <a:latin typeface="Bernard MT Condensed" pitchFamily="18" charset="0"/>
              </a:rPr>
              <a:t>5. POLYCYSTIC OVARIAN SYNDROME</a:t>
            </a:r>
            <a:r>
              <a:rPr lang="ar-SA" sz="2200" spc="-50" dirty="0" smtClean="0">
                <a:latin typeface="Bernard MT Condensed" pitchFamily="18" charset="0"/>
              </a:rPr>
              <a:t> </a:t>
            </a:r>
            <a:r>
              <a:rPr lang="en-US" sz="2200" spc="-50" dirty="0">
                <a:latin typeface="Bernard MT Condensed" pitchFamily="18" charset="0"/>
              </a:rPr>
              <a:t>(</a:t>
            </a:r>
            <a:r>
              <a:rPr lang="en-US" sz="2200" spc="-50" dirty="0" smtClean="0">
                <a:latin typeface="Bernard MT Condensed" pitchFamily="18" charset="0"/>
              </a:rPr>
              <a:t>PCOS)</a:t>
            </a:r>
          </a:p>
          <a:p>
            <a:r>
              <a:rPr lang="en-US" sz="2200" b="1" spc="-50" dirty="0" smtClean="0">
                <a:latin typeface="Arial Narrow" panose="020B0606020202030204" pitchFamily="34" charset="0"/>
              </a:rPr>
              <a:t>    </a:t>
            </a:r>
            <a:r>
              <a:rPr lang="en-US" sz="2400" b="1" spc="-50" dirty="0" smtClean="0">
                <a:solidFill>
                  <a:srgbClr val="6600FF"/>
                </a:solidFill>
                <a:latin typeface="Arial Narrow" pitchFamily="34" charset="0"/>
              </a:rPr>
              <a:t>Metformin </a:t>
            </a:r>
            <a:r>
              <a:rPr lang="en-US" sz="2400" b="1" spc="-50" dirty="0" smtClean="0">
                <a:latin typeface="Arial Narrow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8113960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74" grpId="0" animBg="1"/>
      <p:bldP spid="58" grpId="0"/>
      <p:bldP spid="59" grpId="0"/>
      <p:bldP spid="60" grpId="0"/>
      <p:bldP spid="62" grpId="0"/>
      <p:bldP spid="34" grpId="0"/>
      <p:bldP spid="49" grpId="0" animBg="1"/>
      <p:bldP spid="53" grpId="0"/>
      <p:bldP spid="55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56953" y="1801152"/>
            <a:ext cx="49530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Clr>
                <a:srgbClr val="FA00FA"/>
              </a:buClr>
              <a:buSzPct val="78000"/>
              <a:buFont typeface="Wingdings" pitchFamily="2" charset="2"/>
              <a:buChar char="Ø"/>
            </a:pPr>
            <a:r>
              <a:rPr lang="en-US" sz="2400" b="1" u="heavy" dirty="0" smtClean="0">
                <a:uFill>
                  <a:solidFill>
                    <a:srgbClr val="FA00FA"/>
                  </a:solidFill>
                </a:uFill>
                <a:latin typeface="Arial Narrow" pitchFamily="34" charset="0"/>
                <a:sym typeface="Wingdings 3"/>
              </a:rPr>
              <a:t>Compete with estrogen on the hypothalamus and anterior pituitary gland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; </a:t>
            </a:r>
            <a:r>
              <a:rPr lang="en-US" sz="2400" b="1" dirty="0" smtClean="0">
                <a:latin typeface="Arial Narrow" pitchFamily="34" charset="0"/>
              </a:rPr>
              <a:t>negative feed back of endogenous estrogen  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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GnRH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</a:t>
            </a:r>
          </a:p>
          <a:p>
            <a:pPr>
              <a:lnSpc>
                <a:spcPts val="2500"/>
              </a:lnSpc>
              <a:buClr>
                <a:srgbClr val="FA00FA"/>
              </a:buClr>
              <a:buSzPct val="78000"/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</a:t>
            </a:r>
            <a:r>
              <a:rPr lang="en-US" sz="2400" b="1" dirty="0">
                <a:latin typeface="Arial Narrow" pitchFamily="34" charset="0"/>
              </a:rPr>
              <a:t>production</a:t>
            </a:r>
            <a:r>
              <a:rPr lang="en-US" sz="2400" b="1" dirty="0">
                <a:latin typeface="Arial Narrow" pitchFamily="34" charset="0"/>
                <a:sym typeface="Wingdings 3"/>
              </a:rPr>
              <a:t> of </a:t>
            </a:r>
            <a:r>
              <a:rPr lang="en-US" sz="2400" b="1" dirty="0">
                <a:latin typeface="Arial Narrow" pitchFamily="34" charset="0"/>
              </a:rPr>
              <a:t>FSH &amp; LH </a:t>
            </a:r>
            <a:r>
              <a:rPr lang="en-US" sz="2400" b="1" dirty="0">
                <a:latin typeface="Arial Narrow" pitchFamily="34" charset="0"/>
                <a:sym typeface="Wingdings 3"/>
              </a:rPr>
              <a:t> </a:t>
            </a:r>
            <a:r>
              <a:rPr lang="en-US" sz="2400" dirty="0">
                <a:latin typeface="Bernard MT Condensed" pitchFamily="18" charset="0"/>
                <a:sym typeface="Wingdings 3"/>
              </a:rPr>
              <a:t>OVULATION</a:t>
            </a:r>
            <a:endParaRPr lang="en-US" sz="2400" b="1" dirty="0">
              <a:latin typeface="Arial Narrow" pitchFamily="34" charset="0"/>
            </a:endParaRPr>
          </a:p>
          <a:p>
            <a:pPr>
              <a:lnSpc>
                <a:spcPts val="2500"/>
              </a:lnSpc>
              <a:buClr>
                <a:srgbClr val="FA00FA"/>
              </a:buClr>
              <a:buSzPct val="78000"/>
            </a:pP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762000"/>
            <a:ext cx="1828800" cy="430887"/>
          </a:xfrm>
          <a:prstGeom prst="rect">
            <a:avLst/>
          </a:prstGeom>
          <a:solidFill>
            <a:schemeClr val="bg1"/>
          </a:solidFill>
          <a:ln>
            <a:solidFill>
              <a:srgbClr val="8970A8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8970A8"/>
                </a:solidFill>
                <a:latin typeface="Bernard MT Condensed" pitchFamily="18" charset="0"/>
              </a:rPr>
              <a:t>1. CLOMIPHENE</a:t>
            </a:r>
            <a:endParaRPr lang="en-US" sz="2200" dirty="0">
              <a:solidFill>
                <a:srgbClr val="8970A8"/>
              </a:solidFill>
              <a:latin typeface="Bernard MT Condensed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600" y="1345287"/>
            <a:ext cx="2895600" cy="425758"/>
          </a:xfrm>
          <a:prstGeom prst="rect">
            <a:avLst/>
          </a:prstGeom>
          <a:solidFill>
            <a:srgbClr val="745A94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2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Pharmacological effects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28600" y="228600"/>
            <a:ext cx="2133600" cy="438582"/>
          </a:xfrm>
          <a:prstGeom prst="rect">
            <a:avLst/>
          </a:prstGeom>
          <a:solidFill>
            <a:srgbClr val="745A94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en-US" sz="24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ANTIESTROGENS</a:t>
            </a:r>
            <a:endParaRPr lang="en-US" sz="2400" dirty="0">
              <a:solidFill>
                <a:srgbClr val="F3F3F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nard MT Condensed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4876800" y="685800"/>
            <a:ext cx="4419600" cy="3962400"/>
            <a:chOff x="4992756" y="457200"/>
            <a:chExt cx="4419600" cy="3962400"/>
          </a:xfrm>
        </p:grpSpPr>
        <p:grpSp>
          <p:nvGrpSpPr>
            <p:cNvPr id="38" name="Group 37"/>
            <p:cNvGrpSpPr/>
            <p:nvPr/>
          </p:nvGrpSpPr>
          <p:grpSpPr>
            <a:xfrm>
              <a:off x="4992756" y="457200"/>
              <a:ext cx="3258242" cy="3962400"/>
              <a:chOff x="4992756" y="2133600"/>
              <a:chExt cx="3258242" cy="3962400"/>
            </a:xfrm>
          </p:grpSpPr>
          <p:sp>
            <p:nvSpPr>
              <p:cNvPr id="12" name="Rectangle 3"/>
              <p:cNvSpPr txBox="1">
                <a:spLocks noChangeArrowheads="1"/>
              </p:cNvSpPr>
              <p:nvPr/>
            </p:nvSpPr>
            <p:spPr>
              <a:xfrm>
                <a:off x="4992756" y="2133600"/>
                <a:ext cx="2362200" cy="3962400"/>
              </a:xfrm>
              <a:prstGeom prst="rect">
                <a:avLst/>
              </a:prstGeom>
              <a:ln/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342900" marR="0" lvl="0" indent="-342900" algn="ctr" defTabSz="914400" rtl="0" eaLnBrk="1" fontAlgn="auto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    Hypothalamus</a:t>
                </a:r>
                <a:b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</a:br>
                <a: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A00FA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  <a:sym typeface="Wingdings 3"/>
                  </a:rPr>
                  <a:t></a:t>
                </a:r>
                <a:endPara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A00FA"/>
                  </a:solidFill>
                  <a:effectLst/>
                  <a:uLnTx/>
                  <a:uFillTx/>
                  <a:latin typeface="Bernard MT Condensed" pitchFamily="18" charset="0"/>
                  <a:ea typeface="+mn-ea"/>
                  <a:cs typeface="Aharoni" pitchFamily="2" charset="-79"/>
                </a:endParaRPr>
              </a:p>
              <a:p>
                <a:pPr marL="342900" marR="0" lvl="0" indent="-342900" algn="ctr" defTabSz="914400" rtl="0" eaLnBrk="1" fontAlgn="auto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Arial" pitchFamily="34" charset="0"/>
                  </a:rPr>
                  <a:t>     </a:t>
                </a:r>
                <a:r>
                  <a:rPr kumimoji="0" lang="en-US" sz="22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GnRH</a:t>
                </a:r>
                <a:endPara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  <a:p>
                <a:pPr marL="342900" marR="0" lvl="0" indent="-342900" algn="ctr" defTabSz="914400" rtl="0" eaLnBrk="1" fontAlgn="auto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A00FA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  <a:sym typeface="Wingdings 3"/>
                  </a:rPr>
                  <a:t>     </a:t>
                </a:r>
              </a:p>
              <a:p>
                <a:pPr marL="342900" marR="0" lvl="0" indent="-342900" algn="ctr" defTabSz="914400" rtl="0" eaLnBrk="1" fontAlgn="auto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   Anterior Pituitary</a:t>
                </a:r>
                <a:b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</a:br>
                <a: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A00FA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  <a:sym typeface="Wingdings 3"/>
                  </a:rPr>
                  <a:t></a:t>
                </a:r>
                <a:endPara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03EE3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Arial" pitchFamily="34" charset="0"/>
                </a:endParaRPr>
              </a:p>
              <a:p>
                <a:pPr marL="342900" marR="0" lvl="0" indent="-342900" algn="ctr" defTabSz="914400" rtl="0" eaLnBrk="1" fontAlgn="auto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    FSH / LH</a:t>
                </a:r>
                <a:b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</a:br>
                <a: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A00FA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  <a:sym typeface="Wingdings 3"/>
                  </a:rPr>
                  <a:t> </a:t>
                </a:r>
                <a:endPara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03EE3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Arial" pitchFamily="34" charset="0"/>
                </a:endParaRPr>
              </a:p>
              <a:p>
                <a:pPr marL="342900" marR="0" lvl="0" indent="-342900" algn="ctr" defTabSz="914400" rtl="0" eaLnBrk="1" fontAlgn="auto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       Ovary</a:t>
                </a:r>
              </a:p>
              <a:p>
                <a:pPr marL="342900" marR="0" lvl="0" indent="-342900" algn="ctr" defTabSz="914400" rtl="0" eaLnBrk="1" fontAlgn="auto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A00FA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  <a:sym typeface="Wingdings 3"/>
                  </a:rPr>
                  <a:t>      </a:t>
                </a:r>
                <a:endPara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  <a:p>
                <a:pPr marL="342900" marR="0" lvl="0" indent="-342900" algn="ctr" defTabSz="914400" rtl="0" eaLnBrk="1" fontAlgn="auto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     Estrogens</a:t>
                </a:r>
              </a:p>
              <a:p>
                <a:pPr marL="342900" marR="0" lvl="0" indent="-342900" algn="ctr" defTabSz="914400" rtl="0" eaLnBrk="1" fontAlgn="auto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      </a:t>
                </a:r>
                <a:r>
                  <a:rPr kumimoji="0" lang="en-US" sz="22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Progestins</a:t>
                </a:r>
                <a: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  </a:t>
                </a:r>
                <a:endPara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7126356" y="2336442"/>
                <a:ext cx="838200" cy="3505200"/>
                <a:chOff x="6629400" y="1828800"/>
                <a:chExt cx="1491916" cy="3733800"/>
              </a:xfrm>
            </p:grpSpPr>
            <p:sp>
              <p:nvSpPr>
                <p:cNvPr id="14" name="Line 15"/>
                <p:cNvSpPr>
                  <a:spLocks noChangeShapeType="1"/>
                </p:cNvSpPr>
                <p:nvPr/>
              </p:nvSpPr>
              <p:spPr bwMode="auto">
                <a:xfrm>
                  <a:off x="7303168" y="5562600"/>
                  <a:ext cx="818147" cy="0"/>
                </a:xfrm>
                <a:prstGeom prst="line">
                  <a:avLst/>
                </a:prstGeom>
                <a:noFill/>
                <a:ln w="57150">
                  <a:solidFill>
                    <a:schemeClr val="folHlink"/>
                  </a:solidFill>
                  <a:prstDash val="sysDash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Line 17"/>
                <p:cNvSpPr>
                  <a:spLocks noChangeShapeType="1"/>
                </p:cNvSpPr>
                <p:nvPr/>
              </p:nvSpPr>
              <p:spPr bwMode="auto">
                <a:xfrm flipH="1" flipV="1">
                  <a:off x="6629400" y="1828800"/>
                  <a:ext cx="1491916" cy="678873"/>
                </a:xfrm>
                <a:prstGeom prst="line">
                  <a:avLst/>
                </a:prstGeom>
                <a:noFill/>
                <a:ln w="57150">
                  <a:solidFill>
                    <a:schemeClr val="folHlink"/>
                  </a:solidFill>
                  <a:prstDash val="sysDash"/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6677526" y="2507673"/>
                  <a:ext cx="1443789" cy="424295"/>
                </a:xfrm>
                <a:prstGeom prst="line">
                  <a:avLst/>
                </a:prstGeom>
                <a:noFill/>
                <a:ln w="57150">
                  <a:solidFill>
                    <a:schemeClr val="folHlink"/>
                  </a:solidFill>
                  <a:prstDash val="sysDash"/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cxnSp>
            <p:nvCxnSpPr>
              <p:cNvPr id="23" name="Straight Connector 22"/>
              <p:cNvCxnSpPr/>
              <p:nvPr/>
            </p:nvCxnSpPr>
            <p:spPr>
              <a:xfrm rot="5400000">
                <a:off x="6529635" y="4406721"/>
                <a:ext cx="2869842" cy="1588"/>
              </a:xfrm>
              <a:prstGeom prst="line">
                <a:avLst/>
              </a:prstGeom>
              <a:noFill/>
              <a:ln w="57150">
                <a:solidFill>
                  <a:schemeClr val="folHlink"/>
                </a:solidFill>
                <a:prstDash val="sysDash"/>
                <a:round/>
                <a:headEnd/>
                <a:tailEnd/>
              </a:ln>
              <a:effectLst/>
            </p:spPr>
          </p:cxnSp>
          <p:sp>
            <p:nvSpPr>
              <p:cNvPr id="28" name="Text Box 19"/>
              <p:cNvSpPr txBox="1">
                <a:spLocks noChangeArrowheads="1"/>
              </p:cNvSpPr>
              <p:nvPr/>
            </p:nvSpPr>
            <p:spPr bwMode="auto">
              <a:xfrm flipH="1">
                <a:off x="7837914" y="4267200"/>
                <a:ext cx="413084" cy="369332"/>
              </a:xfrm>
              <a:prstGeom prst="rect">
                <a:avLst/>
              </a:prstGeom>
              <a:solidFill>
                <a:srgbClr val="E4FF97"/>
              </a:solidFill>
              <a:ln w="38100">
                <a:solidFill>
                  <a:srgbClr val="4B3A60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/>
                  <a:t>(-)</a:t>
                </a: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7126356" y="1981200"/>
              <a:ext cx="2286000" cy="523220"/>
              <a:chOff x="7010400" y="3352800"/>
              <a:chExt cx="2286000" cy="523220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7010400" y="3467636"/>
                <a:ext cx="1905000" cy="266164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7137042" y="3352800"/>
                <a:ext cx="609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ym typeface="Wingdings"/>
                  </a:rPr>
                  <a:t></a:t>
                </a:r>
                <a:endParaRPr lang="en-US" sz="2800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7391400" y="3416121"/>
                <a:ext cx="1905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Bernard MT Condensed" pitchFamily="18" charset="0"/>
                    <a:sym typeface="Wingdings 3"/>
                  </a:rPr>
                  <a:t></a:t>
                </a:r>
                <a:r>
                  <a:rPr lang="en-US" dirty="0" err="1" smtClean="0">
                    <a:latin typeface="Bernard MT Condensed" pitchFamily="18" charset="0"/>
                  </a:rPr>
                  <a:t>Clomiphene</a:t>
                </a:r>
                <a:endParaRPr lang="en-US" dirty="0">
                  <a:latin typeface="Bernard MT Condensed" pitchFamily="18" charset="0"/>
                </a:endParaRPr>
              </a:p>
            </p:txBody>
          </p:sp>
        </p:grpSp>
      </p:grpSp>
      <p:sp>
        <p:nvSpPr>
          <p:cNvPr id="40" name="5-Point Star 39"/>
          <p:cNvSpPr/>
          <p:nvPr/>
        </p:nvSpPr>
        <p:spPr>
          <a:xfrm>
            <a:off x="8610600" y="6324600"/>
            <a:ext cx="457200" cy="381000"/>
          </a:xfrm>
          <a:prstGeom prst="star5">
            <a:avLst/>
          </a:prstGeom>
          <a:solidFill>
            <a:srgbClr val="7030A0"/>
          </a:solidFill>
          <a:ln w="12700">
            <a:solidFill>
              <a:srgbClr val="FA00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76200" y="5003442"/>
            <a:ext cx="8792816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500"/>
              </a:lnSpc>
              <a:buClr>
                <a:srgbClr val="FF00FF"/>
              </a:buClr>
              <a:buSzPct val="74000"/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</a:rPr>
              <a:t>Female infertility; </a:t>
            </a:r>
          </a:p>
          <a:p>
            <a:pPr lvl="0">
              <a:lnSpc>
                <a:spcPts val="2500"/>
              </a:lnSpc>
              <a:buClr>
                <a:srgbClr val="FF00FF"/>
              </a:buClr>
              <a:buSzPct val="74000"/>
            </a:pPr>
            <a:r>
              <a:rPr lang="en-US" sz="2400" b="1" dirty="0" smtClean="0">
                <a:latin typeface="Arial Narrow" pitchFamily="34" charset="0"/>
              </a:rPr>
              <a:t>   not due to ovarian or pituitary failure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AU" sz="2400" dirty="0" err="1" smtClean="0">
                <a:ln w="12700">
                  <a:solidFill>
                    <a:srgbClr val="8970A8"/>
                  </a:solidFill>
                </a:ln>
                <a:latin typeface="Bernard MT Condensed" pitchFamily="18" charset="0"/>
              </a:rPr>
              <a:t>Normogonadotrophic</a:t>
            </a:r>
            <a:r>
              <a:rPr lang="en-US" sz="2400" b="1" dirty="0" smtClean="0">
                <a:latin typeface="Arial Narrow" pitchFamily="34" charset="0"/>
              </a:rPr>
              <a:t> </a:t>
            </a:r>
          </a:p>
          <a:p>
            <a:pPr>
              <a:lnSpc>
                <a:spcPts val="2500"/>
              </a:lnSpc>
              <a:buClr>
                <a:srgbClr val="FF00FF"/>
              </a:buClr>
              <a:buSzPct val="74000"/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</a:rPr>
              <a:t>The success rate for 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ovulation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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80% &amp; pregnancy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40% . </a:t>
            </a:r>
          </a:p>
          <a:p>
            <a:pPr>
              <a:lnSpc>
                <a:spcPts val="2500"/>
              </a:lnSpc>
              <a:buClr>
                <a:srgbClr val="FF00FF"/>
              </a:buClr>
              <a:buSzPct val="74000"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</a:t>
            </a:r>
            <a:endParaRPr lang="en-US" sz="2400" b="1" dirty="0" smtClean="0">
              <a:latin typeface="Arial Narrow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98784" y="4572000"/>
            <a:ext cx="1377696" cy="425758"/>
          </a:xfrm>
          <a:prstGeom prst="rect">
            <a:avLst/>
          </a:prstGeom>
          <a:solidFill>
            <a:srgbClr val="745A94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2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Indication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 animBg="1"/>
      <p:bldP spid="37" grpId="0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198784" y="298862"/>
            <a:ext cx="2971800" cy="425758"/>
          </a:xfrm>
          <a:prstGeom prst="rect">
            <a:avLst/>
          </a:prstGeom>
          <a:solidFill>
            <a:srgbClr val="745A94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2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Method of administration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98784" y="832262"/>
            <a:ext cx="3962400" cy="249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err="1" smtClean="0">
                <a:latin typeface="Arial Narrow" pitchFamily="34" charset="0"/>
              </a:rPr>
              <a:t>Clomiphene</a:t>
            </a:r>
            <a:r>
              <a:rPr lang="en-US" sz="2400" b="1" dirty="0" smtClean="0">
                <a:latin typeface="Arial Narrow" pitchFamily="34" charset="0"/>
              </a:rPr>
              <a:t> given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latin typeface="Arial Narrow" pitchFamily="34" charset="0"/>
              </a:rPr>
              <a:t>50 mg/d for 5 days from 5</a:t>
            </a:r>
            <a:r>
              <a:rPr lang="en-US" sz="2400" b="1" baseline="30000" dirty="0" smtClean="0">
                <a:latin typeface="Arial Narrow" pitchFamily="34" charset="0"/>
              </a:rPr>
              <a:t>th</a:t>
            </a:r>
            <a:r>
              <a:rPr lang="en-US" sz="2400" b="1" dirty="0" smtClean="0">
                <a:latin typeface="Arial Narrow" pitchFamily="34" charset="0"/>
              </a:rPr>
              <a:t> day of the cycle to the 10</a:t>
            </a:r>
            <a:r>
              <a:rPr lang="en-US" sz="2400" b="1" baseline="30000" dirty="0" smtClean="0">
                <a:latin typeface="Arial Narrow" pitchFamily="34" charset="0"/>
              </a:rPr>
              <a:t>th</a:t>
            </a:r>
            <a:r>
              <a:rPr lang="en-US" sz="2400" b="1" dirty="0" smtClean="0">
                <a:latin typeface="Arial Narrow" pitchFamily="34" charset="0"/>
              </a:rPr>
              <a:t> day. 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If no response give 100 mg for 5 days again from 5</a:t>
            </a:r>
            <a:r>
              <a:rPr lang="en-US" sz="2400" b="1" baseline="30000" dirty="0" smtClean="0">
                <a:latin typeface="Arial Narrow" pitchFamily="34" charset="0"/>
              </a:rPr>
              <a:t>th</a:t>
            </a:r>
            <a:r>
              <a:rPr lang="en-US" sz="2400" b="1" dirty="0" smtClean="0">
                <a:latin typeface="Arial Narrow" pitchFamily="34" charset="0"/>
              </a:rPr>
              <a:t> to10</a:t>
            </a:r>
            <a:r>
              <a:rPr lang="en-US" sz="2400" b="1" baseline="30000" dirty="0" smtClean="0">
                <a:latin typeface="Arial Narrow" pitchFamily="34" charset="0"/>
              </a:rPr>
              <a:t>th</a:t>
            </a:r>
            <a:r>
              <a:rPr lang="en-US" sz="2400" b="1" dirty="0" smtClean="0">
                <a:latin typeface="Arial Narrow" pitchFamily="34" charset="0"/>
              </a:rPr>
              <a:t> day</a:t>
            </a:r>
          </a:p>
          <a:p>
            <a:pPr>
              <a:lnSpc>
                <a:spcPts val="2500"/>
              </a:lnSpc>
              <a:spcBef>
                <a:spcPts val="1200"/>
              </a:spcBef>
            </a:pPr>
            <a:r>
              <a:rPr lang="en-US" sz="2400" b="1" dirty="0" smtClean="0">
                <a:latin typeface="Arial Narrow" pitchFamily="34" charset="0"/>
              </a:rPr>
              <a:t>Each dose can be repeated not more </a:t>
            </a:r>
            <a:r>
              <a:rPr lang="en-US" sz="2400" b="1" smtClean="0">
                <a:latin typeface="Arial Narrow" pitchFamily="34" charset="0"/>
              </a:rPr>
              <a:t>than 3 </a:t>
            </a:r>
            <a:r>
              <a:rPr lang="en-US" sz="2400" b="1" dirty="0" smtClean="0">
                <a:latin typeface="Arial Narrow" pitchFamily="34" charset="0"/>
              </a:rPr>
              <a:t>cycles .</a:t>
            </a:r>
          </a:p>
        </p:txBody>
      </p:sp>
      <p:sp>
        <p:nvSpPr>
          <p:cNvPr id="60" name="5-Point Star 59"/>
          <p:cNvSpPr/>
          <p:nvPr/>
        </p:nvSpPr>
        <p:spPr>
          <a:xfrm>
            <a:off x="8648163" y="6412605"/>
            <a:ext cx="457200" cy="381000"/>
          </a:xfrm>
          <a:prstGeom prst="star5">
            <a:avLst/>
          </a:prstGeom>
          <a:solidFill>
            <a:srgbClr val="7030A0"/>
          </a:solidFill>
          <a:ln w="12700">
            <a:solidFill>
              <a:srgbClr val="FA00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152400" y="4852273"/>
            <a:ext cx="4800600" cy="1695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ts val="2500"/>
              </a:lnSpc>
              <a:buClr>
                <a:srgbClr val="FF00FF"/>
              </a:buClr>
              <a:buSzPct val="74000"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1.Hot Flushes  &amp; breast tenderness </a:t>
            </a:r>
          </a:p>
          <a:p>
            <a:pPr marL="457200" indent="-457200">
              <a:lnSpc>
                <a:spcPts val="2500"/>
              </a:lnSpc>
              <a:buClr>
                <a:srgbClr val="FF00FF"/>
              </a:buClr>
              <a:buSzPct val="74000"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2. Gastric upset (nausea and vomiting) </a:t>
            </a:r>
          </a:p>
          <a:p>
            <a:pPr>
              <a:lnSpc>
                <a:spcPts val="2500"/>
              </a:lnSpc>
              <a:buClr>
                <a:srgbClr val="FF00FF"/>
              </a:buClr>
              <a:buSzPct val="74000"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3. Visual disturbances (reversible) </a:t>
            </a:r>
          </a:p>
          <a:p>
            <a:pPr>
              <a:lnSpc>
                <a:spcPts val="2500"/>
              </a:lnSpc>
              <a:buClr>
                <a:srgbClr val="FF00FF"/>
              </a:buClr>
              <a:buSzPct val="74000"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4.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 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nervous tension &amp; depression</a:t>
            </a:r>
          </a:p>
          <a:p>
            <a:pPr>
              <a:lnSpc>
                <a:spcPts val="2500"/>
              </a:lnSpc>
              <a:buClr>
                <a:srgbClr val="FF00FF"/>
              </a:buClr>
              <a:buSzPct val="74000"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5. Skin rashes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28600" y="4261609"/>
            <a:ext cx="838200" cy="425758"/>
          </a:xfrm>
          <a:prstGeom prst="rect">
            <a:avLst/>
          </a:prstGeom>
          <a:solidFill>
            <a:srgbClr val="745A94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2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ADRs</a:t>
            </a:r>
          </a:p>
        </p:txBody>
      </p:sp>
      <p:sp>
        <p:nvSpPr>
          <p:cNvPr id="73" name="Rectangle 72"/>
          <p:cNvSpPr/>
          <p:nvPr/>
        </p:nvSpPr>
        <p:spPr>
          <a:xfrm>
            <a:off x="4876800" y="4873665"/>
            <a:ext cx="3810000" cy="3298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buClr>
                <a:srgbClr val="FF00FF"/>
              </a:buClr>
              <a:buSzPct val="74000"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6. Fatigue </a:t>
            </a:r>
          </a:p>
          <a:p>
            <a:pPr>
              <a:lnSpc>
                <a:spcPts val="2500"/>
              </a:lnSpc>
              <a:buClr>
                <a:srgbClr val="FF00FF"/>
              </a:buClr>
              <a:buSzPct val="74000"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7. Weight gain </a:t>
            </a:r>
          </a:p>
          <a:p>
            <a:pPr>
              <a:lnSpc>
                <a:spcPts val="2500"/>
              </a:lnSpc>
              <a:buClr>
                <a:srgbClr val="FF00FF"/>
              </a:buClr>
              <a:buSzPct val="74000"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8. Hair loss (reversible)</a:t>
            </a:r>
          </a:p>
          <a:p>
            <a:pPr>
              <a:lnSpc>
                <a:spcPts val="2500"/>
              </a:lnSpc>
              <a:buClr>
                <a:srgbClr val="FF00FF"/>
              </a:buClr>
              <a:buSzPct val="74000"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9. </a:t>
            </a:r>
            <a:r>
              <a:rPr lang="en-US" sz="2400" b="1" dirty="0" err="1" smtClean="0">
                <a:latin typeface="Arial Narrow" pitchFamily="34" charset="0"/>
                <a:cs typeface="Times New Roman" pitchFamily="18" charset="0"/>
              </a:rPr>
              <a:t>Hyperstimulation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of the             ovaries &amp; high incidence of multiple birth. </a:t>
            </a:r>
          </a:p>
          <a:p>
            <a:pPr>
              <a:lnSpc>
                <a:spcPts val="2500"/>
              </a:lnSpc>
              <a:buClr>
                <a:srgbClr val="FF00FF"/>
              </a:buClr>
              <a:buSzPct val="74000"/>
            </a:pPr>
            <a:endParaRPr lang="en-US" sz="2400" b="1" dirty="0" smtClean="0">
              <a:latin typeface="Arial Narrow" pitchFamily="34" charset="0"/>
              <a:cs typeface="Times New Roman" pitchFamily="18" charset="0"/>
            </a:endParaRPr>
          </a:p>
          <a:p>
            <a:pPr>
              <a:lnSpc>
                <a:spcPts val="2500"/>
              </a:lnSpc>
              <a:buClr>
                <a:srgbClr val="FF00FF"/>
              </a:buClr>
              <a:buSzPct val="74000"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      </a:t>
            </a:r>
          </a:p>
          <a:p>
            <a:pPr>
              <a:lnSpc>
                <a:spcPts val="2500"/>
              </a:lnSpc>
              <a:buClr>
                <a:srgbClr val="FF00FF"/>
              </a:buClr>
              <a:buSzPct val="74000"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          </a:t>
            </a:r>
          </a:p>
          <a:p>
            <a:pPr>
              <a:lnSpc>
                <a:spcPts val="2500"/>
              </a:lnSpc>
              <a:buClr>
                <a:srgbClr val="FF00FF"/>
              </a:buClr>
              <a:buSzPct val="74000"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          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880358"/>
              </p:ext>
            </p:extLst>
          </p:nvPr>
        </p:nvGraphicFramePr>
        <p:xfrm>
          <a:off x="2914962" y="-1066800"/>
          <a:ext cx="5954713" cy="475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Document" r:id="rId4" imgW="5955230" imgH="4752347" progId="Word.Document.12">
                  <p:embed/>
                </p:oleObj>
              </mc:Choice>
              <mc:Fallback>
                <p:oleObj name="Document" r:id="rId4" imgW="5955230" imgH="4752347" progId="Word.Document.12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4962" y="-1066800"/>
                        <a:ext cx="5954713" cy="4752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build="p"/>
      <p:bldP spid="71" grpId="0" build="p"/>
      <p:bldP spid="72" grpId="0" animBg="1"/>
      <p:bldP spid="7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28600" y="942866"/>
            <a:ext cx="8763000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Is similar &amp; alternative to </a:t>
            </a:r>
            <a:r>
              <a:rPr lang="en-US" sz="2400" b="1" dirty="0" err="1" smtClean="0">
                <a:latin typeface="Arial Narrow" pitchFamily="34" charset="0"/>
              </a:rPr>
              <a:t>clomiphene</a:t>
            </a:r>
            <a:endParaRPr lang="en-US" sz="2400" b="1" dirty="0" smtClean="0">
              <a:latin typeface="Arial Narrow" pitchFamily="34" charset="0"/>
            </a:endParaRPr>
          </a:p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But </a:t>
            </a:r>
            <a:r>
              <a:rPr lang="en-US" sz="2400" b="1" u="heavy" dirty="0" smtClean="0">
                <a:uFill>
                  <a:solidFill>
                    <a:srgbClr val="FF00FF"/>
                  </a:solidFill>
                </a:uFill>
                <a:latin typeface="Arial Narrow" pitchFamily="34" charset="0"/>
              </a:rPr>
              <a:t>differ in being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rgbClr val="F200F2"/>
                </a:solidFill>
                <a:latin typeface="Arial Narrow" pitchFamily="34" charset="0"/>
              </a:rPr>
              <a:t>Non Steroidal</a:t>
            </a:r>
            <a:endParaRPr lang="en-US" sz="2400" dirty="0">
              <a:solidFill>
                <a:srgbClr val="F200F2"/>
              </a:solidFill>
              <a:latin typeface="Arial Narrow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" y="1752600"/>
            <a:ext cx="8534400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buClr>
                <a:srgbClr val="FA00FA"/>
              </a:buClr>
              <a:buSzPct val="83000"/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</a:rPr>
              <a:t>Used in palliative treatment of estrogen receptor- positive </a:t>
            </a:r>
            <a:r>
              <a:rPr lang="en-US" sz="2400" b="1" smtClean="0">
                <a:latin typeface="Arial Narrow" pitchFamily="34" charset="0"/>
              </a:rPr>
              <a:t>breast cancer.</a:t>
            </a:r>
            <a:endParaRPr lang="en-US" sz="2200" b="1" i="1" dirty="0" smtClean="0">
              <a:latin typeface="Arial Narrow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381000"/>
            <a:ext cx="1828800" cy="461665"/>
          </a:xfrm>
          <a:prstGeom prst="rect">
            <a:avLst/>
          </a:prstGeom>
          <a:solidFill>
            <a:schemeClr val="bg1"/>
          </a:solidFill>
          <a:ln>
            <a:solidFill>
              <a:srgbClr val="8970A8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8970A8"/>
                </a:solidFill>
                <a:latin typeface="Bernard MT Condensed" pitchFamily="18" charset="0"/>
              </a:rPr>
              <a:t>2. TAMOXIFEN</a:t>
            </a:r>
            <a:endParaRPr lang="en-US" sz="2400" dirty="0">
              <a:solidFill>
                <a:srgbClr val="8970A8"/>
              </a:solidFill>
              <a:latin typeface="Harlow Solid Italic" pitchFamily="82" charset="0"/>
            </a:endParaRPr>
          </a:p>
        </p:txBody>
      </p:sp>
      <p:sp>
        <p:nvSpPr>
          <p:cNvPr id="19" name="5-Point Star 18"/>
          <p:cNvSpPr/>
          <p:nvPr/>
        </p:nvSpPr>
        <p:spPr>
          <a:xfrm>
            <a:off x="8610600" y="6324600"/>
            <a:ext cx="457200" cy="381000"/>
          </a:xfrm>
          <a:prstGeom prst="star5">
            <a:avLst/>
          </a:prstGeom>
          <a:solidFill>
            <a:srgbClr val="7030A0"/>
          </a:solidFill>
          <a:ln w="12700">
            <a:solidFill>
              <a:srgbClr val="FA00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4800" y="2667000"/>
            <a:ext cx="3531736" cy="4129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500"/>
              </a:lnSpc>
              <a:buClr>
                <a:srgbClr val="FA00FA"/>
              </a:buClr>
              <a:buSzPct val="83000"/>
              <a:buFont typeface="Wingdings" pitchFamily="2" charset="2"/>
              <a:buChar char="Ø"/>
            </a:pPr>
            <a:r>
              <a:rPr lang="en-US" sz="2400" b="1" i="1" dirty="0" smtClean="0">
                <a:latin typeface="Arial Narrow" pitchFamily="34" charset="0"/>
              </a:rPr>
              <a:t>But why not clomiphene ?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5638800" y="1219200"/>
            <a:ext cx="2819400" cy="1371600"/>
          </a:xfrm>
          <a:prstGeom prst="rect">
            <a:avLst/>
          </a:prstGeom>
          <a:solidFill>
            <a:srgbClr val="CC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5638800" y="2667000"/>
            <a:ext cx="2819400" cy="1295400"/>
          </a:xfrm>
          <a:prstGeom prst="rect">
            <a:avLst/>
          </a:prstGeom>
          <a:solidFill>
            <a:srgbClr val="CCFF66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4" descr="http://3.bp.blogspot.com/_gdUOaDXBVdY/SBsur-9K08I/AAAAAAAAFqQ/g-sBCHd5j_M/s400/fertilized_ovum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28600" y="-67962"/>
            <a:ext cx="1495552" cy="1515762"/>
          </a:xfrm>
          <a:prstGeom prst="rect">
            <a:avLst/>
          </a:prstGeom>
          <a:noFill/>
        </p:spPr>
      </p:pic>
      <p:sp>
        <p:nvSpPr>
          <p:cNvPr id="48" name="5-Point Star 47"/>
          <p:cNvSpPr/>
          <p:nvPr/>
        </p:nvSpPr>
        <p:spPr>
          <a:xfrm>
            <a:off x="8433516" y="115911"/>
            <a:ext cx="457200" cy="381000"/>
          </a:xfrm>
          <a:prstGeom prst="star5">
            <a:avLst/>
          </a:prstGeom>
          <a:solidFill>
            <a:srgbClr val="7030A0"/>
          </a:solidFill>
          <a:ln w="12700">
            <a:solidFill>
              <a:srgbClr val="FA00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51"/>
          <p:cNvGrpSpPr/>
          <p:nvPr/>
        </p:nvGrpSpPr>
        <p:grpSpPr>
          <a:xfrm>
            <a:off x="5257800" y="1194516"/>
            <a:ext cx="3581400" cy="4876800"/>
            <a:chOff x="4992756" y="1194516"/>
            <a:chExt cx="3846444" cy="4876800"/>
          </a:xfrm>
        </p:grpSpPr>
        <p:sp>
          <p:nvSpPr>
            <p:cNvPr id="24" name="Rectangle 3"/>
            <p:cNvSpPr txBox="1">
              <a:spLocks noChangeArrowheads="1"/>
            </p:cNvSpPr>
            <p:nvPr/>
          </p:nvSpPr>
          <p:spPr>
            <a:xfrm>
              <a:off x="4992756" y="1194516"/>
              <a:ext cx="2788642" cy="4876800"/>
            </a:xfrm>
            <a:prstGeom prst="rect">
              <a:avLst/>
            </a:prstGeom>
            <a:ln/>
          </p:spPr>
          <p:txBody>
            <a:bodyPr vert="horz" lIns="91440" tIns="45720" rIns="91440" bIns="45720" rtlCol="0">
              <a:normAutofit/>
            </a:bodyPr>
            <a:lstStyle/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 Hypothalamus</a:t>
              </a:r>
              <a:b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</a:b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A00FA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</a:t>
              </a:r>
              <a:endPara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A00FA"/>
                </a:solidFill>
                <a:effectLst/>
                <a:uLnTx/>
                <a:uFillTx/>
                <a:latin typeface="Bernard MT Condensed" pitchFamily="18" charset="0"/>
                <a:ea typeface="+mn-ea"/>
                <a:cs typeface="Aharoni" pitchFamily="2" charset="-79"/>
              </a:endParaRP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Arial" pitchFamily="34" charset="0"/>
                </a:rPr>
                <a:t>     </a:t>
              </a:r>
              <a:r>
                <a:rPr kumimoji="0" lang="en-US" sz="2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GnRH</a:t>
              </a:r>
              <a:endPara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A00FA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     </a:t>
              </a: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Anterior Pituitary</a:t>
              </a:r>
              <a:b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</a:b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A00FA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</a:t>
              </a:r>
              <a:endPara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03EE3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endParaRP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 FSH / LH</a:t>
              </a:r>
              <a:b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</a:b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A00FA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 </a:t>
              </a:r>
              <a:endPara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03EE3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endParaRP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    Ovary</a:t>
              </a: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A00FA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      </a:t>
              </a:r>
              <a:endPara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  Estrogen</a:t>
              </a: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   </a:t>
              </a:r>
              <a:r>
                <a:rPr kumimoji="0" lang="en-US" sz="2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Progestins</a:t>
              </a: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6" name="Line 17"/>
            <p:cNvSpPr>
              <a:spLocks noChangeShapeType="1"/>
            </p:cNvSpPr>
            <p:nvPr/>
          </p:nvSpPr>
          <p:spPr bwMode="auto">
            <a:xfrm flipH="1" flipV="1">
              <a:off x="7467600" y="1383506"/>
              <a:ext cx="1033447" cy="851919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18"/>
            <p:cNvSpPr>
              <a:spLocks noChangeShapeType="1"/>
            </p:cNvSpPr>
            <p:nvPr/>
          </p:nvSpPr>
          <p:spPr bwMode="auto">
            <a:xfrm flipH="1">
              <a:off x="7500937" y="2222546"/>
              <a:ext cx="1000110" cy="532449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 rot="16200000" flipH="1">
              <a:off x="6986092" y="3711747"/>
              <a:ext cx="3061946" cy="30163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prstDash val="sysDash"/>
              <a:round/>
              <a:headEnd/>
              <a:tailEnd/>
            </a:ln>
            <a:effectLst/>
          </p:spPr>
        </p:cxnSp>
        <p:sp>
          <p:nvSpPr>
            <p:cNvPr id="42" name="Text Box 19"/>
            <p:cNvSpPr txBox="1">
              <a:spLocks noChangeArrowheads="1"/>
            </p:cNvSpPr>
            <p:nvPr/>
          </p:nvSpPr>
          <p:spPr bwMode="auto">
            <a:xfrm flipH="1">
              <a:off x="8351542" y="3506706"/>
              <a:ext cx="487658" cy="409294"/>
            </a:xfrm>
            <a:prstGeom prst="rect">
              <a:avLst/>
            </a:prstGeom>
            <a:solidFill>
              <a:srgbClr val="E4FF97"/>
            </a:solidFill>
            <a:ln w="38100">
              <a:solidFill>
                <a:srgbClr val="4B3A60"/>
              </a:solidFill>
              <a:prstDash val="solid"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/>
                <a:t>(-)</a:t>
              </a:r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 rot="10800000">
              <a:off x="7391400" y="5257800"/>
              <a:ext cx="1143000" cy="1588"/>
            </a:xfrm>
            <a:prstGeom prst="straightConnector1">
              <a:avLst/>
            </a:prstGeom>
            <a:noFill/>
            <a:ln w="57150">
              <a:solidFill>
                <a:schemeClr val="folHlink"/>
              </a:solidFill>
              <a:prstDash val="sysDash"/>
              <a:round/>
              <a:headEnd/>
              <a:tailEnd/>
            </a:ln>
            <a:effectLst/>
          </p:spPr>
        </p:cxnSp>
      </p:grpSp>
      <p:sp>
        <p:nvSpPr>
          <p:cNvPr id="57" name="Rectangle 56"/>
          <p:cNvSpPr/>
          <p:nvPr/>
        </p:nvSpPr>
        <p:spPr>
          <a:xfrm flipH="1">
            <a:off x="8534400" y="1299696"/>
            <a:ext cx="461665" cy="2107308"/>
          </a:xfrm>
          <a:prstGeom prst="rect">
            <a:avLst/>
          </a:prstGeom>
        </p:spPr>
        <p:txBody>
          <a:bodyPr vert="vert"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</a:pPr>
            <a:r>
              <a:rPr lang="en-AU" dirty="0" err="1" smtClean="0">
                <a:ln w="12700">
                  <a:solidFill>
                    <a:srgbClr val="8970A8"/>
                  </a:solidFill>
                </a:ln>
                <a:latin typeface="Bernard MT Condensed" pitchFamily="18" charset="0"/>
              </a:rPr>
              <a:t>Hypothalamo</a:t>
            </a:r>
            <a:r>
              <a:rPr lang="en-AU" dirty="0" smtClean="0">
                <a:ln w="12700">
                  <a:solidFill>
                    <a:srgbClr val="8970A8"/>
                  </a:solidFill>
                </a:ln>
                <a:latin typeface="Bernard MT Condensed" pitchFamily="18" charset="0"/>
              </a:rPr>
              <a:t>-pituitary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92111" y="2109991"/>
            <a:ext cx="2755005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SERMs; </a:t>
            </a:r>
          </a:p>
          <a:p>
            <a:pPr>
              <a:lnSpc>
                <a:spcPts val="2200"/>
              </a:lnSpc>
            </a:pPr>
            <a:r>
              <a:rPr lang="en-US" sz="2200" b="1" spc="-50" dirty="0" err="1" smtClean="0">
                <a:solidFill>
                  <a:srgbClr val="6600FF"/>
                </a:solidFill>
                <a:latin typeface="Arial Narrow" pitchFamily="34" charset="0"/>
                <a:sym typeface="Symbol" pitchFamily="18" charset="2"/>
              </a:rPr>
              <a:t>Clomiphene</a:t>
            </a:r>
            <a:endParaRPr lang="en-US" sz="2200" b="1" spc="-50" dirty="0" smtClean="0">
              <a:solidFill>
                <a:srgbClr val="6600FF"/>
              </a:solidFill>
              <a:latin typeface="Arial Narrow" pitchFamily="34" charset="0"/>
              <a:sym typeface="Symbol" pitchFamily="18" charset="2"/>
            </a:endParaRPr>
          </a:p>
          <a:p>
            <a:pPr>
              <a:lnSpc>
                <a:spcPts val="2200"/>
              </a:lnSpc>
            </a:pPr>
            <a:r>
              <a:rPr lang="en-US" sz="2200" b="1" spc="-50" dirty="0" err="1" smtClean="0">
                <a:solidFill>
                  <a:srgbClr val="6600FF"/>
                </a:solidFill>
                <a:latin typeface="Arial Narrow" pitchFamily="34" charset="0"/>
                <a:sym typeface="Symbol" pitchFamily="18" charset="2"/>
              </a:rPr>
              <a:t>Tamoxifen</a:t>
            </a:r>
            <a:endParaRPr lang="en-US" sz="2200" b="1" spc="-50" dirty="0" smtClean="0">
              <a:solidFill>
                <a:srgbClr val="6600FF"/>
              </a:solidFill>
              <a:latin typeface="Arial Narrow" pitchFamily="34" charset="0"/>
              <a:sym typeface="Symbol" pitchFamily="18" charset="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85800" y="4038600"/>
            <a:ext cx="1905000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de-DE" sz="2200" b="1" dirty="0" smtClean="0">
                <a:latin typeface="Arial Narrow" pitchFamily="34" charset="0"/>
              </a:rPr>
              <a:t>GnRH-agonists</a:t>
            </a:r>
          </a:p>
          <a:p>
            <a:pPr>
              <a:lnSpc>
                <a:spcPts val="2200"/>
              </a:lnSpc>
            </a:pPr>
            <a:r>
              <a:rPr lang="en-US" sz="2200" b="1" spc="-50" dirty="0" err="1" smtClean="0">
                <a:solidFill>
                  <a:srgbClr val="6600FF"/>
                </a:solidFill>
                <a:latin typeface="Arial Narrow" pitchFamily="34" charset="0"/>
              </a:rPr>
              <a:t>Leuprolin</a:t>
            </a:r>
            <a:endParaRPr lang="en-US" sz="2200" b="1" spc="-50" dirty="0" smtClean="0">
              <a:solidFill>
                <a:srgbClr val="6600FF"/>
              </a:solidFill>
              <a:latin typeface="Arial Narrow" pitchFamily="34" charset="0"/>
            </a:endParaRPr>
          </a:p>
          <a:p>
            <a:pPr>
              <a:lnSpc>
                <a:spcPts val="2200"/>
              </a:lnSpc>
            </a:pPr>
            <a:r>
              <a:rPr lang="en-US" sz="2200" b="1" spc="-50" dirty="0" err="1" smtClean="0">
                <a:solidFill>
                  <a:srgbClr val="6600FF"/>
                </a:solidFill>
                <a:latin typeface="Arial Narrow" pitchFamily="34" charset="0"/>
              </a:rPr>
              <a:t>Goserelin</a:t>
            </a:r>
            <a:endParaRPr lang="en-US" sz="2200" b="1" spc="-50" dirty="0" smtClean="0">
              <a:solidFill>
                <a:srgbClr val="6600FF"/>
              </a:solidFill>
              <a:latin typeface="Arial Narrow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75953" y="533400"/>
            <a:ext cx="40099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AU" sz="3600" b="1" cap="none" spc="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Ovulation Induction</a:t>
            </a:r>
            <a:endParaRPr lang="en-US" sz="36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grpSp>
        <p:nvGrpSpPr>
          <p:cNvPr id="7" name="Group 66"/>
          <p:cNvGrpSpPr/>
          <p:nvPr/>
        </p:nvGrpSpPr>
        <p:grpSpPr>
          <a:xfrm>
            <a:off x="1560872" y="1219994"/>
            <a:ext cx="1106128" cy="2804372"/>
            <a:chOff x="4795788" y="4193382"/>
            <a:chExt cx="1106128" cy="2804372"/>
          </a:xfrm>
        </p:grpSpPr>
        <p:sp>
          <p:nvSpPr>
            <p:cNvPr id="68" name="Rectangle 67"/>
            <p:cNvSpPr/>
            <p:nvPr/>
          </p:nvSpPr>
          <p:spPr>
            <a:xfrm>
              <a:off x="4795788" y="6571996"/>
              <a:ext cx="1106128" cy="425758"/>
            </a:xfrm>
            <a:prstGeom prst="rect">
              <a:avLst/>
            </a:prstGeom>
            <a:solidFill>
              <a:srgbClr val="745A94"/>
            </a:solidFill>
            <a:ln w="28575">
              <a:solidFill>
                <a:srgbClr val="FF00FF"/>
              </a:solidFill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ts val="2600"/>
                </a:lnSpc>
              </a:pPr>
              <a:r>
                <a:rPr lang="en-US" sz="2400" dirty="0" smtClean="0">
                  <a:solidFill>
                    <a:srgbClr val="F3F3F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ernard MT Condensed" pitchFamily="18" charset="0"/>
                </a:rPr>
                <a:t>2.GnRH</a:t>
              </a:r>
            </a:p>
          </p:txBody>
        </p:sp>
        <p:cxnSp>
          <p:nvCxnSpPr>
            <p:cNvPr id="69" name="Straight Arrow Connector 68"/>
            <p:cNvCxnSpPr/>
            <p:nvPr/>
          </p:nvCxnSpPr>
          <p:spPr>
            <a:xfrm rot="5400000">
              <a:off x="4535488" y="5373688"/>
              <a:ext cx="2362200" cy="1588"/>
            </a:xfrm>
            <a:prstGeom prst="straightConnector1">
              <a:avLst/>
            </a:prstGeom>
            <a:ln w="57150">
              <a:solidFill>
                <a:srgbClr val="FA00F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69"/>
          <p:cNvGrpSpPr/>
          <p:nvPr/>
        </p:nvGrpSpPr>
        <p:grpSpPr>
          <a:xfrm>
            <a:off x="318753" y="1231799"/>
            <a:ext cx="2119647" cy="815532"/>
            <a:chOff x="152400" y="4203599"/>
            <a:chExt cx="2133601" cy="815532"/>
          </a:xfrm>
        </p:grpSpPr>
        <p:sp>
          <p:nvSpPr>
            <p:cNvPr id="71" name="Rectangle 70"/>
            <p:cNvSpPr/>
            <p:nvPr/>
          </p:nvSpPr>
          <p:spPr>
            <a:xfrm>
              <a:off x="152400" y="4580549"/>
              <a:ext cx="2133601" cy="438582"/>
            </a:xfrm>
            <a:prstGeom prst="rect">
              <a:avLst/>
            </a:prstGeom>
            <a:solidFill>
              <a:srgbClr val="745A94"/>
            </a:solidFill>
            <a:ln w="28575">
              <a:solidFill>
                <a:srgbClr val="FF00FF"/>
              </a:solidFill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sz="2400" dirty="0" smtClean="0">
                  <a:solidFill>
                    <a:srgbClr val="F3F3F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ernard MT Condensed" pitchFamily="18" charset="0"/>
                </a:rPr>
                <a:t>1.Antiestrogens</a:t>
              </a:r>
              <a:endParaRPr lang="en-US" sz="2400" dirty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endParaRPr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 rot="5400000">
              <a:off x="534194" y="4355205"/>
              <a:ext cx="304800" cy="1588"/>
            </a:xfrm>
            <a:prstGeom prst="straightConnector1">
              <a:avLst/>
            </a:prstGeom>
            <a:ln w="57150">
              <a:solidFill>
                <a:srgbClr val="FA00F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3" name="Straight Arrow Connector 72"/>
          <p:cNvCxnSpPr/>
          <p:nvPr/>
        </p:nvCxnSpPr>
        <p:spPr>
          <a:xfrm>
            <a:off x="852153" y="1207395"/>
            <a:ext cx="1628725" cy="0"/>
          </a:xfrm>
          <a:prstGeom prst="straightConnector1">
            <a:avLst/>
          </a:prstGeom>
          <a:ln w="57150">
            <a:solidFill>
              <a:srgbClr val="FA00FA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 flipH="1">
            <a:off x="8534400" y="4696760"/>
            <a:ext cx="461665" cy="789640"/>
          </a:xfrm>
          <a:prstGeom prst="rect">
            <a:avLst/>
          </a:prstGeom>
        </p:spPr>
        <p:txBody>
          <a:bodyPr vert="vert"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</a:pPr>
            <a:r>
              <a:rPr lang="en-AU" dirty="0" smtClean="0">
                <a:ln w="12700">
                  <a:solidFill>
                    <a:srgbClr val="8970A8"/>
                  </a:solidFill>
                </a:ln>
                <a:latin typeface="Bernard MT Condensed" pitchFamily="18" charset="0"/>
              </a:rPr>
              <a:t>Ovarian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74" grpId="0" animBg="1"/>
      <p:bldP spid="58" grpId="0"/>
      <p:bldP spid="59" grpId="0"/>
      <p:bldP spid="6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GONADOTROPIN RELEASING HORMONE (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GnRH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b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Uses: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   Induction of ovulation in patients with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hypothalmic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amenorrhea (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GnRH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deficient) </a:t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110000"/>
              </a:lnSpc>
              <a:spcBef>
                <a:spcPts val="1200"/>
              </a:spcBef>
              <a:buFontTx/>
              <a:buNone/>
            </a:pP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Analgoues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with agonist activity: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Leuprolin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Goserelin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eaLnBrk="1" hangingPunct="1">
              <a:lnSpc>
                <a:spcPct val="110000"/>
              </a:lnSpc>
              <a:spcBef>
                <a:spcPts val="1200"/>
              </a:spcBef>
              <a:buFontTx/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GnRH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and agonists, given S.C. in a </a:t>
            </a:r>
            <a:r>
              <a:rPr lang="en-US" sz="24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pulsatile</a:t>
            </a:r>
            <a:r>
              <a:rPr lang="en-US" sz="2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(drip)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  to stimulate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gonadotropin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release (1 – 10 µg / 60 – 120 min)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              Start from day 2-3 of cycle up to day 10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  Given </a:t>
            </a:r>
            <a:r>
              <a:rPr lang="en-US" sz="2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continuously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when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gonadal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suppression is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  desirable e.g.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  precocious puberty and advanced breast cancer in women </a:t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  and prostatic cancer in men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5741</TotalTime>
  <Words>612</Words>
  <Application>Microsoft Office PowerPoint</Application>
  <PresentationFormat>On-screen Show (4:3)</PresentationFormat>
  <Paragraphs>218</Paragraphs>
  <Slides>17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2" baseType="lpstr">
      <vt:lpstr>Aharoni</vt:lpstr>
      <vt:lpstr>Arial</vt:lpstr>
      <vt:lpstr>Arial Black</vt:lpstr>
      <vt:lpstr>Arial Narrow</vt:lpstr>
      <vt:lpstr>Bernard MT Condensed</vt:lpstr>
      <vt:lpstr>Calibri</vt:lpstr>
      <vt:lpstr>Cordia New</vt:lpstr>
      <vt:lpstr>Harlow Solid Italic</vt:lpstr>
      <vt:lpstr>Symbol</vt:lpstr>
      <vt:lpstr>Times New Roman</vt:lpstr>
      <vt:lpstr>Wingdings</vt:lpstr>
      <vt:lpstr>Wingdings 2</vt:lpstr>
      <vt:lpstr>Wingdings 3</vt:lpstr>
      <vt:lpstr>Office Theme</vt:lpstr>
      <vt:lpstr>Document</vt:lpstr>
      <vt:lpstr>Prof. Mohamad Alhumayyd  Dept. of Pharmacology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5.POLYCYSTIC OVARIAN SYNDROME (PCOS) </vt:lpstr>
      <vt:lpstr>PowerPoint Presentation</vt:lpstr>
    </vt:vector>
  </TitlesOfParts>
  <Company>KKUH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DR.OMNIA</dc:creator>
  <cp:lastModifiedBy>kk105041</cp:lastModifiedBy>
  <cp:revision>272</cp:revision>
  <dcterms:created xsi:type="dcterms:W3CDTF">2011-01-18T06:03:43Z</dcterms:created>
  <dcterms:modified xsi:type="dcterms:W3CDTF">2016-04-04T05:14:03Z</dcterms:modified>
</cp:coreProperties>
</file>