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2" r:id="rId4"/>
    <p:sldId id="316" r:id="rId5"/>
    <p:sldId id="319" r:id="rId6"/>
    <p:sldId id="309" r:id="rId7"/>
    <p:sldId id="310" r:id="rId8"/>
    <p:sldId id="320" r:id="rId9"/>
    <p:sldId id="311" r:id="rId10"/>
    <p:sldId id="271" r:id="rId11"/>
    <p:sldId id="284" r:id="rId12"/>
    <p:sldId id="312" r:id="rId13"/>
    <p:sldId id="308" r:id="rId14"/>
    <p:sldId id="289" r:id="rId15"/>
    <p:sldId id="297" r:id="rId16"/>
    <p:sldId id="314" r:id="rId17"/>
    <p:sldId id="302" r:id="rId18"/>
    <p:sldId id="317" r:id="rId19"/>
    <p:sldId id="299" r:id="rId20"/>
    <p:sldId id="305" r:id="rId21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CC"/>
    <a:srgbClr val="C40025"/>
    <a:srgbClr val="0099FF"/>
    <a:srgbClr val="A50021"/>
    <a:srgbClr val="D9FF6D"/>
    <a:srgbClr val="008000"/>
    <a:srgbClr val="CCFF33"/>
    <a:srgbClr val="00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75E9BCB-CF9C-4869-A69B-C3299A1BBF5F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85B743E-BB3D-484D-8342-2D5894814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13/07/1437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0" Type="http://schemas.openxmlformats.org/officeDocument/2006/relationships/hyperlink" Target="http://fotosa.ru/stock_photo/Creatas_JI/p_439504.jpg" TargetMode="External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fotosa.ru/stock_photo/Creatas_JI/p_439504.jp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1187624" y="188640"/>
            <a:ext cx="5904657" cy="52322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square">
            <a:spAutoFit/>
          </a:bodyPr>
          <a:lstStyle/>
          <a:p>
            <a:pPr indent="-342900" algn="ctr"/>
            <a:r>
              <a:rPr lang="en-US" sz="2800" b="1" dirty="0" smtClean="0">
                <a:solidFill>
                  <a:srgbClr val="FF66FF"/>
                </a:solidFill>
                <a:latin typeface="Bernard MT Condensed" pitchFamily="18" charset="0"/>
              </a:rPr>
              <a:t>Mechanism of action of testosterone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683" y="870536"/>
            <a:ext cx="7756693" cy="40774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spc="-30" dirty="0" smtClean="0">
                <a:solidFill>
                  <a:srgbClr val="00B050"/>
                </a:solidFill>
                <a:latin typeface="Bernard MT Condensed" pitchFamily="18" charset="0"/>
              </a:rPr>
              <a:t>A</a:t>
            </a:r>
            <a:r>
              <a:rPr lang="en-US" sz="2000" b="1" spc="-30" dirty="0" smtClean="0">
                <a:solidFill>
                  <a:srgbClr val="00B050"/>
                </a:solidFill>
              </a:rPr>
              <a:t>.(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prostate,seminal</a:t>
            </a:r>
            <a:r>
              <a:rPr lang="en-US" sz="2000" b="1" spc="-30" dirty="0" smtClean="0">
                <a:solidFill>
                  <a:srgbClr val="00B050"/>
                </a:solidFill>
              </a:rPr>
              <a:t> vesicles converted by </a:t>
            </a:r>
            <a:r>
              <a:rPr lang="el-GR" sz="2000" b="1" spc="-30" dirty="0" smtClean="0">
                <a:solidFill>
                  <a:srgbClr val="00B050"/>
                </a:solidFill>
                <a:cs typeface="Times New Roman"/>
              </a:rPr>
              <a:t>α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-</a:t>
            </a:r>
            <a:r>
              <a:rPr lang="en-US" sz="2000" b="1" spc="-30" dirty="0" err="1" smtClean="0">
                <a:solidFill>
                  <a:srgbClr val="00B050"/>
                </a:solidFill>
                <a:cs typeface="Times New Roman"/>
              </a:rPr>
              <a:t>reductase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 to DHT</a:t>
            </a:r>
            <a:endParaRPr lang="en-US" sz="2000" b="1" spc="-30" dirty="0">
              <a:solidFill>
                <a:srgbClr val="00B05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18615" y="1497127"/>
            <a:ext cx="6408712" cy="4752528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372763" y="6312278"/>
              <a:ext cx="1430458" cy="37559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102704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B0F0"/>
                </a:solidFill>
                <a:latin typeface="Bernard MT Condensed" pitchFamily="18" charset="0"/>
              </a:rPr>
              <a:t>B. 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Bones and Brain</a:t>
            </a:r>
          </a:p>
          <a:p>
            <a:pPr indent="-342900">
              <a:lnSpc>
                <a:spcPts val="2600"/>
              </a:lnSpc>
            </a:pPr>
            <a:r>
              <a:rPr lang="en-US" sz="2400" b="1" spc="-30" dirty="0" err="1" smtClean="0">
                <a:solidFill>
                  <a:srgbClr val="FF0000"/>
                </a:solidFill>
                <a:latin typeface="Bernard MT Condensed" pitchFamily="18" charset="0"/>
              </a:rPr>
              <a:t>Testesterone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 is metabolized to </a:t>
            </a:r>
            <a:r>
              <a:rPr lang="en-US" sz="2400" b="1" spc="-30" dirty="0" smtClean="0">
                <a:solidFill>
                  <a:srgbClr val="FF0000"/>
                </a:solidFill>
                <a:latin typeface="Bernard MT Condensed" pitchFamily="18" charset="0"/>
              </a:rPr>
              <a:t>estradiol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 by c-p450 </a:t>
            </a:r>
            <a:r>
              <a:rPr lang="en-US" sz="2400" b="1" spc="-30" dirty="0" smtClean="0">
                <a:solidFill>
                  <a:srgbClr val="FF0000"/>
                </a:solidFill>
                <a:latin typeface="Bernard MT Condensed" pitchFamily="18" charset="0"/>
              </a:rPr>
              <a:t>aromatase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.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68760"/>
            <a:ext cx="8102704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Bones</a:t>
            </a:r>
            <a:r>
              <a:rPr lang="en-US" sz="2800" b="1" dirty="0" smtClean="0">
                <a:latin typeface="Arial Narrow" pitchFamily="34" charset="0"/>
              </a:rPr>
              <a:t>: estradiol accelerates maturation of cartilage into bone leading to closure of the epiphysis &amp; conclusion of growth.</a:t>
            </a:r>
          </a:p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Brain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serves as the most important feedback signal to the hypothalamus(esp. affecting LH secretion).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23921" y="620688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1691680" y="1109244"/>
            <a:ext cx="6413356" cy="4485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000" b="1" spc="50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Testesterone</a:t>
            </a: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has </a:t>
            </a:r>
            <a:r>
              <a:rPr lang="en-US" sz="2000" b="1" spc="50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virilizing</a:t>
            </a: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and </a:t>
            </a:r>
            <a:r>
              <a:rPr lang="en-US" sz="2000" b="1" cap="none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anabolic effects </a:t>
            </a:r>
            <a:endParaRPr lang="en-US" sz="2000" b="1" cap="none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3569" y="63814"/>
            <a:ext cx="3268270" cy="83099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Pharmacological effects of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933428" flipH="1">
            <a:off x="172484" y="5605033"/>
            <a:ext cx="836450" cy="10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Group 41"/>
          <p:cNvGrpSpPr/>
          <p:nvPr/>
        </p:nvGrpSpPr>
        <p:grpSpPr>
          <a:xfrm>
            <a:off x="1691680" y="1985502"/>
            <a:ext cx="4867014" cy="3531730"/>
            <a:chOff x="4644008" y="4123726"/>
            <a:chExt cx="4079703" cy="2617642"/>
          </a:xfrm>
        </p:grpSpPr>
        <p:grpSp>
          <p:nvGrpSpPr>
            <p:cNvPr id="9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1"/>
          <p:cNvGrpSpPr/>
          <p:nvPr/>
        </p:nvGrpSpPr>
        <p:grpSpPr>
          <a:xfrm>
            <a:off x="6444208" y="4149080"/>
            <a:ext cx="2391365" cy="1008112"/>
            <a:chOff x="6444208" y="4149080"/>
            <a:chExt cx="2391365" cy="1008112"/>
          </a:xfrm>
        </p:grpSpPr>
        <p:sp>
          <p:nvSpPr>
            <p:cNvPr id="54" name="Rectangle 53"/>
            <p:cNvSpPr/>
            <p:nvPr/>
          </p:nvSpPr>
          <p:spPr>
            <a:xfrm>
              <a:off x="6804248" y="447574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Not used in infertility</a:t>
              </a:r>
              <a:endParaRPr lang="en-US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43" name="Rectangle 42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4317" y="47989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0573" y="862320"/>
            <a:ext cx="788674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neffective </a:t>
            </a:r>
            <a:r>
              <a:rPr lang="en-US" sz="2200" b="1" dirty="0">
                <a:latin typeface="Arial Narrow" pitchFamily="34" charset="0"/>
                <a:sym typeface="Wingdings 3"/>
              </a:rPr>
              <a:t>orally(inactivated by 1</a:t>
            </a:r>
            <a:r>
              <a:rPr lang="en-US" sz="2200" b="1" baseline="30000" dirty="0">
                <a:latin typeface="Arial Narrow" pitchFamily="34" charset="0"/>
                <a:sym typeface="Wingdings 3"/>
              </a:rPr>
              <a:t>st</a:t>
            </a:r>
            <a:r>
              <a:rPr lang="en-US" sz="2200" b="1" dirty="0">
                <a:latin typeface="Arial Narrow" pitchFamily="34" charset="0"/>
                <a:sym typeface="Wingdings 3"/>
              </a:rPr>
              <a:t> pass met.)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I.M or S.C.</a:t>
            </a:r>
            <a:endParaRPr lang="en-US" sz="2000" b="1" i="1" spc="-4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000" b="1" i="1" spc="-40" dirty="0">
                <a:latin typeface="Arial Narrow" pitchFamily="34" charset="0"/>
              </a:rPr>
              <a:t>Skin patch </a:t>
            </a:r>
            <a:r>
              <a:rPr lang="en-US" sz="2000" b="1" i="1" spc="-40" dirty="0" smtClean="0">
                <a:latin typeface="Arial Narrow" pitchFamily="34" charset="0"/>
              </a:rPr>
              <a:t>&amp; </a:t>
            </a:r>
            <a:r>
              <a:rPr lang="en-US" sz="2000" b="1" i="1" spc="-40" dirty="0">
                <a:latin typeface="Arial Narrow" pitchFamily="34" charset="0"/>
              </a:rPr>
              <a:t>gels…. are also available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Binds to Sex Hormone Binding Globulin [SHBG]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Disadvantages: Rapidly absorbed, rapidly metabolized(Short duration of action).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endParaRPr lang="en-US" sz="2200" b="1" dirty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SzPct val="70000"/>
            </a:pPr>
            <a:endParaRPr lang="en-US" sz="2200" b="1" dirty="0" smtClean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9775" y="3216811"/>
            <a:ext cx="2592288" cy="432048"/>
            <a:chOff x="179512" y="3645024"/>
            <a:chExt cx="2592288" cy="432048"/>
          </a:xfrm>
        </p:grpSpPr>
        <p:sp>
          <p:nvSpPr>
            <p:cNvPr id="56" name="Rectangle 55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solidFill>
                    <a:srgbClr val="FF0000"/>
                  </a:solidFill>
                  <a:latin typeface="Arial Narrow" pitchFamily="34" charset="0"/>
                </a:rPr>
                <a:t>Synthetic Androgens</a:t>
              </a:r>
            </a:p>
          </p:txBody>
        </p:sp>
      </p:grp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79512" y="347529"/>
            <a:ext cx="53285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 of </a:t>
            </a:r>
            <a:r>
              <a:rPr lang="en-US" sz="2800" b="1" cap="none" spc="50" dirty="0" err="1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Testesterone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10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90996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09320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1890" y="4293096"/>
            <a:ext cx="87495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solidFill>
                  <a:srgbClr val="FF0000"/>
                </a:solidFill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</a:t>
            </a:r>
            <a:r>
              <a:rPr lang="en-US" sz="2200" b="1" smtClean="0">
                <a:latin typeface="Arial Narrow" pitchFamily="34" charset="0"/>
              </a:rPr>
              <a:t>; </a:t>
            </a:r>
            <a:r>
              <a:rPr lang="en-US" sz="2200" b="1" smtClean="0">
                <a:latin typeface="Arial Narrow" pitchFamily="34" charset="0"/>
              </a:rPr>
              <a:t>propionate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solidFill>
                  <a:srgbClr val="FF0000"/>
                </a:solidFill>
                <a:latin typeface="Arial Narrow" pitchFamily="34" charset="0"/>
              </a:rPr>
              <a:t>Derived from DHT</a:t>
            </a:r>
            <a:r>
              <a:rPr lang="en-US" sz="2200" b="1" u="sng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782" y="3771658"/>
            <a:ext cx="867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000" b="1" dirty="0">
                <a:latin typeface="Arial Narrow" pitchFamily="34" charset="0"/>
              </a:rPr>
              <a:t>Less rapidly metabolized &amp; more lipid soluble ►</a:t>
            </a:r>
            <a:r>
              <a:rPr lang="en-US" sz="2000" b="1" dirty="0" smtClean="0">
                <a:latin typeface="Arial Narrow" pitchFamily="34" charset="0"/>
              </a:rPr>
              <a:t>increasing </a:t>
            </a:r>
            <a:r>
              <a:rPr lang="en-US" sz="2000" b="1" dirty="0">
                <a:latin typeface="Arial Narrow" pitchFamily="34" charset="0"/>
              </a:rPr>
              <a:t>its duration of action</a:t>
            </a:r>
            <a:r>
              <a:rPr lang="en-US" sz="2000" b="1" dirty="0" smtClean="0">
                <a:latin typeface="Arial Narrow" pitchFamily="34" charset="0"/>
              </a:rPr>
              <a:t>.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0034" y="1464949"/>
            <a:ext cx="85011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Excess </a:t>
            </a:r>
            <a:r>
              <a:rPr lang="en-US" b="1" dirty="0">
                <a:latin typeface="Arial Narrow" pitchFamily="34" charset="0"/>
              </a:rPr>
              <a:t>androgens(if taken &gt; 6 </a:t>
            </a:r>
            <a:r>
              <a:rPr lang="en-US" b="1" dirty="0" err="1">
                <a:latin typeface="Arial Narrow" pitchFamily="34" charset="0"/>
              </a:rPr>
              <a:t>wks</a:t>
            </a:r>
            <a:r>
              <a:rPr lang="en-US" b="1" dirty="0">
                <a:latin typeface="Arial Narrow" pitchFamily="34" charset="0"/>
              </a:rPr>
              <a:t>) can cause </a:t>
            </a:r>
            <a:r>
              <a:rPr lang="en-US" b="1" dirty="0" err="1">
                <a:latin typeface="Arial Narrow" pitchFamily="34" charset="0"/>
              </a:rPr>
              <a:t>impotence,decreased</a:t>
            </a:r>
            <a:r>
              <a:rPr lang="en-US" b="1" dirty="0">
                <a:latin typeface="Arial Narrow" pitchFamily="34" charset="0"/>
              </a:rPr>
              <a:t> spermatogenesis &amp;gynecomastia.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Alteration </a:t>
            </a:r>
            <a:r>
              <a:rPr lang="en-US" b="1" dirty="0">
                <a:latin typeface="Arial Narrow" pitchFamily="34" charset="0"/>
              </a:rPr>
              <a:t>in serum lipid profile: </a:t>
            </a:r>
            <a:r>
              <a:rPr lang="en-US" b="1" dirty="0">
                <a:latin typeface="Arial Narrow" pitchFamily="34" charset="0"/>
                <a:sym typeface="Wingdings 3"/>
              </a:rPr>
              <a:t></a:t>
            </a:r>
            <a:r>
              <a:rPr lang="en-US" b="1" dirty="0">
                <a:latin typeface="Arial Narrow" pitchFamily="34" charset="0"/>
              </a:rPr>
              <a:t>HDL &amp; </a:t>
            </a:r>
            <a:r>
              <a:rPr lang="en-US" b="1" dirty="0">
                <a:latin typeface="Arial Narrow" pitchFamily="34" charset="0"/>
                <a:sym typeface="Wingdings 3"/>
              </a:rPr>
              <a:t></a:t>
            </a:r>
            <a:r>
              <a:rPr lang="en-US" b="1" dirty="0" smtClean="0">
                <a:latin typeface="Arial Narrow" pitchFamily="34" charset="0"/>
              </a:rPr>
              <a:t>LDL,  hence,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premature coronary heart disease.</a:t>
            </a:r>
            <a:endParaRPr lang="en-US" b="1" dirty="0">
              <a:latin typeface="Arial Narrow" pitchFamily="34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Arial Narrow" pitchFamily="34" charset="0"/>
              </a:rPr>
              <a:t>Salt &amp; water </a:t>
            </a:r>
            <a:r>
              <a:rPr lang="en-US" b="1" dirty="0" smtClean="0">
                <a:latin typeface="Arial Narrow" pitchFamily="34" charset="0"/>
              </a:rPr>
              <a:t>retention leading to edema.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Hepatic dysfunction;</a:t>
            </a:r>
            <a:r>
              <a:rPr lang="en-US" b="1" dirty="0">
                <a:latin typeface="Arial Narrow" pitchFamily="34" charset="0"/>
                <a:sym typeface="Wingdings 3"/>
              </a:rPr>
              <a:t> </a:t>
            </a:r>
            <a:r>
              <a:rPr lang="en-US" b="1" dirty="0">
                <a:latin typeface="Arial Narrow" pitchFamily="34" charset="0"/>
              </a:rPr>
              <a:t>AST </a:t>
            </a:r>
            <a:r>
              <a:rPr lang="en-US" b="1" dirty="0" err="1">
                <a:latin typeface="Arial Narrow" pitchFamily="34" charset="0"/>
              </a:rPr>
              <a:t>levels,</a:t>
            </a:r>
            <a:r>
              <a:rPr lang="en-US" b="1" dirty="0" err="1">
                <a:latin typeface="Arial Narrow" pitchFamily="34" charset="0"/>
                <a:sym typeface="Wingdings 3"/>
              </a:rPr>
              <a:t></a:t>
            </a:r>
            <a:r>
              <a:rPr lang="en-US" b="1" dirty="0" err="1">
                <a:latin typeface="Arial Narrow" pitchFamily="34" charset="0"/>
              </a:rPr>
              <a:t>alkaline</a:t>
            </a:r>
            <a:r>
              <a:rPr lang="en-US" b="1" dirty="0">
                <a:latin typeface="Arial Narrow" pitchFamily="34" charset="0"/>
              </a:rPr>
              <a:t> phosphatase,</a:t>
            </a:r>
            <a:r>
              <a:rPr lang="en-US" b="1" dirty="0">
                <a:latin typeface="Arial Narrow" pitchFamily="34" charset="0"/>
                <a:sym typeface="Wingdings 3"/>
              </a:rPr>
              <a:t>                  </a:t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</a:t>
            </a:r>
            <a:r>
              <a:rPr lang="en-US" b="1" dirty="0">
                <a:latin typeface="Arial Narrow" pitchFamily="34" charset="0"/>
              </a:rPr>
              <a:t> bilirubin &amp; </a:t>
            </a:r>
            <a:r>
              <a:rPr lang="en-US" b="1" dirty="0" err="1">
                <a:latin typeface="Arial Narrow" pitchFamily="34" charset="0"/>
              </a:rPr>
              <a:t>cholestatic</a:t>
            </a:r>
            <a:r>
              <a:rPr lang="en-US" b="1" dirty="0">
                <a:latin typeface="Arial Narrow" pitchFamily="34" charset="0"/>
              </a:rPr>
              <a:t> jaundice. </a:t>
            </a:r>
            <a:endParaRPr lang="en-US" b="1" dirty="0" smtClean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Hepatic </a:t>
            </a:r>
            <a:r>
              <a:rPr lang="en-US" b="1" smtClean="0">
                <a:latin typeface="Arial Narrow" pitchFamily="34" charset="0"/>
              </a:rPr>
              <a:t>carcinoma(long term </a:t>
            </a:r>
            <a:r>
              <a:rPr lang="en-US" b="1" dirty="0" smtClean="0">
                <a:latin typeface="Arial Narrow" pitchFamily="34" charset="0"/>
              </a:rPr>
              <a:t>use)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Behavioral changes; physiologic dependence,</a:t>
            </a:r>
            <a:r>
              <a:rPr lang="en-US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b="1" dirty="0">
                <a:latin typeface="Arial Narrow" pitchFamily="34" charset="0"/>
              </a:rPr>
              <a:t> aggressiveness,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 psychotic symptoms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Polycythemia(increase </a:t>
            </a:r>
            <a:r>
              <a:rPr lang="en-US" b="1" dirty="0">
                <a:latin typeface="Arial Narrow" pitchFamily="34" charset="0"/>
              </a:rPr>
              <a:t># of RBC</a:t>
            </a:r>
            <a:r>
              <a:rPr lang="en-US" b="1" dirty="0" smtClean="0">
                <a:latin typeface="Arial Narrow" pitchFamily="34" charset="0"/>
              </a:rPr>
              <a:t>)</a:t>
            </a:r>
            <a:r>
              <a:rPr lang="en-US" b="1" dirty="0">
                <a:latin typeface="Arial Narrow" pitchFamily="34" charset="0"/>
                <a:sym typeface="Wingdings 3"/>
              </a:rPr>
              <a:t> 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clotting.</a:t>
            </a:r>
            <a:endParaRPr lang="en-US" b="1" dirty="0">
              <a:latin typeface="Arial Narrow" pitchFamily="34" charset="0"/>
              <a:sym typeface="Wingdings 3"/>
            </a:endParaRPr>
          </a:p>
          <a:p>
            <a:pPr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Premature closing of epiphysis of the long bones.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Reduction of testicular size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endParaRPr lang="en-US" sz="1200" b="1" dirty="0" smtClean="0">
              <a:latin typeface="Arial Narrow" pitchFamily="34" charset="0"/>
            </a:endParaRPr>
          </a:p>
          <a:p>
            <a:pPr marL="0" marR="0" lvl="1" indent="-285750" fontAlgn="auto">
              <a:buClrTx/>
              <a:buSzPct val="70000"/>
              <a:tabLst/>
              <a:defRPr/>
            </a:pPr>
            <a:r>
              <a:rPr lang="en-US" sz="1200" b="1" dirty="0" smtClean="0">
                <a:latin typeface="Arial Narrow" pitchFamily="34" charset="0"/>
              </a:rPr>
              <a:t> </a:t>
            </a:r>
          </a:p>
          <a:p>
            <a:pPr lvl="0" indent="-342900">
              <a:buSzPct val="70000"/>
              <a:buFont typeface="Wingdings" pitchFamily="2" charset="2"/>
              <a:buNone/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pic>
        <p:nvPicPr>
          <p:cNvPr id="1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6"/>
            <a:ext cx="1368152" cy="1247297"/>
          </a:xfrm>
          <a:prstGeom prst="round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42844" y="980728"/>
            <a:ext cx="637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Adverse effects of Androgens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grpSp>
        <p:nvGrpSpPr>
          <p:cNvPr id="20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2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3" name="Picture 2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2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3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5-Point Star 51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173551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13324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358306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57948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322802" y="2500306"/>
            <a:ext cx="748955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Therapy for androgen deficiency in adult male infertility.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67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41" name="5-Point Star 4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36" y="1643050"/>
            <a:ext cx="5676662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</a:t>
            </a:r>
            <a:r>
              <a:rPr lang="en-US" sz="2400" u="heavy" dirty="0" err="1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Testesterone</a:t>
            </a: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 Replacement Therapy(TRT)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1000">
              <a:schemeClr val="bg1"/>
            </a:gs>
            <a:gs pos="100000">
              <a:schemeClr val="accent3">
                <a:lumMod val="75000"/>
              </a:schemeClr>
            </a:gs>
            <a:gs pos="93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043502" y="1387714"/>
            <a:ext cx="120225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78967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Male patients with cancer of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Severe renal &amp; cardiac disease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Hypercoagulable</a:t>
            </a:r>
            <a:r>
              <a:rPr lang="en-US" sz="24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Polycythemia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86506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</a:rPr>
              <a:t>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2200" y="1988840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39"/>
          <p:cNvGrpSpPr/>
          <p:nvPr/>
        </p:nvGrpSpPr>
        <p:grpSpPr>
          <a:xfrm>
            <a:off x="299258" y="4005064"/>
            <a:ext cx="8768956" cy="2241833"/>
            <a:chOff x="299258" y="4149080"/>
            <a:chExt cx="8768956" cy="2241833"/>
          </a:xfrm>
        </p:grpSpPr>
        <p:sp>
          <p:nvSpPr>
            <p:cNvPr id="53" name="Rectangle 52"/>
            <p:cNvSpPr/>
            <p:nvPr/>
          </p:nvSpPr>
          <p:spPr>
            <a:xfrm>
              <a:off x="299258" y="4221088"/>
              <a:ext cx="876895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	           More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</a:rPr>
                <a:t>safely</a:t>
              </a:r>
              <a:r>
                <a:rPr lang="en-US" sz="2200" b="1" dirty="0" smtClean="0">
                  <a:latin typeface="Arial Narrow" pitchFamily="34" charset="0"/>
                </a:rPr>
                <a:t> given in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 testosterone or in 2ndry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  <a:sym typeface="Wingdings 3"/>
                </a:rPr>
                <a:t>Why???</a:t>
              </a:r>
              <a:endPara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endParaRP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b="1" dirty="0" smtClean="0">
                  <a:latin typeface="Arial Narrow" pitchFamily="34" charset="0"/>
                </a:rPr>
                <a:t>1. Not </a:t>
              </a:r>
              <a:r>
                <a:rPr lang="en-US" sz="2200" b="1" dirty="0" err="1" smtClean="0">
                  <a:latin typeface="Arial Narrow" pitchFamily="34" charset="0"/>
                </a:rPr>
                <a:t>aromatised</a:t>
              </a:r>
              <a:r>
                <a:rPr lang="en-US" sz="2200" b="1" dirty="0" smtClean="0">
                  <a:latin typeface="Arial Narrow" pitchFamily="34" charset="0"/>
                </a:rPr>
                <a:t> into estrogens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no –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</a:rPr>
                <a:t>of </a:t>
              </a:r>
              <a:r>
                <a:rPr lang="en-US" sz="2200" b="1" dirty="0" err="1" smtClean="0">
                  <a:latin typeface="Arial Narrow" pitchFamily="34" charset="0"/>
                </a:rPr>
                <a:t>GnHs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encourages natural testosterone production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spermatogenesis is enhanced</a:t>
              </a: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2. Unlike other oral synthetic androgens it is not hepatotoxic</a:t>
              </a:r>
              <a:r>
                <a:rPr lang="en-US" sz="2200" b="1" dirty="0">
                  <a:latin typeface="Arial Narrow" pitchFamily="34" charset="0"/>
                </a:rPr>
                <a:t>.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4028" y="4149080"/>
              <a:ext cx="1500198" cy="430887"/>
            </a:xfrm>
            <a:prstGeom prst="rect">
              <a:avLst/>
            </a:prstGeom>
            <a:solidFill>
              <a:srgbClr val="9E004F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 smtClean="0">
                  <a:solidFill>
                    <a:srgbClr val="CCFF33"/>
                  </a:solidFill>
                  <a:latin typeface="Bernard MT Condensed" pitchFamily="18" charset="0"/>
                </a:rPr>
                <a:t>Mesterolone</a:t>
              </a:r>
              <a:endParaRPr lang="en-US" sz="21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6" grpId="1" build="allAtOnce"/>
      <p:bldP spid="50" grpId="0"/>
      <p:bldP spid="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2342297"/>
            <a:ext cx="86409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Both drugs can induce libido &amp; bad temper in men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frequency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</a:t>
            </a:r>
            <a:r>
              <a:rPr lang="en-US" sz="2200" b="1" spc="-40" dirty="0" err="1" smtClean="0">
                <a:latin typeface="Arial Narrow" pitchFamily="34" charset="0"/>
              </a:rPr>
              <a:t>antiestrogens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66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786" y="5013176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All are used for inducing spermatogenesis </a:t>
            </a:r>
            <a:r>
              <a:rPr lang="en-US" sz="2200" b="1" spc="-40" smtClean="0">
                <a:latin typeface="Arial Narrow" pitchFamily="34" charset="0"/>
                <a:sym typeface="Wingdings 3"/>
              </a:rPr>
              <a:t>when sperms count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is low)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4005064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005064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5091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49" grpId="1" animBg="1"/>
      <p:bldP spid="50" grpId="0"/>
      <p:bldP spid="31" grpId="0"/>
      <p:bldP spid="32" grpId="0" animBg="1"/>
      <p:bldP spid="32" grpId="1" animBg="1"/>
      <p:bldP spid="33" grpId="0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9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3571868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3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hypothalamic dysfunction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 Pulsatile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using a portable pump.  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excess</a:t>
            </a:r>
            <a:r>
              <a:rPr lang="en-US" sz="2200" b="1" dirty="0" smtClean="0">
                <a:latin typeface="Arial Narrow" pitchFamily="34" charset="0"/>
              </a:rPr>
              <a:t>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and osteoporosis.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3460897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4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7490" y="3978126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solidFill>
                  <a:srgbClr val="FF0000"/>
                </a:solidFill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solidFill>
                  <a:srgbClr val="FF0000"/>
                </a:solidFill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solidFill>
                  <a:srgbClr val="FF0000"/>
                </a:solidFill>
                <a:latin typeface="Arial Narrow" pitchFamily="34" charset="0"/>
              </a:rPr>
              <a:t> (FSH or both FSH </a:t>
            </a:r>
            <a:r>
              <a:rPr lang="en-US" sz="2200" b="1" spc="-30" dirty="0">
                <a:solidFill>
                  <a:srgbClr val="FF0000"/>
                </a:solidFill>
                <a:latin typeface="Arial Narrow" pitchFamily="34" charset="0"/>
              </a:rPr>
              <a:t>&amp;</a:t>
            </a:r>
            <a:r>
              <a:rPr lang="en-US" sz="2200" b="1" spc="-30" dirty="0" smtClean="0">
                <a:solidFill>
                  <a:srgbClr val="FF0000"/>
                </a:solidFill>
                <a:latin typeface="Arial Narrow" pitchFamily="34" charset="0"/>
              </a:rPr>
              <a:t>LH absent</a:t>
            </a:r>
            <a:r>
              <a:rPr lang="en-US" sz="2200" b="1" spc="-30" dirty="0" smtClean="0">
                <a:latin typeface="Arial Narrow" pitchFamily="34" charset="0"/>
              </a:rPr>
              <a:t>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combined with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.</a:t>
            </a:r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dirty="0" smtClean="0">
              <a:uFill>
                <a:solidFill>
                  <a:srgbClr val="008000"/>
                </a:solidFill>
              </a:uFill>
              <a:latin typeface="Bernard MT Condensed" pitchFamily="18" charset="0"/>
            </a:endParaRPr>
          </a:p>
          <a:p>
            <a:endParaRPr lang="en-US" sz="2200" u="heavy" dirty="0">
              <a:uFill>
                <a:solidFill>
                  <a:srgbClr val="008000"/>
                </a:solidFill>
              </a:uFill>
              <a:latin typeface="Bernard MT Condensed" pitchFamily="18" charset="0"/>
            </a:endParaRPr>
          </a:p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</a:t>
            </a:r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;</a:t>
            </a:r>
            <a:r>
              <a:rPr lang="en-US" sz="2200" b="1" u="heavy" dirty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>
                <a:latin typeface="Arial Narrow" pitchFamily="34" charset="0"/>
              </a:rPr>
              <a:t>gynecomastia</a:t>
            </a:r>
            <a:r>
              <a:rPr lang="en-US" sz="2200" b="1" dirty="0">
                <a:latin typeface="Arial Narrow" pitchFamily="34" charset="0"/>
              </a:rPr>
              <a:t>, precocious puberty.</a:t>
            </a:r>
          </a:p>
          <a:p>
            <a:endParaRPr lang="en-US" sz="2200" b="1" spc="-30" dirty="0" smtClean="0">
              <a:latin typeface="Arial Narrow" pitchFamily="34" charset="0"/>
            </a:endParaRPr>
          </a:p>
          <a:p>
            <a:endParaRPr lang="en-US" sz="2200" b="1" spc="-30" dirty="0">
              <a:latin typeface="Arial Narrow" pitchFamily="34" charset="0"/>
            </a:endParaRPr>
          </a:p>
          <a:p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9512" y="5070912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485056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418358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672408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5.Non-HORMONAL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85145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is very promising, to improve sperm quality and quantity.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21643"/>
            <a:ext cx="8352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err="1" smtClean="0">
                <a:latin typeface="Arial Narrow" pitchFamily="34" charset="0"/>
              </a:rPr>
              <a:t>proteolytic</a:t>
            </a:r>
            <a:r>
              <a:rPr lang="en-US" sz="2400" b="1" dirty="0" smtClean="0">
                <a:latin typeface="Arial Narrow" pitchFamily="34" charset="0"/>
              </a:rPr>
              <a:t> activity, cleaving </a:t>
            </a:r>
            <a:r>
              <a:rPr lang="en-US" sz="2400" b="1" dirty="0" err="1" smtClean="0">
                <a:latin typeface="Arial Narrow" pitchFamily="34" charset="0"/>
              </a:rPr>
              <a:t>kininogen</a:t>
            </a:r>
            <a:r>
              <a:rPr lang="en-US" sz="2400" b="1" dirty="0" smtClean="0">
                <a:latin typeface="Arial Narrow" pitchFamily="34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</a:rPr>
              <a:t>kinins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important for sperm motility.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804754"/>
            <a:ext cx="137729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KALLIKREIN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7504" y="2937804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7504" y="4216365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7504" y="5477162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975386"/>
            <a:ext cx="748883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important </a:t>
            </a:r>
            <a:r>
              <a:rPr lang="en-US" sz="2400" b="1" dirty="0">
                <a:latin typeface="Arial Narrow" pitchFamily="34" charset="0"/>
              </a:rPr>
              <a:t>for sperm </a:t>
            </a:r>
            <a:r>
              <a:rPr lang="en-US" sz="2400" b="1" dirty="0" smtClean="0">
                <a:latin typeface="Arial Narrow" pitchFamily="34" charset="0"/>
              </a:rPr>
              <a:t>maturation.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7504" y="4675078"/>
            <a:ext cx="864096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</a:t>
            </a:r>
            <a:r>
              <a:rPr lang="en-US" sz="2400" b="1" smtClean="0">
                <a:latin typeface="Arial Narrow" pitchFamily="34" charset="0"/>
              </a:rPr>
              <a:t>sperm production </a:t>
            </a:r>
            <a:r>
              <a:rPr lang="en-US" sz="2400" b="1" dirty="0" smtClean="0">
                <a:latin typeface="Arial Narrow" pitchFamily="34" charset="0"/>
              </a:rPr>
              <a:t>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3410372"/>
            <a:ext cx="8856984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4087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1802" y="1196752"/>
            <a:ext cx="158417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241050"/>
            <a:ext cx="738031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damage(e.g. </a:t>
            </a:r>
            <a:r>
              <a:rPr lang="en-US" sz="2400" b="1" dirty="0" err="1" smtClean="0">
                <a:latin typeface="Arial Narrow" pitchFamily="34" charset="0"/>
              </a:rPr>
              <a:t>vit</a:t>
            </a:r>
            <a:r>
              <a:rPr lang="en-US" sz="2400" b="1" dirty="0" smtClean="0">
                <a:latin typeface="Arial Narrow" pitchFamily="34" charset="0"/>
              </a:rPr>
              <a:t> E,C)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2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323528" y="1556792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</a:t>
            </a:r>
            <a:r>
              <a:rPr lang="en-US" sz="2400" b="1" dirty="0" err="1" smtClean="0">
                <a:latin typeface="Arial Narrow" pitchFamily="34" charset="0"/>
              </a:rPr>
              <a:t>emperical</a:t>
            </a:r>
            <a:r>
              <a:rPr lang="en-US" sz="2400" b="1" dirty="0" smtClean="0">
                <a:latin typeface="Arial Narrow" pitchFamily="34" charset="0"/>
              </a:rPr>
              <a:t>           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non-hormonal therapies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91756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682353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5536" y="295804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 unprotected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381979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966155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4542219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Approximately 15-20% of all cohabiting couples are infertile</a:t>
            </a:r>
          </a:p>
          <a:p>
            <a:r>
              <a:rPr lang="en-US" sz="2400" b="1" dirty="0" smtClean="0">
                <a:latin typeface="Arial Narrow" pitchFamily="34" charset="0"/>
              </a:rPr>
              <a:t>In up to 50% of </a:t>
            </a:r>
            <a:r>
              <a:rPr lang="en-US" sz="2400" b="1" smtClean="0">
                <a:latin typeface="Arial Narrow" pitchFamily="34" charset="0"/>
              </a:rPr>
              <a:t>such cases(7.5-10%),males </a:t>
            </a:r>
            <a:r>
              <a:rPr lang="en-US" sz="2400" b="1" dirty="0" smtClean="0">
                <a:latin typeface="Arial Narrow" pitchFamily="34" charset="0"/>
              </a:rPr>
              <a:t>are responsible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INFERTILITY </a:t>
            </a:r>
            <a:r>
              <a:rPr lang="en-US" sz="2400" b="1" dirty="0" err="1" smtClean="0">
                <a:solidFill>
                  <a:srgbClr val="C40025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 IMPOTENCE </a:t>
            </a:r>
            <a:r>
              <a:rPr lang="en-US" sz="2400" b="1" dirty="0" smtClean="0">
                <a:latin typeface="Arial Narrow" pitchFamily="34" charset="0"/>
              </a:rPr>
              <a:t>–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What is the difference?</a:t>
            </a:r>
          </a:p>
        </p:txBody>
      </p:sp>
      <p:grpSp>
        <p:nvGrpSpPr>
          <p:cNvPr id="141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14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4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152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15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159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0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7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85795"/>
            <a:ext cx="8315356" cy="20002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In male infertility, the semen analysis is abnormal: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715404" cy="28527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Count is low (</a:t>
            </a:r>
            <a:r>
              <a:rPr lang="en-US" sz="2800" b="1" dirty="0" err="1" smtClean="0">
                <a:solidFill>
                  <a:schemeClr val="tx2"/>
                </a:solidFill>
              </a:rPr>
              <a:t>oligospermia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Sperms are absent in the ejaculate(</a:t>
            </a:r>
            <a:r>
              <a:rPr lang="en-US" sz="2800" b="1" dirty="0" err="1" smtClean="0">
                <a:solidFill>
                  <a:schemeClr val="tx2"/>
                </a:solidFill>
              </a:rPr>
              <a:t>azoospermia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 motility is seriously affected(</a:t>
            </a:r>
            <a:r>
              <a:rPr lang="en-US" sz="2800" b="1" dirty="0" err="1" smtClean="0">
                <a:solidFill>
                  <a:schemeClr val="tx2"/>
                </a:solidFill>
              </a:rPr>
              <a:t>asthenospermia</a:t>
            </a:r>
            <a:r>
              <a:rPr lang="en-US" sz="2800" b="1" dirty="0" smtClean="0">
                <a:solidFill>
                  <a:schemeClr val="tx2"/>
                </a:solidFill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Sperms are totally immobile or dead (</a:t>
            </a:r>
            <a:r>
              <a:rPr lang="en-US" sz="2800" b="1" dirty="0" err="1" smtClean="0">
                <a:solidFill>
                  <a:schemeClr val="tx2"/>
                </a:solidFill>
              </a:rPr>
              <a:t>necrospermia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Causes of </a:t>
            </a:r>
            <a:r>
              <a:rPr lang="en-US" sz="4000" b="1" smtClean="0">
                <a:solidFill>
                  <a:srgbClr val="00B050"/>
                </a:solidFill>
              </a:rPr>
              <a:t>Male Infertility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036496" cy="54726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1. </a:t>
            </a:r>
            <a:r>
              <a:rPr lang="en-US" sz="11200" b="1" dirty="0" err="1" smtClean="0">
                <a:solidFill>
                  <a:srgbClr val="FF0000"/>
                </a:solidFill>
              </a:rPr>
              <a:t>Ideopathic</a:t>
            </a:r>
            <a:r>
              <a:rPr lang="en-US" sz="11200" b="1" dirty="0" smtClean="0"/>
              <a:t>  </a:t>
            </a:r>
            <a:r>
              <a:rPr lang="en-US" sz="11200" b="1" dirty="0" smtClean="0">
                <a:solidFill>
                  <a:srgbClr val="FF0000"/>
                </a:solidFill>
              </a:rPr>
              <a:t>25% </a:t>
            </a:r>
            <a:r>
              <a:rPr lang="en-US" sz="9600" b="1" dirty="0" smtClean="0">
                <a:solidFill>
                  <a:schemeClr val="tx1"/>
                </a:solidFill>
              </a:rPr>
              <a:t>(causes unknown).</a:t>
            </a:r>
          </a:p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2. </a:t>
            </a:r>
            <a:r>
              <a:rPr lang="en-US" sz="11200" b="1" dirty="0" smtClean="0">
                <a:solidFill>
                  <a:srgbClr val="FF0000"/>
                </a:solidFill>
              </a:rPr>
              <a:t>Pre- testicular causes</a:t>
            </a:r>
            <a:r>
              <a:rPr lang="en-US" sz="8600" b="1" dirty="0" smtClean="0">
                <a:solidFill>
                  <a:schemeClr val="tx1"/>
                </a:solidFill>
              </a:rPr>
              <a:t>(poor </a:t>
            </a:r>
            <a:r>
              <a:rPr lang="en-US" sz="9600" b="1" dirty="0" smtClean="0">
                <a:solidFill>
                  <a:schemeClr val="tx1"/>
                </a:solidFill>
              </a:rPr>
              <a:t>hormonal support &amp; poor general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health </a:t>
            </a:r>
            <a:r>
              <a:rPr lang="en-US" sz="9600" b="1" dirty="0">
                <a:solidFill>
                  <a:schemeClr val="tx1"/>
                </a:solidFill>
              </a:rPr>
              <a:t>including: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</a:t>
            </a:r>
            <a:r>
              <a:rPr lang="en-US" sz="9600" b="1" dirty="0" err="1" smtClean="0">
                <a:solidFill>
                  <a:schemeClr val="tx1"/>
                </a:solidFill>
              </a:rPr>
              <a:t>Hypogonadism;Drugs</a:t>
            </a:r>
            <a:r>
              <a:rPr lang="en-US" sz="9600" b="1" dirty="0" smtClean="0">
                <a:solidFill>
                  <a:schemeClr val="tx1"/>
                </a:solidFill>
              </a:rPr>
              <a:t>; alcohol; </a:t>
            </a:r>
            <a:r>
              <a:rPr lang="en-US" sz="9600" b="1" dirty="0">
                <a:solidFill>
                  <a:schemeClr val="tx1"/>
                </a:solidFill>
              </a:rPr>
              <a:t>Tobacco</a:t>
            </a:r>
            <a:r>
              <a:rPr lang="en-US" sz="9600" b="1" dirty="0" smtClean="0">
                <a:solidFill>
                  <a:schemeClr val="tx1"/>
                </a:solidFill>
              </a:rPr>
              <a:t>; Strenuous riding(bicycle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&amp; </a:t>
            </a:r>
            <a:r>
              <a:rPr lang="en-US" sz="9600" b="1" dirty="0">
                <a:solidFill>
                  <a:schemeClr val="tx1"/>
                </a:solidFill>
              </a:rPr>
              <a:t>horse</a:t>
            </a:r>
            <a:r>
              <a:rPr lang="en-US" sz="5100" b="1" dirty="0">
                <a:solidFill>
                  <a:schemeClr val="tx1"/>
                </a:solidFill>
              </a:rPr>
              <a:t>  </a:t>
            </a:r>
            <a:r>
              <a:rPr lang="en-US" sz="9600" b="1" dirty="0">
                <a:solidFill>
                  <a:schemeClr val="tx1"/>
                </a:solidFill>
              </a:rPr>
              <a:t>riding); Medications(chemotherapy; </a:t>
            </a:r>
            <a:r>
              <a:rPr lang="en-US" sz="9600" b="1" dirty="0" smtClean="0">
                <a:solidFill>
                  <a:schemeClr val="tx1"/>
                </a:solidFill>
              </a:rPr>
              <a:t>anabolic </a:t>
            </a:r>
            <a:r>
              <a:rPr lang="en-US" sz="9600" b="1" dirty="0">
                <a:solidFill>
                  <a:schemeClr val="tx1"/>
                </a:solidFill>
              </a:rPr>
              <a:t>steroids).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8600" b="1" dirty="0" smtClean="0">
                <a:solidFill>
                  <a:srgbClr val="FF0000"/>
                </a:solidFill>
              </a:rPr>
              <a:t>3. </a:t>
            </a:r>
            <a:r>
              <a:rPr lang="en-US" sz="11200" b="1" dirty="0" smtClean="0">
                <a:solidFill>
                  <a:srgbClr val="FF0000"/>
                </a:solidFill>
              </a:rPr>
              <a:t>Testicular causes</a:t>
            </a:r>
            <a:r>
              <a:rPr lang="en-US" sz="9600" b="1" dirty="0" smtClean="0">
                <a:solidFill>
                  <a:schemeClr val="tx1"/>
                </a:solidFill>
              </a:rPr>
              <a:t>(testes produce semen of low quantity and/or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poor quality</a:t>
            </a:r>
            <a:r>
              <a:rPr lang="en-US" sz="9600" b="1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Age; Malaria; Testicular cancer;  </a:t>
            </a:r>
            <a:r>
              <a:rPr lang="en-US" sz="9600" b="1" dirty="0" err="1" smtClean="0">
                <a:solidFill>
                  <a:schemeClr val="tx1"/>
                </a:solidFill>
              </a:rPr>
              <a:t>Ideopathic</a:t>
            </a:r>
            <a:r>
              <a:rPr lang="en-US" sz="9600" b="1" dirty="0" smtClean="0">
                <a:solidFill>
                  <a:schemeClr val="tx1"/>
                </a:solidFill>
              </a:rPr>
              <a:t>(unexplained sperm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 deficiencies).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endParaRPr lang="en-US" sz="5100" b="1" dirty="0" smtClean="0"/>
          </a:p>
          <a:p>
            <a:pPr algn="l"/>
            <a:r>
              <a:rPr lang="en-US" sz="11200" b="1" dirty="0" smtClean="0">
                <a:solidFill>
                  <a:srgbClr val="FF0000"/>
                </a:solidFill>
              </a:rPr>
              <a:t>4. Post- testicular causes</a:t>
            </a:r>
            <a:r>
              <a:rPr lang="en-US" sz="9600" b="1" dirty="0" smtClean="0">
                <a:solidFill>
                  <a:schemeClr val="tx1"/>
                </a:solidFill>
              </a:rPr>
              <a:t>(conditions that affect male genital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system </a:t>
            </a:r>
            <a:r>
              <a:rPr lang="en-US" sz="9600" b="1" dirty="0">
                <a:solidFill>
                  <a:schemeClr val="tx1"/>
                </a:solidFill>
              </a:rPr>
              <a:t>after testicular sperm production</a:t>
            </a:r>
            <a:r>
              <a:rPr lang="en-US" sz="9600" b="1" dirty="0" smtClean="0">
                <a:solidFill>
                  <a:schemeClr val="tx1"/>
                </a:solidFill>
              </a:rPr>
              <a:t>):  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</a:rPr>
              <a:t>     </a:t>
            </a:r>
            <a:r>
              <a:rPr lang="en-US" sz="9600" b="1" dirty="0" smtClean="0">
                <a:solidFill>
                  <a:schemeClr val="tx1"/>
                </a:solidFill>
              </a:rPr>
              <a:t>Vas deferens obstruction; Infection, e.g. prostatitis, T.B;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  Ejaculatory duct </a:t>
            </a:r>
            <a:r>
              <a:rPr lang="en-US" sz="9600" b="1" dirty="0" err="1">
                <a:solidFill>
                  <a:schemeClr val="tx1"/>
                </a:solidFill>
              </a:rPr>
              <a:t>obstruction;Impotence</a:t>
            </a:r>
            <a:r>
              <a:rPr lang="en-US" sz="9600" b="1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996642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8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54" name="Picture 5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55" name="Picture 5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7" name="Picture 56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67" name="Freeform 66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92" name="Rectangle 91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 smtClean="0">
                  <a:latin typeface="Arial Narrow" pitchFamily="34" charset="0"/>
                </a:rPr>
                <a:t>facilitate  –</a:t>
              </a:r>
              <a:r>
                <a:rPr lang="en-US" b="1" dirty="0" err="1" smtClean="0">
                  <a:latin typeface="Arial Narrow" pitchFamily="34" charset="0"/>
                </a:rPr>
                <a:t>ve</a:t>
              </a:r>
              <a:r>
                <a:rPr lang="en-US" b="1" dirty="0" smtClean="0">
                  <a:latin typeface="Arial Narrow" pitchFamily="34" charset="0"/>
                </a:rPr>
                <a:t> of </a:t>
              </a:r>
              <a:r>
                <a:rPr lang="en-US" sz="2000" b="1" dirty="0" smtClean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 smtClean="0">
                  <a:latin typeface="Arial Narrow" pitchFamily="34" charset="0"/>
                </a:rPr>
                <a:t>on </a:t>
              </a:r>
              <a:r>
                <a:rPr lang="en-US" b="1" dirty="0" err="1" smtClean="0">
                  <a:solidFill>
                    <a:srgbClr val="6600FF"/>
                  </a:solidFill>
                  <a:latin typeface="Arial Narrow" pitchFamily="34" charset="0"/>
                </a:rPr>
                <a:t>GnRH</a:t>
              </a:r>
              <a:r>
                <a:rPr lang="en-US" b="1" dirty="0" smtClean="0">
                  <a:solidFill>
                    <a:srgbClr val="6600FF"/>
                  </a:solidFill>
                  <a:latin typeface="Arial Narrow" pitchFamily="34" charset="0"/>
                </a:rPr>
                <a:t> &amp; </a:t>
              </a:r>
              <a:r>
                <a:rPr lang="en-US" b="1" dirty="0" err="1" smtClean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  <a:endParaRPr lang="en-US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8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10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10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10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11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11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11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115" name="TextBox 114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118" name="Rectangular Callout 117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122" name="Rectangular Callout 121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5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1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27" name="Rectangular Callout 126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30" name="Rectangular Callout 129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33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34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35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355976" y="5301208"/>
            <a:ext cx="648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0" grpId="0"/>
      <p:bldP spid="100" grpId="1"/>
      <p:bldP spid="101" grpId="0"/>
      <p:bldP spid="101" grpId="1"/>
      <p:bldP spid="115" grpId="0" animBg="1"/>
      <p:bldP spid="115" grpId="1" animBg="1"/>
      <p:bldP spid="116" grpId="0" animBg="1"/>
      <p:bldP spid="120" grpId="0" animBg="1"/>
      <p:bldP spid="124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5357818" y="2204864"/>
            <a:ext cx="3786182" cy="4429455"/>
            <a:chOff x="5357818" y="2240312"/>
            <a:chExt cx="3786182" cy="3930013"/>
          </a:xfrm>
        </p:grpSpPr>
        <p:sp>
          <p:nvSpPr>
            <p:cNvPr id="51" name="Rectangle 50"/>
            <p:cNvSpPr/>
            <p:nvPr/>
          </p:nvSpPr>
          <p:spPr>
            <a:xfrm>
              <a:off x="5357818" y="4256536"/>
              <a:ext cx="3786182" cy="19137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Kallikrein</a:t>
              </a:r>
              <a:endParaRPr lang="en-US" sz="2000" b="1" i="1" spc="-40" dirty="0" smtClean="0">
                <a:solidFill>
                  <a:srgbClr val="0070C0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Antioxidants; </a:t>
              </a:r>
              <a:r>
                <a:rPr lang="en-US" sz="2000" b="1" i="1" spc="-40" dirty="0" err="1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e.g.vit</a:t>
              </a: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E, </a:t>
              </a:r>
              <a:r>
                <a:rPr lang="en-US" sz="2000" b="1" i="1" spc="-40" dirty="0" err="1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vit.c</a:t>
              </a:r>
              <a:endParaRPr lang="en-US" sz="2000" b="1" i="1" spc="-40" dirty="0" smtClean="0">
                <a:solidFill>
                  <a:srgbClr val="0070C0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Folic acid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0070C0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84617" y="5895286"/>
            <a:ext cx="6468057" cy="977191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Hypogonadism (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Testicular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dysfunction) </a:t>
            </a:r>
            <a:r>
              <a:rPr lang="en-US" sz="2200" b="1" spc="-40" smtClean="0">
                <a:latin typeface="Arial Narrow" pitchFamily="34" charset="0"/>
                <a:sym typeface="Wingdings 3"/>
              </a:rPr>
              <a:t> 1</a:t>
            </a:r>
            <a:r>
              <a:rPr lang="en-US" sz="2200" b="1" spc="-40" baseline="3000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Hypogonadism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Reproduction( no treatment )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1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/>
          <p:nvPr/>
        </p:nvGrpSpPr>
        <p:grpSpPr>
          <a:xfrm>
            <a:off x="0" y="2214554"/>
            <a:ext cx="9008534" cy="2479358"/>
            <a:chOff x="0" y="2214554"/>
            <a:chExt cx="9008534" cy="2479358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234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inhibitors,e.g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 sildenafil(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viagra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vardenafil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levitra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tadalafil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cialis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          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SSRIs(e.g.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prozac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Infection of 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testes,prostate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&amp;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UTI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0" y="2357430"/>
              <a:ext cx="4427984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b="1" spc="-40" dirty="0" smtClean="0">
                  <a:latin typeface="Arial Narrow" pitchFamily="34" charset="0"/>
                  <a:sym typeface="Wingdings 3"/>
                </a:rPr>
                <a:t>Congenital Adrenal Hyperplasia corticosteroids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Glucocorticoids excess</a:t>
              </a:r>
              <a:r>
                <a:rPr lang="en-US" sz="2000" b="1" spc="-40" dirty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spc="-40" dirty="0" smtClean="0">
                  <a:latin typeface="Arial Narrow" pitchFamily="34" charset="0"/>
                  <a:sym typeface="Wingdings 3"/>
                </a:rPr>
                <a:t> correct levels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</a:t>
              </a:r>
              <a:endParaRPr lang="en-US" sz="2000" b="1" i="1" spc="-40" dirty="0" smtClean="0"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0" y="2285992"/>
            <a:ext cx="5357817" cy="3560113"/>
            <a:chOff x="0" y="2285992"/>
            <a:chExt cx="5357817" cy="3560113"/>
          </a:xfrm>
        </p:grpSpPr>
        <p:sp>
          <p:nvSpPr>
            <p:cNvPr id="124" name="TextBox 123"/>
            <p:cNvSpPr txBox="1"/>
            <p:nvPr/>
          </p:nvSpPr>
          <p:spPr>
            <a:xfrm>
              <a:off x="0" y="3714752"/>
              <a:ext cx="5357817" cy="2131353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400" spc="-40" dirty="0">
                  <a:latin typeface="Bernard MT Condensed" pitchFamily="18" charset="0"/>
                  <a:sym typeface="Wingdings 3"/>
                </a:rPr>
                <a:t>Idiopathic</a:t>
              </a:r>
              <a:r>
                <a:rPr lang="en-US" sz="2800" spc="-40" dirty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8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000" spc="-40" dirty="0" smtClean="0">
                <a:latin typeface="Bernard MT Condensed" pitchFamily="18" charset="0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Hypogonadism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(SERMs &amp; Aromatase Is)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Hypogonadism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Pulsatile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Clomiphene</a:t>
              </a: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569812" y="3144164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</a:t>
            </a:r>
            <a:r>
              <a:rPr lang="en-US" sz="2200" b="1" dirty="0" err="1" smtClean="0">
                <a:solidFill>
                  <a:srgbClr val="A50021"/>
                </a:solidFill>
                <a:latin typeface="Arial Narrow" pitchFamily="34" charset="0"/>
              </a:rPr>
              <a:t>ms.</a:t>
            </a: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5016961" y="3649218"/>
            <a:ext cx="620079" cy="6480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Drugs Used in the Treatment of Male infertility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324036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en-US" sz="2800" b="1" dirty="0" err="1" smtClean="0">
                <a:solidFill>
                  <a:srgbClr val="00B0F0"/>
                </a:solidFill>
              </a:rPr>
              <a:t>Testesterone</a:t>
            </a:r>
            <a:r>
              <a:rPr lang="en-US" sz="2800" b="1" dirty="0" smtClean="0">
                <a:solidFill>
                  <a:srgbClr val="00B0F0"/>
                </a:solidFill>
              </a:rPr>
              <a:t> and synthetic androgens</a:t>
            </a:r>
          </a:p>
          <a:p>
            <a:pPr marL="514350" indent="-514350" algn="l">
              <a:buAutoNum type="arabicPeriod"/>
            </a:pPr>
            <a:r>
              <a:rPr lang="en-US" sz="2800" b="1" dirty="0" err="1" smtClean="0">
                <a:solidFill>
                  <a:srgbClr val="00B0F0"/>
                </a:solidFill>
              </a:rPr>
              <a:t>Antiestrogens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            SERMs-</a:t>
            </a:r>
            <a:r>
              <a:rPr lang="en-US" sz="2800" b="1" dirty="0" err="1" smtClean="0">
                <a:solidFill>
                  <a:srgbClr val="00B0F0"/>
                </a:solidFill>
              </a:rPr>
              <a:t>clomifen</a:t>
            </a:r>
            <a:r>
              <a:rPr lang="en-US" sz="2800" b="1" dirty="0" smtClean="0">
                <a:solidFill>
                  <a:srgbClr val="00B0F0"/>
                </a:solidFill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</a:rPr>
              <a:t>tamoxifen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            Aromatase inhibitors- </a:t>
            </a:r>
            <a:r>
              <a:rPr lang="en-US" sz="2800" b="1" dirty="0" err="1" smtClean="0">
                <a:solidFill>
                  <a:srgbClr val="00B0F0"/>
                </a:solidFill>
              </a:rPr>
              <a:t>Anastrazole</a:t>
            </a:r>
            <a:r>
              <a:rPr lang="en-US" sz="2800" b="1" dirty="0" smtClean="0">
                <a:solidFill>
                  <a:srgbClr val="00B0F0"/>
                </a:solidFill>
              </a:rPr>
              <a:t>                          </a:t>
            </a:r>
          </a:p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3.   </a:t>
            </a:r>
            <a:r>
              <a:rPr lang="en-US" sz="2800" b="1" dirty="0" err="1" smtClean="0">
                <a:solidFill>
                  <a:srgbClr val="00B0F0"/>
                </a:solidFill>
              </a:rPr>
              <a:t>GnRH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4.   </a:t>
            </a:r>
            <a:r>
              <a:rPr lang="en-US" sz="2800" b="1" dirty="0" err="1" smtClean="0">
                <a:solidFill>
                  <a:srgbClr val="00B0F0"/>
                </a:solidFill>
              </a:rPr>
              <a:t>GnH</a:t>
            </a:r>
            <a:r>
              <a:rPr lang="en-US" sz="2800" b="1" dirty="0" smtClean="0">
                <a:solidFill>
                  <a:srgbClr val="00B0F0"/>
                </a:solidFill>
              </a:rPr>
              <a:t> together with </a:t>
            </a:r>
            <a:r>
              <a:rPr lang="en-US" sz="2800" b="1" dirty="0" err="1" smtClean="0">
                <a:solidFill>
                  <a:srgbClr val="00B0F0"/>
                </a:solidFill>
              </a:rPr>
              <a:t>hcG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5.   Non- hormonal therapy</a:t>
            </a:r>
          </a:p>
          <a:p>
            <a:pPr marL="514350" indent="-514350" algn="l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6404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3931494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testis(&gt; 95%), small amount in adrenals. It follows a circadian pattern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 smtClean="0">
                <a:latin typeface="Arial Narrow" pitchFamily="34" charset="0"/>
              </a:rPr>
              <a:t>in early morning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1.Testesterone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7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7552</TotalTime>
  <Words>1151</Words>
  <Application>Microsoft Office PowerPoint</Application>
  <PresentationFormat>On-screen Show (4:3)</PresentationFormat>
  <Paragraphs>223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Bernard MT Condensed</vt:lpstr>
      <vt:lpstr>Bodoni MT Black</vt:lpstr>
      <vt:lpstr>Calibri</vt:lpstr>
      <vt:lpstr>Cooper Black</vt:lpstr>
      <vt:lpstr>French Script MT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In male infertility, the semen analysis is abnormal:</vt:lpstr>
      <vt:lpstr>Causes of Male Infertility</vt:lpstr>
      <vt:lpstr>PowerPoint Presentation</vt:lpstr>
      <vt:lpstr>PowerPoint Presentation</vt:lpstr>
      <vt:lpstr>Drugs Used in the Treatment of Male 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kk105041</cp:lastModifiedBy>
  <cp:revision>394</cp:revision>
  <cp:lastPrinted>2012-04-25T06:31:54Z</cp:lastPrinted>
  <dcterms:created xsi:type="dcterms:W3CDTF">2011-02-15T07:19:30Z</dcterms:created>
  <dcterms:modified xsi:type="dcterms:W3CDTF">2016-04-20T04:51:09Z</dcterms:modified>
</cp:coreProperties>
</file>