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6"/>
  </p:notesMasterIdLst>
  <p:handoutMasterIdLst>
    <p:handoutMasterId r:id="rId47"/>
  </p:handoutMasterIdLst>
  <p:sldIdLst>
    <p:sldId id="304" r:id="rId2"/>
    <p:sldId id="278" r:id="rId3"/>
    <p:sldId id="281" r:id="rId4"/>
    <p:sldId id="279" r:id="rId5"/>
    <p:sldId id="280" r:id="rId6"/>
    <p:sldId id="283" r:id="rId7"/>
    <p:sldId id="284" r:id="rId8"/>
    <p:sldId id="282" r:id="rId9"/>
    <p:sldId id="285" r:id="rId10"/>
    <p:sldId id="286" r:id="rId11"/>
    <p:sldId id="287" r:id="rId12"/>
    <p:sldId id="306" r:id="rId13"/>
    <p:sldId id="288" r:id="rId14"/>
    <p:sldId id="290" r:id="rId15"/>
    <p:sldId id="291" r:id="rId16"/>
    <p:sldId id="292" r:id="rId17"/>
    <p:sldId id="293" r:id="rId18"/>
    <p:sldId id="294" r:id="rId19"/>
    <p:sldId id="296" r:id="rId20"/>
    <p:sldId id="295" r:id="rId21"/>
    <p:sldId id="297" r:id="rId22"/>
    <p:sldId id="298" r:id="rId23"/>
    <p:sldId id="299" r:id="rId24"/>
    <p:sldId id="300" r:id="rId25"/>
    <p:sldId id="301" r:id="rId26"/>
    <p:sldId id="302" r:id="rId27"/>
    <p:sldId id="256" r:id="rId28"/>
    <p:sldId id="257" r:id="rId29"/>
    <p:sldId id="258" r:id="rId30"/>
    <p:sldId id="311" r:id="rId31"/>
    <p:sldId id="274" r:id="rId32"/>
    <p:sldId id="270" r:id="rId33"/>
    <p:sldId id="260" r:id="rId34"/>
    <p:sldId id="271" r:id="rId35"/>
    <p:sldId id="262" r:id="rId36"/>
    <p:sldId id="273" r:id="rId37"/>
    <p:sldId id="263" r:id="rId38"/>
    <p:sldId id="307" r:id="rId39"/>
    <p:sldId id="308" r:id="rId40"/>
    <p:sldId id="309" r:id="rId41"/>
    <p:sldId id="269" r:id="rId42"/>
    <p:sldId id="310" r:id="rId43"/>
    <p:sldId id="268" r:id="rId44"/>
    <p:sldId id="272" r:id="rId4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368698B-D328-417E-A051-3D658555BD59}" type="datetimeFigureOut">
              <a:rPr lang="en-US" smtClean="0"/>
              <a:pPr/>
              <a:t>4/5/2015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C247D69-78E6-45C5-8362-799C5C84C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EE57A-7CAD-405A-8F88-3C510937EF60}" type="datetimeFigureOut">
              <a:rPr lang="en-GB" smtClean="0"/>
              <a:pPr/>
              <a:t>05/04/2015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6318C-BAC4-4BB5-B6B6-2FFFAAF7775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979C3-2FD8-46EC-B8AE-5B269F08CF22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979C3-2FD8-46EC-B8AE-5B269F08CF22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AB48-8BED-4AA5-B87F-098375EDF8AB}" type="datetimeFigureOut">
              <a:rPr lang="en-US" smtClean="0"/>
              <a:pPr/>
              <a:t>4/5/2015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AB48-8BED-4AA5-B87F-098375EDF8AB}" type="datetimeFigureOut">
              <a:rPr lang="en-US" smtClean="0"/>
              <a:pPr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AB48-8BED-4AA5-B87F-098375EDF8AB}" type="datetimeFigureOut">
              <a:rPr lang="en-US" smtClean="0"/>
              <a:pPr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AB48-8BED-4AA5-B87F-098375EDF8AB}" type="datetimeFigureOut">
              <a:rPr lang="en-US" smtClean="0"/>
              <a:pPr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AB48-8BED-4AA5-B87F-098375EDF8AB}" type="datetimeFigureOut">
              <a:rPr lang="en-US" smtClean="0"/>
              <a:pPr/>
              <a:t>4/5/2015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457AB48-8BED-4AA5-B87F-098375EDF8AB}" type="datetimeFigureOut">
              <a:rPr lang="en-US" smtClean="0"/>
              <a:pPr/>
              <a:t>4/5/2015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AB48-8BED-4AA5-B87F-098375EDF8AB}" type="datetimeFigureOut">
              <a:rPr lang="en-US" smtClean="0"/>
              <a:pPr/>
              <a:t>4/5/2015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AB48-8BED-4AA5-B87F-098375EDF8AB}" type="datetimeFigureOut">
              <a:rPr lang="en-US" smtClean="0"/>
              <a:pPr/>
              <a:t>4/5/2015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AB48-8BED-4AA5-B87F-098375EDF8AB}" type="datetimeFigureOut">
              <a:rPr lang="en-US" smtClean="0"/>
              <a:pPr/>
              <a:t>4/5/2015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AB48-8BED-4AA5-B87F-098375EDF8AB}" type="datetimeFigureOut">
              <a:rPr lang="en-US" smtClean="0"/>
              <a:pPr/>
              <a:t>4/5/2015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457AB48-8BED-4AA5-B87F-098375EDF8AB}" type="datetimeFigureOut">
              <a:rPr lang="en-US" smtClean="0"/>
              <a:pPr/>
              <a:t>4/5/2015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457AB48-8BED-4AA5-B87F-098375EDF8AB}" type="datetimeFigureOut">
              <a:rPr lang="en-US" smtClean="0"/>
              <a:pPr/>
              <a:t>4/5/2015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imgres?imgurl=http://crazy-frankenstein.com/free-wallpapers-files/flowers-wallpapers-files/flower2b.jpg&amp;imgrefurl=http://crazy-frankenstein.com/page-6.html&amp;usg=__HiLTOcnykcQ5cMXgbuWQX_wgbJE=&amp;h=768&amp;w=1024&amp;sz=167&amp;hl=ar&amp;start=20&amp;zoom=1&amp;um=1&amp;itbs=1&amp;tbnid=P8_ubBQ7yo0OFM:&amp;tbnh=113&amp;tbnw=150&amp;prev=/images?q=flowers&amp;um=1&amp;hl=ar&amp;safe=active&amp;rlz=1T4RNTN_enSA374SA396&amp;tbs=isch:1" TargetMode="External"/><Relationship Id="rId2" Type="http://schemas.openxmlformats.org/officeDocument/2006/relationships/hyperlink" Target="http://www.google.com.sa/imgres?imgurl=http://blog.craftzine.com/QuilledFlowers.jpg&amp;imgrefurl=http://blog.craftzine.com/archive/2008/02/quilled_flowers.html&amp;usg=__mvQkAc1M4oXNbmoTKxM8h_2ylXk=&amp;h=472&amp;w=430&amp;sz=55&amp;hl=ar&amp;start=18&amp;zoom=1&amp;um=1&amp;itbs=1&amp;tbnid=t0O0-6O2HI69gM:&amp;tbnh=129&amp;tbnw=118&amp;prev=/images?q=flowers&amp;um=1&amp;hl=ar&amp;safe=active&amp;rlz=1T4RNTN_enSA374SA396&amp;tbs=isch:1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077200" cy="3048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4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Physiology </a:t>
            </a:r>
            <a:r>
              <a:rPr lang="en-US" sz="4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4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Ovarian Cycle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3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GUYTON &amp; HALL, Chapter 81</a:t>
            </a:r>
            <a:endParaRPr lang="en-US" sz="33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676400" y="4267200"/>
            <a:ext cx="5876778" cy="19812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err="1" smtClean="0">
                <a:solidFill>
                  <a:srgbClr val="7030A0"/>
                </a:solidFill>
                <a:latin typeface="Comic Sans MS" pitchFamily="66" charset="0"/>
              </a:rPr>
              <a:t>Dr.Mohammed</a:t>
            </a:r>
            <a:r>
              <a:rPr lang="en-US" sz="22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Comic Sans MS" pitchFamily="66" charset="0"/>
              </a:rPr>
              <a:t>Alotaibi</a:t>
            </a:r>
            <a:endParaRPr lang="en-US" sz="22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Assistant Professor of Physiology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College of Medicine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King Saud University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8763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2" descr="C:\Users\hp\AppData\Local\Microsoft\Windows\Temporary Internet Files\Low\Content.IE5\FWO33X9B\Folicular%20phase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b="717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1447800" y="40386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err="1" smtClean="0">
                <a:solidFill>
                  <a:srgbClr val="0070C0"/>
                </a:solidFill>
              </a:rPr>
              <a:t>aromatase</a:t>
            </a:r>
            <a:endParaRPr lang="en-GB" sz="16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2123" t="14583" r="22694"/>
          <a:stretch>
            <a:fillRect/>
          </a:stretch>
        </p:blipFill>
        <p:spPr bwMode="auto">
          <a:xfrm>
            <a:off x="2286000" y="228600"/>
            <a:ext cx="4191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600200"/>
            <a:ext cx="8610600" cy="1523999"/>
          </a:xfrm>
        </p:spPr>
        <p:txBody>
          <a:bodyPr>
            <a:noAutofit/>
          </a:bodyPr>
          <a:lstStyle/>
          <a:p>
            <a:pPr marL="50800" indent="-508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Few days after proliferation &amp; growth of the follicles, the </a:t>
            </a:r>
            <a:r>
              <a:rPr lang="en-US" sz="2200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granulosa</a:t>
            </a:r>
            <a:r>
              <a:rPr lang="en-US" sz="220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cells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secrete </a:t>
            </a:r>
            <a:r>
              <a:rPr lang="en-US" sz="2200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follicular fluids</a:t>
            </a:r>
            <a:r>
              <a:rPr lang="en-US" sz="2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that</a:t>
            </a:r>
            <a:r>
              <a:rPr lang="en-US" sz="2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contain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high concentration of </a:t>
            </a:r>
            <a:r>
              <a:rPr lang="en-US" sz="22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estrogen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 This fluid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accumulates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to form </a:t>
            </a:r>
            <a:r>
              <a:rPr lang="en-US" sz="2200" b="1" u="sng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antrum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within the mass of the </a:t>
            </a:r>
            <a:r>
              <a:rPr lang="en-US" sz="2200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granulosa</a:t>
            </a:r>
            <a:r>
              <a:rPr lang="en-US" sz="220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cells</a:t>
            </a:r>
            <a:endParaRPr lang="ar-SA" sz="2200" dirty="0" smtClean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  <a:p>
            <a:pPr marL="41148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41148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381000"/>
            <a:ext cx="624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Ovarian follicle growth</a:t>
            </a:r>
            <a:endParaRPr lang="en-US" sz="3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81-4"/>
          <p:cNvPicPr>
            <a:picLocks noChangeAspect="1" noChangeArrowheads="1"/>
          </p:cNvPicPr>
          <p:nvPr/>
        </p:nvPicPr>
        <p:blipFill>
          <a:blip r:embed="rId2" cstate="print"/>
          <a:srcRect b="16667"/>
          <a:stretch>
            <a:fillRect/>
          </a:stretch>
        </p:blipFill>
        <p:spPr>
          <a:xfrm>
            <a:off x="3810000" y="3048000"/>
            <a:ext cx="51054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571685"/>
            <a:ext cx="8610600" cy="4769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-3175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early growth of the primary follicle up to the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antral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stage is under </a:t>
            </a:r>
            <a:r>
              <a:rPr lang="en-US" sz="24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FSH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stimulation only.  Then there is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accelerated growth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of the follicle to larger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follicle called </a:t>
            </a:r>
            <a:r>
              <a:rPr lang="en-US" sz="2400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vesicular follicle (</a:t>
            </a:r>
            <a:r>
              <a:rPr lang="en-US" sz="2400" u="sng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Graffian</a:t>
            </a:r>
            <a:r>
              <a:rPr lang="en-US" sz="2400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caused by:</a:t>
            </a:r>
          </a:p>
          <a:p>
            <a:pPr marL="3175" indent="-3175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175" indent="-3175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85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estrogen secreted into the follicle caused the </a:t>
            </a:r>
            <a:r>
              <a:rPr lang="en-US" sz="2285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granulosa</a:t>
            </a:r>
            <a:r>
              <a:rPr lang="en-US" sz="2285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cells to increase FSH receptors which causes </a:t>
            </a:r>
            <a:r>
              <a:rPr lang="en-US" sz="2285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positive feedback effect</a:t>
            </a:r>
            <a:endParaRPr lang="en-US" sz="2285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85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 both </a:t>
            </a:r>
            <a:r>
              <a:rPr lang="en-US" sz="2285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estrogen &amp; FSH combine to promote LH receptors on the </a:t>
            </a:r>
            <a:r>
              <a:rPr lang="en-US" sz="2285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original </a:t>
            </a:r>
            <a:r>
              <a:rPr lang="en-US" sz="2285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granulosa</a:t>
            </a:r>
            <a:r>
              <a:rPr lang="en-US" sz="2285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cells </a:t>
            </a:r>
            <a:r>
              <a:rPr lang="en-GB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addition to </a:t>
            </a:r>
            <a:r>
              <a:rPr lang="en-GB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FSH stimulation</a:t>
            </a:r>
            <a:r>
              <a:rPr lang="en-US" sz="2285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85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allowing </a:t>
            </a:r>
            <a:r>
              <a:rPr lang="en-US" sz="2285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more rapid increase in </a:t>
            </a:r>
            <a:r>
              <a:rPr lang="en-US" sz="2285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follicular </a:t>
            </a:r>
            <a:r>
              <a:rPr lang="en-US" sz="2285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secretion</a:t>
            </a:r>
          </a:p>
          <a:p>
            <a:r>
              <a:rPr lang="en-US" sz="2285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3.</a:t>
            </a:r>
            <a:r>
              <a:rPr lang="en-US" sz="2285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85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285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increasing estrogen from the follicle plus increasing LH from the AP causes proliferation of the follicular theca cells &amp; increase their secretion</a:t>
            </a:r>
            <a:endParaRPr lang="en-US" sz="2285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381000"/>
            <a:ext cx="624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Ovarian follicle growth</a:t>
            </a:r>
            <a:endParaRPr lang="en-US" sz="3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447800"/>
            <a:ext cx="8503920" cy="3048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- The </a:t>
            </a:r>
            <a:r>
              <a:rPr lang="en-US" sz="22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antral</a:t>
            </a:r>
            <a:r>
              <a:rPr lang="en-US" sz="2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follicles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begin to grow.  The ovum enlarges &amp; remains embedded at one pole of the </a:t>
            </a:r>
            <a:r>
              <a:rPr lang="en-US" sz="2200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granulosa</a:t>
            </a:r>
            <a:r>
              <a:rPr lang="en-US" sz="22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cells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of the follicle</a:t>
            </a:r>
          </a:p>
          <a:p>
            <a:pPr>
              <a:lnSpc>
                <a:spcPct val="150000"/>
              </a:lnSpc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During all the reproductive years of adult life, between about 13 and 46 years of age, </a:t>
            </a:r>
            <a:r>
              <a:rPr lang="en-GB" sz="2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400 to 500 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of the primordial follicles develop enough to expel their ova—</a:t>
            </a:r>
            <a:r>
              <a:rPr lang="en-GB" sz="2200" b="1" u="sng" dirty="0" smtClean="0">
                <a:latin typeface="Arial" pitchFamily="34" charset="0"/>
                <a:cs typeface="Arial" pitchFamily="34" charset="0"/>
              </a:rPr>
              <a:t>one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 each month.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381000"/>
            <a:ext cx="624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Ovarian follicle growth</a:t>
            </a:r>
            <a:endParaRPr lang="en-US" sz="3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rcRect l="68696" t="32911" r="6956" b="37975"/>
          <a:stretch>
            <a:fillRect/>
          </a:stretch>
        </p:blipFill>
        <p:spPr bwMode="auto">
          <a:xfrm>
            <a:off x="6553200" y="42672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1000" y="4175373"/>
            <a:ext cx="6019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The remaining follicles (5 to 11) undergo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atresia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or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involute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282952"/>
          </a:xfrm>
        </p:spPr>
        <p:txBody>
          <a:bodyPr>
            <a:normAutofit/>
          </a:bodyPr>
          <a:lstStyle/>
          <a:p>
            <a:pPr marL="3175" indent="-3175">
              <a:buNone/>
            </a:pPr>
            <a:r>
              <a:rPr lang="en-US" sz="25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LH is necessary for final follicular growth and ovulation:</a:t>
            </a:r>
          </a:p>
          <a:p>
            <a:pPr>
              <a:buNone/>
            </a:pPr>
            <a:endParaRPr lang="en-US" sz="2800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175" indent="-3175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2 days before ovulation 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rate of LH secretion 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to 6-16 fold &amp; peaks about 16 hrs before ovulation. </a:t>
            </a:r>
          </a:p>
          <a:p>
            <a:pPr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971800" y="356580"/>
            <a:ext cx="3505200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4400" b="1" dirty="0" smtClean="0">
                <a:solidFill>
                  <a:srgbClr val="FF0066"/>
                </a:solidFill>
              </a:rPr>
              <a:t>Ovulation</a:t>
            </a:r>
          </a:p>
        </p:txBody>
      </p:sp>
      <p:pic>
        <p:nvPicPr>
          <p:cNvPr id="5" name="Picture 4" descr="81-3"/>
          <p:cNvPicPr>
            <a:picLocks noChangeAspect="1" noChangeArrowheads="1"/>
          </p:cNvPicPr>
          <p:nvPr/>
        </p:nvPicPr>
        <p:blipFill>
          <a:blip r:embed="rId2" cstate="print"/>
          <a:srcRect l="5051" t="46875" r="12121" b="6250"/>
          <a:stretch>
            <a:fillRect/>
          </a:stretch>
        </p:blipFill>
        <p:spPr>
          <a:xfrm>
            <a:off x="1143000" y="4038600"/>
            <a:ext cx="62484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49952"/>
          </a:xfrm>
        </p:spPr>
        <p:txBody>
          <a:bodyPr>
            <a:normAutofit/>
          </a:bodyPr>
          <a:lstStyle/>
          <a:p>
            <a:pPr marL="3175" indent="-3175">
              <a:buNone/>
            </a:pPr>
            <a:r>
              <a:rPr lang="en-US" sz="25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LH is necessary for final follicular </a:t>
            </a:r>
            <a:r>
              <a:rPr lang="en-US" sz="2500" u="sng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growth and ovulation</a:t>
            </a:r>
            <a:r>
              <a:rPr lang="en-US" sz="25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3175" indent="-3175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- FSH also 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2 to 3 fold &amp; acts synergistically with LH to cause swelling of the follicle before ovulation. </a:t>
            </a:r>
          </a:p>
          <a:p>
            <a:pPr marL="3175" indent="-3175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3175" indent="-3175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- LH has specific effect on the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granulosa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cells &amp; theca cells converting them to </a:t>
            </a:r>
            <a:r>
              <a:rPr lang="en-US" sz="2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progesterone-secreting cells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rate of estrogen secretion 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↓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about 1 day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before ovulation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while progesterone secretion begin to 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↑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971800" y="356580"/>
            <a:ext cx="3505200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4400" b="1" dirty="0" smtClean="0">
                <a:solidFill>
                  <a:srgbClr val="FF0066"/>
                </a:solidFill>
              </a:rPr>
              <a:t>Ovulation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4" descr="81-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524000"/>
            <a:ext cx="7543800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2667000"/>
            <a:ext cx="6553200" cy="39624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sz="2400" b="1" u="sng" dirty="0" smtClean="0">
              <a:solidFill>
                <a:srgbClr val="FF99FF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1)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theca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externa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begins to secrete </a:t>
            </a:r>
            <a:r>
              <a:rPr lang="en-US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proteolytic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enzymes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&amp; causes weakening of the wall resulting in swelling of the follicle &amp; degeneration of the stigma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2)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rapid growth of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new blood vessels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into the follicle wall &amp; prostaglandins are secreted into the follicular tissue.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381000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Initiation of ovulation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43860" t="28571" r="28947" b="34286"/>
          <a:stretch>
            <a:fillRect/>
          </a:stretch>
        </p:blipFill>
        <p:spPr bwMode="auto">
          <a:xfrm>
            <a:off x="6705600" y="3200400"/>
            <a:ext cx="2286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28600" y="1447800"/>
            <a:ext cx="8915400" cy="1553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Large quantity of LH</a:t>
            </a:r>
            <a:r>
              <a:rPr lang="en-US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causes rapid secretion of progesterone from the follicle. Within a few hours </a:t>
            </a:r>
            <a:r>
              <a:rPr lang="en-US" sz="22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 events occur which are necessary for ovulation: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Objectives</a:t>
            </a:r>
            <a:endParaRPr lang="en-US" sz="45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76400"/>
            <a:ext cx="8503920" cy="4724400"/>
          </a:xfrm>
        </p:spPr>
        <p:txBody>
          <a:bodyPr>
            <a:normAutofit fontScale="92500"/>
          </a:bodyPr>
          <a:lstStyle/>
          <a:p>
            <a:pPr marL="41148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en-US" b="1" u="sng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By the end of this lecture, </a:t>
            </a:r>
            <a:r>
              <a:rPr lang="en-US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you should </a:t>
            </a:r>
            <a:r>
              <a:rPr lang="en-US" b="1" u="sng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be able to</a:t>
            </a:r>
            <a:r>
              <a:rPr lang="en-US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b="1" u="sng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514350" indent="-285750" eaLnBrk="1" fontAlgn="auto" hangingPunct="1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List the hormones of female reproduction and describe their physiological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functions</a:t>
            </a:r>
          </a:p>
          <a:p>
            <a:pPr marL="514350" indent="-2857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Describe </a:t>
            </a:r>
            <a:r>
              <a:rPr lang="en-US" dirty="0">
                <a:latin typeface="Arial" pitchFamily="34" charset="0"/>
                <a:cs typeface="Arial" pitchFamily="34" charset="0"/>
              </a:rPr>
              <a:t>the changes that occur in the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ovaries</a:t>
            </a:r>
            <a:r>
              <a:rPr lang="en-US" dirty="0">
                <a:latin typeface="Arial" pitchFamily="34" charset="0"/>
                <a:cs typeface="Arial" pitchFamily="34" charset="0"/>
              </a:rPr>
              <a:t> during the menstrual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cycle</a:t>
            </a:r>
          </a:p>
          <a:p>
            <a:pPr marL="514350" indent="-2857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Describe </a:t>
            </a:r>
            <a:r>
              <a:rPr lang="en-US" dirty="0">
                <a:latin typeface="Arial" pitchFamily="34" charset="0"/>
                <a:cs typeface="Arial" pitchFamily="34" charset="0"/>
              </a:rPr>
              <a:t>the hormonal control of the development of ovarian follicles, mature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oocytes</a:t>
            </a:r>
            <a:r>
              <a:rPr lang="en-US" dirty="0">
                <a:latin typeface="Arial" pitchFamily="34" charset="0"/>
                <a:cs typeface="Arial" pitchFamily="34" charset="0"/>
              </a:rPr>
              <a:t> and corpus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luteum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14350" indent="-2857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Recognize </a:t>
            </a:r>
            <a:r>
              <a:rPr lang="en-US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pituitary-ovarian-axi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 and the </a:t>
            </a:r>
            <a:r>
              <a:rPr lang="en-US" dirty="0">
                <a:latin typeface="Arial" pitchFamily="34" charset="0"/>
                <a:cs typeface="Arial" pitchFamily="34" charset="0"/>
              </a:rPr>
              <a:t>changes that occur in the ovaries leading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to ovulation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447800"/>
            <a:ext cx="4648200" cy="5745163"/>
          </a:xfrm>
        </p:spPr>
        <p:txBody>
          <a:bodyPr>
            <a:normAutofit/>
          </a:bodyPr>
          <a:lstStyle/>
          <a:p>
            <a:pPr marL="3175" indent="-3175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It occurs </a:t>
            </a:r>
            <a:r>
              <a:rPr lang="en-US" sz="2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14 days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after the onset of menstruation in 28 days cycle.  </a:t>
            </a:r>
            <a:r>
              <a:rPr lang="en-US" sz="2200" b="1" u="sng" dirty="0" smtClean="0">
                <a:latin typeface="Arial" pitchFamily="34" charset="0"/>
                <a:cs typeface="Arial" pitchFamily="34" charset="0"/>
              </a:rPr>
              <a:t>During ovulation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, stigma protrudes &amp; fluids ooze from the follicle &amp; the stigma ruptures allowing more viscous fluid outward carrying with it the ovum surrounded by mass of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granulosa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 cells called </a:t>
            </a:r>
            <a:r>
              <a:rPr lang="en-US" sz="2200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corona </a:t>
            </a:r>
            <a:r>
              <a:rPr lang="en-US" sz="2200" u="sng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radiata</a:t>
            </a:r>
            <a:endParaRPr lang="en-US" sz="2200" u="sng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1800" y="356580"/>
            <a:ext cx="3505200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4400" b="1" dirty="0" smtClean="0">
                <a:solidFill>
                  <a:srgbClr val="FF0066"/>
                </a:solidFill>
              </a:rPr>
              <a:t>Ovulation</a:t>
            </a:r>
          </a:p>
        </p:txBody>
      </p:sp>
      <p:pic>
        <p:nvPicPr>
          <p:cNvPr id="5" name="Picture 4" descr="X2604-O-20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4352925"/>
            <a:ext cx="3810000" cy="235267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3860" t="28571" r="28947" b="12857"/>
          <a:stretch>
            <a:fillRect/>
          </a:stretch>
        </p:blipFill>
        <p:spPr bwMode="auto">
          <a:xfrm>
            <a:off x="6629400" y="1143000"/>
            <a:ext cx="2362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7800" y="152400"/>
            <a:ext cx="6248400" cy="56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800" b="1" dirty="0" smtClean="0">
                <a:solidFill>
                  <a:srgbClr val="FF0000"/>
                </a:solidFill>
              </a:rPr>
              <a:t>Corpus </a:t>
            </a:r>
            <a:r>
              <a:rPr lang="en-US" sz="3800" b="1" dirty="0" err="1" smtClean="0">
                <a:solidFill>
                  <a:srgbClr val="FF0000"/>
                </a:solidFill>
              </a:rPr>
              <a:t>Luteum</a:t>
            </a:r>
            <a:endParaRPr lang="en-US" sz="3800" b="1" dirty="0">
              <a:solidFill>
                <a:srgbClr val="FF0000"/>
              </a:solidFill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152400" y="990600"/>
            <a:ext cx="8915400" cy="5334000"/>
            <a:chOff x="76200" y="1371600"/>
            <a:chExt cx="8915400" cy="5334000"/>
          </a:xfrm>
        </p:grpSpPr>
        <p:grpSp>
          <p:nvGrpSpPr>
            <p:cNvPr id="4" name="Group 8"/>
            <p:cNvGrpSpPr/>
            <p:nvPr/>
          </p:nvGrpSpPr>
          <p:grpSpPr>
            <a:xfrm>
              <a:off x="76200" y="1371600"/>
              <a:ext cx="8915400" cy="5334000"/>
              <a:chOff x="76200" y="1371600"/>
              <a:chExt cx="8915400" cy="533400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6200" y="1371600"/>
                <a:ext cx="8915400" cy="533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Rectangle 4"/>
              <p:cNvSpPr/>
              <p:nvPr/>
            </p:nvSpPr>
            <p:spPr>
              <a:xfrm>
                <a:off x="152400" y="6059269"/>
                <a:ext cx="25908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7-8 days after ovulation       ~ 1.5 cm in diameter</a:t>
                </a:r>
                <a:endParaRPr lang="en-GB" dirty="0"/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 flipV="1">
                <a:off x="1143000" y="4876800"/>
                <a:ext cx="228600" cy="1219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ectangle 11"/>
            <p:cNvSpPr/>
            <p:nvPr/>
          </p:nvSpPr>
          <p:spPr>
            <a:xfrm>
              <a:off x="914400" y="2249269"/>
              <a:ext cx="1066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corpus </a:t>
              </a:r>
              <a:r>
                <a:rPr lang="en-US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albicans</a:t>
              </a:r>
              <a:r>
                <a:rPr lang="en-US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GB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981200" y="6324600"/>
            <a:ext cx="693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granulosa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cells with the theca cells are called </a:t>
            </a:r>
            <a:r>
              <a:rPr lang="en-US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corpus </a:t>
            </a:r>
            <a:r>
              <a:rPr lang="en-US" b="1" u="sn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luteum</a:t>
            </a:r>
            <a:r>
              <a:rPr lang="en-US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2027237"/>
            <a:ext cx="8534400" cy="4297363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endParaRPr lang="en-US" sz="2400" u="sng" dirty="0" smtClean="0">
              <a:solidFill>
                <a:srgbClr val="FF99FF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- After expulsion of the ovum from the follicle, the remaining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granulosa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&amp; theca </a:t>
            </a:r>
            <a:r>
              <a:rPr lang="en-US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interna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cells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change to </a:t>
            </a:r>
            <a:r>
              <a:rPr lang="en-US" sz="2400" b="1" u="sng" dirty="0" err="1" smtClean="0">
                <a:latin typeface="Arial" pitchFamily="34" charset="0"/>
                <a:cs typeface="Arial" pitchFamily="34" charset="0"/>
              </a:rPr>
              <a:t>lutein</a:t>
            </a: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 cells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&amp; become filled with lipid inclusions giving them yellowish appearance.  </a:t>
            </a:r>
            <a:endParaRPr lang="en-US" sz="2400" b="1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- The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granulosa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cells in corpus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luteum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form large amount of progesterone &amp; estrogen.  The theca cells form mainly androgens which are converted by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granulosa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cells into female hormones.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600200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000" b="1" u="sng" dirty="0" smtClean="0">
                <a:solidFill>
                  <a:srgbClr val="00B050"/>
                </a:solidFill>
              </a:rPr>
              <a:t>‘’</a:t>
            </a:r>
            <a:r>
              <a:rPr lang="en-US" sz="3000" b="1" u="sng" dirty="0" err="1" smtClean="0">
                <a:solidFill>
                  <a:srgbClr val="00B050"/>
                </a:solidFill>
              </a:rPr>
              <a:t>Luteal</a:t>
            </a:r>
            <a:r>
              <a:rPr lang="en-US" sz="3000" b="1" u="sng" dirty="0" smtClean="0">
                <a:solidFill>
                  <a:srgbClr val="00B050"/>
                </a:solidFill>
              </a:rPr>
              <a:t>’’ phase of the ovarian cycle</a:t>
            </a:r>
          </a:p>
        </p:txBody>
      </p:sp>
      <p:sp>
        <p:nvSpPr>
          <p:cNvPr id="5" name="Rectangle 4"/>
          <p:cNvSpPr/>
          <p:nvPr/>
        </p:nvSpPr>
        <p:spPr>
          <a:xfrm>
            <a:off x="1447800" y="381000"/>
            <a:ext cx="624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Corpus </a:t>
            </a:r>
            <a:r>
              <a:rPr lang="en-US" sz="4000" b="1" dirty="0" err="1" smtClean="0">
                <a:solidFill>
                  <a:srgbClr val="FF0000"/>
                </a:solidFill>
              </a:rPr>
              <a:t>Luteum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2" descr="C:\Users\hp\AppData\Local\Microsoft\Windows\Temporary Internet Files\Low\Content.IE5\721FVALF\Luteal%20phase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b="3994"/>
          <a:stretch>
            <a:fillRect/>
          </a:stretch>
        </p:blipFill>
        <p:spPr>
          <a:xfrm>
            <a:off x="1828800" y="457200"/>
            <a:ext cx="6096000" cy="6029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600200"/>
            <a:ext cx="8610600" cy="5516563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sz="26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Luteinizing function of LH:</a:t>
            </a:r>
          </a:p>
          <a:p>
            <a:pPr marL="3175" indent="-3175">
              <a:lnSpc>
                <a:spcPct val="110000"/>
              </a:lnSpc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1-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Extrusion of the ovum from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the follicle.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3175" indent="-3175">
              <a:lnSpc>
                <a:spcPct val="110000"/>
              </a:lnSpc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2- Change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granulosa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and theca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interna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cells into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lutein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cells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3175" indent="-3175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3- Secretion of progesterone &amp; estrogen from the corpus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luteum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175" indent="-3175"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3175" indent="-3175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6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If pregnancy occurs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, the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hCG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from the placenta acts on the corpus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luteum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to prolong its life for 2 to 4 months of pregnancy</a:t>
            </a:r>
          </a:p>
        </p:txBody>
      </p:sp>
      <p:sp>
        <p:nvSpPr>
          <p:cNvPr id="3" name="Rectangle 2"/>
          <p:cNvSpPr/>
          <p:nvPr/>
        </p:nvSpPr>
        <p:spPr>
          <a:xfrm>
            <a:off x="1447800" y="381000"/>
            <a:ext cx="6248400" cy="56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800" b="1" dirty="0" smtClean="0">
                <a:solidFill>
                  <a:srgbClr val="FF0000"/>
                </a:solidFill>
              </a:rPr>
              <a:t>Corpus </a:t>
            </a:r>
            <a:r>
              <a:rPr lang="en-US" sz="3800" b="1" dirty="0" err="1" smtClean="0">
                <a:solidFill>
                  <a:srgbClr val="FF0000"/>
                </a:solidFill>
              </a:rPr>
              <a:t>Luteum</a:t>
            </a:r>
            <a:endParaRPr lang="en-US" sz="3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570037"/>
            <a:ext cx="8763000" cy="5668963"/>
          </a:xfrm>
        </p:spPr>
        <p:txBody>
          <a:bodyPr>
            <a:normAutofit/>
          </a:bodyPr>
          <a:lstStyle/>
          <a:p>
            <a:pPr marL="3175" indent="-3175" eaLnBrk="1" hangingPunct="1">
              <a:buFont typeface="Wingdings" pitchFamily="2" charset="2"/>
              <a:buNone/>
            </a:pPr>
            <a:r>
              <a:rPr lang="en-US" sz="2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Involution of the corpus </a:t>
            </a:r>
            <a:r>
              <a:rPr lang="en-US" sz="2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luteum</a:t>
            </a:r>
            <a:r>
              <a:rPr lang="en-US" sz="2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and onset of the next ovarian cycle:</a:t>
            </a:r>
          </a:p>
          <a:p>
            <a:pPr eaLnBrk="1" hangingPunct="1">
              <a:buFont typeface="Wingdings" pitchFamily="2" charset="2"/>
              <a:buNone/>
            </a:pPr>
            <a:endParaRPr lang="en-US" sz="2000" u="sng" dirty="0" smtClean="0">
              <a:solidFill>
                <a:srgbClr val="FF99FF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1- Estrogen &amp; progesterone from corpus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luteum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luteal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phase) have strong negative feedback effect on AP to inhibit the secretion of FSH &amp; LH.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2- The </a:t>
            </a:r>
            <a:r>
              <a:rPr lang="en-US" sz="2000" b="1" u="sn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lutein</a:t>
            </a:r>
            <a:r>
              <a:rPr lang="en-US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cells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secrete small amounts of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inhibin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which inhibit secretion of  FSH by AP. ↓ FSH &amp; LH &amp; loss of these hormones &gt;&gt; complete degeneration of corpus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luteum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involution)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3- Around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26th days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of normal sexual cycle &amp; after involution of  corpus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luteum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sudden cessation of estrogen, progesterone &amp;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inhibin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removes the negative feedback inhibition of the AP &amp; allowing ↑ secretion of FSH &amp; LH again.  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7800" y="381000"/>
            <a:ext cx="6248400" cy="56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800" b="1" dirty="0" smtClean="0">
                <a:solidFill>
                  <a:srgbClr val="FF0000"/>
                </a:solidFill>
              </a:rPr>
              <a:t>Corpus </a:t>
            </a:r>
            <a:r>
              <a:rPr lang="en-US" sz="3800" b="1" dirty="0" err="1" smtClean="0">
                <a:solidFill>
                  <a:srgbClr val="FF0000"/>
                </a:solidFill>
              </a:rPr>
              <a:t>Luteum</a:t>
            </a:r>
            <a:endParaRPr lang="en-US" sz="3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2" descr="C:\Users\hp\AppData\Local\Microsoft\Windows\Temporary Internet Files\Low\Content.IE5\TMG0M73D\Ovarian%20cycle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b="8139"/>
          <a:stretch>
            <a:fillRect/>
          </a:stretch>
        </p:blipFill>
        <p:spPr>
          <a:xfrm>
            <a:off x="152400" y="1600201"/>
            <a:ext cx="8762999" cy="4724400"/>
          </a:xfrm>
        </p:spPr>
      </p:pic>
      <p:sp>
        <p:nvSpPr>
          <p:cNvPr id="4" name="Rectangle 3"/>
          <p:cNvSpPr/>
          <p:nvPr/>
        </p:nvSpPr>
        <p:spPr>
          <a:xfrm>
            <a:off x="1447800" y="381000"/>
            <a:ext cx="6248400" cy="56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800" b="1" dirty="0" smtClean="0">
                <a:solidFill>
                  <a:srgbClr val="FF0000"/>
                </a:solidFill>
              </a:rPr>
              <a:t>Corpus </a:t>
            </a:r>
            <a:r>
              <a:rPr lang="en-US" sz="3800" b="1" dirty="0" err="1" smtClean="0">
                <a:solidFill>
                  <a:srgbClr val="FF0000"/>
                </a:solidFill>
              </a:rPr>
              <a:t>Luteum</a:t>
            </a:r>
            <a:endParaRPr lang="en-US" sz="38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2743200"/>
            <a:ext cx="3124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FSH &amp; LH initiate the growth of new follicles, beginning a new ovarian cycle.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8077200" cy="3048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defRPr/>
            </a:pPr>
            <a:r>
              <a:rPr lang="en-US" sz="4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Physiology </a:t>
            </a:r>
            <a:r>
              <a:rPr lang="en-US" sz="4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4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Uterine (Endometrial) Cycle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3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GUYTON &amp; HALL, Chapter 81</a:t>
            </a:r>
            <a:endParaRPr lang="en-US" sz="33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676400" y="4267200"/>
            <a:ext cx="5876778" cy="19812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err="1" smtClean="0">
                <a:solidFill>
                  <a:srgbClr val="7030A0"/>
                </a:solidFill>
                <a:latin typeface="Comic Sans MS" pitchFamily="66" charset="0"/>
              </a:rPr>
              <a:t>Dr.Mohammed</a:t>
            </a:r>
            <a:r>
              <a:rPr lang="en-US" sz="22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200" dirty="0" err="1" smtClean="0">
                <a:solidFill>
                  <a:srgbClr val="7030A0"/>
                </a:solidFill>
                <a:latin typeface="Comic Sans MS" pitchFamily="66" charset="0"/>
              </a:rPr>
              <a:t>Alotaibi</a:t>
            </a:r>
            <a:endParaRPr lang="en-US" sz="22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Assistant Professor of Physiology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College of Medicine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King Saud University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500" dirty="0" smtClean="0">
                <a:latin typeface="Arial" pitchFamily="34" charset="0"/>
                <a:cs typeface="Arial" pitchFamily="34" charset="0"/>
              </a:rPr>
              <a:t>Objectives</a:t>
            </a:r>
            <a:endParaRPr lang="en-US" sz="4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26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By the end of this lecture, </a:t>
            </a:r>
            <a:r>
              <a:rPr lang="en-US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you should </a:t>
            </a:r>
            <a:r>
              <a:rPr lang="en-US" b="1" u="sng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be able to</a:t>
            </a:r>
            <a:r>
              <a:rPr lang="en-US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endParaRPr lang="en-US" b="1" u="sng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4763" lvl="0" indent="25400">
              <a:lnSpc>
                <a:spcPct val="110000"/>
              </a:lnSpc>
              <a:buFont typeface="+mj-lt"/>
              <a:buAutoNum type="arabicPeriod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60" dirty="0" smtClean="0">
                <a:latin typeface="Arial" pitchFamily="34" charset="0"/>
                <a:cs typeface="Arial" pitchFamily="34" charset="0"/>
              </a:rPr>
              <a:t>Describe </a:t>
            </a:r>
            <a:r>
              <a:rPr lang="en-US" sz="2560" dirty="0">
                <a:latin typeface="Arial" pitchFamily="34" charset="0"/>
                <a:cs typeface="Arial" pitchFamily="34" charset="0"/>
              </a:rPr>
              <a:t>the normal menstrual cycle</a:t>
            </a:r>
          </a:p>
          <a:p>
            <a:pPr marL="274638" lvl="0" indent="-274638">
              <a:lnSpc>
                <a:spcPct val="110000"/>
              </a:lnSpc>
              <a:buFont typeface="+mj-lt"/>
              <a:buAutoNum type="arabicPeriod"/>
            </a:pPr>
            <a:r>
              <a:rPr lang="en-US" sz="2560" dirty="0" smtClean="0">
                <a:latin typeface="Arial" pitchFamily="34" charset="0"/>
                <a:cs typeface="Arial" pitchFamily="34" charset="0"/>
              </a:rPr>
              <a:t> Discuss </a:t>
            </a:r>
            <a:r>
              <a:rPr lang="en-US" sz="256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2560" b="1" i="1" dirty="0">
                <a:latin typeface="Arial" pitchFamily="34" charset="0"/>
                <a:cs typeface="Arial" pitchFamily="34" charset="0"/>
              </a:rPr>
              <a:t>structural changes </a:t>
            </a:r>
            <a:r>
              <a:rPr lang="en-US" sz="2560" dirty="0">
                <a:latin typeface="Arial" pitchFamily="34" charset="0"/>
                <a:cs typeface="Arial" pitchFamily="34" charset="0"/>
              </a:rPr>
              <a:t>that occur in the </a:t>
            </a:r>
            <a:r>
              <a:rPr lang="en-US" sz="2560" dirty="0" err="1">
                <a:latin typeface="Arial" pitchFamily="34" charset="0"/>
                <a:cs typeface="Arial" pitchFamily="34" charset="0"/>
              </a:rPr>
              <a:t>endometrium</a:t>
            </a:r>
            <a:r>
              <a:rPr lang="en-US" sz="2560" dirty="0">
                <a:latin typeface="Arial" pitchFamily="34" charset="0"/>
                <a:cs typeface="Arial" pitchFamily="34" charset="0"/>
              </a:rPr>
              <a:t> during the menstrual cycle and explain how these changes are hormonally controlled</a:t>
            </a:r>
          </a:p>
          <a:p>
            <a:pPr marL="4763" lvl="0" indent="25400">
              <a:lnSpc>
                <a:spcPct val="110000"/>
              </a:lnSpc>
              <a:buFont typeface="+mj-lt"/>
              <a:buAutoNum type="arabicPeriod"/>
            </a:pPr>
            <a:r>
              <a:rPr lang="en-US" sz="2560" dirty="0" smtClean="0">
                <a:latin typeface="Arial" pitchFamily="34" charset="0"/>
                <a:cs typeface="Arial" pitchFamily="34" charset="0"/>
              </a:rPr>
              <a:t> Recognize the </a:t>
            </a:r>
            <a:r>
              <a:rPr lang="en-US" sz="2560" dirty="0">
                <a:latin typeface="Arial" pitchFamily="34" charset="0"/>
                <a:cs typeface="Arial" pitchFamily="34" charset="0"/>
              </a:rPr>
              <a:t>phases of the menstrual </a:t>
            </a:r>
            <a:r>
              <a:rPr lang="en-US" sz="2560" dirty="0" smtClean="0">
                <a:latin typeface="Arial" pitchFamily="34" charset="0"/>
                <a:cs typeface="Arial" pitchFamily="34" charset="0"/>
              </a:rPr>
              <a:t>cycle</a:t>
            </a:r>
            <a:endParaRPr lang="en-US" sz="2560" dirty="0">
              <a:latin typeface="Arial" pitchFamily="34" charset="0"/>
              <a:cs typeface="Arial" pitchFamily="34" charset="0"/>
            </a:endParaRPr>
          </a:p>
          <a:p>
            <a:pPr marL="269875" indent="-269875">
              <a:lnSpc>
                <a:spcPct val="110000"/>
              </a:lnSpc>
              <a:buFont typeface="+mj-lt"/>
              <a:buAutoNum type="arabicPeriod"/>
            </a:pPr>
            <a:r>
              <a:rPr lang="en-US" sz="2560" dirty="0" smtClean="0">
                <a:latin typeface="Arial" pitchFamily="34" charset="0"/>
                <a:cs typeface="Arial" pitchFamily="34" charset="0"/>
              </a:rPr>
              <a:t>Describe </a:t>
            </a:r>
            <a:r>
              <a:rPr lang="en-US" sz="2560" dirty="0">
                <a:latin typeface="Arial" pitchFamily="34" charset="0"/>
                <a:cs typeface="Arial" pitchFamily="34" charset="0"/>
              </a:rPr>
              <a:t>the physiology of </a:t>
            </a:r>
            <a:r>
              <a:rPr lang="en-US" sz="2560" dirty="0" smtClean="0">
                <a:latin typeface="Arial" pitchFamily="34" charset="0"/>
                <a:cs typeface="Arial" pitchFamily="34" charset="0"/>
              </a:rPr>
              <a:t>menopause and the disorders of menstruation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722437"/>
            <a:ext cx="4876800" cy="4068763"/>
          </a:xfrm>
        </p:spPr>
        <p:txBody>
          <a:bodyPr>
            <a:noAutofit/>
          </a:bodyPr>
          <a:lstStyle/>
          <a:p>
            <a:pPr marL="3175" indent="-3175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t is associated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with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the monthly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cyclical production of estrogens &amp; progesterone by the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ovaries </a:t>
            </a:r>
            <a:r>
              <a:rPr lang="en-GB" sz="26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GB" sz="2600" u="sng" dirty="0" smtClean="0">
                <a:latin typeface="Arial" pitchFamily="34" charset="0"/>
                <a:cs typeface="Arial" pitchFamily="34" charset="0"/>
              </a:rPr>
              <a:t>the lining of the uterus</a:t>
            </a:r>
            <a:endParaRPr lang="en-US" sz="2600" b="1" u="sng" dirty="0" smtClean="0"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en-US" sz="2600" b="1" u="sng" dirty="0"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en-US" sz="2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452735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Monthly endometrial cycle and menstruation</a:t>
            </a:r>
            <a:endParaRPr lang="en-US" sz="3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34000" y="1371600"/>
            <a:ext cx="3581400" cy="5029200"/>
            <a:chOff x="4114800" y="152400"/>
            <a:chExt cx="4876800" cy="6248400"/>
          </a:xfrm>
        </p:grpSpPr>
        <p:pic>
          <p:nvPicPr>
            <p:cNvPr id="5" name="Picture 2" descr="http://wholewheatorbust.files.wordpress.com/2011/12/emanuele1.gif?w=50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14800" y="152400"/>
              <a:ext cx="4876800" cy="6248400"/>
            </a:xfrm>
            <a:prstGeom prst="rect">
              <a:avLst/>
            </a:prstGeom>
            <a:noFill/>
          </p:spPr>
        </p:pic>
        <p:sp>
          <p:nvSpPr>
            <p:cNvPr id="6" name="Oval 5"/>
            <p:cNvSpPr/>
            <p:nvPr/>
          </p:nvSpPr>
          <p:spPr>
            <a:xfrm>
              <a:off x="5671226" y="1828801"/>
              <a:ext cx="1775299" cy="4572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 smtClean="0">
                  <a:solidFill>
                    <a:schemeClr val="tx1"/>
                  </a:solidFill>
                </a:rPr>
                <a:t>GnRH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4" descr="81-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600200"/>
            <a:ext cx="7315200" cy="4800600"/>
          </a:xfrm>
        </p:spPr>
      </p:pic>
      <p:sp>
        <p:nvSpPr>
          <p:cNvPr id="3" name="TextBox 2"/>
          <p:cNvSpPr txBox="1"/>
          <p:nvPr/>
        </p:nvSpPr>
        <p:spPr>
          <a:xfrm>
            <a:off x="299683" y="381000"/>
            <a:ext cx="853951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Physiologic Anatomy of the Female Sexual Organs</a:t>
            </a:r>
            <a:endParaRPr lang="en-GB" sz="27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1676400"/>
            <a:ext cx="70866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Uterine (endometrial) Cycle</a:t>
            </a:r>
            <a:endParaRPr lang="en-GB" sz="3500" dirty="0">
              <a:solidFill>
                <a:srgbClr val="FF0000"/>
              </a:solidFill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2286000" y="2362200"/>
            <a:ext cx="4572000" cy="1371600"/>
            <a:chOff x="1855305" y="2362200"/>
            <a:chExt cx="5367129" cy="1894114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1855305" y="2362200"/>
              <a:ext cx="2564297" cy="1894114"/>
            </a:xfrm>
            <a:prstGeom prst="straightConnector1">
              <a:avLst/>
            </a:prstGeom>
            <a:ln w="3810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4419600" y="2362200"/>
              <a:ext cx="2802834" cy="1894114"/>
            </a:xfrm>
            <a:prstGeom prst="straightConnector1">
              <a:avLst/>
            </a:prstGeom>
            <a:ln w="3810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838200" y="3856672"/>
            <a:ext cx="2667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Proliferative phase</a:t>
            </a:r>
          </a:p>
          <a:p>
            <a:pPr algn="ctr"/>
            <a:r>
              <a:rPr lang="en-US" sz="29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(estrogen Phase)</a:t>
            </a:r>
            <a:endParaRPr lang="en-US" sz="29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Preovulatory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)</a:t>
            </a:r>
            <a:endParaRPr lang="en-GB" sz="3000" dirty="0"/>
          </a:p>
        </p:txBody>
      </p:sp>
      <p:sp>
        <p:nvSpPr>
          <p:cNvPr id="21" name="Rectangle 20"/>
          <p:cNvSpPr/>
          <p:nvPr/>
        </p:nvSpPr>
        <p:spPr>
          <a:xfrm>
            <a:off x="5715000" y="3733800"/>
            <a:ext cx="28956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Secretory</a:t>
            </a:r>
            <a:r>
              <a:rPr lang="en-US" sz="3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phase</a:t>
            </a:r>
          </a:p>
          <a:p>
            <a:pPr algn="ctr"/>
            <a:r>
              <a:rPr lang="en-US" sz="29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9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progestational</a:t>
            </a:r>
            <a:r>
              <a:rPr lang="en-US" sz="29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phase)</a:t>
            </a:r>
            <a:endParaRPr lang="en-US" sz="29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000" dirty="0" smtClean="0">
                <a:latin typeface="Arial" pitchFamily="34" charset="0"/>
                <a:cs typeface="Arial" pitchFamily="34" charset="0"/>
              </a:rPr>
              <a:t>(Postovulatory)</a:t>
            </a:r>
            <a:endParaRPr lang="en-GB" sz="3000" dirty="0" smtClean="0"/>
          </a:p>
          <a:p>
            <a:pPr algn="ctr"/>
            <a:endParaRPr lang="en-GB" sz="3000" dirty="0">
              <a:solidFill>
                <a:srgbClr val="7030A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495800" y="2438400"/>
            <a:ext cx="76200" cy="312420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352800" y="5542002"/>
            <a:ext cx="2667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Ovulation</a:t>
            </a:r>
            <a:endParaRPr lang="en-GB" sz="3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52400"/>
            <a:ext cx="8385048" cy="758952"/>
          </a:xfrm>
        </p:spPr>
        <p:txBody>
          <a:bodyPr>
            <a:noAutofit/>
          </a:bodyPr>
          <a:lstStyle/>
          <a:p>
            <a:r>
              <a:rPr lang="en-US" sz="35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Proliferative phase </a:t>
            </a:r>
            <a:r>
              <a:rPr lang="en-US" sz="3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(estrogen phase)</a:t>
            </a:r>
            <a:endParaRPr lang="en-GB" sz="35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03248"/>
            <a:ext cx="8689848" cy="5026152"/>
          </a:xfrm>
        </p:spPr>
        <p:txBody>
          <a:bodyPr>
            <a:normAutofit fontScale="92500"/>
          </a:bodyPr>
          <a:lstStyle/>
          <a:p>
            <a:pPr marL="3175" indent="-3175">
              <a:lnSpc>
                <a:spcPct val="120000"/>
              </a:lnSpc>
              <a:buNone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- At the beginning of each cycle, most of the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endometrium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has been desquamated by menstruation.  After menstruation only thin layer of the endometrial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stroma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remains &amp; the deeper portions of the glands &amp;crypts of the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endometrium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under the influence of 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estrogens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, the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stromal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cells &amp; epithelial cells proliferate rapidly.</a:t>
            </a:r>
          </a:p>
          <a:p>
            <a:pPr marL="3175" indent="-3175">
              <a:lnSpc>
                <a:spcPct val="120000"/>
              </a:lnSpc>
              <a:buNone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marL="3175" indent="-3175">
              <a:lnSpc>
                <a:spcPct val="120000"/>
              </a:lnSpc>
              <a:buNone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- The endometrial surface re-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epitheliazed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within 4-7 days after the beginning of menstruation.  Before ovulation the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endometrium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thickness increase, due to increase numbers of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stromal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cells &amp;progressive growth of the glands &amp; new blood vessels. </a:t>
            </a:r>
          </a:p>
          <a:p>
            <a:pPr marL="3175" indent="-3175">
              <a:lnSpc>
                <a:spcPct val="120000"/>
              </a:lnSpc>
              <a:buNone/>
            </a:pPr>
            <a:endParaRPr lang="en-US" sz="2500" dirty="0" smtClean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AppData\Local\Microsoft\Windows\Temporary Internet Files\Low\Content.IE5\TMG0M73D\Endometrium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r="44227" b="6736"/>
          <a:stretch>
            <a:fillRect/>
          </a:stretch>
        </p:blipFill>
        <p:spPr bwMode="auto">
          <a:xfrm>
            <a:off x="152400" y="2590800"/>
            <a:ext cx="4612524" cy="40386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33400" y="452735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Uterine (endometrial) Cycle</a:t>
            </a:r>
            <a:endParaRPr lang="en-US" sz="35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81-7"/>
          <p:cNvPicPr>
            <a:picLocks noChangeAspect="1" noChangeArrowheads="1"/>
          </p:cNvPicPr>
          <p:nvPr/>
        </p:nvPicPr>
        <p:blipFill>
          <a:blip r:embed="rId3" cstate="print"/>
          <a:srcRect r="62609"/>
          <a:stretch>
            <a:fillRect/>
          </a:stretch>
        </p:blipFill>
        <p:spPr>
          <a:xfrm>
            <a:off x="5257800" y="2653902"/>
            <a:ext cx="3733800" cy="3975497"/>
          </a:xfrm>
          <a:prstGeom prst="rect">
            <a:avLst/>
          </a:prstGeom>
          <a:noFill/>
          <a:ln/>
        </p:spPr>
      </p:pic>
      <p:sp>
        <p:nvSpPr>
          <p:cNvPr id="6" name="Rectangle 5"/>
          <p:cNvSpPr/>
          <p:nvPr/>
        </p:nvSpPr>
        <p:spPr>
          <a:xfrm>
            <a:off x="228600" y="1524000"/>
            <a:ext cx="8686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At the time of ovulation, the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endometrium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is 3-5 mm thick.  The endometrial glands, cervical region secrete a thin, stringy mucus which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helps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to guide sperm in the proper direction from the vagina into the uterus.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066800"/>
            <a:ext cx="8610600" cy="5334000"/>
          </a:xfrm>
        </p:spPr>
        <p:txBody>
          <a:bodyPr>
            <a:normAutofit lnSpcReduction="10000"/>
          </a:bodyPr>
          <a:lstStyle/>
          <a:p>
            <a:pPr marL="269875" indent="-269875" algn="l">
              <a:lnSpc>
                <a:spcPct val="150000"/>
              </a:lnSpc>
              <a:buFont typeface="Wingdings" pitchFamily="2" charset="2"/>
              <a:buNone/>
            </a:pPr>
            <a:endParaRPr lang="en-US" sz="21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indent="20638">
              <a:lnSpc>
                <a:spcPct val="150000"/>
              </a:lnSpc>
              <a:buNone/>
            </a:pPr>
            <a:r>
              <a:rPr lang="en-US" sz="2100" b="1" dirty="0">
                <a:latin typeface="Arial" pitchFamily="34" charset="0"/>
                <a:cs typeface="Arial" pitchFamily="34" charset="0"/>
              </a:rPr>
              <a:t>After ovulation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progesterone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&amp; estrogen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are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secreted in the later part of the monthly cycle by the corpus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luteum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.  Estrogen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causes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slight proliferation in the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endometrium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&amp; </a:t>
            </a:r>
            <a:r>
              <a:rPr lang="en-US" sz="2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progesterone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causes marked </a:t>
            </a:r>
            <a:r>
              <a:rPr lang="en-US" sz="2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swelling &amp; </a:t>
            </a:r>
            <a:r>
              <a:rPr lang="en-US" sz="21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secretory</a:t>
            </a:r>
            <a:r>
              <a:rPr lang="en-US" sz="2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development of the </a:t>
            </a:r>
            <a:r>
              <a:rPr lang="en-US" sz="21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endometrium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.  The glands increase in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tortuosity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, excess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secretory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substances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accumulate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in the glands. </a:t>
            </a:r>
          </a:p>
          <a:p>
            <a:pPr marL="609600" indent="-609600" algn="l">
              <a:lnSpc>
                <a:spcPct val="150000"/>
              </a:lnSpc>
              <a:buFont typeface="Wingdings" pitchFamily="2" charset="2"/>
              <a:buNone/>
            </a:pPr>
            <a:endParaRPr lang="en-US" sz="2100" dirty="0">
              <a:latin typeface="Arial" pitchFamily="34" charset="0"/>
              <a:cs typeface="Arial" pitchFamily="34" charset="0"/>
            </a:endParaRPr>
          </a:p>
          <a:p>
            <a:pPr marL="0" indent="20638" algn="l">
              <a:lnSpc>
                <a:spcPct val="150000"/>
              </a:lnSpc>
              <a:buFont typeface="Wingdings" pitchFamily="2" charset="2"/>
              <a:buNone/>
            </a:pPr>
            <a:r>
              <a:rPr lang="en-US" sz="21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Stromal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cells cytoplasm increase lipid &amp;glycogen deposits in the cells &amp; blood supply to the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endometrium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increases and become more tortuous.  1 week after ovulation,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endometrium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thickness is 5-6 mm.  </a:t>
            </a:r>
          </a:p>
          <a:p>
            <a:pPr marL="609600" indent="-609600" algn="l">
              <a:lnSpc>
                <a:spcPct val="150000"/>
              </a:lnSpc>
              <a:buFont typeface="Wingdings" pitchFamily="2" charset="2"/>
              <a:buNone/>
            </a:pPr>
            <a:endParaRPr lang="en-US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39118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5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Secretory</a:t>
            </a:r>
            <a:r>
              <a:rPr lang="en-US" sz="35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phase </a:t>
            </a:r>
            <a:r>
              <a:rPr lang="en-US" sz="3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5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progestational</a:t>
            </a:r>
            <a:r>
              <a:rPr lang="en-US" sz="3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phase)</a:t>
            </a:r>
            <a:endParaRPr lang="en-US" sz="35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81-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2667000"/>
            <a:ext cx="8382000" cy="4038600"/>
          </a:xfrm>
          <a:noFill/>
          <a:ln/>
        </p:spPr>
      </p:pic>
      <p:sp>
        <p:nvSpPr>
          <p:cNvPr id="3" name="Rectangle 2"/>
          <p:cNvSpPr/>
          <p:nvPr/>
        </p:nvSpPr>
        <p:spPr>
          <a:xfrm>
            <a:off x="533400" y="452735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Uterine (endometrial) Cycle</a:t>
            </a:r>
            <a:endParaRPr lang="en-US" sz="3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524000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638"/>
            <a:r>
              <a:rPr lang="en-US" dirty="0" smtClean="0">
                <a:latin typeface="Arial" pitchFamily="34" charset="0"/>
                <a:cs typeface="Arial" pitchFamily="34" charset="0"/>
              </a:rPr>
              <a:t>-The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secretory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changes prepare the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endometrium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(stored nutrients) for implantation of the fertilized ovum .Uterine secretions called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uterine milk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provide nutrition for the dividing ovum.  The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trophobastic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cells on the surface of the implanted ovum begin to digest the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endometrium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&amp; absorb endometrial stored substances.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570037"/>
            <a:ext cx="8763000" cy="1554163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If the ovum is not fertilized, 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about 2 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days before the end of the monthly cycle, the 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corpus </a:t>
            </a:r>
            <a:r>
              <a:rPr lang="en-GB" sz="2200" dirty="0" err="1" smtClean="0">
                <a:latin typeface="Arial" pitchFamily="34" charset="0"/>
                <a:cs typeface="Arial" pitchFamily="34" charset="0"/>
              </a:rPr>
              <a:t>luteum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in the ovary suddenly involutes and the 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ovarian hormones 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(estrogens and 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progesterone) decrease 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low levels 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of secretion,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71800" y="457200"/>
            <a:ext cx="358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Menstruation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81-7"/>
          <p:cNvPicPr>
            <a:picLocks noChangeAspect="1" noChangeArrowheads="1"/>
          </p:cNvPicPr>
          <p:nvPr/>
        </p:nvPicPr>
        <p:blipFill>
          <a:blip r:embed="rId2" cstate="print"/>
          <a:srcRect l="64545" t="7547" r="4545" b="9434"/>
          <a:stretch>
            <a:fillRect/>
          </a:stretch>
        </p:blipFill>
        <p:spPr>
          <a:xfrm>
            <a:off x="6172200" y="2819400"/>
            <a:ext cx="2743200" cy="3352800"/>
          </a:xfrm>
          <a:prstGeom prst="rect">
            <a:avLst/>
          </a:prstGeom>
          <a:noFill/>
          <a:ln/>
        </p:spPr>
      </p:pic>
      <p:sp>
        <p:nvSpPr>
          <p:cNvPr id="5" name="Rectangle 4"/>
          <p:cNvSpPr/>
          <p:nvPr/>
        </p:nvSpPr>
        <p:spPr>
          <a:xfrm>
            <a:off x="304800" y="5308937"/>
            <a:ext cx="5943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-3175"/>
            <a:r>
              <a:rPr lang="en-US" sz="2000" dirty="0" smtClean="0">
                <a:latin typeface="Arial" pitchFamily="34" charset="0"/>
                <a:cs typeface="Arial" pitchFamily="34" charset="0"/>
              </a:rPr>
              <a:t>- The mass of desquamated tissue &amp; blood plus the contractile effects of prostaglandins all initiate contractions which expel the uterine contents.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3048000"/>
            <a:ext cx="59436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-3175"/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- Necrosis is initiated in the endometrial blood vessels, due to:</a:t>
            </a:r>
            <a:endParaRPr lang="en-US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1)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vasospasm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2) decrease nutrients to the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endometrium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175" indent="-3175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3) loss of the hormonal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stimulation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175" indent="-3175"/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452735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Uterine (endometrial) Cycle</a:t>
            </a:r>
            <a:endParaRPr lang="en-US" sz="3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uterine-wall.jpg"/>
          <p:cNvPicPr>
            <a:picLocks noChangeAspect="1"/>
          </p:cNvPicPr>
          <p:nvPr/>
        </p:nvPicPr>
        <p:blipFill>
          <a:blip r:embed="rId2" cstate="print"/>
          <a:srcRect l="917" t="4680" b="4839"/>
          <a:stretch>
            <a:fillRect/>
          </a:stretch>
        </p:blipFill>
        <p:spPr>
          <a:xfrm>
            <a:off x="685800" y="1828800"/>
            <a:ext cx="8001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646237"/>
            <a:ext cx="8458200" cy="5821363"/>
          </a:xfrm>
        </p:spPr>
        <p:txBody>
          <a:bodyPr>
            <a:normAutofit/>
          </a:bodyPr>
          <a:lstStyle/>
          <a:p>
            <a:pPr marL="3175" indent="-3175" algn="l">
              <a:lnSpc>
                <a:spcPct val="90000"/>
              </a:lnSpc>
              <a:buFont typeface="Wingdings" pitchFamily="2" charset="2"/>
              <a:buNone/>
            </a:pPr>
            <a:r>
              <a:rPr lang="en-US" sz="2550" dirty="0">
                <a:latin typeface="Arial" pitchFamily="34" charset="0"/>
                <a:cs typeface="Arial" pitchFamily="34" charset="0"/>
              </a:rPr>
              <a:t>	- </a:t>
            </a:r>
            <a:r>
              <a:rPr lang="en-US" sz="2550" b="1" u="sng" dirty="0">
                <a:latin typeface="Arial" pitchFamily="34" charset="0"/>
                <a:cs typeface="Arial" pitchFamily="34" charset="0"/>
              </a:rPr>
              <a:t>In normal menstruation</a:t>
            </a:r>
            <a:r>
              <a:rPr lang="en-US" sz="2550" dirty="0">
                <a:latin typeface="Arial" pitchFamily="34" charset="0"/>
                <a:cs typeface="Arial" pitchFamily="34" charset="0"/>
              </a:rPr>
              <a:t>, about 40 ml of blood + 35 ml of serous fluid are lost.  The menstrual blood is normally non-clotting due to the presence of </a:t>
            </a:r>
            <a:r>
              <a:rPr lang="en-US" sz="2550" dirty="0" err="1">
                <a:latin typeface="Arial" pitchFamily="34" charset="0"/>
                <a:cs typeface="Arial" pitchFamily="34" charset="0"/>
              </a:rPr>
              <a:t>fibrinolysin</a:t>
            </a:r>
            <a:r>
              <a:rPr lang="en-US" sz="255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endParaRPr lang="en-US" sz="2550" dirty="0">
              <a:latin typeface="Arial" pitchFamily="34" charset="0"/>
              <a:cs typeface="Arial" pitchFamily="34" charset="0"/>
            </a:endParaRPr>
          </a:p>
          <a:p>
            <a:pPr marL="3175" indent="-3175" algn="l">
              <a:lnSpc>
                <a:spcPct val="90000"/>
              </a:lnSpc>
              <a:buFont typeface="Wingdings" pitchFamily="2" charset="2"/>
              <a:buNone/>
            </a:pPr>
            <a:r>
              <a:rPr lang="en-US" sz="2550" dirty="0">
                <a:latin typeface="Arial" pitchFamily="34" charset="0"/>
                <a:cs typeface="Arial" pitchFamily="34" charset="0"/>
              </a:rPr>
              <a:t>	-Within 4 to 7 days after menstruation, the loss of blood ceases &amp; the </a:t>
            </a:r>
            <a:r>
              <a:rPr lang="en-US" sz="2550" dirty="0" err="1">
                <a:latin typeface="Arial" pitchFamily="34" charset="0"/>
                <a:cs typeface="Arial" pitchFamily="34" charset="0"/>
              </a:rPr>
              <a:t>endometrium</a:t>
            </a:r>
            <a:r>
              <a:rPr lang="en-US" sz="2550" dirty="0">
                <a:latin typeface="Arial" pitchFamily="34" charset="0"/>
                <a:cs typeface="Arial" pitchFamily="34" charset="0"/>
              </a:rPr>
              <a:t> become re-</a:t>
            </a:r>
            <a:r>
              <a:rPr lang="en-US" sz="2550" dirty="0" err="1">
                <a:latin typeface="Arial" pitchFamily="34" charset="0"/>
                <a:cs typeface="Arial" pitchFamily="34" charset="0"/>
              </a:rPr>
              <a:t>epithelialized</a:t>
            </a:r>
            <a:r>
              <a:rPr lang="en-US" sz="255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175" indent="-3175" algn="l">
              <a:lnSpc>
                <a:spcPct val="90000"/>
              </a:lnSpc>
              <a:buFont typeface="Wingdings" pitchFamily="2" charset="2"/>
              <a:buNone/>
            </a:pPr>
            <a:endParaRPr lang="en-US" sz="2550" dirty="0"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en-US" sz="2550" u="sng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Leukorrhea</a:t>
            </a:r>
            <a:r>
              <a:rPr lang="en-US" sz="2550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during menstruation:</a:t>
            </a:r>
          </a:p>
          <a:p>
            <a:pPr marL="3175" indent="-3175" algn="l">
              <a:lnSpc>
                <a:spcPct val="90000"/>
              </a:lnSpc>
              <a:buFont typeface="Wingdings" pitchFamily="2" charset="2"/>
              <a:buNone/>
            </a:pPr>
            <a:r>
              <a:rPr lang="en-US" sz="2550" dirty="0">
                <a:latin typeface="Arial" pitchFamily="34" charset="0"/>
                <a:cs typeface="Arial" pitchFamily="34" charset="0"/>
              </a:rPr>
              <a:t>During menstruation, leukocytes are released with the necrotic material &amp; blood so the uterus is highly resistant to infection during menstruation </a:t>
            </a:r>
            <a:r>
              <a:rPr lang="en-US" sz="2550" dirty="0" smtClean="0">
                <a:latin typeface="Arial" pitchFamily="34" charset="0"/>
                <a:cs typeface="Arial" pitchFamily="34" charset="0"/>
              </a:rPr>
              <a:t>as protective </a:t>
            </a:r>
            <a:r>
              <a:rPr lang="en-US" sz="2550" dirty="0">
                <a:latin typeface="Arial" pitchFamily="34" charset="0"/>
                <a:cs typeface="Arial" pitchFamily="34" charset="0"/>
              </a:rPr>
              <a:t>mechanism.</a:t>
            </a:r>
          </a:p>
        </p:txBody>
      </p:sp>
      <p:sp>
        <p:nvSpPr>
          <p:cNvPr id="3" name="Rectangle 2"/>
          <p:cNvSpPr/>
          <p:nvPr/>
        </p:nvSpPr>
        <p:spPr>
          <a:xfrm>
            <a:off x="2971800" y="457200"/>
            <a:ext cx="358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Menstruation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752600"/>
            <a:ext cx="586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Summary</a:t>
            </a:r>
            <a:endParaRPr lang="en-GB" sz="8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rmone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28600"/>
            <a:ext cx="6324600" cy="647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219200"/>
            <a:ext cx="8382000" cy="5257800"/>
          </a:xfrm>
        </p:spPr>
        <p:txBody>
          <a:bodyPr>
            <a:normAutofit lnSpcReduction="10000"/>
          </a:bodyPr>
          <a:lstStyle/>
          <a:p>
            <a:pPr marL="6350" indent="381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6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2600" b="1" dirty="0">
                <a:latin typeface="Arial" pitchFamily="34" charset="0"/>
                <a:cs typeface="Arial" pitchFamily="34" charset="0"/>
              </a:rPr>
            </a:br>
            <a:r>
              <a:rPr lang="en-US" sz="2600" dirty="0" smtClean="0">
                <a:latin typeface="Arial" pitchFamily="34" charset="0"/>
                <a:cs typeface="Arial" pitchFamily="34" charset="0"/>
              </a:rPr>
              <a:t>Normal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repr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. Years of female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Monthly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rhythmical changes in the rates of secretion of 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female hormones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&amp; corresponding 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physical changes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in the ovaries &amp; other sexual organs.</a:t>
            </a:r>
          </a:p>
          <a:p>
            <a:pPr marL="41148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ar-SA" sz="2600" b="1" dirty="0" smtClean="0">
              <a:latin typeface="Arial" pitchFamily="34" charset="0"/>
              <a:cs typeface="Arial" pitchFamily="34" charset="0"/>
            </a:endParaRPr>
          </a:p>
          <a:p>
            <a:pPr marL="276225" indent="-27305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Duration </a:t>
            </a:r>
            <a:r>
              <a:rPr lang="en-US" sz="2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of the cycle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averages </a:t>
            </a:r>
            <a:r>
              <a:rPr lang="en-US" sz="2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28 days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(20-45 days).  </a:t>
            </a:r>
            <a:endParaRPr lang="ar-SA" sz="2600" dirty="0" smtClean="0">
              <a:latin typeface="Arial" pitchFamily="34" charset="0"/>
              <a:cs typeface="Arial" pitchFamily="34" charset="0"/>
            </a:endParaRPr>
          </a:p>
          <a:p>
            <a:pPr marL="41148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ar-SA" sz="2600" dirty="0" smtClean="0">
              <a:latin typeface="Arial" pitchFamily="34" charset="0"/>
              <a:cs typeface="Arial" pitchFamily="34" charset="0"/>
            </a:endParaRPr>
          </a:p>
          <a:p>
            <a:pPr marL="276225" indent="-27305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There 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are 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results 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of the female sexual cycle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276225" indent="-27305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ar-SA" sz="2600" u="sng" dirty="0" smtClean="0">
              <a:latin typeface="Arial" pitchFamily="34" charset="0"/>
              <a:cs typeface="Arial" pitchFamily="34" charset="0"/>
            </a:endParaRPr>
          </a:p>
          <a:p>
            <a:pPr marL="276225" indent="-2730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600" i="1" dirty="0" smtClean="0">
                <a:latin typeface="Arial" pitchFamily="34" charset="0"/>
                <a:cs typeface="Arial" pitchFamily="34" charset="0"/>
              </a:rPr>
              <a:t>Single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ovum is released from the ovaries each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month</a:t>
            </a:r>
            <a:endParaRPr lang="ar-SA" sz="2600" dirty="0" smtClean="0">
              <a:latin typeface="Arial" pitchFamily="34" charset="0"/>
              <a:cs typeface="Arial" pitchFamily="34" charset="0"/>
            </a:endParaRPr>
          </a:p>
          <a:p>
            <a:pPr marL="276225" indent="-2730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Uterine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endometrium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is prepared for implantation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the fertilized ovum.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2600" y="228600"/>
            <a:ext cx="5867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Monthly Menstrual Cycle</a:t>
            </a:r>
            <a:endParaRPr lang="en-GB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642409"/>
            <a:ext cx="7696200" cy="3279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Menopause and the Disorders of Menstruation</a:t>
            </a:r>
          </a:p>
          <a:p>
            <a:pPr algn="ctr">
              <a:lnSpc>
                <a:spcPct val="150000"/>
              </a:lnSpc>
            </a:pPr>
            <a:endParaRPr lang="en-US" sz="4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2133600"/>
            <a:ext cx="8229600" cy="44196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sz="1800" b="1" dirty="0">
              <a:latin typeface="Arial" pitchFamily="34" charset="0"/>
              <a:cs typeface="Arial" pitchFamily="34" charset="0"/>
            </a:endParaRPr>
          </a:p>
          <a:p>
            <a:pPr marL="3175" indent="-3175" algn="l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0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b="1" u="sng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loss of estrogens causes marked physiological changes in the function of the body including:</a:t>
            </a:r>
            <a:r>
              <a:rPr lang="en-US" sz="1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228600" algn="l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hot flushes” characterized by extreme flushing of the skin;</a:t>
            </a:r>
          </a:p>
          <a:p>
            <a:pPr marL="457200" indent="-228600" algn="l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psychic </a:t>
            </a:r>
            <a:r>
              <a:rPr lang="en-US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sensations and </a:t>
            </a:r>
            <a:r>
              <a:rPr lang="en-US" sz="1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dyspnea</a:t>
            </a:r>
            <a:r>
              <a:rPr lang="en-US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pPr marL="457200" indent="-228600" algn="l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irritability</a:t>
            </a:r>
            <a:r>
              <a:rPr lang="en-US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pPr marL="457200" indent="-228600" algn="l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fatigue</a:t>
            </a:r>
            <a:r>
              <a:rPr lang="en-US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457200" indent="-228600" algn="l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anxiety</a:t>
            </a:r>
            <a:r>
              <a:rPr lang="en-US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457200" indent="-228600" algn="l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occasionally </a:t>
            </a:r>
            <a:r>
              <a:rPr lang="en-US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various psychotic states</a:t>
            </a:r>
          </a:p>
          <a:p>
            <a:pPr marL="457200" indent="-228600" algn="l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decreased </a:t>
            </a:r>
            <a:r>
              <a:rPr lang="en-US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strength and calcification of bones throughout the body.</a:t>
            </a:r>
          </a:p>
        </p:txBody>
      </p:sp>
      <p:sp>
        <p:nvSpPr>
          <p:cNvPr id="3" name="Rectangle 2"/>
          <p:cNvSpPr/>
          <p:nvPr/>
        </p:nvSpPr>
        <p:spPr>
          <a:xfrm>
            <a:off x="3124200" y="381000"/>
            <a:ext cx="304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Menopause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600200"/>
            <a:ext cx="845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At the age of 40 to 50 years, the sexual cycle becomes irregular, ovulation fails to occur 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&amp; the 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cycle 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ceases</a:t>
            </a:r>
            <a:endParaRPr lang="en-US" sz="25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70037"/>
            <a:ext cx="8610600" cy="51355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Hypogonadism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-Reduced Secretion by the Ovaries: Can result from 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poorly formed ovaries, lack of ovaries, or genetically abnormal ovaries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that secrete the wrong hormones because of missing enzymes in the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secretory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cells.</a:t>
            </a:r>
          </a:p>
          <a:p>
            <a:pPr marL="3175" indent="-3175">
              <a:lnSpc>
                <a:spcPct val="150000"/>
              </a:lnSpc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  - When ovaries are absent from birth or when they become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nonfunctional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before puberty, </a:t>
            </a:r>
            <a:r>
              <a:rPr lang="en-GB" sz="2000" b="1" i="1" dirty="0" smtClean="0">
                <a:latin typeface="Arial" pitchFamily="34" charset="0"/>
                <a:cs typeface="Arial" pitchFamily="34" charset="0"/>
              </a:rPr>
              <a:t>female </a:t>
            </a:r>
            <a:r>
              <a:rPr lang="en-GB" sz="2000" b="1" i="1" dirty="0" err="1" smtClean="0">
                <a:latin typeface="Arial" pitchFamily="34" charset="0"/>
                <a:cs typeface="Arial" pitchFamily="34" charset="0"/>
              </a:rPr>
              <a:t>eunuchism</a:t>
            </a:r>
            <a:r>
              <a:rPr lang="en-GB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i="1" dirty="0" smtClean="0">
                <a:latin typeface="Arial" pitchFamily="34" charset="0"/>
                <a:cs typeface="Arial" pitchFamily="34" charset="0"/>
              </a:rPr>
              <a:t>occurs.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Hypersecretion</a:t>
            </a:r>
            <a:r>
              <a:rPr lang="en-GB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by the Ovaries.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81000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Abnormalities of secretion by the ovaries</a:t>
            </a:r>
            <a:endParaRPr lang="en-US" sz="3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70037"/>
            <a:ext cx="8534400" cy="5135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Amenorrhea: 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Is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absence of menstrual period either</a:t>
            </a:r>
          </a:p>
          <a:p>
            <a:r>
              <a:rPr lang="en-US" sz="1900" dirty="0">
                <a:latin typeface="Arial" pitchFamily="34" charset="0"/>
                <a:cs typeface="Arial" pitchFamily="34" charset="0"/>
              </a:rPr>
              <a:t>Primary amenorrhea in which menstrual bleeding has never occurred.  </a:t>
            </a:r>
          </a:p>
          <a:p>
            <a:r>
              <a:rPr lang="en-US" sz="1900" dirty="0">
                <a:latin typeface="Arial" pitchFamily="34" charset="0"/>
                <a:cs typeface="Arial" pitchFamily="34" charset="0"/>
              </a:rPr>
              <a:t>Secondary amenorrhea cessation of cycles in a woman with previously normal periods, causes:</a:t>
            </a:r>
          </a:p>
          <a:p>
            <a:pPr lvl="1"/>
            <a:r>
              <a:rPr lang="en-US" sz="1900" dirty="0">
                <a:latin typeface="Arial" pitchFamily="34" charset="0"/>
                <a:cs typeface="Arial" pitchFamily="34" charset="0"/>
              </a:rPr>
              <a:t>Pregnancy (is the most common cause)</a:t>
            </a:r>
          </a:p>
          <a:p>
            <a:pPr lvl="1"/>
            <a:r>
              <a:rPr lang="en-US" sz="1900" dirty="0">
                <a:latin typeface="Arial" pitchFamily="34" charset="0"/>
                <a:cs typeface="Arial" pitchFamily="34" charset="0"/>
              </a:rPr>
              <a:t>Emotional stimuli and changes in the environment.</a:t>
            </a:r>
          </a:p>
          <a:p>
            <a:pPr lvl="1"/>
            <a:r>
              <a:rPr lang="en-US" sz="1900" dirty="0">
                <a:latin typeface="Arial" pitchFamily="34" charset="0"/>
                <a:cs typeface="Arial" pitchFamily="34" charset="0"/>
              </a:rPr>
              <a:t>Hypothalamic diseases (</a:t>
            </a:r>
            <a:r>
              <a:rPr lang="en-US" sz="1900" dirty="0">
                <a:latin typeface="Arial" pitchFamily="34" charset="0"/>
                <a:cs typeface="Arial" pitchFamily="34" charset="0"/>
                <a:sym typeface="Symbol"/>
              </a:rPr>
              <a:t>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GnRH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pulses)</a:t>
            </a:r>
          </a:p>
          <a:p>
            <a:pPr lvl="1"/>
            <a:r>
              <a:rPr lang="en-US" sz="1900" dirty="0">
                <a:latin typeface="Arial" pitchFamily="34" charset="0"/>
                <a:cs typeface="Arial" pitchFamily="34" charset="0"/>
              </a:rPr>
              <a:t>Pituitary disorders</a:t>
            </a:r>
          </a:p>
          <a:p>
            <a:pPr lvl="1"/>
            <a:r>
              <a:rPr lang="en-US" sz="1900" dirty="0">
                <a:latin typeface="Arial" pitchFamily="34" charset="0"/>
                <a:cs typeface="Arial" pitchFamily="34" charset="0"/>
              </a:rPr>
              <a:t>Primary ovarian disorders and various systemic disease.</a:t>
            </a:r>
          </a:p>
          <a:p>
            <a:pPr marL="3175" indent="-3175">
              <a:buNone/>
            </a:pP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Menorrhagia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Refer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to abnormally </a:t>
            </a:r>
            <a:r>
              <a:rPr lang="en-GB" sz="1900" dirty="0" smtClean="0">
                <a:latin typeface="Arial" pitchFamily="34" charset="0"/>
                <a:cs typeface="Arial" pitchFamily="34" charset="0"/>
              </a:rPr>
              <a:t>heavy or prolonged bleeding.</a:t>
            </a:r>
            <a:endParaRPr lang="en-US" sz="19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Hypomenorrhea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Refer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to scanty flow.</a:t>
            </a:r>
          </a:p>
          <a:p>
            <a:pPr marL="3175" indent="-3175">
              <a:buNone/>
            </a:pP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Dysmenorrhea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Painful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menstruation (cramps due to accumulation of prostaglandins in the uterus and treatment with inhibitors of prostaglandin synthesis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).</a:t>
            </a:r>
            <a:endParaRPr lang="en-US" sz="1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1200" y="381000"/>
            <a:ext cx="533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Disorders of Menstruation</a:t>
            </a:r>
            <a:endParaRPr lang="en-US" sz="35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AutoShape 2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2" name="AutoShape 4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3" name="AutoShape 6" descr="data:image/jpg;base64,/9j/4AAQSkZJRgABAQAAAQABAAD/2wCEAAkGBhMSERQSEhQUFRUVFxUYGBcXGBgeFBQXFBcVFBgVFxgXHCYfFxklGRQUHy8gIycpLCwsFR4xNTAqNSYsLCkBCQoKDgwOGg8PGiwkHyQsLDAsNSksLC0sLywsLCwpLCwvLy0sKSwsLCksLCwsLC0sLCwtLCopLDQsKSwsLCwsLP/AABEIAHEAlgMBIgACEQEDEQH/xAAbAAACAgMBAAAAAAAAAAAAAAAFBgAEAQIDB//EAD0QAAIABAMFBQQJBAEFAAAAAAECAAMEEQUhMRJBUWFxBiIygaETQpGxM1JicoLB0eHwBxUjkhQkNEOi8f/EABoBAAIDAQEAAAAAAAAAAAAAAAIEAQMFAAb/xAAnEQACAgEEAgEDBQAAAAAAAAAAAQIDEQQSITEFQRMiYXEyUZHR8P/aAAwDAQACEQMRAD8A8PiRar6Eyz9k6H8oqxBPZ3o9bWvfKDD9nWcXSw4iAKORmMosScSmp4XYecSdgIr2RqDfZXatwgZU0Ly22XUgjcRDDgPb6dTahXB45GDOIdtqSsW0+UUb6w/aO4OwU51RIdZTNTIpCjwGx038YDYhhQmMWlMW4q3iHTjFubWy87aaDpuiqXtmphONs/ZRueTbA5by5m0rFSAb21tvEd5lc1zc3HAxWfFbHPUixPSKU2svpEbZSf2O5ZfurPeCCy0trFnsPQUs7bNQRdSLXOVjDTPaiTJApA4CJlTlcvBO3PYpS3UZAXjLVYEFP7lTM5AsDxtaAuObJe68PjFU9PFLOQGsGs/EhHanni14BNJuRBNclEVTrilwCy3VBZgsY6JggRbq3kYHPN0iTKmZopNuEHDG3ayUy2oI1jMVErWA70SIdP7M7DB1PiqOuxNGXGKNZR7GanaQ6H8jFaLVHU2urZqY1M5GcYKsSOk+Vstbdu6Raw7CJk7wgBb2LNko3nmbDM2iCyEJTeIrLKMZtDjSYLSKAGVph3kkqD0C6DqYMU9HR2/7eX5g/MmJNSHirZdtIQ6ZSwtHeYAo18ofBglE+XsvZ80ZgfmR6Qq9p+zLU/8AkRvaSibBveQnRXH56HlFUq3nPoW1HjLqVufK+wuO9zEWMWi/hmCT6g2ky2e2p0UdWNgPMwYpGDfCRxp5uyeW+L5xiw2QIKyOwzD6Woky+S7TsP8AUBf/AGhio/6VynALTpo57Crf8JYn42gHVvGV4+587Tzs1RvffFv/AJ+0tjrDT2r7I0FFLI9vOm1BHdljYAS+jTcjYW929zyGcI2zHSguhSyra8Mvf8qNmq72EUE1jqmsVOCF3Eu1L5CO1JXhcjHOaLpA0Snc2VSekVwgpLAMUFaltrMGJAkFlNmvEg/ja9lqqb9lSJEjMNFp2B2ltvEekYbRy5lHLmSrG0tVZfqFRZst2020195Yx5mjWgvhOMzJDbUu9jqP5/8AI7I/ob1TZlrhh+bT2iS2Igph2JyKgZ9xt98h5jVeuY6RxxDDzLMC8dnqYSU1lHCRVkc4sNOExGlNmHBXzOh8jY+UDWOeUdJU3ZF95yHIbz+Xxir5kuBj496w+ijh2BS5djNAmP8AUv8A41+9bxnlp1hpp5E2YAuigZKtgoHQZARywrCLr7SYwlqcwWzZvurv65CC/wDdZCLsqjtxO1ba/wBfleLItNCtVFVCxBf78neipJNOpmOVGzmXbRenPnrwhdx/+phs0ujBXcZrDvfgX3epz5CO1b7Goss6U6qDcbE1rg8SH2lJ8opv/TuWys8qoay5lXQFlGl7hhtLnmQBbhB7n0hHWO+b21rgSpM52f3nZzpmWZmPxJJPnDEOyUxh9GwPDIsPwg39IPdluzCSJpczVcldlbKQU2vE2Z12Ay/iMegyKGkH/jQ5bxf55RMY7jPXjZYfy5T+x4LV4Q8pjcG3TMdeEcZUrOPeq/C6edk0teq5EftCf2j/AKdnZMym7+zquj9F3OeQseUBZU8cCV+hshyuUJdNT7XdOkXKnE5dOuwigmMSaBr2tDPg3YuXMG1MiqqGEZyjgRsnO0RmeESCWMUSypzImgjMLybT7K2xMVb5CD2HdlWazTjsD6o8Z/JfP4QYwrCJcjPJpn1tw5Lw66nlBNAT7pjQweo0njY/qu/gHrQSUFpcpb/WbvN65DyAjhPlcoPGmtm1l+EVpmI0qZOynoRf0gJLKNuPw1rCSS/gBBSDcZQfw3FA6eymeR/TgeWh5HONExWkPhUeaX+axt7eQ25P9beqWMIzTj7GK4xmsxw1+SrW0ZRrbt3SOuHSE29qZbZli+yffb3V+OZ5AwRFEZw2VbIbznsjrv4WOfXMiV1BMn1MwIptt95vdBUBTn1BijbJrKLU8fSytNqmmvdrk+gi5T4ex3EweocLkSRmNpt5Jy+Ai/8A3NF3IPKNWqtqP1C03l8IV3w9x7pHlG2GTSk5Nrwk7LX0Kv3WB5bLGGgYrLORELna6rky7JKXvsDtH3VBysL+98usFZiC3ZBS3fS12LaVrKAQTr8h+8EqTHm3wEYZDz/npFrDcNeZcqBYasTZF6njyFzGfC9rgZshzuG6nxQga6+nKLcitZiN0BKb2MvxO01vsiyjza5PwEE6fF5Z9yYvMMD6WHzjQhZuKWsLLQQqsGSf3wAJg36B+R58/wCBaxrtA0gGUAVfQg5EQzf36TKQuoeayi/s0W0w87HcN5XatwjzvtJ2latmiYyqgVdlFXOy3JzY+I3PIcAIi6Sisrs8n5ONalmPDBjMSSxzJ1iRWqKi0ZjO2t8mFtOZ7VnclvP9o5P2rnnJSF+frASMiNI1nrLpdyLc6umzDZnZr7r/AJQSocJtmRc+gjt2VwnbvNIvY7K9dT6EfGH3CsDUZuL8t37wLjuNfx2l3r5bOf2yAcN7PTZvhGXE6Qwyew8tR/lcseCWAHmQSfhDAGEtAQLdNw0gRi+PLJQsxAy/nXpHfBWuWjd3vHeEc6urk0iAJZSSAgJ1J95idf24CLqE7IIP6dekeeLVGpnCZMvY+EbwOPU+ghjw7CZh+jaYo+yxAHXOwjovL4XBXC1Y3BKsqzp4jA2eHCe1clEva51J4KNTHbFauTRgNPmTJr7pZclT+HK/VrDk0I9dj82snbT5KvhQaDcP5p0gpPCFbdbFSUF2w8+O5/47/eOvkN0RsQeYLMzMDuJJHrpA+hpySModaLsqDa5BG/KFJ12TXDNCi6K7Qs4dIV27+0QNFXxOcsgfdHE2MN1NQO6AMspFUZIF2rdSTrzg0uAS5AAlqFBAOmZ5E9bxlUtBU6VxeZgO9TWUKtbg/wBQbLcM9lvu3zB5Xz5b+FJQsczcCG2qpw65AH5xpTMClymYyNtbjfDSq2vgFzUuzhRUiMLOob5i28EaQK7U9ji6mbKF245XY/Vmbto7n3nJsyDDCshD4SQeG/8AeNknFDnmDkb6EHIgxZKCksMR1OnhdHDPC5rXJvEhz7YdlgZ5mSyAHzz48f15gnfGYX+LB5K2l1zcX6POZ0gqbEWjQQ01NKs0WIzhdrKNpTWPlA12qf5AjLI7dh6pPYNKuomhyyhiBtqwANidSCunPlDXT1SS85syWn3mW/wvHjnt8rRosWqTXZrUeUlVBQ29HqmOdu6eUtpTia/2fCPxafC8ef1OLvUTdqcwsMwPd6QLYxhoh/UBb5Gy1rPS9f2NeG4nTy22prFgNFXf5j+c4tYv/UmYy7FMvsk45F/Lcp55nnCReMgx0VhYRFvkLZ8dfguf8hpm1tEszZ3NyS35xd7MlTNIbept1BB+UB0axglhaf8AVKBl3jboQbehESkLwu2zU36HCW9tLQ04VivdFzpCOajPp8xui3S1VsoNM9JC5Yyj1B8VVpQzFxpAqpxlVhPXEiN8UqvEiTrE7iI2qPA0zce2dD06RZwvF77TDfY56GEQVRJtHasxppLKqkWC3dTodrQciAL3H1ojcDbqVWt0uh7n4kMzpFcY6NCQQfSE6nxn2ylkPVTqP16iKs2rjtxdDUxsWYjHjVUk5QhJyNwRroRbLrEhUrcQIQHU3I9IkVSksmVqraPke/s7y1zvGuLyhNl2t3hGqz4ntIyY5UsnmYyaFJlsbHdGyoTmAYvYxTWbaGhjbDMWEtSjC4Of7RsVNT5yMZ4ygYYgjeY1yTGuzHBGIkS0SOJyQRaWeQFYGzLlca21B8s/SKsZEcSmMdTU2mX91wWPKy3JHwi5JNwCpuNx/KF81F5bE27qqi8btYk/BWHnGGrXllVQkbKgHgSe81xoczb8MTkbq1LqWH0Mcybcc4qbJMVJfacgZypZPHvD0vFaox6a+Qsg+yLeusQ1kaWsrXIVmVqyczYtuHDmf0hfq61pjEk3ubx0lYbOmLtIjMvEeeZ/1OfKNpOCTmbZ9m2Vr25gkdclJjhG/UStfPRrRVDKDbfbLjB6fPCy12xdvXpeOEjCZqEH2TZcs9Nq/wAM+kYrqOcbky2soJOmQXW9juieMC8bJweY8FWsr9sBQuyq3OtyS1gST0AiRo+FTgCxlsBe18rXzyvx7p+EYikCcpTe6XYSWN1iRIQYqirjH0UAIkSHdP8AoGa+iRsIkSLwmEJP0DdYGxIkE/RC9kjIjMSBCOo8H4x8jGKn6RvvN8zEiRwTORiRIkSCdZO6JI8X84GJEiDmdZu+NZe/qfyjMSOYPo2H6/MxIkSKpdgs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7163" y="-509588"/>
            <a:ext cx="142875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1371600"/>
            <a:ext cx="4953000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The End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Thank You</a:t>
            </a:r>
            <a:endParaRPr lang="en-US" sz="6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524000"/>
            <a:ext cx="5105400" cy="4876800"/>
          </a:xfrm>
        </p:spPr>
        <p:txBody>
          <a:bodyPr>
            <a:noAutofit/>
          </a:bodyPr>
          <a:lstStyle/>
          <a:p>
            <a:pPr marL="3175" indent="-3175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35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9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390" b="1" dirty="0" smtClean="0">
                <a:latin typeface="Arial" pitchFamily="34" charset="0"/>
                <a:cs typeface="Arial" pitchFamily="34" charset="0"/>
              </a:rPr>
              <a:t>ovarian changes </a:t>
            </a:r>
            <a:r>
              <a:rPr lang="en-US" sz="2390" dirty="0" smtClean="0">
                <a:latin typeface="Arial" pitchFamily="34" charset="0"/>
                <a:cs typeface="Arial" pitchFamily="34" charset="0"/>
              </a:rPr>
              <a:t>during the sexual cycle depend completely on FSH &amp; LH secreted by AP.  </a:t>
            </a:r>
          </a:p>
          <a:p>
            <a:pPr marL="3175" indent="-3175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39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Both FSH and LH </a:t>
            </a:r>
            <a:r>
              <a:rPr lang="en-US" sz="2390" dirty="0" smtClean="0">
                <a:latin typeface="Arial" pitchFamily="34" charset="0"/>
                <a:cs typeface="Arial" pitchFamily="34" charset="0"/>
              </a:rPr>
              <a:t>stimulate their ovarian target cells by combining with highly specific receptors leading to an increase in the cells rates of secretion, growth &amp; proliferation.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152400"/>
            <a:ext cx="8305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6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Gonadotropic</a:t>
            </a:r>
            <a:r>
              <a:rPr lang="en-US" sz="2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hormones 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and their effects on the ovaries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34000" y="1371600"/>
            <a:ext cx="3581400" cy="5029200"/>
            <a:chOff x="4114800" y="152400"/>
            <a:chExt cx="4876800" cy="6248400"/>
          </a:xfrm>
        </p:grpSpPr>
        <p:pic>
          <p:nvPicPr>
            <p:cNvPr id="5" name="Picture 2" descr="http://wholewheatorbust.files.wordpress.com/2011/12/emanuele1.gif?w=50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14800" y="152400"/>
              <a:ext cx="4876800" cy="6248400"/>
            </a:xfrm>
            <a:prstGeom prst="rect">
              <a:avLst/>
            </a:prstGeom>
            <a:noFill/>
          </p:spPr>
        </p:pic>
        <p:sp>
          <p:nvSpPr>
            <p:cNvPr id="6" name="Oval 5"/>
            <p:cNvSpPr/>
            <p:nvPr/>
          </p:nvSpPr>
          <p:spPr>
            <a:xfrm>
              <a:off x="5671226" y="1828801"/>
              <a:ext cx="1775299" cy="4572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 smtClean="0">
                  <a:solidFill>
                    <a:schemeClr val="tx1"/>
                  </a:solidFill>
                </a:rPr>
                <a:t>GnRH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1654314"/>
            <a:ext cx="541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Ovarian Cycle</a:t>
            </a:r>
            <a:endParaRPr lang="en-GB" sz="4000" dirty="0">
              <a:solidFill>
                <a:srgbClr val="FF0000"/>
              </a:solidFill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2286000" y="2362200"/>
            <a:ext cx="4572000" cy="1371600"/>
            <a:chOff x="1855305" y="2362200"/>
            <a:chExt cx="5367129" cy="1894114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1855305" y="2362200"/>
              <a:ext cx="2564297" cy="1894114"/>
            </a:xfrm>
            <a:prstGeom prst="straightConnector1">
              <a:avLst/>
            </a:prstGeom>
            <a:ln w="3810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4419600" y="2362200"/>
              <a:ext cx="2802834" cy="1894114"/>
            </a:xfrm>
            <a:prstGeom prst="straightConnector1">
              <a:avLst/>
            </a:prstGeom>
            <a:ln w="3810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838200" y="3810000"/>
            <a:ext cx="2667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Follicular Phase</a:t>
            </a:r>
          </a:p>
          <a:p>
            <a:pPr algn="ctr"/>
            <a:r>
              <a:rPr lang="en-US" sz="3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Preovulatory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)</a:t>
            </a:r>
            <a:endParaRPr lang="en-GB" sz="3000" dirty="0"/>
          </a:p>
        </p:txBody>
      </p:sp>
      <p:sp>
        <p:nvSpPr>
          <p:cNvPr id="21" name="Rectangle 20"/>
          <p:cNvSpPr/>
          <p:nvPr/>
        </p:nvSpPr>
        <p:spPr>
          <a:xfrm>
            <a:off x="5562600" y="3776008"/>
            <a:ext cx="2743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Luteal</a:t>
            </a:r>
            <a:r>
              <a:rPr lang="en-US" sz="3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3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Phase</a:t>
            </a:r>
          </a:p>
          <a:p>
            <a:pPr algn="ctr"/>
            <a:r>
              <a:rPr lang="en-US" sz="3000" dirty="0" smtClean="0">
                <a:latin typeface="Arial" pitchFamily="34" charset="0"/>
                <a:cs typeface="Arial" pitchFamily="34" charset="0"/>
              </a:rPr>
              <a:t>(Postovulatory)</a:t>
            </a:r>
            <a:endParaRPr lang="en-GB" sz="3000" dirty="0" smtClean="0"/>
          </a:p>
          <a:p>
            <a:pPr algn="ctr"/>
            <a:endParaRPr lang="en-GB" sz="3000" dirty="0">
              <a:solidFill>
                <a:srgbClr val="7030A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495800" y="2438400"/>
            <a:ext cx="76200" cy="289560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352800" y="5389602"/>
            <a:ext cx="2667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Ovulation</a:t>
            </a:r>
            <a:endParaRPr lang="en-GB" sz="3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371600"/>
            <a:ext cx="8610600" cy="3429000"/>
          </a:xfrm>
        </p:spPr>
        <p:txBody>
          <a:bodyPr>
            <a:noAutofit/>
          </a:bodyPr>
          <a:lstStyle/>
          <a:p>
            <a:pPr marL="41148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b="1" dirty="0">
              <a:solidFill>
                <a:srgbClr val="FF99FF"/>
              </a:solidFill>
              <a:latin typeface="Arial" pitchFamily="34" charset="0"/>
              <a:cs typeface="Arial" pitchFamily="34" charset="0"/>
            </a:endParaRPr>
          </a:p>
          <a:p>
            <a:pPr marL="41148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600" b="1" u="sng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“Follicular” phase of the ovarian cycle:</a:t>
            </a:r>
          </a:p>
          <a:p>
            <a:pPr marL="41148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dirty="0">
              <a:solidFill>
                <a:srgbClr val="FF99FF"/>
              </a:solidFill>
              <a:latin typeface="Arial" pitchFamily="34" charset="0"/>
              <a:cs typeface="Arial" pitchFamily="34" charset="0"/>
            </a:endParaRPr>
          </a:p>
          <a:p>
            <a:pPr marL="41148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female child  each ovum is surrounded by single </a:t>
            </a:r>
            <a:r>
              <a:rPr lang="en-US" sz="2400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granulosa</a:t>
            </a:r>
            <a:r>
              <a:rPr lang="en-US" sz="24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cell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sheath called </a:t>
            </a:r>
            <a:r>
              <a:rPr lang="en-US" sz="24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primordial </a:t>
            </a:r>
            <a:r>
              <a:rPr lang="en-US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follicle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which</a:t>
            </a:r>
            <a:r>
              <a:rPr lang="en-US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provides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nourishment for the ovum &amp; secrete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oocyte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maturation-inhibiting factor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which keeps the ovum in its primordial state</a:t>
            </a:r>
          </a:p>
          <a:p>
            <a:pPr marL="411480" eaLnBrk="1" fontAlgn="auto" hangingPunct="1">
              <a:lnSpc>
                <a:spcPct val="80000"/>
              </a:lnSpc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41148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41148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391180"/>
            <a:ext cx="624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Ovarian follicle growth</a:t>
            </a:r>
            <a:endParaRPr lang="en-US" sz="3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724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indent="-6350">
              <a:buFont typeface="Courier New" pitchFamily="49" charset="0"/>
              <a:buChar char="o"/>
              <a:tabLst>
                <a:tab pos="7270750" algn="l"/>
                <a:tab pos="7540625" algn="l"/>
                <a:tab pos="7810500" algn="l"/>
              </a:tabLst>
              <a:defRPr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After puberty,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AP secretes 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FSH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and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LH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resulting in ovum to increase in size &amp; growth of additional layers of </a:t>
            </a:r>
            <a:r>
              <a:rPr lang="en-US" sz="2400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granulosa</a:t>
            </a:r>
            <a:r>
              <a:rPr lang="en-US" sz="24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cells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of some follicles known as 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primary follicles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066800"/>
            <a:ext cx="8686799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524000"/>
            <a:ext cx="8534400" cy="2895600"/>
          </a:xfrm>
        </p:spPr>
        <p:txBody>
          <a:bodyPr>
            <a:noAutofit/>
          </a:bodyPr>
          <a:lstStyle/>
          <a:p>
            <a:pPr marL="50800" indent="-508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300" dirty="0">
                <a:latin typeface="Arial" pitchFamily="34" charset="0"/>
                <a:cs typeface="Arial" pitchFamily="34" charset="0"/>
              </a:rPr>
              <a:t>During </a:t>
            </a:r>
            <a:r>
              <a:rPr lang="en-US" sz="2300" b="1" i="1" dirty="0">
                <a:latin typeface="Arial" pitchFamily="34" charset="0"/>
                <a:cs typeface="Arial" pitchFamily="34" charset="0"/>
              </a:rPr>
              <a:t>the first few days 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of the monthly female sexual cycle there 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is an 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increase secretion of </a:t>
            </a:r>
            <a:r>
              <a:rPr lang="en-US" sz="23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FSH and </a:t>
            </a:r>
            <a:r>
              <a:rPr lang="en-US" sz="2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LH </a:t>
            </a:r>
            <a:endParaRPr lang="en-US" sz="23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50800" indent="-5080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FSH</a:t>
            </a:r>
            <a:r>
              <a:rPr lang="en-US" sz="23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increase is slightly more &amp; earlier than LH which causes the </a:t>
            </a:r>
            <a:r>
              <a:rPr lang="en-US" sz="2300" u="sng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acceleration of growth of many primary follicles each month</a:t>
            </a:r>
            <a:r>
              <a:rPr lang="en-US" sz="23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0800" indent="-5080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3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There is proliferation of the </a:t>
            </a:r>
            <a:r>
              <a:rPr lang="en-US" sz="2300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granulosa</a:t>
            </a:r>
            <a:r>
              <a:rPr lang="en-US" sz="230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cells 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to many 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layers.</a:t>
            </a:r>
          </a:p>
          <a:p>
            <a:pPr marL="50800" indent="-5080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3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ovary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interstitium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collects 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in several layers outside the </a:t>
            </a:r>
            <a:r>
              <a:rPr lang="en-US" sz="2300" dirty="0" err="1">
                <a:latin typeface="Arial" pitchFamily="34" charset="0"/>
                <a:cs typeface="Arial" pitchFamily="34" charset="0"/>
              </a:rPr>
              <a:t>granulosa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cells to form a second mass of cells called </a:t>
            </a:r>
            <a:r>
              <a:rPr lang="en-US" sz="2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theca</a:t>
            </a:r>
            <a:r>
              <a:rPr lang="en-US" sz="2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3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1148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381000"/>
            <a:ext cx="624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Ovarian follicle growth</a:t>
            </a:r>
            <a:endParaRPr lang="en-US" sz="3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4495800" y="4267200"/>
            <a:ext cx="4572000" cy="2438400"/>
            <a:chOff x="2590800" y="4267200"/>
            <a:chExt cx="4572000" cy="2438400"/>
          </a:xfrm>
        </p:grpSpPr>
        <p:pic>
          <p:nvPicPr>
            <p:cNvPr id="4" name="Picture 3" descr="Portals_0_altman2_Menstrual_cycle.jpg"/>
            <p:cNvPicPr>
              <a:picLocks noChangeAspect="1"/>
            </p:cNvPicPr>
            <p:nvPr/>
          </p:nvPicPr>
          <p:blipFill>
            <a:blip r:embed="rId2" cstate="print"/>
            <a:srcRect r="46667" b="83333"/>
            <a:stretch>
              <a:fillRect/>
            </a:stretch>
          </p:blipFill>
          <p:spPr>
            <a:xfrm>
              <a:off x="2590800" y="4267200"/>
              <a:ext cx="2438400" cy="1261241"/>
            </a:xfrm>
            <a:prstGeom prst="rect">
              <a:avLst/>
            </a:prstGeom>
          </p:spPr>
        </p:pic>
        <p:pic>
          <p:nvPicPr>
            <p:cNvPr id="5" name="Picture 4" descr="Portals_0_altman2_Menstrual_cycle.jpg"/>
            <p:cNvPicPr>
              <a:picLocks noChangeAspect="1"/>
            </p:cNvPicPr>
            <p:nvPr/>
          </p:nvPicPr>
          <p:blipFill>
            <a:blip r:embed="rId2" cstate="print"/>
            <a:srcRect t="30000" b="54444"/>
            <a:stretch>
              <a:fillRect/>
            </a:stretch>
          </p:blipFill>
          <p:spPr>
            <a:xfrm>
              <a:off x="2590800" y="5528441"/>
              <a:ext cx="4572000" cy="1177159"/>
            </a:xfrm>
            <a:prstGeom prst="rect">
              <a:avLst/>
            </a:prstGeom>
          </p:spPr>
        </p:pic>
      </p:grpSp>
      <p:sp>
        <p:nvSpPr>
          <p:cNvPr id="7" name="Content Placeholder 2"/>
          <p:cNvSpPr txBox="1">
            <a:spLocks/>
          </p:cNvSpPr>
          <p:nvPr/>
        </p:nvSpPr>
        <p:spPr>
          <a:xfrm>
            <a:off x="152400" y="4495800"/>
            <a:ext cx="4346448" cy="2286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0800" marR="0" lvl="0" indent="-508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theca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is divided into 2 layers:</a:t>
            </a:r>
          </a:p>
          <a:p>
            <a:pPr marL="457200" marR="0" lvl="0" indent="-280988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theca </a:t>
            </a:r>
            <a:r>
              <a:rPr kumimoji="0" lang="en-US" sz="2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interna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57200" marR="0" lvl="0" indent="-280988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theca </a:t>
            </a:r>
            <a:r>
              <a:rPr kumimoji="0" lang="en-US" sz="2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externa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</a:p>
          <a:p>
            <a:pPr marL="274320" marR="0" lvl="0" indent="-27432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GB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1114</TotalTime>
  <Words>1855</Words>
  <Application>Microsoft Office PowerPoint</Application>
  <PresentationFormat>On-screen Show (4:3)</PresentationFormat>
  <Paragraphs>194</Paragraphs>
  <Slides>44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Civic</vt:lpstr>
      <vt:lpstr>Physiology of Ovarian Cycle  GUYTON &amp; HALL, Chapter 81</vt:lpstr>
      <vt:lpstr>Objectives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Physiology of Uterine (Endometrial) Cycle  GUYTON &amp; HALL, Chapter 81</vt:lpstr>
      <vt:lpstr>Objectives</vt:lpstr>
      <vt:lpstr>Slide 29</vt:lpstr>
      <vt:lpstr>Slide 30</vt:lpstr>
      <vt:lpstr>Proliferative phase (estrogen phase)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Hypothalamic and pituitary gonadal axis</dc:title>
  <dc:creator>James</dc:creator>
  <cp:lastModifiedBy>Mohd</cp:lastModifiedBy>
  <cp:revision>286</cp:revision>
  <dcterms:created xsi:type="dcterms:W3CDTF">2011-02-05T05:45:25Z</dcterms:created>
  <dcterms:modified xsi:type="dcterms:W3CDTF">2015-04-05T18:53:39Z</dcterms:modified>
</cp:coreProperties>
</file>