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10" r:id="rId2"/>
    <p:sldId id="272" r:id="rId3"/>
    <p:sldId id="294" r:id="rId4"/>
    <p:sldId id="270" r:id="rId5"/>
    <p:sldId id="269" r:id="rId6"/>
    <p:sldId id="260" r:id="rId7"/>
    <p:sldId id="292" r:id="rId8"/>
    <p:sldId id="289" r:id="rId9"/>
    <p:sldId id="293" r:id="rId10"/>
    <p:sldId id="296" r:id="rId11"/>
    <p:sldId id="297" r:id="rId12"/>
    <p:sldId id="298" r:id="rId13"/>
    <p:sldId id="299" r:id="rId14"/>
    <p:sldId id="300" r:id="rId15"/>
    <p:sldId id="295" r:id="rId16"/>
    <p:sldId id="267" r:id="rId17"/>
    <p:sldId id="265" r:id="rId18"/>
    <p:sldId id="274" r:id="rId19"/>
    <p:sldId id="315" r:id="rId20"/>
    <p:sldId id="313" r:id="rId21"/>
    <p:sldId id="316" r:id="rId22"/>
    <p:sldId id="314" r:id="rId23"/>
    <p:sldId id="276" r:id="rId24"/>
    <p:sldId id="277" r:id="rId25"/>
    <p:sldId id="306" r:id="rId26"/>
    <p:sldId id="271" r:id="rId27"/>
    <p:sldId id="279" r:id="rId28"/>
    <p:sldId id="280" r:id="rId29"/>
    <p:sldId id="290" r:id="rId30"/>
    <p:sldId id="278" r:id="rId31"/>
    <p:sldId id="281" r:id="rId32"/>
    <p:sldId id="283" r:id="rId33"/>
    <p:sldId id="285" r:id="rId34"/>
    <p:sldId id="282" r:id="rId35"/>
    <p:sldId id="284" r:id="rId36"/>
    <p:sldId id="286" r:id="rId37"/>
    <p:sldId id="287" r:id="rId38"/>
    <p:sldId id="288" r:id="rId39"/>
    <p:sldId id="311" r:id="rId4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133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2900" dirty="0" smtClean="0">
                <a:latin typeface="Arial" pitchFamily="34" charset="0"/>
                <a:cs typeface="Arial" pitchFamily="34" charset="0"/>
              </a:rPr>
            </a:br>
            <a:r>
              <a:rPr lang="en-US" sz="2900" dirty="0" smtClean="0">
                <a:latin typeface="Arial" pitchFamily="34" charset="0"/>
                <a:cs typeface="Arial" pitchFamily="34" charset="0"/>
              </a:rPr>
              <a:t>Lecture 6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Pregnancy</a:t>
            </a:r>
            <a:endParaRPr lang="en-US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41910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133600"/>
            <a:ext cx="7772400" cy="1600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GUYTON &amp; HALL, Chapter 82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38"/>
          <p:cNvGrpSpPr>
            <a:grpSpLocks/>
          </p:cNvGrpSpPr>
          <p:nvPr/>
        </p:nvGrpSpPr>
        <p:grpSpPr bwMode="auto">
          <a:xfrm>
            <a:off x="481013" y="1590675"/>
            <a:ext cx="7824787" cy="4962525"/>
            <a:chOff x="303" y="635"/>
            <a:chExt cx="4617" cy="3126"/>
          </a:xfrm>
        </p:grpSpPr>
        <p:pic>
          <p:nvPicPr>
            <p:cNvPr id="2662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663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663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663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664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664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19600" y="29072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3 to 5 days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14800" y="3276600"/>
            <a:ext cx="23622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19482" y="3349823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Isthmus: Progesterone</a:t>
            </a:r>
            <a:endParaRPr lang="en-GB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304800" y="1473369"/>
            <a:ext cx="845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Transport: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fluid current + action of cilia + weak contractions of the fallopian tube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19050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Delayed transport allows cell division to occur before the dividing ovum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Blastocyst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~100 cells) enters the uterus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عنوان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 of fertilized ovum </a:t>
            </a:r>
            <a:endParaRPr lang="ar-SA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29"/>
          <p:cNvGrpSpPr>
            <a:grpSpLocks/>
          </p:cNvGrpSpPr>
          <p:nvPr/>
        </p:nvGrpSpPr>
        <p:grpSpPr bwMode="auto">
          <a:xfrm>
            <a:off x="473075" y="1438275"/>
            <a:ext cx="7985125" cy="4962525"/>
            <a:chOff x="298" y="635"/>
            <a:chExt cx="4622" cy="3126"/>
          </a:xfrm>
        </p:grpSpPr>
        <p:pic>
          <p:nvPicPr>
            <p:cNvPr id="2765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766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766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766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766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766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766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766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767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767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</p:grpSp>
      <p:sp>
        <p:nvSpPr>
          <p:cNvPr id="25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33"/>
          <p:cNvGrpSpPr>
            <a:grpSpLocks/>
          </p:cNvGrpSpPr>
          <p:nvPr/>
        </p:nvGrpSpPr>
        <p:grpSpPr bwMode="auto">
          <a:xfrm>
            <a:off x="473075" y="1438275"/>
            <a:ext cx="7832725" cy="4962525"/>
            <a:chOff x="298" y="635"/>
            <a:chExt cx="4622" cy="3126"/>
          </a:xfrm>
        </p:grpSpPr>
        <p:pic>
          <p:nvPicPr>
            <p:cNvPr id="2867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7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868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868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869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869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869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869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869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869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869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869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869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869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</p:grpSp>
      <p:sp>
        <p:nvSpPr>
          <p:cNvPr id="2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37"/>
          <p:cNvGrpSpPr>
            <a:grpSpLocks/>
          </p:cNvGrpSpPr>
          <p:nvPr/>
        </p:nvGrpSpPr>
        <p:grpSpPr bwMode="auto">
          <a:xfrm>
            <a:off x="152400" y="1438275"/>
            <a:ext cx="7680325" cy="4962525"/>
            <a:chOff x="298" y="635"/>
            <a:chExt cx="4622" cy="3126"/>
          </a:xfrm>
        </p:grpSpPr>
        <p:pic>
          <p:nvPicPr>
            <p:cNvPr id="2970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971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971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971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971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971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971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971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972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2972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972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972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972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972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972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972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</p:grpSp>
      <p:sp>
        <p:nvSpPr>
          <p:cNvPr id="33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43"/>
          <p:cNvGrpSpPr>
            <a:grpSpLocks/>
          </p:cNvGrpSpPr>
          <p:nvPr/>
        </p:nvGrpSpPr>
        <p:grpSpPr bwMode="auto">
          <a:xfrm>
            <a:off x="228600" y="1366838"/>
            <a:ext cx="7337425" cy="5033962"/>
            <a:chOff x="298" y="590"/>
            <a:chExt cx="4622" cy="3171"/>
          </a:xfrm>
        </p:grpSpPr>
        <p:pic>
          <p:nvPicPr>
            <p:cNvPr id="3072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3073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3074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3074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3074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3074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3074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3074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3074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3074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endParaRPr lang="en-US" b="1"/>
            </a:p>
          </p:txBody>
        </p:sp>
        <p:sp>
          <p:nvSpPr>
            <p:cNvPr id="3074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3074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3075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3075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3075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3075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3075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3075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3075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3075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</p:grpSp>
      <p:sp>
        <p:nvSpPr>
          <p:cNvPr id="3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  <p:grpSp>
        <p:nvGrpSpPr>
          <p:cNvPr id="25603" name="Group 98"/>
          <p:cNvGrpSpPr>
            <a:grpSpLocks/>
          </p:cNvGrpSpPr>
          <p:nvPr/>
        </p:nvGrpSpPr>
        <p:grpSpPr bwMode="auto">
          <a:xfrm>
            <a:off x="228600" y="1447800"/>
            <a:ext cx="8686800" cy="5410200"/>
            <a:chOff x="298" y="558"/>
            <a:chExt cx="5166" cy="3203"/>
          </a:xfrm>
        </p:grpSpPr>
        <p:pic>
          <p:nvPicPr>
            <p:cNvPr id="25604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6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7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8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9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0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1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2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5622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5623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5624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5625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5626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5627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25628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 dirty="0">
                  <a:solidFill>
                    <a:srgbClr val="000000"/>
                  </a:solidFill>
                </a:rPr>
                <a:t>Inner cell</a:t>
              </a:r>
              <a:br>
                <a:rPr lang="en-US" sz="1300" b="1" dirty="0">
                  <a:solidFill>
                    <a:srgbClr val="000000"/>
                  </a:solidFill>
                </a:rPr>
              </a:br>
              <a:r>
                <a:rPr lang="en-US" sz="1300" b="1" dirty="0">
                  <a:solidFill>
                    <a:srgbClr val="000000"/>
                  </a:solidFill>
                </a:rPr>
                <a:t>mass</a:t>
              </a:r>
            </a:p>
          </p:txBody>
        </p:sp>
        <p:sp>
          <p:nvSpPr>
            <p:cNvPr id="25629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Trophoblast</a:t>
              </a:r>
              <a:endParaRPr lang="en-US" b="1"/>
            </a:p>
          </p:txBody>
        </p:sp>
        <p:sp>
          <p:nvSpPr>
            <p:cNvPr id="25630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5631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5632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endParaRPr lang="en-US" b="1"/>
            </a:p>
          </p:txBody>
        </p:sp>
        <p:sp>
          <p:nvSpPr>
            <p:cNvPr id="25633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(implanting)</a:t>
              </a:r>
              <a:endParaRPr lang="en-US" b="1"/>
            </a:p>
          </p:txBody>
        </p:sp>
        <p:sp>
          <p:nvSpPr>
            <p:cNvPr id="25634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25635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5636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5637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5638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25639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(e)</a:t>
              </a:r>
              <a:endParaRPr lang="en-US" b="1"/>
            </a:p>
          </p:txBody>
        </p:sp>
        <p:sp>
          <p:nvSpPr>
            <p:cNvPr id="25640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5641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5642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5643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5644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25645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(e)</a:t>
              </a:r>
              <a:endParaRPr lang="en-US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6762" y="1676400"/>
            <a:ext cx="8503920" cy="457200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 Implantation occurs on about </a:t>
            </a:r>
            <a:r>
              <a:rPr lang="en-GB" sz="2600" u="sng" dirty="0" smtClean="0">
                <a:latin typeface="Arial" pitchFamily="34" charset="0"/>
                <a:cs typeface="Arial" pitchFamily="34" charset="0"/>
              </a:rPr>
              <a:t>the fifth to seventh day after ovulation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1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Trophoblastic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cords from </a:t>
            </a:r>
            <a:r>
              <a:rPr lang="en-US" sz="26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blastocyst</a:t>
            </a:r>
            <a:endParaRPr lang="en-US" sz="2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1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Blood capillaries grow in the cords</a:t>
            </a:r>
          </a:p>
          <a:p>
            <a:pPr algn="l" rtl="0">
              <a:lnSpc>
                <a:spcPct val="11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21 days after fertilization, blood starts to be pumped by fetal heart into the capillaries </a:t>
            </a:r>
          </a:p>
          <a:p>
            <a:pPr algn="l" rtl="0">
              <a:lnSpc>
                <a:spcPct val="11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Maternal blood sinuses develop around the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trophoblastic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cords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Implantation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Implantation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 b="8696"/>
          <a:stretch>
            <a:fillRect/>
          </a:stretch>
        </p:blipFill>
        <p:spPr bwMode="auto">
          <a:xfrm>
            <a:off x="254000" y="17526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" y="52578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While the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trophoblastic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cords from the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blastocyst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are attaching to the uterus, blood capillaries grow into the cords from the vascular system of the newly forming embryo.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30069"/>
            <a:ext cx="8991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i="1" dirty="0" smtClean="0"/>
              <a:t>blood sinuses </a:t>
            </a:r>
            <a:r>
              <a:rPr lang="en-GB" dirty="0" smtClean="0"/>
              <a:t>supplied with blood from the mother develop around the outsides of the </a:t>
            </a:r>
            <a:r>
              <a:rPr lang="en-GB" dirty="0" err="1" smtClean="0"/>
              <a:t>trophoblastic</a:t>
            </a:r>
            <a:r>
              <a:rPr lang="en-GB" dirty="0" smtClean="0"/>
              <a:t> cords.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8600" y="5943600"/>
            <a:ext cx="85344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More and more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projections develop (placental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villi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 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 of the Placenta</a:t>
            </a:r>
            <a:endParaRPr lang="ar-SA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503920" cy="4572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Major functions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Respiration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Nutrition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Excretion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Endocrine 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Protection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60960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Placental permeability and membrane diffusion conductance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8000"/>
            <a:ext cx="899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563469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smtClean="0"/>
              <a:t>In the early months of pregnancy, the placental membrane is still thick because it is </a:t>
            </a:r>
            <a:r>
              <a:rPr lang="en-GB" dirty="0"/>
              <a:t>not fully </a:t>
            </a:r>
            <a:r>
              <a:rPr lang="en-GB" dirty="0" smtClean="0"/>
              <a:t>developed.</a:t>
            </a:r>
            <a:endParaRPr lang="en-GB" dirty="0"/>
          </a:p>
          <a:p>
            <a:pPr algn="l"/>
            <a:r>
              <a:rPr lang="en-GB" dirty="0" smtClean="0"/>
              <a:t>The surface area is small because the placenta has not grown.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28600" y="240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dirty="0" smtClean="0"/>
              <a:t>In later pregnancy, the permeability increases because of thinning of the membrane diffusion layers and because the surface area expands many times over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Describe fertilization and the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implantation of the </a:t>
            </a: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blastocyst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 in the uterus 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Recognize the development and the normal physiology of the placenta</a:t>
            </a: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Describe the physiological functions of placental hormones during pregnancy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Explain the physiological response of mother’s body to pregnancy</a:t>
            </a:r>
            <a:endParaRPr lang="ar-SA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6200" y="1905000"/>
            <a:ext cx="8839200" cy="4953000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mean partial pressure of oxygen (PO2) of the mother’s blood in the placental sinuses is about 50 mm Hg, and the mean PO2 in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blood after it becomes oxygenated in the placenta is about 30 mm Hg. </a:t>
            </a:r>
          </a:p>
          <a:p>
            <a:pPr lvl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 mm Hg – 30 mm Hg =</a:t>
            </a:r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 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mm Hg (mean pressure gradient) 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There are </a:t>
            </a:r>
            <a:r>
              <a:rPr lang="en-GB" sz="2400" u="sng" dirty="0" smtClean="0">
                <a:latin typeface="Arial" pitchFamily="34" charset="0"/>
                <a:cs typeface="Arial" pitchFamily="34" charset="0"/>
              </a:rPr>
              <a:t>three reasons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why this low PO2 is sufficient to deliver O2 to the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tissues: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400" b="1" dirty="0" err="1" smtClean="0"/>
              <a:t>Hemoglobin</a:t>
            </a:r>
            <a:r>
              <a:rPr lang="en-GB" sz="2400" b="1" dirty="0" smtClean="0"/>
              <a:t> of the </a:t>
            </a:r>
            <a:r>
              <a:rPr lang="en-GB" sz="2400" b="1" dirty="0" err="1" smtClean="0"/>
              <a:t>fetus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400" b="1" i="1" dirty="0" err="1" smtClean="0"/>
              <a:t>Fetal</a:t>
            </a:r>
            <a:r>
              <a:rPr lang="en-GB" sz="2400" b="1" i="1" dirty="0" smtClean="0"/>
              <a:t> </a:t>
            </a:r>
            <a:r>
              <a:rPr lang="en-GB" sz="2400" b="1" i="1" dirty="0" err="1" smtClean="0"/>
              <a:t>hemoglobin</a:t>
            </a:r>
            <a:r>
              <a:rPr lang="en-GB" sz="2400" b="1" i="1" dirty="0" smtClean="0"/>
              <a:t> concentration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400" b="1" dirty="0" smtClean="0"/>
              <a:t>The</a:t>
            </a:r>
            <a:r>
              <a:rPr lang="en-GB" sz="2400" dirty="0" smtClean="0"/>
              <a:t> </a:t>
            </a:r>
            <a:r>
              <a:rPr lang="en-GB" sz="2400" b="1" i="1" dirty="0" smtClean="0"/>
              <a:t>Bohr effect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914400" y="1143000"/>
            <a:ext cx="7086600" cy="685800"/>
          </a:xfrm>
          <a:prstGeom prst="flowChartManualInpu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Diffusion of oxygen through the placental membrane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4277142"/>
            <a:ext cx="2895600" cy="212365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solidFill>
                  <a:srgbClr val="0070C0"/>
                </a:solidFill>
              </a:rPr>
              <a:t>At the low Po2 levels in </a:t>
            </a:r>
            <a:r>
              <a:rPr lang="en-GB" sz="2200" dirty="0" err="1" smtClean="0">
                <a:solidFill>
                  <a:srgbClr val="0070C0"/>
                </a:solidFill>
              </a:rPr>
              <a:t>fetal</a:t>
            </a:r>
            <a:r>
              <a:rPr lang="en-GB" sz="2200" dirty="0" smtClean="0">
                <a:solidFill>
                  <a:srgbClr val="0070C0"/>
                </a:solidFill>
              </a:rPr>
              <a:t> blood, the </a:t>
            </a:r>
            <a:r>
              <a:rPr lang="en-GB" sz="2200" dirty="0" err="1" smtClean="0">
                <a:solidFill>
                  <a:srgbClr val="0070C0"/>
                </a:solidFill>
              </a:rPr>
              <a:t>fetal</a:t>
            </a:r>
            <a:r>
              <a:rPr lang="en-GB" sz="2200" dirty="0" smtClean="0">
                <a:solidFill>
                  <a:srgbClr val="0070C0"/>
                </a:solidFill>
              </a:rPr>
              <a:t> </a:t>
            </a:r>
            <a:r>
              <a:rPr lang="en-GB" sz="2200" dirty="0" err="1" smtClean="0">
                <a:solidFill>
                  <a:srgbClr val="0070C0"/>
                </a:solidFill>
              </a:rPr>
              <a:t>hemoglobin</a:t>
            </a:r>
            <a:r>
              <a:rPr lang="en-GB" sz="2200" dirty="0" smtClean="0">
                <a:solidFill>
                  <a:srgbClr val="0070C0"/>
                </a:solidFill>
              </a:rPr>
              <a:t> can carry 20 to 50% more oxygen than maternal </a:t>
            </a:r>
            <a:r>
              <a:rPr lang="en-GB" sz="2200" dirty="0" err="1" smtClean="0">
                <a:solidFill>
                  <a:srgbClr val="0070C0"/>
                </a:solidFill>
              </a:rPr>
              <a:t>hemoglobin</a:t>
            </a:r>
            <a:r>
              <a:rPr lang="en-GB" sz="2200" dirty="0" smtClean="0">
                <a:solidFill>
                  <a:srgbClr val="0070C0"/>
                </a:solidFill>
              </a:rPr>
              <a:t> can</a:t>
            </a:r>
            <a:endParaRPr lang="en-GB" sz="2200" dirty="0">
              <a:solidFill>
                <a:srgbClr val="0070C0"/>
              </a:solidFill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52400" y="1066800"/>
            <a:ext cx="3886200" cy="685800"/>
          </a:xfrm>
          <a:prstGeom prst="flowChartManualInpu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>
              <a:spcAft>
                <a:spcPts val="1000"/>
              </a:spcAft>
            </a:pPr>
            <a:r>
              <a:rPr lang="en-GB" sz="2400" b="1" dirty="0" err="1" smtClean="0"/>
              <a:t>Hemoglobin</a:t>
            </a:r>
            <a:r>
              <a:rPr lang="en-GB" sz="2400" b="1" dirty="0" smtClean="0"/>
              <a:t> of the </a:t>
            </a:r>
            <a:r>
              <a:rPr lang="en-GB" sz="2400" b="1" dirty="0" err="1" smtClean="0"/>
              <a:t>fetus</a:t>
            </a:r>
            <a:r>
              <a:rPr lang="en-GB" sz="2400" dirty="0" smtClean="0"/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1371600"/>
            <a:ext cx="373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200" i="1" dirty="0" smtClean="0"/>
              <a:t> </a:t>
            </a:r>
            <a:r>
              <a:rPr lang="en-GB" sz="2200" i="1" dirty="0" err="1" smtClean="0"/>
              <a:t>Fetal</a:t>
            </a:r>
            <a:r>
              <a:rPr lang="en-GB" sz="2200" i="1" dirty="0" smtClean="0"/>
              <a:t> </a:t>
            </a:r>
            <a:r>
              <a:rPr lang="en-GB" sz="2200" i="1" dirty="0" err="1" smtClean="0"/>
              <a:t>hemoglobin</a:t>
            </a:r>
            <a:r>
              <a:rPr lang="en-GB" sz="2200" i="1" dirty="0" smtClean="0"/>
              <a:t> (</a:t>
            </a:r>
            <a:r>
              <a:rPr lang="en-GB" sz="2200" i="1" dirty="0" err="1" smtClean="0"/>
              <a:t>HbF</a:t>
            </a:r>
            <a:r>
              <a:rPr lang="en-GB" sz="2200" i="1" dirty="0" smtClean="0"/>
              <a:t>)</a:t>
            </a:r>
            <a:endParaRPr lang="en-GB" sz="2200" dirty="0"/>
          </a:p>
        </p:txBody>
      </p:sp>
      <p:sp>
        <p:nvSpPr>
          <p:cNvPr id="9" name="Rectangle 8"/>
          <p:cNvSpPr/>
          <p:nvPr/>
        </p:nvSpPr>
        <p:spPr>
          <a:xfrm>
            <a:off x="5943600" y="2362200"/>
            <a:ext cx="30480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sz="2200" b="1" dirty="0" smtClean="0"/>
              <a:t>The </a:t>
            </a:r>
            <a:r>
              <a:rPr lang="en-GB" sz="2200" b="1" dirty="0" err="1" smtClean="0"/>
              <a:t>fetal</a:t>
            </a:r>
            <a:r>
              <a:rPr lang="en-GB" sz="2200" b="1" dirty="0" smtClean="0"/>
              <a:t> </a:t>
            </a:r>
            <a:r>
              <a:rPr lang="en-GB" sz="2200" b="1" i="1" dirty="0" err="1" smtClean="0"/>
              <a:t>hemoglobin</a:t>
            </a:r>
            <a:r>
              <a:rPr lang="en-GB" sz="2200" b="1" i="1" dirty="0" smtClean="0"/>
              <a:t> concentration</a:t>
            </a:r>
            <a:r>
              <a:rPr lang="en-GB" sz="2200" i="1" dirty="0" smtClean="0"/>
              <a:t> is about 50% </a:t>
            </a:r>
            <a:r>
              <a:rPr lang="en-GB" sz="2200" b="1" i="1" dirty="0" smtClean="0"/>
              <a:t>greater</a:t>
            </a:r>
            <a:r>
              <a:rPr lang="en-GB" sz="2200" i="1" dirty="0" smtClean="0"/>
              <a:t> than that of the mother</a:t>
            </a:r>
            <a:endParaRPr lang="en-GB" sz="2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0" y="2170837"/>
            <a:ext cx="5791200" cy="4229963"/>
            <a:chOff x="76200" y="2170837"/>
            <a:chExt cx="5791200" cy="422996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4466" t="44792" r="18594" b="12500"/>
            <a:stretch>
              <a:fillRect/>
            </a:stretch>
          </p:blipFill>
          <p:spPr bwMode="auto">
            <a:xfrm>
              <a:off x="76200" y="2170837"/>
              <a:ext cx="5791200" cy="4229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2057400" y="4648200"/>
              <a:ext cx="0" cy="11430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057400" y="4038600"/>
              <a:ext cx="0" cy="609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219200" y="4572000"/>
              <a:ext cx="8382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19200" y="4038600"/>
              <a:ext cx="838200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503920" cy="144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Double Bohr Effect</a:t>
            </a:r>
          </a:p>
          <a:p>
            <a:pPr marL="268288" lvl="2">
              <a:lnSpc>
                <a:spcPct val="150000"/>
              </a:lnSpc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 pH in fetal blood (alkaline). Low pH in mother’s blood (acidic)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48001"/>
            <a:ext cx="4495800" cy="36576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015397" y="3786708"/>
            <a:ext cx="1118954" cy="737667"/>
          </a:xfrm>
          <a:prstGeom prst="leftArrow">
            <a:avLst/>
          </a:prstGeom>
          <a:solidFill>
            <a:srgbClr val="FFFF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935470" y="5463108"/>
            <a:ext cx="1198880" cy="737667"/>
          </a:xfrm>
          <a:prstGeom prst="rightArrow">
            <a:avLst/>
          </a:prstGeom>
          <a:solidFill>
            <a:srgbClr val="FFFF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CO2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8291" y="6096000"/>
            <a:ext cx="22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2-3 mm Hg  higher in fetus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562600" y="5638800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alkaline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153400" y="5715000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 smtClean="0"/>
              <a:t>acidic</a:t>
            </a:r>
            <a:endParaRPr lang="en-GB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715885"/>
            <a:ext cx="41148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These changes cause the</a:t>
            </a:r>
            <a:r>
              <a:rPr kumimoji="0" lang="en-GB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capacity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of 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fetal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blood to combine with O2 to increase, and maternal blood to decrease, which forces more O2 from the maternal blood while enhancing oxygen uptake by the 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fetal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blood. 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204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95300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Fetus uses mainly </a:t>
            </a: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glucose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for nutrition so the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cells in placental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villi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transport glucose by carrier molecules; GLUT (facilitated diffusion)</a:t>
            </a:r>
          </a:p>
          <a:p>
            <a:pPr algn="l" rtl="0"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Fatty acids diffuse due to high solubility in cell membrane (more slowly than glucose)</a:t>
            </a:r>
          </a:p>
          <a:p>
            <a:pPr algn="l" rtl="0">
              <a:lnSpc>
                <a:spcPct val="150000"/>
              </a:lnSpc>
            </a:pPr>
            <a:r>
              <a:rPr lang="en-GB" sz="2500" dirty="0" smtClean="0">
                <a:latin typeface="Arial" pitchFamily="34" charset="0"/>
                <a:cs typeface="Arial" pitchFamily="34" charset="0"/>
              </a:rPr>
              <a:t>The placenta actively transports all amino acids, with </a:t>
            </a:r>
            <a:r>
              <a:rPr lang="en-GB" sz="2500" dirty="0" err="1" smtClean="0">
                <a:latin typeface="Arial" pitchFamily="34" charset="0"/>
                <a:cs typeface="Arial" pitchFamily="34" charset="0"/>
              </a:rPr>
              <a:t>fetal</a:t>
            </a:r>
            <a:r>
              <a:rPr lang="en-GB" sz="2500" dirty="0" smtClean="0">
                <a:latin typeface="Arial" pitchFamily="34" charset="0"/>
                <a:cs typeface="Arial" pitchFamily="34" charset="0"/>
              </a:rPr>
              <a:t> concentrations exceeding maternal levels.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K+, Na+ and Cl- diffuse from maternal to fetal blood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9299448" cy="75895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of foodstuffs through the placental membrane</a:t>
            </a:r>
            <a:r>
              <a:rPr lang="en-GB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GB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Excretion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Excretory products of the fetus </a:t>
            </a:r>
            <a:r>
              <a:rPr lang="en-US" i="1" u="sng" dirty="0" smtClean="0">
                <a:latin typeface="Arial" pitchFamily="34" charset="0"/>
                <a:cs typeface="Arial" pitchFamily="34" charset="0"/>
              </a:rPr>
              <a:t>diffuse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through the placental membrane to maternal blood to be excreted with the waste products of the mother </a:t>
            </a:r>
          </a:p>
          <a:p>
            <a:pPr lvl="1" algn="l" rtl="0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Urea, uric acid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creatinine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Higher conc. of excretory products in fetal blood ensures continuous diffusion of these substances to the maternal blood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58952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en-GB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 t="3174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1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2209800" y="152400"/>
            <a:ext cx="6781800" cy="6065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Sources of placental estrogen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and progesterone</a:t>
            </a:r>
            <a:endParaRPr kumimoji="0" lang="ar-SA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105400"/>
            <a:ext cx="2922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sz="1400" dirty="0" smtClean="0">
                <a:solidFill>
                  <a:srgbClr val="0070C0"/>
                </a:solidFill>
              </a:rPr>
              <a:t>3β-</a:t>
            </a:r>
            <a:r>
              <a:rPr lang="en-GB" sz="1400" i="1" dirty="0" err="1" smtClean="0">
                <a:solidFill>
                  <a:srgbClr val="0070C0"/>
                </a:solidFill>
              </a:rPr>
              <a:t>Hydroxysteroid</a:t>
            </a:r>
            <a:r>
              <a:rPr lang="en-GB" sz="1400" i="1" dirty="0" smtClean="0">
                <a:solidFill>
                  <a:srgbClr val="0070C0"/>
                </a:solidFill>
              </a:rPr>
              <a:t> </a:t>
            </a:r>
            <a:r>
              <a:rPr lang="en-GB" sz="1400" i="1" dirty="0" err="1" smtClean="0">
                <a:solidFill>
                  <a:srgbClr val="0070C0"/>
                </a:solidFill>
              </a:rPr>
              <a:t>dehydrogenase</a:t>
            </a:r>
            <a:endParaRPr lang="en-GB" sz="1400" i="1" dirty="0" smtClean="0">
              <a:solidFill>
                <a:srgbClr val="0070C0"/>
              </a:solidFill>
            </a:endParaRPr>
          </a:p>
          <a:p>
            <a:pPr algn="ctr"/>
            <a:r>
              <a:rPr lang="en-GB" sz="1400" i="1" dirty="0" smtClean="0">
                <a:solidFill>
                  <a:srgbClr val="0070C0"/>
                </a:solidFill>
              </a:rPr>
              <a:t>(</a:t>
            </a:r>
            <a:r>
              <a:rPr lang="el-GR" sz="1400" dirty="0" smtClean="0">
                <a:solidFill>
                  <a:srgbClr val="0070C0"/>
                </a:solidFill>
              </a:rPr>
              <a:t>3β-</a:t>
            </a:r>
            <a:r>
              <a:rPr lang="en-GB" sz="1400" dirty="0" smtClean="0">
                <a:solidFill>
                  <a:srgbClr val="0070C0"/>
                </a:solidFill>
              </a:rPr>
              <a:t>HSD)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3273623"/>
            <a:ext cx="1023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400" b="1" dirty="0" smtClean="0">
                <a:solidFill>
                  <a:schemeClr val="bg1"/>
                </a:solidFill>
              </a:rPr>
              <a:t>3β-</a:t>
            </a:r>
            <a:r>
              <a:rPr lang="en-GB" sz="1400" b="1" dirty="0" smtClean="0">
                <a:solidFill>
                  <a:schemeClr val="bg1"/>
                </a:solidFill>
              </a:rPr>
              <a:t>HSD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4191000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400" b="1" dirty="0" err="1" smtClean="0">
                <a:solidFill>
                  <a:schemeClr val="bg1"/>
                </a:solidFill>
              </a:rPr>
              <a:t>Aromatase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Estrogen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Steroid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it reaches 30×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Derived from weak androgen (DHEA) released from maternal &amp; fetal adrenals cortex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Enlargement of uterus, breast &amp; external genitalia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Relaxation of pelvic ligaments in preparation for labor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Activation of the uterus (gap junctions)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Progsterone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Steroid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it reaches 10×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Derived from cholesterol</a:t>
            </a:r>
          </a:p>
          <a:p>
            <a:pPr lvl="1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Provides nutrition to developing embryo (uterine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secretory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phase)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decidual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Inhibits the contractility of the uterus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257800" cy="758952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level (pregnancy test)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"/>
            <a:ext cx="34194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80048" cy="4572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3924" t="42708" r="15080" b="10417"/>
          <a:stretch>
            <a:fillRect/>
          </a:stretch>
        </p:blipFill>
        <p:spPr bwMode="auto">
          <a:xfrm>
            <a:off x="228600" y="27432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sper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99162" y="2743200"/>
            <a:ext cx="4330238" cy="3962400"/>
          </a:xfrm>
        </p:spPr>
      </p:pic>
      <p:sp>
        <p:nvSpPr>
          <p:cNvPr id="7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8600" y="1559004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If the ovum becomes </a:t>
            </a:r>
            <a:r>
              <a:rPr kumimoji="0" lang="en-GB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fertilized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by a sperm, a new sequence of events called </a:t>
            </a:r>
            <a:r>
              <a:rPr kumimoji="0" lang="en-GB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gestation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or </a:t>
            </a:r>
            <a:r>
              <a:rPr kumimoji="0" lang="en-GB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pregnancy</a:t>
            </a:r>
            <a:r>
              <a:rPr kumimoji="0" lang="en-GB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 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takes place, and the fertilized ovum eventually develops into a full-term </a:t>
            </a:r>
            <a:r>
              <a:rPr kumimoji="0" lang="en-GB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fetus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.</a:t>
            </a:r>
            <a:r>
              <a:rPr kumimoji="0" lang="en-GB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Human Chorionic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Gonadotropin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Glycoprotein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Most important function is to maintain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(↑estrogen &amp; progesterone) till 13-17 weeks of gestation</a:t>
            </a:r>
          </a:p>
          <a:p>
            <a:pPr lvl="1" algn="l" rtl="0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Exerts interstitial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Leyding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cell-stimulating effect on testes of the male fetus (growth of male sex organs)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5280" y="1828800"/>
            <a:ext cx="8503920" cy="4572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Human Chorionic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Somatomamotropin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Human placental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lactogen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hPL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Protein hormone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placenta around 5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gestational week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Breast development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Weak growth hormone’s action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Inhibits insulin sensitivity =↓ glucose utilization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Promotes release of fatty acids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err="1" smtClean="0">
                <a:latin typeface="Arial" pitchFamily="34" charset="0"/>
                <a:cs typeface="Arial" pitchFamily="34" charset="0"/>
              </a:rPr>
              <a:t>Relaxin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Polypeptide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Secreted by corpus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luteum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placenta</a:t>
            </a:r>
          </a:p>
          <a:p>
            <a:pPr lvl="1"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Relaxation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symphysis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pubic ligament (weak)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Softens the cervix at delivery</a:t>
            </a:r>
          </a:p>
          <a:p>
            <a:pPr lvl="1"/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وان 5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Physiological adaptation to pregnancy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ead_hand_people_profile_lady_silhouette_female_woman_girl_young_child_pregnancy_silhouet_human_cartoon_free_hair_milk_bodypart_column_pregnant_nose_neck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19400"/>
            <a:ext cx="4267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maternal endocrine system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Anterior pituitary gland enlargement (50%)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Release of ACTH, TSH and PL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FSH and LH almost totally suppressed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Adrenal gland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glucocorticoids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secretion (mobilize AA)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(retain fluid)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Thyroid gland enlargement (50%)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thyroxine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production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hCG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Parathyroid gland enlargement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PTH secretion (maintain normal Ca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different organs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uterine size (50 gm to 1100 gm)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The breasts double in size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The vagina enlarges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Development of edema and acne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Masculine 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acromegalic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features 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Weight gain 10-12 kg (last 2 trimesters)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appetite </a:t>
            </a:r>
          </a:p>
          <a:p>
            <a:pPr lvl="2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Removal of food by fetus</a:t>
            </a:r>
          </a:p>
          <a:p>
            <a:pPr lvl="2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Hormonal effect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وان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Metabolism and kidney function during pregnancy</a:t>
            </a:r>
            <a:endParaRPr lang="ar-SA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876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basal metabolic rate (15%)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daily requirements for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Iron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Phosphates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Calcium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Vitamins - vitamin D (Ca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absorption) </a:t>
            </a:r>
          </a:p>
          <a:p>
            <a:pPr lvl="2" algn="l" rtl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The renal tubules’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reabsorptive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capacity for sodium, chloride, and water is increased as much as 50%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 The renal blood flow and GFR increase up to 50%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Normal pregnant woman accumulates only about 5 pounds of extra water and salt.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l" rtl="0">
              <a:buNone/>
            </a:pP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circulatory system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COP (30-40%) by 27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weeks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blood flow through the placenta</a:t>
            </a:r>
          </a:p>
          <a:p>
            <a:pPr algn="l" rtl="0"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maternal blood volume (30%) due to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estrogen (↑ ECF)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activity of the bone marrow  (↑ RBCs)</a:t>
            </a:r>
          </a:p>
          <a:p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respiration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5280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O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consumption (20%)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BMR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body size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respiratory rate (RR)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Progesterone ↑ sensitivity of RC to CO</a:t>
            </a:r>
            <a:r>
              <a:rPr lang="en-US" sz="27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Increase in minute ventilation by 50%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 decrease in arterial PCo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to several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millimeters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OvumSpermTransf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عنوان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45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500" dirty="0" smtClean="0">
                <a:latin typeface="Arial" pitchFamily="34" charset="0"/>
                <a:cs typeface="Arial" pitchFamily="34" charset="0"/>
              </a:rPr>
              <a:t>After ejaculation, sperms reach </a:t>
            </a:r>
            <a:r>
              <a:rPr lang="en-US" sz="2500" b="1" i="1" dirty="0" err="1" smtClean="0">
                <a:latin typeface="Arial" pitchFamily="34" charset="0"/>
                <a:cs typeface="Arial" pitchFamily="34" charset="0"/>
              </a:rPr>
              <a:t>ampulla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of fallopian tube within 30-60 min (PG and OT actions)</a:t>
            </a:r>
            <a:endParaRPr lang="en-GB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ertilization 2.jpg"/>
          <p:cNvPicPr>
            <a:picLocks noChangeAspect="1"/>
          </p:cNvPicPr>
          <p:nvPr/>
        </p:nvPicPr>
        <p:blipFill>
          <a:blip r:embed="rId2" cstate="print"/>
          <a:srcRect b="4924"/>
          <a:stretch>
            <a:fillRect/>
          </a:stretch>
        </p:blipFill>
        <p:spPr bwMode="auto">
          <a:xfrm>
            <a:off x="152400" y="1600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304800" y="1447800"/>
            <a:ext cx="8610600" cy="1752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Oocyte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divides to form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mature ovum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(female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pronucleus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23 unpaired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of sperm swells (male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pronucleus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23 unpaired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Fertilized ovum (zygote) contains 23 paired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ar-S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2838" t="17380" r="41080" b="14171"/>
          <a:stretch>
            <a:fillRect/>
          </a:stretch>
        </p:blipFill>
        <p:spPr bwMode="auto">
          <a:xfrm>
            <a:off x="4191000" y="32004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3185279"/>
            <a:ext cx="365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200" dirty="0" smtClean="0"/>
              <a:t>The 23 </a:t>
            </a:r>
            <a:r>
              <a:rPr lang="en-GB" sz="2200" dirty="0" err="1" smtClean="0"/>
              <a:t>chr</a:t>
            </a:r>
            <a:r>
              <a:rPr lang="en-GB" sz="2200" dirty="0" smtClean="0"/>
              <a:t>. of the male </a:t>
            </a:r>
            <a:r>
              <a:rPr lang="en-GB" sz="2200" dirty="0" err="1" smtClean="0"/>
              <a:t>pronucleus</a:t>
            </a:r>
            <a:r>
              <a:rPr lang="en-GB" sz="2200" dirty="0" smtClean="0"/>
              <a:t> and female </a:t>
            </a:r>
            <a:r>
              <a:rPr lang="en-GB" sz="2200" dirty="0" err="1" smtClean="0"/>
              <a:t>pronucleus</a:t>
            </a:r>
            <a:r>
              <a:rPr lang="en-GB" sz="2200" dirty="0" smtClean="0"/>
              <a:t> align themselves to re-form a complete complement of 46 chromosomes </a:t>
            </a: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5029200" cy="3810000"/>
          </a:xfrm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621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621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  <p:sp>
        <p:nvSpPr>
          <p:cNvPr id="21510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609600" y="3352800"/>
            <a:ext cx="8077200" cy="3352800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Following fertilization, the zygote undergoes several mitotic divisions inside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zona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pellucida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(overall size does not change).</a:t>
            </a: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cleavage yields a 2 celled embryo,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 each cell is called a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blastomere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is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totipotent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Divisions continue rapidly until the 32 cell stage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Zygote begins to divide as it travels through oviduct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Implants into lining of uterus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288" y="2895600"/>
            <a:ext cx="52578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87178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3352</TotalTime>
  <Words>1257</Words>
  <Application>Microsoft Office PowerPoint</Application>
  <PresentationFormat>On-screen Show (4:3)</PresentationFormat>
  <Paragraphs>292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Civic</vt:lpstr>
      <vt:lpstr>Reproductive Physiology  Lecture 6 Physiology of Pregnancy</vt:lpstr>
      <vt:lpstr>Objectives</vt:lpstr>
      <vt:lpstr>Fertilization </vt:lpstr>
      <vt:lpstr>Fertilization </vt:lpstr>
      <vt:lpstr>Fertilization </vt:lpstr>
      <vt:lpstr>Fertilization </vt:lpstr>
      <vt:lpstr>Zygote</vt:lpstr>
      <vt:lpstr>Cleavage</vt:lpstr>
      <vt:lpstr>Traveling </vt:lpstr>
      <vt:lpstr>Transport of fertilized ovum </vt:lpstr>
      <vt:lpstr>Cleavage</vt:lpstr>
      <vt:lpstr>Cleavage</vt:lpstr>
      <vt:lpstr>Cleavage</vt:lpstr>
      <vt:lpstr>Cleavage</vt:lpstr>
      <vt:lpstr>Cleavage</vt:lpstr>
      <vt:lpstr>Implantation </vt:lpstr>
      <vt:lpstr>Implantation </vt:lpstr>
      <vt:lpstr>Function of the Placenta</vt:lpstr>
      <vt:lpstr>Placental permeability and membrane diffusion conductance</vt:lpstr>
      <vt:lpstr>Important factors facilitating delivery of oxygen to the fetal tissues</vt:lpstr>
      <vt:lpstr>Important factors facilitating delivery of oxygen to the fetal tissues</vt:lpstr>
      <vt:lpstr>Important factors facilitating delivery of oxygen to the fetal tissues</vt:lpstr>
      <vt:lpstr>Diffusion of foodstuffs through the placental membrane </vt:lpstr>
      <vt:lpstr>Excretion </vt:lpstr>
      <vt:lpstr>Placenta as an Endocrine Organ</vt:lpstr>
      <vt:lpstr>PowerPoint Presentation</vt:lpstr>
      <vt:lpstr>Placenta as Endocrine Organ</vt:lpstr>
      <vt:lpstr>Placenta as Endocrine Organ</vt:lpstr>
      <vt:lpstr>hCG level (pregnancy test)</vt:lpstr>
      <vt:lpstr>Placenta as an Endocrine Organ</vt:lpstr>
      <vt:lpstr>Placenta as an Endocrine Organ</vt:lpstr>
      <vt:lpstr>Placenta as an Endocrine Organ</vt:lpstr>
      <vt:lpstr>Physiological adaptation to pregnancy</vt:lpstr>
      <vt:lpstr>Changes in maternal endocrine system</vt:lpstr>
      <vt:lpstr>Changes in different organs</vt:lpstr>
      <vt:lpstr>Metabolism and kidney function during pregnancy</vt:lpstr>
      <vt:lpstr>Changes in circulatory system</vt:lpstr>
      <vt:lpstr>Changes in respiration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3422</cp:lastModifiedBy>
  <cp:revision>448</cp:revision>
  <dcterms:created xsi:type="dcterms:W3CDTF">2011-02-12T11:40:31Z</dcterms:created>
  <dcterms:modified xsi:type="dcterms:W3CDTF">2016-04-03T05:53:47Z</dcterms:modified>
</cp:coreProperties>
</file>