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handoutMasterIdLst>
    <p:handoutMasterId r:id="rId55"/>
  </p:handoutMasterIdLst>
  <p:sldIdLst>
    <p:sldId id="256" r:id="rId2"/>
    <p:sldId id="381" r:id="rId3"/>
    <p:sldId id="382" r:id="rId4"/>
    <p:sldId id="285" r:id="rId5"/>
    <p:sldId id="286" r:id="rId6"/>
    <p:sldId id="271" r:id="rId7"/>
    <p:sldId id="260" r:id="rId8"/>
    <p:sldId id="375" r:id="rId9"/>
    <p:sldId id="261" r:id="rId10"/>
    <p:sldId id="324" r:id="rId11"/>
    <p:sldId id="329" r:id="rId12"/>
    <p:sldId id="262" r:id="rId13"/>
    <p:sldId id="263" r:id="rId14"/>
    <p:sldId id="330" r:id="rId15"/>
    <p:sldId id="331" r:id="rId16"/>
    <p:sldId id="300" r:id="rId17"/>
    <p:sldId id="366" r:id="rId18"/>
    <p:sldId id="360" r:id="rId19"/>
    <p:sldId id="362" r:id="rId20"/>
    <p:sldId id="365" r:id="rId21"/>
    <p:sldId id="363" r:id="rId22"/>
    <p:sldId id="364" r:id="rId23"/>
    <p:sldId id="301" r:id="rId24"/>
    <p:sldId id="332" r:id="rId25"/>
    <p:sldId id="333" r:id="rId26"/>
    <p:sldId id="334" r:id="rId27"/>
    <p:sldId id="303" r:id="rId28"/>
    <p:sldId id="284" r:id="rId29"/>
    <p:sldId id="282" r:id="rId30"/>
    <p:sldId id="335" r:id="rId31"/>
    <p:sldId id="384" r:id="rId32"/>
    <p:sldId id="336" r:id="rId33"/>
    <p:sldId id="340" r:id="rId34"/>
    <p:sldId id="341" r:id="rId35"/>
    <p:sldId id="367" r:id="rId36"/>
    <p:sldId id="342" r:id="rId37"/>
    <p:sldId id="368" r:id="rId38"/>
    <p:sldId id="343" r:id="rId39"/>
    <p:sldId id="376" r:id="rId40"/>
    <p:sldId id="369" r:id="rId41"/>
    <p:sldId id="344" r:id="rId42"/>
    <p:sldId id="380" r:id="rId43"/>
    <p:sldId id="370" r:id="rId44"/>
    <p:sldId id="345" r:id="rId45"/>
    <p:sldId id="371" r:id="rId46"/>
    <p:sldId id="377" r:id="rId47"/>
    <p:sldId id="346" r:id="rId48"/>
    <p:sldId id="372" r:id="rId49"/>
    <p:sldId id="379" r:id="rId50"/>
    <p:sldId id="347" r:id="rId51"/>
    <p:sldId id="277" r:id="rId52"/>
    <p:sldId id="35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9/6/2015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extLst>
      <p:ext uri="{BB962C8B-B14F-4D97-AF65-F5344CB8AC3E}">
        <p14:creationId xmlns:p14="http://schemas.microsoft.com/office/powerpoint/2010/main" val="486618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9/6/2015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extLst>
      <p:ext uri="{BB962C8B-B14F-4D97-AF65-F5344CB8AC3E}">
        <p14:creationId xmlns:p14="http://schemas.microsoft.com/office/powerpoint/2010/main" val="4164439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extLst>
      <p:ext uri="{BB962C8B-B14F-4D97-AF65-F5344CB8AC3E}">
        <p14:creationId xmlns:p14="http://schemas.microsoft.com/office/powerpoint/2010/main" val="36195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12</a:t>
            </a:fld>
            <a:endParaRPr lang="en-US"/>
          </a:p>
        </p:txBody>
      </p:sp>
    </p:spTree>
    <p:extLst>
      <p:ext uri="{BB962C8B-B14F-4D97-AF65-F5344CB8AC3E}">
        <p14:creationId xmlns:p14="http://schemas.microsoft.com/office/powerpoint/2010/main" val="155543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F21E6-DACB-4A12-87B0-2DA80CFF5A12}" type="datetimeFigureOut">
              <a:rPr lang="en-US" smtClean="0"/>
              <a:pPr/>
              <a:t>9/6/2015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9/6/2015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9/6/2015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F21E6-DACB-4A12-87B0-2DA80CFF5A12}" type="datetimeFigureOut">
              <a:rPr lang="en-US" smtClean="0"/>
              <a:pPr/>
              <a:t>9/6/2015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9/6/2015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9/6/2015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9/6/2015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solidFill>
                  <a:schemeClr val="tx1"/>
                </a:solidFill>
              </a:rPr>
              <a:t/>
            </a:r>
            <a:br>
              <a:rPr lang="en-US" dirty="0" smtClean="0">
                <a:solidFill>
                  <a:schemeClr val="tx1"/>
                </a:solidFill>
              </a:rPr>
            </a:br>
            <a:r>
              <a:rPr lang="en-US" sz="6700" dirty="0" smtClean="0">
                <a:solidFill>
                  <a:srgbClr val="FFFF00"/>
                </a:solidFill>
              </a:rPr>
              <a:t>Professionalism</a:t>
            </a:r>
            <a:r>
              <a:rPr lang="en-US" dirty="0" smtClean="0">
                <a:solidFill>
                  <a:srgbClr val="FFFF00"/>
                </a:solidFill>
              </a:rPr>
              <a:t/>
            </a:r>
            <a:br>
              <a:rPr lang="en-US" dirty="0" smtClean="0">
                <a:solidFill>
                  <a:srgbClr val="FFFF00"/>
                </a:solidFill>
              </a:rPr>
            </a:br>
            <a:r>
              <a:rPr lang="en-US" dirty="0" smtClean="0">
                <a:solidFill>
                  <a:srgbClr val="FFFF00"/>
                </a:solidFill>
              </a:rPr>
              <a:t>Introduction &amp; Key Elements</a:t>
            </a:r>
            <a:endParaRPr lang="en-US" dirty="0">
              <a:solidFill>
                <a:srgbClr val="FFFF00"/>
              </a:solidFill>
            </a:endParaRPr>
          </a:p>
        </p:txBody>
      </p:sp>
      <p:sp>
        <p:nvSpPr>
          <p:cNvPr id="3" name="Subtitle 2"/>
          <p:cNvSpPr>
            <a:spLocks noGrp="1"/>
          </p:cNvSpPr>
          <p:nvPr>
            <p:ph type="subTitle" idx="1"/>
          </p:nvPr>
        </p:nvSpPr>
        <p:spPr/>
        <p:txBody>
          <a:bodyPr>
            <a:normAutofit/>
          </a:bodyPr>
          <a:lstStyle/>
          <a:p>
            <a:pPr algn="ctr"/>
            <a:r>
              <a:rPr lang="en-US" i="1" dirty="0" err="1" smtClean="0"/>
              <a:t>Prof.Hanan</a:t>
            </a:r>
            <a:r>
              <a:rPr lang="en-US" i="1" dirty="0" smtClean="0"/>
              <a:t> Habib , </a:t>
            </a:r>
            <a:r>
              <a:rPr lang="en-US" i="1" dirty="0" err="1" smtClean="0"/>
              <a:t>Dr.Kamran</a:t>
            </a:r>
            <a:r>
              <a:rPr lang="en-US" i="1" dirty="0" smtClean="0"/>
              <a:t> Sattar</a:t>
            </a:r>
          </a:p>
          <a:p>
            <a:pPr algn="ctr"/>
            <a:r>
              <a:rPr lang="en-US" i="1" dirty="0" smtClean="0"/>
              <a:t>and  Prof. </a:t>
            </a:r>
            <a:r>
              <a:rPr lang="en-US" i="1" dirty="0" err="1" smtClean="0"/>
              <a:t>Samy</a:t>
            </a:r>
            <a:r>
              <a:rPr lang="en-US" i="1" dirty="0" smtClean="0"/>
              <a:t> </a:t>
            </a:r>
            <a:r>
              <a:rPr lang="en-US" i="1" dirty="0" err="1" smtClean="0"/>
              <a:t>Azer</a:t>
            </a:r>
            <a:r>
              <a:rPr lang="en-US" i="1" dirty="0" smtClean="0"/>
              <a:t> </a:t>
            </a:r>
          </a:p>
          <a:p>
            <a:pPr algn="ctr"/>
            <a:r>
              <a:rPr lang="en-US" dirty="0" smtClean="0"/>
              <a:t>College of Medicine </a:t>
            </a:r>
            <a:endParaRPr lang="en-US" dirty="0"/>
          </a:p>
        </p:txBody>
      </p:sp>
      <p:pic>
        <p:nvPicPr>
          <p:cNvPr id="1026" name="Picture 2" descr="C:\Documents and Settings\DRHANNAN\Desktop\ksu logo.jpg"/>
          <p:cNvPicPr>
            <a:picLocks noChangeAspect="1" noChangeArrowheads="1"/>
          </p:cNvPicPr>
          <p:nvPr/>
        </p:nvPicPr>
        <p:blipFill>
          <a:blip r:embed="rId3" cstate="print"/>
          <a:srcRect/>
          <a:stretch>
            <a:fillRect/>
          </a:stretch>
        </p:blipFill>
        <p:spPr bwMode="auto">
          <a:xfrm>
            <a:off x="6858000" y="0"/>
            <a:ext cx="2286000" cy="1371600"/>
          </a:xfrm>
          <a:prstGeom prst="rect">
            <a:avLst/>
          </a:prstGeom>
          <a:noFill/>
        </p:spPr>
      </p:pic>
      <p:pic>
        <p:nvPicPr>
          <p:cNvPr id="5" name="Picture 4" descr="http://www.emaofbc.com/wp-content/uploads/2013/04/Professional.jpg"/>
          <p:cNvPicPr>
            <a:picLocks noChangeAspect="1" noChangeArrowheads="1"/>
          </p:cNvPicPr>
          <p:nvPr/>
        </p:nvPicPr>
        <p:blipFill>
          <a:blip r:embed="rId4" cstate="print"/>
          <a:srcRect/>
          <a:stretch>
            <a:fillRect/>
          </a:stretch>
        </p:blipFill>
        <p:spPr bwMode="auto">
          <a:xfrm>
            <a:off x="0" y="5029200"/>
            <a:ext cx="1676400" cy="1828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345" y="205325"/>
            <a:ext cx="8229600" cy="937675"/>
          </a:xfrm>
        </p:spPr>
        <p:txBody>
          <a:bodyPr>
            <a:normAutofit/>
          </a:bodyPr>
          <a:lstStyle/>
          <a:p>
            <a:pPr algn="ctr"/>
            <a:r>
              <a:rPr lang="en-US" sz="4500" b="1" dirty="0"/>
              <a:t>C</a:t>
            </a:r>
            <a:r>
              <a:rPr lang="en-US" sz="4500" b="1" dirty="0" smtClean="0"/>
              <a:t>ourse Contents </a:t>
            </a:r>
            <a:r>
              <a:rPr lang="en-US" sz="4500" b="1" dirty="0"/>
              <a:t>–</a:t>
            </a:r>
            <a:r>
              <a:rPr lang="en-US" sz="3200" b="1" dirty="0" smtClean="0">
                <a:solidFill>
                  <a:srgbClr val="0070C0"/>
                </a:solidFill>
              </a:rPr>
              <a:t>cont.</a:t>
            </a:r>
            <a:endParaRPr lang="en-US" sz="3200" b="1" dirty="0">
              <a:solidFill>
                <a:srgbClr val="0070C0"/>
              </a:solidFill>
            </a:endParaRPr>
          </a:p>
        </p:txBody>
      </p:sp>
      <p:sp>
        <p:nvSpPr>
          <p:cNvPr id="3" name="Content Placeholder 2"/>
          <p:cNvSpPr>
            <a:spLocks noGrp="1"/>
          </p:cNvSpPr>
          <p:nvPr>
            <p:ph idx="1"/>
          </p:nvPr>
        </p:nvSpPr>
        <p:spPr>
          <a:xfrm>
            <a:off x="152400" y="1371600"/>
            <a:ext cx="8763000" cy="5105400"/>
          </a:xfrm>
        </p:spPr>
        <p:txBody>
          <a:bodyPr>
            <a:normAutofit lnSpcReduction="10000"/>
          </a:bodyPr>
          <a:lstStyle/>
          <a:p>
            <a:pPr>
              <a:lnSpc>
                <a:spcPct val="150000"/>
              </a:lnSpc>
            </a:pPr>
            <a:r>
              <a:rPr lang="en-US" sz="2400" dirty="0" smtClean="0"/>
              <a:t>Patient safety definition and human factors involved in patients.</a:t>
            </a:r>
          </a:p>
          <a:p>
            <a:pPr>
              <a:lnSpc>
                <a:spcPct val="150000"/>
              </a:lnSpc>
            </a:pPr>
            <a:r>
              <a:rPr lang="en-US" sz="2400" dirty="0" smtClean="0"/>
              <a:t>Understanding systems and impact of complexity on patient safety.</a:t>
            </a:r>
          </a:p>
          <a:p>
            <a:pPr>
              <a:lnSpc>
                <a:spcPct val="150000"/>
              </a:lnSpc>
            </a:pPr>
            <a:r>
              <a:rPr lang="en-US" sz="2400" dirty="0" smtClean="0"/>
              <a:t>Understanding and learning from errors.</a:t>
            </a:r>
          </a:p>
          <a:p>
            <a:pPr>
              <a:lnSpc>
                <a:spcPct val="150000"/>
              </a:lnSpc>
            </a:pPr>
            <a:r>
              <a:rPr lang="en-US" sz="2400" dirty="0" smtClean="0"/>
              <a:t>Engaging with patients and </a:t>
            </a:r>
            <a:r>
              <a:rPr lang="en-US" sz="2400" dirty="0" err="1" smtClean="0"/>
              <a:t>carers</a:t>
            </a:r>
            <a:r>
              <a:rPr lang="en-US" sz="2400" dirty="0" smtClean="0"/>
              <a:t> and improving medication safety.</a:t>
            </a:r>
          </a:p>
          <a:p>
            <a:pPr>
              <a:lnSpc>
                <a:spcPct val="150000"/>
              </a:lnSpc>
            </a:pPr>
            <a:r>
              <a:rPr lang="en-US" sz="2400" dirty="0" smtClean="0"/>
              <a:t>Introduction to quality improvement methods.</a:t>
            </a:r>
          </a:p>
          <a:p>
            <a:pPr>
              <a:lnSpc>
                <a:spcPct val="150000"/>
              </a:lnSpc>
            </a:pPr>
            <a:r>
              <a:rPr lang="en-US" sz="2400" dirty="0" smtClean="0"/>
              <a:t>Patient safety and invasive procedures and infection control.</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
            </a:r>
            <a:br>
              <a:rPr lang="en-US" dirty="0" smtClean="0"/>
            </a:br>
            <a:endParaRPr lang="en-US" dirty="0"/>
          </a:p>
        </p:txBody>
      </p:sp>
      <p:sp>
        <p:nvSpPr>
          <p:cNvPr id="3" name="Subtitle 2"/>
          <p:cNvSpPr>
            <a:spLocks noGrp="1"/>
          </p:cNvSpPr>
          <p:nvPr>
            <p:ph type="subTitle" idx="1"/>
          </p:nvPr>
        </p:nvSpPr>
        <p:spPr>
          <a:xfrm>
            <a:off x="533400" y="2057400"/>
            <a:ext cx="7854696" cy="1752600"/>
          </a:xfrm>
        </p:spPr>
        <p:txBody>
          <a:bodyPr/>
          <a:lstStyle/>
          <a:p>
            <a:pPr algn="ctr"/>
            <a:r>
              <a:rPr lang="en-US" sz="4800" dirty="0" smtClean="0"/>
              <a:t>Above All ,</a:t>
            </a:r>
          </a:p>
          <a:p>
            <a:pPr algn="ctr"/>
            <a:r>
              <a:rPr lang="en-US" sz="4800" dirty="0" smtClean="0"/>
              <a:t>Professionalism</a:t>
            </a:r>
            <a:endParaRPr lang="en-US" sz="4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564" y="665018"/>
            <a:ext cx="8229600" cy="1905000"/>
          </a:xfrm>
        </p:spPr>
        <p:txBody>
          <a:bodyPr>
            <a:normAutofit fontScale="90000"/>
          </a:bodyPr>
          <a:lstStyle/>
          <a:p>
            <a:pPr marL="274320" lvl="0" indent="-274320" algn="ctr">
              <a:spcBef>
                <a:spcPct val="20000"/>
              </a:spcBef>
            </a:pPr>
            <a:r>
              <a:rPr lang="en-US" b="1" dirty="0"/>
              <a:t>Teaching Strategy</a:t>
            </a:r>
            <a:r>
              <a:rPr lang="en-US" b="1" dirty="0" smtClean="0">
                <a:solidFill>
                  <a:srgbClr val="C00000"/>
                </a:solidFill>
              </a:rPr>
              <a:t/>
            </a:r>
            <a:br>
              <a:rPr lang="en-US" b="1" dirty="0" smtClean="0">
                <a:solidFill>
                  <a:srgbClr val="C00000"/>
                </a:solidFill>
              </a:rPr>
            </a:br>
            <a:r>
              <a:rPr lang="en-US" sz="4600" b="1" dirty="0">
                <a:solidFill>
                  <a:schemeClr val="tx1"/>
                </a:solidFill>
                <a:latin typeface="Constantia"/>
                <a:ea typeface="+mn-ea"/>
                <a:cs typeface="+mn-cs"/>
              </a:rPr>
              <a:t>Lectures</a:t>
            </a:r>
            <a:r>
              <a:rPr lang="en-US" sz="2700" dirty="0">
                <a:solidFill>
                  <a:schemeClr val="tx1"/>
                </a:solidFill>
                <a:latin typeface="Constantia"/>
                <a:ea typeface="+mn-ea"/>
                <a:cs typeface="+mn-cs"/>
              </a:rPr>
              <a:t> </a:t>
            </a:r>
            <a:r>
              <a:rPr lang="en-US" sz="2700" dirty="0">
                <a:solidFill>
                  <a:srgbClr val="00B050"/>
                </a:solidFill>
                <a:latin typeface="Constantia"/>
                <a:ea typeface="+mn-ea"/>
                <a:cs typeface="+mn-cs"/>
              </a:rPr>
              <a:t/>
            </a:r>
            <a:br>
              <a:rPr lang="en-US" sz="2700" dirty="0">
                <a:solidFill>
                  <a:srgbClr val="00B050"/>
                </a:solidFill>
                <a:latin typeface="Constantia"/>
                <a:ea typeface="+mn-ea"/>
                <a:cs typeface="+mn-cs"/>
              </a:rPr>
            </a:br>
            <a:endParaRPr lang="en-US" b="1" dirty="0">
              <a:solidFill>
                <a:srgbClr val="C00000"/>
              </a:solidFill>
            </a:endParaRPr>
          </a:p>
        </p:txBody>
      </p:sp>
      <p:sp>
        <p:nvSpPr>
          <p:cNvPr id="3" name="Content Placeholder 2"/>
          <p:cNvSpPr>
            <a:spLocks noGrp="1"/>
          </p:cNvSpPr>
          <p:nvPr>
            <p:ph idx="1"/>
          </p:nvPr>
        </p:nvSpPr>
        <p:spPr>
          <a:xfrm>
            <a:off x="228600" y="1935479"/>
            <a:ext cx="8763000" cy="4631575"/>
          </a:xfrm>
        </p:spPr>
        <p:txBody>
          <a:bodyPr>
            <a:normAutofit/>
          </a:bodyPr>
          <a:lstStyle/>
          <a:p>
            <a:pPr>
              <a:lnSpc>
                <a:spcPct val="150000"/>
              </a:lnSpc>
            </a:pPr>
            <a:r>
              <a:rPr lang="en-US" sz="2800" b="1" dirty="0" smtClean="0"/>
              <a:t>Interactive lectures ( </a:t>
            </a:r>
            <a:r>
              <a:rPr lang="en-US" sz="2800" b="1" i="1" dirty="0" smtClean="0"/>
              <a:t>integrated in all four blocks) </a:t>
            </a:r>
          </a:p>
          <a:p>
            <a:pPr>
              <a:lnSpc>
                <a:spcPct val="150000"/>
              </a:lnSpc>
            </a:pPr>
            <a:r>
              <a:rPr lang="en-US" sz="2800" b="1" dirty="0" smtClean="0"/>
              <a:t>Each lecture has theoretical part and case scenarios.</a:t>
            </a:r>
          </a:p>
          <a:p>
            <a:pPr>
              <a:lnSpc>
                <a:spcPct val="150000"/>
              </a:lnSpc>
            </a:pPr>
            <a:r>
              <a:rPr lang="en-US" sz="2800" b="1" dirty="0" smtClean="0"/>
              <a:t>Students full involvement in the discussion.</a:t>
            </a:r>
          </a:p>
          <a:p>
            <a:pPr>
              <a:lnSpc>
                <a:spcPct val="150000"/>
              </a:lnSpc>
            </a:pPr>
            <a:r>
              <a:rPr lang="en-US" sz="2800" b="1" dirty="0" smtClean="0"/>
              <a:t>Lecture power points shall be sent to students before the lecture</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302307"/>
            <a:ext cx="8229600" cy="1143000"/>
          </a:xfrm>
        </p:spPr>
        <p:txBody>
          <a:bodyPr>
            <a:normAutofit/>
          </a:bodyPr>
          <a:lstStyle/>
          <a:p>
            <a:pPr algn="ctr"/>
            <a:r>
              <a:rPr lang="en-US" sz="4500" b="1" dirty="0"/>
              <a:t>Student’s Assessment</a:t>
            </a:r>
          </a:p>
        </p:txBody>
      </p:sp>
      <p:sp>
        <p:nvSpPr>
          <p:cNvPr id="3" name="Content Placeholder 2"/>
          <p:cNvSpPr>
            <a:spLocks noGrp="1"/>
          </p:cNvSpPr>
          <p:nvPr>
            <p:ph idx="1"/>
          </p:nvPr>
        </p:nvSpPr>
        <p:spPr/>
        <p:txBody>
          <a:bodyPr>
            <a:normAutofit lnSpcReduction="10000"/>
          </a:bodyPr>
          <a:lstStyle/>
          <a:p>
            <a:r>
              <a:rPr lang="en-US" sz="2800" b="1" dirty="0" smtClean="0">
                <a:solidFill>
                  <a:schemeClr val="accent1"/>
                </a:solidFill>
              </a:rPr>
              <a:t>Continuous Assessment </a:t>
            </a:r>
            <a:r>
              <a:rPr lang="en-US" sz="2800" b="1" dirty="0" smtClean="0"/>
              <a:t>: </a:t>
            </a:r>
          </a:p>
          <a:p>
            <a:pPr>
              <a:buNone/>
            </a:pPr>
            <a:r>
              <a:rPr lang="en-US" sz="2800" b="1" dirty="0" smtClean="0"/>
              <a:t>   </a:t>
            </a:r>
            <a:r>
              <a:rPr lang="en-US" sz="2400" b="1" dirty="0" smtClean="0"/>
              <a:t>Short Answer Questions (3-4SAQs )    =  30% </a:t>
            </a:r>
          </a:p>
          <a:p>
            <a:pPr>
              <a:buNone/>
            </a:pPr>
            <a:r>
              <a:rPr lang="en-US" sz="2800" b="1" dirty="0" smtClean="0"/>
              <a:t>	</a:t>
            </a:r>
            <a:r>
              <a:rPr lang="en-US" sz="2400" b="1" dirty="0" smtClean="0"/>
              <a:t>Professional conduct 		             = </a:t>
            </a:r>
            <a:r>
              <a:rPr lang="en-US" sz="2400" b="1" dirty="0"/>
              <a:t> </a:t>
            </a:r>
            <a:r>
              <a:rPr lang="en-US" sz="2400" b="1" dirty="0" smtClean="0"/>
              <a:t>10</a:t>
            </a:r>
            <a:r>
              <a:rPr lang="en-US" sz="2400" b="1" dirty="0"/>
              <a:t>% </a:t>
            </a:r>
            <a:endParaRPr lang="en-US" sz="2400" b="1" dirty="0" smtClean="0"/>
          </a:p>
          <a:p>
            <a:pPr algn="ctr">
              <a:buNone/>
            </a:pPr>
            <a:r>
              <a:rPr lang="en-US" sz="2800" b="1" dirty="0" smtClean="0"/>
              <a:t>				</a:t>
            </a:r>
            <a:r>
              <a:rPr lang="en-US" sz="2400" b="1" dirty="0"/>
              <a:t> </a:t>
            </a:r>
            <a:r>
              <a:rPr lang="en-US" sz="2400" b="1" dirty="0" smtClean="0"/>
              <a:t>                  =	40 %</a:t>
            </a:r>
          </a:p>
          <a:p>
            <a:pPr>
              <a:buNone/>
            </a:pPr>
            <a:endParaRPr lang="en-US" sz="2800" b="1" dirty="0" smtClean="0"/>
          </a:p>
          <a:p>
            <a:r>
              <a:rPr lang="en-US" sz="2800" b="1" dirty="0" smtClean="0">
                <a:solidFill>
                  <a:schemeClr val="accent1"/>
                </a:solidFill>
              </a:rPr>
              <a:t>End of year /Final exam  </a:t>
            </a:r>
            <a:r>
              <a:rPr lang="en-US" sz="2800" b="1" dirty="0" smtClean="0"/>
              <a:t>(60-100 MCQs)= 60%</a:t>
            </a:r>
          </a:p>
          <a:p>
            <a:r>
              <a:rPr lang="en-US" sz="2400" b="1" dirty="0" smtClean="0"/>
              <a:t>Continuous  Assessment + Final Exam                            	         </a:t>
            </a:r>
          </a:p>
          <a:p>
            <a:pPr marL="0" indent="0">
              <a:buNone/>
            </a:pPr>
            <a:r>
              <a:rPr lang="en-US" sz="2800" b="1" dirty="0" smtClean="0"/>
              <a:t>                        </a:t>
            </a:r>
            <a:r>
              <a:rPr lang="en-US" sz="2400" b="1" dirty="0" smtClean="0"/>
              <a:t>40 %  +  60%                           = 100</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sz="4500" b="1" dirty="0"/>
              <a:t>Continuous </a:t>
            </a:r>
            <a:r>
              <a:rPr lang="en-US" sz="4500" b="1" dirty="0" smtClean="0"/>
              <a:t>Assessment</a:t>
            </a:r>
            <a:endParaRPr lang="en-US" sz="4500" b="1" dirty="0"/>
          </a:p>
        </p:txBody>
      </p:sp>
      <p:sp>
        <p:nvSpPr>
          <p:cNvPr id="3" name="Content Placeholder 2"/>
          <p:cNvSpPr>
            <a:spLocks noGrp="1"/>
          </p:cNvSpPr>
          <p:nvPr>
            <p:ph idx="1"/>
          </p:nvPr>
        </p:nvSpPr>
        <p:spPr>
          <a:xfrm>
            <a:off x="457200" y="1935480"/>
            <a:ext cx="8229600" cy="4617720"/>
          </a:xfrm>
        </p:spPr>
        <p:txBody>
          <a:bodyPr>
            <a:normAutofit/>
          </a:bodyPr>
          <a:lstStyle/>
          <a:p>
            <a:pPr>
              <a:lnSpc>
                <a:spcPct val="150000"/>
              </a:lnSpc>
            </a:pPr>
            <a:r>
              <a:rPr lang="en-US" b="1" dirty="0" smtClean="0"/>
              <a:t>During  the lecture, there will be 3-4 short answer  questions (SAQs ) based on the  current lecture .</a:t>
            </a:r>
          </a:p>
          <a:p>
            <a:pPr>
              <a:lnSpc>
                <a:spcPct val="150000"/>
              </a:lnSpc>
            </a:pPr>
            <a:r>
              <a:rPr lang="en-US" b="1" dirty="0" smtClean="0">
                <a:solidFill>
                  <a:srgbClr val="C00000"/>
                </a:solidFill>
              </a:rPr>
              <a:t>No repeat of the SAQs for the absent students</a:t>
            </a:r>
          </a:p>
          <a:p>
            <a:pPr>
              <a:lnSpc>
                <a:spcPct val="150000"/>
              </a:lnSpc>
            </a:pPr>
            <a:r>
              <a:rPr lang="en-US" b="1" dirty="0" smtClean="0">
                <a:solidFill>
                  <a:srgbClr val="C00000"/>
                </a:solidFill>
              </a:rPr>
              <a:t>Students who are absent in the examination ,the average of all exams will be counted.</a:t>
            </a:r>
          </a:p>
          <a:p>
            <a:pPr>
              <a:lnSpc>
                <a:spcPct val="150000"/>
              </a:lnSpc>
            </a:pPr>
            <a:r>
              <a:rPr lang="en-US" b="1" dirty="0" smtClean="0"/>
              <a:t>Total marks = 30% + 10 % = 40</a:t>
            </a:r>
          </a:p>
          <a:p>
            <a:pPr marL="0" indent="0">
              <a:lnSpc>
                <a:spcPct val="150000"/>
              </a:lnSpc>
              <a:buNone/>
            </a:pPr>
            <a:r>
              <a:rPr lang="en-US" b="1" dirty="0" smtClean="0">
                <a:solidFill>
                  <a:schemeClr val="tx2">
                    <a:lumMod val="75000"/>
                  </a:schemeClr>
                </a:solidFill>
              </a:rPr>
              <a:t>   </a:t>
            </a:r>
            <a:r>
              <a:rPr lang="en-US" b="1" dirty="0" smtClean="0">
                <a:solidFill>
                  <a:srgbClr val="FF0000"/>
                </a:solidFill>
              </a:rPr>
              <a:t>(note: 10 % are for the Professional Conduct )</a:t>
            </a: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Professional conduct</a:t>
            </a:r>
            <a:br>
              <a:rPr lang="en-US" b="1" dirty="0" smtClean="0"/>
            </a:br>
            <a:r>
              <a:rPr lang="en-US" b="1" dirty="0" smtClean="0"/>
              <a:t> (Total 10 % Marks</a:t>
            </a:r>
            <a:r>
              <a:rPr lang="en-US" dirty="0" smtClean="0"/>
              <a:t>)</a:t>
            </a:r>
            <a:endParaRPr lang="en-US" dirty="0"/>
          </a:p>
        </p:txBody>
      </p:sp>
      <p:sp>
        <p:nvSpPr>
          <p:cNvPr id="3" name="Content Placeholder 2"/>
          <p:cNvSpPr>
            <a:spLocks noGrp="1"/>
          </p:cNvSpPr>
          <p:nvPr>
            <p:ph idx="1"/>
          </p:nvPr>
        </p:nvSpPr>
        <p:spPr/>
        <p:txBody>
          <a:bodyPr>
            <a:normAutofit/>
          </a:bodyPr>
          <a:lstStyle/>
          <a:p>
            <a:r>
              <a:rPr lang="en-US" sz="3200" b="1" dirty="0" smtClean="0">
                <a:solidFill>
                  <a:srgbClr val="0070C0"/>
                </a:solidFill>
              </a:rPr>
              <a:t>Interaction during lecture </a:t>
            </a:r>
          </a:p>
          <a:p>
            <a:r>
              <a:rPr lang="en-US" sz="3200" b="1" dirty="0" smtClean="0">
                <a:solidFill>
                  <a:srgbClr val="0070C0"/>
                </a:solidFill>
              </a:rPr>
              <a:t>Professional conduct</a:t>
            </a:r>
          </a:p>
          <a:p>
            <a:r>
              <a:rPr lang="en-US" sz="3200" b="1" dirty="0" smtClean="0">
                <a:solidFill>
                  <a:srgbClr val="0070C0"/>
                </a:solidFill>
              </a:rPr>
              <a:t>Punctuality ,communication,.. etc.</a:t>
            </a:r>
          </a:p>
          <a:p>
            <a:r>
              <a:rPr lang="en-US" sz="3200" b="1" dirty="0" smtClean="0">
                <a:solidFill>
                  <a:srgbClr val="C00000"/>
                </a:solidFill>
              </a:rPr>
              <a:t>Not using the mobile during the lecture</a:t>
            </a:r>
          </a:p>
          <a:p>
            <a:r>
              <a:rPr lang="en-US" sz="3200" b="1" dirty="0" smtClean="0">
                <a:solidFill>
                  <a:srgbClr val="C00000"/>
                </a:solidFill>
              </a:rPr>
              <a:t>Not eating or drinking during the lecture,</a:t>
            </a:r>
          </a:p>
          <a:p>
            <a:r>
              <a:rPr lang="en-US" sz="3200" b="1" dirty="0" smtClean="0">
                <a:solidFill>
                  <a:srgbClr val="C00000"/>
                </a:solidFill>
              </a:rPr>
              <a:t> Respecting the lecturer, etc..</a:t>
            </a:r>
            <a:endParaRPr lang="en-US" sz="3200" b="1" dirty="0">
              <a:solidFill>
                <a:srgbClr val="0070C0"/>
              </a:solidFill>
            </a:endParaRPr>
          </a:p>
        </p:txBody>
      </p:sp>
      <p:pic>
        <p:nvPicPr>
          <p:cNvPr id="5" name="Picture 3" descr="E:\Desktop\no mobile.jpg"/>
          <p:cNvPicPr>
            <a:picLocks noChangeAspect="1" noChangeArrowheads="1"/>
          </p:cNvPicPr>
          <p:nvPr/>
        </p:nvPicPr>
        <p:blipFill>
          <a:blip r:embed="rId2" cstate="print"/>
          <a:srcRect/>
          <a:stretch>
            <a:fillRect/>
          </a:stretch>
        </p:blipFill>
        <p:spPr bwMode="auto">
          <a:xfrm>
            <a:off x="7010400" y="5181600"/>
            <a:ext cx="1600200" cy="990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Overview About Professionalism</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457200" y="2590800"/>
            <a:ext cx="3752850" cy="3762375"/>
          </a:xfrm>
          <a:prstGeom prst="rect">
            <a:avLst/>
          </a:prstGeom>
          <a:noFill/>
        </p:spPr>
      </p:pic>
      <p:pic>
        <p:nvPicPr>
          <p:cNvPr id="2052" name="Picture 4" descr="http://blog.sunbeltstaffing.com/wp-content/uploads/professionalism-300x300.jpg"/>
          <p:cNvPicPr>
            <a:picLocks noChangeAspect="1" noChangeArrowheads="1"/>
          </p:cNvPicPr>
          <p:nvPr/>
        </p:nvPicPr>
        <p:blipFill>
          <a:blip r:embed="rId3" cstate="print"/>
          <a:srcRect/>
          <a:stretch>
            <a:fillRect/>
          </a:stretch>
        </p:blipFill>
        <p:spPr bwMode="auto">
          <a:xfrm>
            <a:off x="5486400" y="2667000"/>
            <a:ext cx="2857500" cy="28575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457200"/>
            <a:ext cx="8229600" cy="2456688"/>
          </a:xfrm>
        </p:spPr>
        <p:txBody>
          <a:bodyPr>
            <a:normAutofit/>
          </a:bodyPr>
          <a:lstStyle/>
          <a:p>
            <a:pPr algn="ctr"/>
            <a:r>
              <a:rPr lang="en-US" sz="5400" b="1" dirty="0"/>
              <a:t>What does Professionalism mean?</a:t>
            </a:r>
            <a:br>
              <a:rPr lang="en-US" sz="5400" b="1" dirty="0"/>
            </a:br>
            <a:endParaRPr lang="en-US" dirty="0"/>
          </a:p>
        </p:txBody>
      </p:sp>
      <p:sp>
        <p:nvSpPr>
          <p:cNvPr id="3" name="Content Placeholder 2"/>
          <p:cNvSpPr>
            <a:spLocks noGrp="1"/>
          </p:cNvSpPr>
          <p:nvPr>
            <p:ph idx="1"/>
          </p:nvPr>
        </p:nvSpPr>
        <p:spPr/>
        <p:txBody>
          <a:bodyPr>
            <a:normAutofit/>
          </a:bodyPr>
          <a:lstStyle/>
          <a:p>
            <a:pPr algn="ctr">
              <a:buNone/>
            </a:pPr>
            <a:endParaRPr lang="en-US" sz="3600" b="1" dirty="0" smtClean="0"/>
          </a:p>
          <a:p>
            <a:pPr algn="ctr">
              <a:buNone/>
            </a:pPr>
            <a:endParaRPr lang="en-US" sz="3600" b="1" dirty="0" smtClean="0"/>
          </a:p>
          <a:p>
            <a:pPr algn="ctr">
              <a:buNone/>
            </a:pPr>
            <a:r>
              <a:rPr lang="en-US" sz="3600" b="1" dirty="0" smtClean="0"/>
              <a:t>Examples of model individuals / character of a professional</a:t>
            </a:r>
            <a:endParaRPr lang="en-US" sz="3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b="1" dirty="0" smtClean="0">
                <a:solidFill>
                  <a:srgbClr val="D60093"/>
                </a:solidFill>
              </a:rPr>
              <a:t>Task 1</a:t>
            </a:r>
            <a:endParaRPr lang="en-US" b="1" dirty="0">
              <a:solidFill>
                <a:srgbClr val="D60093"/>
              </a:solidFill>
            </a:endParaRPr>
          </a:p>
        </p:txBody>
      </p:sp>
      <p:sp>
        <p:nvSpPr>
          <p:cNvPr id="3" name="Content Placeholder 2"/>
          <p:cNvSpPr>
            <a:spLocks noGrp="1"/>
          </p:cNvSpPr>
          <p:nvPr>
            <p:ph idx="1"/>
          </p:nvPr>
        </p:nvSpPr>
        <p:spPr/>
        <p:txBody>
          <a:bodyPr/>
          <a:lstStyle/>
          <a:p>
            <a:pPr>
              <a:lnSpc>
                <a:spcPct val="90000"/>
              </a:lnSpc>
              <a:buNone/>
              <a:defRPr/>
            </a:pPr>
            <a:r>
              <a:rPr lang="en-US" sz="2800" dirty="0" smtClean="0">
                <a:solidFill>
                  <a:srgbClr val="0070C0"/>
                </a:solidFill>
              </a:rPr>
              <a:t>You research for defining professionalism by using a number of textbooks. You were astonished to find out that there are several differences in the definitions provided.”</a:t>
            </a:r>
          </a:p>
          <a:p>
            <a:pPr>
              <a:lnSpc>
                <a:spcPct val="90000"/>
              </a:lnSpc>
              <a:buNone/>
              <a:defRPr/>
            </a:pPr>
            <a:endParaRPr lang="en-US" sz="2800" dirty="0" smtClean="0"/>
          </a:p>
          <a:p>
            <a:pPr>
              <a:lnSpc>
                <a:spcPct val="90000"/>
              </a:lnSpc>
              <a:buNone/>
              <a:defRPr/>
            </a:pPr>
            <a:r>
              <a:rPr lang="en-US" sz="2800" dirty="0" smtClean="0"/>
              <a:t>-What could possibly be the cause for these differences?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pPr algn="ctr"/>
            <a:r>
              <a:rPr lang="en-US" b="1" dirty="0" smtClean="0">
                <a:solidFill>
                  <a:srgbClr val="D60093"/>
                </a:solidFill>
              </a:rPr>
              <a:t>Task 1</a:t>
            </a:r>
            <a:endParaRPr lang="en-US" b="1" dirty="0"/>
          </a:p>
        </p:txBody>
      </p:sp>
      <p:sp>
        <p:nvSpPr>
          <p:cNvPr id="3" name="Content Placeholder 2"/>
          <p:cNvSpPr>
            <a:spLocks noGrp="1"/>
          </p:cNvSpPr>
          <p:nvPr>
            <p:ph idx="1"/>
          </p:nvPr>
        </p:nvSpPr>
        <p:spPr/>
        <p:txBody>
          <a:bodyPr/>
          <a:lstStyle/>
          <a:p>
            <a:r>
              <a:rPr lang="en-GB" sz="2800" dirty="0" smtClean="0">
                <a:latin typeface="Times New Roman" pitchFamily="18" charset="0"/>
              </a:rPr>
              <a:t>Although there are common key elements in the definition of professionalism that must be fulfilled, the definition might varies depending on culture, law, and community need</a:t>
            </a:r>
            <a:r>
              <a:rPr lang="en-GB" sz="2400" dirty="0" smtClean="0">
                <a:latin typeface="Times New Roman" pitchFamily="18" charset="0"/>
              </a:rPr>
              <a:t>s.</a:t>
            </a:r>
          </a:p>
          <a:p>
            <a:r>
              <a:rPr lang="en-GB" sz="2400" dirty="0" smtClean="0">
                <a:solidFill>
                  <a:srgbClr val="7030A0"/>
                </a:solidFill>
                <a:latin typeface="Times New Roman" pitchFamily="18" charset="0"/>
              </a:rPr>
              <a:t>The definition components (key elements) should clearly define the unwritten contract between a doctor and patients</a:t>
            </a:r>
            <a:r>
              <a:rPr lang="en-GB" sz="2400" dirty="0" smtClean="0">
                <a:latin typeface="Times New Roman" pitchFamily="18" charset="0"/>
              </a:rPr>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609088"/>
          </a:xfrm>
        </p:spPr>
        <p:txBody>
          <a:bodyPr>
            <a:normAutofit fontScale="90000"/>
          </a:bodyPr>
          <a:lstStyle/>
          <a:p>
            <a:pPr algn="ctr"/>
            <a:r>
              <a:rPr lang="en-US" b="1" dirty="0" smtClean="0"/>
              <a:t>Today’s session is comprised </a:t>
            </a:r>
            <a:br>
              <a:rPr lang="en-US" b="1" dirty="0" smtClean="0"/>
            </a:br>
            <a:r>
              <a:rPr lang="en-US" b="1" dirty="0" smtClean="0"/>
              <a:t>of</a:t>
            </a:r>
            <a:br>
              <a:rPr lang="en-US" b="1" dirty="0" smtClean="0"/>
            </a:br>
            <a:r>
              <a:rPr lang="en-US" b="1" dirty="0" smtClean="0"/>
              <a:t> 2 parts </a:t>
            </a:r>
            <a:r>
              <a:rPr lang="en-US" dirty="0" smtClean="0"/>
              <a:t/>
            </a:r>
            <a:br>
              <a:rPr lang="en-US" dirty="0" smtClean="0"/>
            </a:br>
            <a:endParaRPr lang="en-US" dirty="0"/>
          </a:p>
        </p:txBody>
      </p:sp>
      <p:sp>
        <p:nvSpPr>
          <p:cNvPr id="3" name="Content Placeholder 2"/>
          <p:cNvSpPr>
            <a:spLocks noGrp="1"/>
          </p:cNvSpPr>
          <p:nvPr>
            <p:ph idx="1"/>
          </p:nvPr>
        </p:nvSpPr>
        <p:spPr>
          <a:xfrm>
            <a:off x="457200" y="2590800"/>
            <a:ext cx="8229600" cy="3733800"/>
          </a:xfrm>
        </p:spPr>
        <p:txBody>
          <a:bodyPr>
            <a:normAutofit fontScale="92500" lnSpcReduction="10000"/>
          </a:bodyPr>
          <a:lstStyle/>
          <a:p>
            <a:endParaRPr lang="en-US" b="1" dirty="0" smtClean="0"/>
          </a:p>
          <a:p>
            <a:r>
              <a:rPr lang="en-US" b="1" dirty="0" smtClean="0">
                <a:solidFill>
                  <a:srgbClr val="FF0000"/>
                </a:solidFill>
              </a:rPr>
              <a:t>PART 1 : </a:t>
            </a:r>
          </a:p>
          <a:p>
            <a:pPr marL="0" indent="0">
              <a:buNone/>
            </a:pPr>
            <a:endParaRPr lang="en-US" b="1" dirty="0" smtClean="0">
              <a:solidFill>
                <a:srgbClr val="FF0000"/>
              </a:solidFill>
            </a:endParaRPr>
          </a:p>
          <a:p>
            <a:pPr marL="0" indent="0">
              <a:buNone/>
            </a:pPr>
            <a:r>
              <a:rPr lang="en-US" b="1" dirty="0" smtClean="0"/>
              <a:t>Professionalism Course (Introduction )</a:t>
            </a:r>
          </a:p>
          <a:p>
            <a:endParaRPr lang="en-US" b="1" dirty="0"/>
          </a:p>
          <a:p>
            <a:endParaRPr lang="en-US" b="1" dirty="0" smtClean="0"/>
          </a:p>
          <a:p>
            <a:r>
              <a:rPr lang="en-US" b="1" dirty="0" smtClean="0">
                <a:solidFill>
                  <a:srgbClr val="FF0000"/>
                </a:solidFill>
              </a:rPr>
              <a:t>PART 2: </a:t>
            </a:r>
          </a:p>
          <a:p>
            <a:endParaRPr lang="en-US" b="1" dirty="0" smtClean="0">
              <a:solidFill>
                <a:srgbClr val="FF0000"/>
              </a:solidFill>
            </a:endParaRPr>
          </a:p>
          <a:p>
            <a:pPr marL="0" indent="0">
              <a:buNone/>
            </a:pPr>
            <a:r>
              <a:rPr lang="en-US" b="1" dirty="0" smtClean="0"/>
              <a:t>Professionalism (Key Elements) </a:t>
            </a:r>
            <a:endParaRPr lang="en-US" b="1" dirty="0"/>
          </a:p>
        </p:txBody>
      </p:sp>
    </p:spTree>
    <p:extLst>
      <p:ext uri="{BB962C8B-B14F-4D97-AF65-F5344CB8AC3E}">
        <p14:creationId xmlns:p14="http://schemas.microsoft.com/office/powerpoint/2010/main" val="4707462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solidFill>
                  <a:srgbClr val="D60093"/>
                </a:solidFill>
              </a:rPr>
              <a:t>Task 1 </a:t>
            </a:r>
            <a:r>
              <a:rPr lang="en-US" dirty="0" smtClean="0"/>
              <a:t>,cont.</a:t>
            </a:r>
            <a:endParaRPr lang="en-US" dirty="0"/>
          </a:p>
        </p:txBody>
      </p:sp>
      <p:sp>
        <p:nvSpPr>
          <p:cNvPr id="3" name="Content Placeholder 2"/>
          <p:cNvSpPr>
            <a:spLocks noGrp="1"/>
          </p:cNvSpPr>
          <p:nvPr>
            <p:ph idx="1"/>
          </p:nvPr>
        </p:nvSpPr>
        <p:spPr/>
        <p:txBody>
          <a:bodyPr/>
          <a:lstStyle/>
          <a:p>
            <a:pPr>
              <a:lnSpc>
                <a:spcPct val="90000"/>
              </a:lnSpc>
              <a:defRPr/>
            </a:pPr>
            <a:r>
              <a:rPr lang="en-GB" sz="2800" dirty="0" smtClean="0">
                <a:latin typeface="Times New Roman" pitchFamily="18" charset="0"/>
              </a:rPr>
              <a:t>The definition of professionalism is the benchmark that we could use to check our performance and could help us to direct our goals for continuous improvement.</a:t>
            </a:r>
          </a:p>
          <a:p>
            <a:pPr>
              <a:lnSpc>
                <a:spcPct val="90000"/>
              </a:lnSpc>
              <a:defRPr/>
            </a:pPr>
            <a:endParaRPr lang="en-GB" sz="2800" dirty="0" smtClean="0">
              <a:latin typeface="Times New Roman" pitchFamily="18" charset="0"/>
            </a:endParaRPr>
          </a:p>
          <a:p>
            <a:pPr>
              <a:lnSpc>
                <a:spcPct val="90000"/>
              </a:lnSpc>
              <a:defRPr/>
            </a:pPr>
            <a:r>
              <a:rPr lang="en-GB" sz="2800" dirty="0" smtClean="0">
                <a:latin typeface="Times New Roman" pitchFamily="18" charset="0"/>
              </a:rPr>
              <a:t>It is also the measure that could be used to assess our performance by our patients, colleagues, and the profession. .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pPr algn="ctr"/>
            <a:r>
              <a:rPr lang="en-US" b="1" dirty="0" smtClean="0">
                <a:solidFill>
                  <a:srgbClr val="D60093"/>
                </a:solidFill>
              </a:rPr>
              <a:t>Task 2</a:t>
            </a:r>
            <a:endParaRPr lang="en-US" b="1" dirty="0">
              <a:solidFill>
                <a:srgbClr val="D60093"/>
              </a:solidFill>
            </a:endParaRPr>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990600" y="2136338"/>
            <a:ext cx="7010400" cy="3970318"/>
          </a:xfrm>
          <a:prstGeom prst="rect">
            <a:avLst/>
          </a:prstGeom>
        </p:spPr>
        <p:txBody>
          <a:bodyPr wrap="square">
            <a:spAutoFit/>
          </a:bodyPr>
          <a:lstStyle/>
          <a:p>
            <a:pPr>
              <a:lnSpc>
                <a:spcPct val="90000"/>
              </a:lnSpc>
              <a:buNone/>
              <a:defRPr/>
            </a:pPr>
            <a:r>
              <a:rPr lang="en-US" sz="2800" dirty="0" smtClean="0">
                <a:solidFill>
                  <a:srgbClr val="0070C0"/>
                </a:solidFill>
              </a:rPr>
              <a:t>You are invited to join a national committee responsible for defining professionalism.  There are two students on that committee and you are representing King Saud University.”</a:t>
            </a:r>
          </a:p>
          <a:p>
            <a:pPr>
              <a:lnSpc>
                <a:spcPct val="90000"/>
              </a:lnSpc>
              <a:buNone/>
              <a:defRPr/>
            </a:pPr>
            <a:endParaRPr lang="en-US" sz="2800" dirty="0" smtClean="0">
              <a:solidFill>
                <a:srgbClr val="FFFF00"/>
              </a:solidFill>
            </a:endParaRPr>
          </a:p>
          <a:p>
            <a:pPr>
              <a:lnSpc>
                <a:spcPct val="90000"/>
              </a:lnSpc>
              <a:defRPr/>
            </a:pPr>
            <a:r>
              <a:rPr lang="en-US" sz="2800" dirty="0" smtClean="0"/>
              <a:t>How would you approach this task ?</a:t>
            </a:r>
          </a:p>
          <a:p>
            <a:pPr>
              <a:lnSpc>
                <a:spcPct val="90000"/>
              </a:lnSpc>
              <a:defRPr/>
            </a:pPr>
            <a:r>
              <a:rPr lang="en-US" sz="2800" dirty="0" smtClean="0"/>
              <a:t>What resources would you use to help you in identifying the definition of professionalism?.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solidFill>
                  <a:srgbClr val="D60093"/>
                </a:solidFill>
              </a:rPr>
              <a:t>Task 2 </a:t>
            </a:r>
            <a:r>
              <a:rPr lang="en-US" dirty="0" smtClean="0"/>
              <a:t>, cont.</a:t>
            </a:r>
            <a:endParaRPr lang="en-US" b="1" dirty="0"/>
          </a:p>
        </p:txBody>
      </p:sp>
      <p:sp>
        <p:nvSpPr>
          <p:cNvPr id="3" name="Content Placeholder 2"/>
          <p:cNvSpPr>
            <a:spLocks noGrp="1"/>
          </p:cNvSpPr>
          <p:nvPr>
            <p:ph idx="1"/>
          </p:nvPr>
        </p:nvSpPr>
        <p:spPr/>
        <p:txBody>
          <a:bodyPr/>
          <a:lstStyle/>
          <a:p>
            <a:r>
              <a:rPr lang="en-GB" sz="2800" u="sng" dirty="0" smtClean="0">
                <a:latin typeface="Times New Roman" pitchFamily="18" charset="0"/>
              </a:rPr>
              <a:t>Sources for defining professionalism might include: </a:t>
            </a:r>
            <a:r>
              <a:rPr lang="en-GB" sz="2800" dirty="0" smtClean="0">
                <a:latin typeface="Times New Roman" pitchFamily="18" charset="0"/>
              </a:rPr>
              <a:t>literature, published research papers, legal and ethical documents, as well as disciplinary action documents in the hospital, and workplace.  These documents are confidential.</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a:bodyPr>
          <a:lstStyle/>
          <a:p>
            <a:pPr algn="ctr"/>
            <a:r>
              <a:rPr lang="en-US" sz="4000" b="1" dirty="0"/>
              <a:t>What does Professionalism mean? </a:t>
            </a:r>
            <a:r>
              <a:rPr lang="en-US" sz="4000" dirty="0" smtClean="0"/>
              <a:t>Different sources</a:t>
            </a:r>
            <a:endParaRPr lang="en-US" sz="4000" dirty="0"/>
          </a:p>
        </p:txBody>
      </p:sp>
      <p:sp>
        <p:nvSpPr>
          <p:cNvPr id="3" name="Content Placeholder 2"/>
          <p:cNvSpPr>
            <a:spLocks noGrp="1"/>
          </p:cNvSpPr>
          <p:nvPr>
            <p:ph idx="1"/>
          </p:nvPr>
        </p:nvSpPr>
        <p:spPr/>
        <p:txBody>
          <a:bodyPr>
            <a:normAutofit fontScale="92500" lnSpcReduction="20000"/>
          </a:bodyPr>
          <a:lstStyle/>
          <a:p>
            <a:pPr>
              <a:defRPr/>
            </a:pPr>
            <a:r>
              <a:rPr lang="en-US" sz="2400" b="1" dirty="0" smtClean="0">
                <a:solidFill>
                  <a:srgbClr val="0070C0"/>
                </a:solidFill>
              </a:rPr>
              <a:t>Profession</a:t>
            </a:r>
            <a:r>
              <a:rPr lang="en-US" sz="2400" dirty="0" smtClean="0"/>
              <a:t> is an occupation whose core elements is work, based on the mastery of a complex body of knowledge and skills. </a:t>
            </a:r>
          </a:p>
          <a:p>
            <a:pPr algn="r">
              <a:buNone/>
              <a:defRPr/>
            </a:pPr>
            <a:r>
              <a:rPr lang="en-US" sz="2400" dirty="0" smtClean="0"/>
              <a:t> </a:t>
            </a:r>
            <a:r>
              <a:rPr lang="en-US" sz="1500" i="1" dirty="0" smtClean="0">
                <a:solidFill>
                  <a:srgbClr val="00B050"/>
                </a:solidFill>
              </a:rPr>
              <a:t>Oxford English Dictionary</a:t>
            </a:r>
          </a:p>
          <a:p>
            <a:pPr>
              <a:defRPr/>
            </a:pPr>
            <a:r>
              <a:rPr lang="en-US" sz="2400" b="1" dirty="0" smtClean="0">
                <a:solidFill>
                  <a:srgbClr val="0070C0"/>
                </a:solidFill>
              </a:rPr>
              <a:t>Profession</a:t>
            </a:r>
            <a:r>
              <a:rPr lang="en-US" sz="2400" b="1" dirty="0" smtClean="0">
                <a:solidFill>
                  <a:schemeClr val="tx2">
                    <a:lumMod val="50000"/>
                  </a:schemeClr>
                </a:solidFill>
              </a:rPr>
              <a:t> is the conduct, aims, or qualities that characterize a person in a work setting or profession</a:t>
            </a:r>
          </a:p>
          <a:p>
            <a:pPr>
              <a:defRPr/>
            </a:pPr>
            <a:endParaRPr lang="en-US" sz="2400" dirty="0" smtClean="0"/>
          </a:p>
          <a:p>
            <a:pPr>
              <a:defRPr/>
            </a:pPr>
            <a:r>
              <a:rPr lang="en-US" sz="2400" b="1" dirty="0" smtClean="0">
                <a:solidFill>
                  <a:srgbClr val="0070C0"/>
                </a:solidFill>
              </a:rPr>
              <a:t>Professionalism</a:t>
            </a:r>
            <a:r>
              <a:rPr lang="en-US" sz="2400" dirty="0" smtClean="0"/>
              <a:t> “constituting those </a:t>
            </a:r>
            <a:r>
              <a:rPr lang="en-US" sz="2400" i="1" dirty="0" smtClean="0"/>
              <a:t>attitude</a:t>
            </a:r>
            <a:r>
              <a:rPr lang="en-US" sz="2400" dirty="0" smtClean="0"/>
              <a:t> and </a:t>
            </a:r>
            <a:r>
              <a:rPr lang="en-US" sz="2400" i="1" dirty="0" smtClean="0"/>
              <a:t>behaviors</a:t>
            </a:r>
            <a:r>
              <a:rPr lang="en-US" sz="2400" dirty="0" smtClean="0"/>
              <a:t> that serve to maintain patient interest above physician self-interest.” </a:t>
            </a:r>
          </a:p>
          <a:p>
            <a:pPr algn="r">
              <a:buNone/>
              <a:defRPr/>
            </a:pPr>
            <a:r>
              <a:rPr lang="en-US" sz="1500" i="1" dirty="0" smtClean="0">
                <a:solidFill>
                  <a:srgbClr val="00B050"/>
                </a:solidFill>
              </a:rPr>
              <a:t>American Board of Internal Medicine</a:t>
            </a:r>
          </a:p>
          <a:p>
            <a:pPr>
              <a:defRPr/>
            </a:pPr>
            <a:endParaRPr lang="en-US" sz="2400" b="1" dirty="0" smtClean="0">
              <a:solidFill>
                <a:srgbClr val="FFC000"/>
              </a:solidFill>
            </a:endParaRPr>
          </a:p>
          <a:p>
            <a:pPr>
              <a:defRPr/>
            </a:pPr>
            <a:r>
              <a:rPr lang="en-US" sz="2400" b="1" dirty="0" smtClean="0">
                <a:solidFill>
                  <a:srgbClr val="0070C0"/>
                </a:solidFill>
              </a:rPr>
              <a:t>Professionalism</a:t>
            </a:r>
            <a:r>
              <a:rPr lang="en-US" sz="2400" dirty="0" smtClean="0">
                <a:solidFill>
                  <a:schemeClr val="accent6">
                    <a:lumMod val="75000"/>
                  </a:schemeClr>
                </a:solidFill>
              </a:rPr>
              <a:t> </a:t>
            </a:r>
            <a:r>
              <a:rPr lang="en-US" sz="2400" dirty="0" smtClean="0"/>
              <a:t>is exhibited by one of the </a:t>
            </a:r>
            <a:r>
              <a:rPr lang="en-US" sz="2400" i="1" dirty="0" smtClean="0"/>
              <a:t>professional character, spirit  , methods</a:t>
            </a:r>
            <a:r>
              <a:rPr lang="en-US" sz="2400" dirty="0" smtClean="0"/>
              <a:t> or the standing practice , or methods of a professional as distinguished from an amateur</a:t>
            </a:r>
            <a:r>
              <a:rPr lang="en-US" sz="2400" i="1" dirty="0" smtClean="0"/>
              <a:t>’’.                                                       </a:t>
            </a:r>
            <a:r>
              <a:rPr lang="en-US" sz="1500" i="1" dirty="0" smtClean="0">
                <a:solidFill>
                  <a:srgbClr val="00B050"/>
                </a:solidFill>
              </a:rPr>
              <a:t>American College Dictionary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bodyPr>
          <a:lstStyle/>
          <a:p>
            <a:r>
              <a:rPr lang="en-US" b="1" dirty="0" smtClean="0"/>
              <a:t>Definition ..Ottawa Conference</a:t>
            </a:r>
            <a:endParaRPr lang="en-US" b="1" dirty="0"/>
          </a:p>
        </p:txBody>
      </p:sp>
      <p:sp>
        <p:nvSpPr>
          <p:cNvPr id="3" name="Rectangle 2"/>
          <p:cNvSpPr/>
          <p:nvPr/>
        </p:nvSpPr>
        <p:spPr>
          <a:xfrm>
            <a:off x="457200" y="1859340"/>
            <a:ext cx="7924800" cy="5693866"/>
          </a:xfrm>
          <a:prstGeom prst="rect">
            <a:avLst/>
          </a:prstGeom>
        </p:spPr>
        <p:txBody>
          <a:bodyPr wrap="square">
            <a:spAutoFit/>
          </a:bodyPr>
          <a:lstStyle/>
          <a:p>
            <a:pPr>
              <a:buNone/>
            </a:pPr>
            <a:r>
              <a:rPr lang="en-US" sz="2800" b="1" dirty="0" smtClean="0"/>
              <a:t>Professionalism is intrinsically related to the social responsibility of the medical profession.</a:t>
            </a:r>
          </a:p>
          <a:p>
            <a:pPr algn="ctr">
              <a:buNone/>
            </a:pPr>
            <a:r>
              <a:rPr lang="en-US" sz="2800" b="1" dirty="0" smtClean="0">
                <a:solidFill>
                  <a:srgbClr val="0070C0"/>
                </a:solidFill>
              </a:rPr>
              <a:t>Professionalism has </a:t>
            </a:r>
            <a:r>
              <a:rPr lang="en-US" sz="2800" b="1" dirty="0" smtClean="0">
                <a:solidFill>
                  <a:srgbClr val="D60093"/>
                </a:solidFill>
              </a:rPr>
              <a:t>three</a:t>
            </a:r>
            <a:r>
              <a:rPr lang="en-US" sz="2800" b="1" dirty="0" smtClean="0">
                <a:solidFill>
                  <a:srgbClr val="0070C0"/>
                </a:solidFill>
              </a:rPr>
              <a:t> main discourses/characteristics </a:t>
            </a:r>
          </a:p>
          <a:p>
            <a:pPr marL="550926" indent="-514350" algn="ctr">
              <a:lnSpc>
                <a:spcPct val="200000"/>
              </a:lnSpc>
              <a:buNone/>
            </a:pPr>
            <a:r>
              <a:rPr lang="en-US" sz="2800" b="1" dirty="0" smtClean="0">
                <a:solidFill>
                  <a:srgbClr val="C00000"/>
                </a:solidFill>
              </a:rPr>
              <a:t>Individual </a:t>
            </a:r>
          </a:p>
          <a:p>
            <a:pPr marL="550926" indent="-514350" algn="ctr">
              <a:lnSpc>
                <a:spcPct val="200000"/>
              </a:lnSpc>
              <a:buNone/>
            </a:pPr>
            <a:r>
              <a:rPr lang="en-US" sz="2800" b="1" dirty="0" smtClean="0">
                <a:solidFill>
                  <a:srgbClr val="C00000"/>
                </a:solidFill>
              </a:rPr>
              <a:t>Interpersonal </a:t>
            </a:r>
          </a:p>
          <a:p>
            <a:pPr marL="550926" indent="-514350" algn="ctr">
              <a:lnSpc>
                <a:spcPct val="200000"/>
              </a:lnSpc>
              <a:buNone/>
            </a:pPr>
            <a:r>
              <a:rPr lang="en-US" sz="2800" b="1" dirty="0" smtClean="0">
                <a:solidFill>
                  <a:srgbClr val="C00000"/>
                </a:solidFill>
              </a:rPr>
              <a:t>Societal </a:t>
            </a:r>
          </a:p>
          <a:p>
            <a:pPr marL="550926" indent="-514350" algn="ctr">
              <a:lnSpc>
                <a:spcPct val="200000"/>
              </a:lnSpc>
              <a:buNone/>
            </a:pPr>
            <a:endParaRPr lang="en-US" sz="28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p:spPr>
        <p:txBody>
          <a:bodyPr/>
          <a:lstStyle/>
          <a:p>
            <a:pPr algn="ctr"/>
            <a:r>
              <a:rPr lang="en-US" b="1" dirty="0" smtClean="0"/>
              <a:t>Definition</a:t>
            </a:r>
            <a:r>
              <a:rPr lang="en-US" dirty="0" smtClean="0"/>
              <a:t>..cont.</a:t>
            </a:r>
            <a:endParaRPr lang="en-US" dirty="0"/>
          </a:p>
        </p:txBody>
      </p:sp>
      <p:sp>
        <p:nvSpPr>
          <p:cNvPr id="3" name="Rectangle 2"/>
          <p:cNvSpPr/>
          <p:nvPr/>
        </p:nvSpPr>
        <p:spPr>
          <a:xfrm>
            <a:off x="221672" y="1828800"/>
            <a:ext cx="8485909" cy="3477875"/>
          </a:xfrm>
          <a:prstGeom prst="rect">
            <a:avLst/>
          </a:prstGeom>
        </p:spPr>
        <p:txBody>
          <a:bodyPr wrap="square">
            <a:spAutoFit/>
          </a:bodyPr>
          <a:lstStyle/>
          <a:p>
            <a:r>
              <a:rPr lang="en-US" sz="2400" b="1" dirty="0" smtClean="0">
                <a:solidFill>
                  <a:srgbClr val="0070C0"/>
                </a:solidFill>
              </a:rPr>
              <a:t>MEDICINE</a:t>
            </a:r>
            <a:r>
              <a:rPr lang="en-US" sz="2400" dirty="0" smtClean="0"/>
              <a:t> is a vocation in which a doctor’s knowledge, clinical skills ,and judgment are put in the service of protecting and restoring human well-being.</a:t>
            </a:r>
          </a:p>
          <a:p>
            <a:endParaRPr lang="en-US" dirty="0" smtClean="0"/>
          </a:p>
          <a:p>
            <a:endParaRPr lang="en-US" dirty="0" smtClean="0"/>
          </a:p>
          <a:p>
            <a:r>
              <a:rPr lang="en-US" sz="2800" dirty="0" smtClean="0"/>
              <a:t>This purpose is realized through a partnership between a patient and doctor, one based on mutual respect ,individual responsibility and appropriate accountability.</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305800" cy="1143000"/>
          </a:xfrm>
        </p:spPr>
        <p:txBody>
          <a:bodyPr/>
          <a:lstStyle/>
          <a:p>
            <a:pPr algn="ctr"/>
            <a:r>
              <a:rPr lang="en-US" b="1" dirty="0" smtClean="0"/>
              <a:t>The Holy Quran &amp; </a:t>
            </a:r>
            <a:r>
              <a:rPr lang="en-US" b="1" dirty="0" err="1" smtClean="0"/>
              <a:t>Hadith</a:t>
            </a:r>
            <a:endParaRPr lang="en-US" b="1" dirty="0"/>
          </a:p>
        </p:txBody>
      </p:sp>
      <p:sp>
        <p:nvSpPr>
          <p:cNvPr id="3" name="Rectangle 2"/>
          <p:cNvSpPr/>
          <p:nvPr/>
        </p:nvSpPr>
        <p:spPr>
          <a:xfrm>
            <a:off x="228600" y="2057400"/>
            <a:ext cx="8610600" cy="3785652"/>
          </a:xfrm>
          <a:prstGeom prst="rect">
            <a:avLst/>
          </a:prstGeom>
        </p:spPr>
        <p:txBody>
          <a:bodyPr wrap="square">
            <a:spAutoFit/>
          </a:bodyPr>
          <a:lstStyle/>
          <a:p>
            <a:r>
              <a:rPr lang="en-US" sz="2400" b="1" dirty="0" smtClean="0"/>
              <a:t>The holy </a:t>
            </a:r>
            <a:r>
              <a:rPr lang="en-US" sz="2400" b="1" dirty="0" err="1" smtClean="0"/>
              <a:t>Qura’an</a:t>
            </a:r>
            <a:r>
              <a:rPr lang="en-US" sz="2400" b="1" dirty="0" smtClean="0"/>
              <a:t> and Al-Hadith </a:t>
            </a:r>
            <a:r>
              <a:rPr lang="en-US" sz="2400" dirty="0" smtClean="0"/>
              <a:t>have stated that Muslims has duty to care for the sick and this often referred to  ‘‘</a:t>
            </a:r>
            <a:r>
              <a:rPr lang="en-US" sz="2400" b="1" dirty="0" smtClean="0"/>
              <a:t>Medicine of Prophet’.</a:t>
            </a:r>
          </a:p>
          <a:p>
            <a:endParaRPr lang="en-US" sz="2400" b="1" dirty="0" smtClean="0"/>
          </a:p>
          <a:p>
            <a:r>
              <a:rPr lang="en-US" sz="2400" dirty="0" smtClean="0"/>
              <a:t>According to the sayings of the Prophet Mohamed’ </a:t>
            </a:r>
            <a:r>
              <a:rPr lang="en-US" sz="2400" i="1" dirty="0" smtClean="0"/>
              <a:t>peace be upon him</a:t>
            </a:r>
            <a:r>
              <a:rPr lang="en-US" sz="2400" dirty="0" smtClean="0"/>
              <a:t>’ that ‘Allah has sent a cure for aliment and that it was the duty of Muslim to care of the body and spirit.</a:t>
            </a:r>
          </a:p>
          <a:p>
            <a:endParaRPr lang="en-US" sz="2400" dirty="0" smtClean="0"/>
          </a:p>
          <a:p>
            <a:r>
              <a:rPr lang="en-US" sz="2400" b="1" dirty="0" smtClean="0"/>
              <a:t>This includes improving the quality of care and ensures access of healthcare to every body.</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b="1" dirty="0"/>
              <a:t>Professionalism In Medicine</a:t>
            </a:r>
          </a:p>
        </p:txBody>
      </p:sp>
      <p:sp>
        <p:nvSpPr>
          <p:cNvPr id="3" name="Content Placeholder 2"/>
          <p:cNvSpPr>
            <a:spLocks noGrp="1"/>
          </p:cNvSpPr>
          <p:nvPr>
            <p:ph idx="1"/>
          </p:nvPr>
        </p:nvSpPr>
        <p:spPr/>
        <p:txBody>
          <a:bodyPr>
            <a:normAutofit fontScale="92500" lnSpcReduction="20000"/>
          </a:bodyPr>
          <a:lstStyle/>
          <a:p>
            <a:pPr algn="just"/>
            <a:r>
              <a:rPr lang="en-US" dirty="0" smtClean="0"/>
              <a:t>Professionalism embodies the relationship between medicine and society as it forms the basis of patient –physician trust. It attempts to make tangible certain attitudes, behaviors , and characteristics that are desirable among the medical profession</a:t>
            </a:r>
            <a:r>
              <a:rPr lang="en-US" sz="2400" dirty="0" smtClean="0"/>
              <a:t>.</a:t>
            </a:r>
          </a:p>
          <a:p>
            <a:pPr algn="r">
              <a:buFont typeface="Arial" charset="0"/>
              <a:buNone/>
            </a:pPr>
            <a:r>
              <a:rPr lang="en-US" sz="1400" i="1" dirty="0" smtClean="0">
                <a:solidFill>
                  <a:srgbClr val="0070C0"/>
                </a:solidFill>
              </a:rPr>
              <a:t>University of Ottawa,2012 </a:t>
            </a:r>
          </a:p>
          <a:p>
            <a:pPr algn="r">
              <a:buFont typeface="Arial" charset="0"/>
              <a:buNone/>
            </a:pPr>
            <a:endParaRPr lang="en-US" sz="1400" i="1" dirty="0" smtClean="0">
              <a:solidFill>
                <a:srgbClr val="0070C0"/>
              </a:solidFill>
            </a:endParaRPr>
          </a:p>
          <a:p>
            <a:pPr algn="r">
              <a:buFont typeface="Arial" charset="0"/>
              <a:buNone/>
            </a:pPr>
            <a:endParaRPr lang="en-US" sz="1400" i="1" dirty="0" smtClean="0">
              <a:solidFill>
                <a:srgbClr val="0070C0"/>
              </a:solidFill>
            </a:endParaRPr>
          </a:p>
          <a:p>
            <a:pPr algn="just"/>
            <a:r>
              <a:rPr lang="en-US" sz="2800" dirty="0" smtClean="0"/>
              <a:t>Medical professionalism is the ‘</a:t>
            </a:r>
            <a:r>
              <a:rPr lang="en-US" sz="2800" i="1" dirty="0" smtClean="0"/>
              <a:t>heart and soul of medicine</a:t>
            </a:r>
            <a:r>
              <a:rPr lang="en-US" sz="2800" dirty="0" smtClean="0"/>
              <a:t>.’ more than adherence to a set of medical ethics , it is the daily expression of what originally attracted them to the field –a desire to help people and to help society as a whole by providing quality health care.</a:t>
            </a:r>
          </a:p>
          <a:p>
            <a:pPr>
              <a:buNone/>
            </a:pPr>
            <a:r>
              <a:rPr lang="en-US" sz="1600" i="1" dirty="0" smtClean="0">
                <a:solidFill>
                  <a:srgbClr val="0070C0"/>
                </a:solidFill>
              </a:rPr>
              <a:t>Advancing medical professionalism to improve health care.  ABIM Foundation , 2013</a:t>
            </a:r>
            <a:endParaRPr lang="en-US"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t>Why Professionalism Is Important?</a:t>
            </a:r>
          </a:p>
        </p:txBody>
      </p:sp>
      <p:sp>
        <p:nvSpPr>
          <p:cNvPr id="3" name="Content Placeholder 2"/>
          <p:cNvSpPr>
            <a:spLocks noGrp="1"/>
          </p:cNvSpPr>
          <p:nvPr>
            <p:ph idx="1"/>
          </p:nvPr>
        </p:nvSpPr>
        <p:spPr/>
        <p:txBody>
          <a:bodyPr/>
          <a:lstStyle/>
          <a:p>
            <a:pPr algn="just"/>
            <a:r>
              <a:rPr lang="en-US" dirty="0" smtClean="0"/>
              <a:t>There is a great increase in interest in developing medical professionalism of the students</a:t>
            </a:r>
            <a:r>
              <a:rPr lang="en-US" dirty="0" smtClean="0"/>
              <a:t>. </a:t>
            </a:r>
            <a:r>
              <a:rPr lang="en-US" b="1" i="1" dirty="0" smtClean="0">
                <a:solidFill>
                  <a:srgbClr val="FF0000"/>
                </a:solidFill>
              </a:rPr>
              <a:t>Because ;</a:t>
            </a:r>
            <a:endParaRPr lang="en-US" b="1" i="1" dirty="0" smtClean="0">
              <a:solidFill>
                <a:srgbClr val="FF0000"/>
              </a:solidFill>
            </a:endParaRPr>
          </a:p>
          <a:p>
            <a:pPr algn="just"/>
            <a:r>
              <a:rPr lang="en-US" dirty="0" smtClean="0"/>
              <a:t>The </a:t>
            </a:r>
            <a:r>
              <a:rPr lang="en-US" i="1" dirty="0" smtClean="0"/>
              <a:t>ethical </a:t>
            </a:r>
            <a:r>
              <a:rPr lang="en-US" dirty="0" smtClean="0"/>
              <a:t>demands upon medical profession have increased due to changes in the traditional modes of health care delivery, increased complexity in the methods of reimbursement, and developing national trends toward managed care.</a:t>
            </a:r>
          </a:p>
          <a:p>
            <a:pPr algn="just"/>
            <a:r>
              <a:rPr lang="en-US" b="1" dirty="0" smtClean="0"/>
              <a:t>Medical professionalism sets out  three principles</a:t>
            </a:r>
            <a:r>
              <a:rPr lang="en-US" dirty="0" smtClean="0"/>
              <a:t>: </a:t>
            </a:r>
            <a:r>
              <a:rPr lang="en-US" b="1" i="1" dirty="0" smtClean="0">
                <a:solidFill>
                  <a:srgbClr val="C00000"/>
                </a:solidFill>
              </a:rPr>
              <a:t>ethical principles, knowledge and skills &amp; selflessness</a:t>
            </a:r>
            <a:endParaRPr lang="en-US" b="1" i="1" dirty="0" smtClean="0"/>
          </a:p>
          <a:p>
            <a:endParaRPr lang="en-US" b="1" dirty="0" smtClean="0">
              <a:solidFill>
                <a:srgbClr val="002060"/>
              </a:solidFill>
            </a:endParaRPr>
          </a:p>
        </p:txBody>
      </p:sp>
      <p:pic>
        <p:nvPicPr>
          <p:cNvPr id="4" name="Picture 3" descr="http://www.emaofbc.com/wp-content/uploads/2013/04/Professional.jpg"/>
          <p:cNvPicPr>
            <a:picLocks noChangeAspect="1" noChangeArrowheads="1"/>
          </p:cNvPicPr>
          <p:nvPr/>
        </p:nvPicPr>
        <p:blipFill>
          <a:blip r:embed="rId2" cstate="print"/>
          <a:srcRect/>
          <a:stretch>
            <a:fillRect/>
          </a:stretch>
        </p:blipFill>
        <p:spPr bwMode="auto">
          <a:xfrm>
            <a:off x="7772400" y="685800"/>
            <a:ext cx="914400" cy="8382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t>Why Professionalism Is Important? Cont</a:t>
            </a:r>
            <a:r>
              <a:rPr lang="en-US" sz="4800" dirty="0" smtClean="0">
                <a:solidFill>
                  <a:schemeClr val="tx1"/>
                </a:solidFill>
              </a:rPr>
              <a:t>.</a:t>
            </a:r>
            <a:endParaRPr lang="en-US" sz="4800" dirty="0">
              <a:solidFill>
                <a:schemeClr val="tx1"/>
              </a:solidFill>
            </a:endParaRPr>
          </a:p>
        </p:txBody>
      </p:sp>
      <p:sp>
        <p:nvSpPr>
          <p:cNvPr id="3" name="Content Placeholder 2"/>
          <p:cNvSpPr>
            <a:spLocks noGrp="1"/>
          </p:cNvSpPr>
          <p:nvPr>
            <p:ph idx="1"/>
          </p:nvPr>
        </p:nvSpPr>
        <p:spPr/>
        <p:txBody>
          <a:bodyPr>
            <a:normAutofit/>
          </a:bodyPr>
          <a:lstStyle/>
          <a:p>
            <a:r>
              <a:rPr lang="en-US" dirty="0" smtClean="0"/>
              <a:t>Most people desire to be treated by physicians who, in addition to being competent ,care deeply about their patients</a:t>
            </a:r>
            <a:r>
              <a:rPr lang="en-US" dirty="0" smtClean="0"/>
              <a:t>.</a:t>
            </a:r>
          </a:p>
          <a:p>
            <a:pPr marL="0" indent="0">
              <a:buNone/>
            </a:pPr>
            <a:endParaRPr lang="en-US" dirty="0" smtClean="0"/>
          </a:p>
          <a:p>
            <a:r>
              <a:rPr lang="en-US" dirty="0" smtClean="0"/>
              <a:t>Professionalism </a:t>
            </a:r>
            <a:r>
              <a:rPr lang="en-US" dirty="0" smtClean="0"/>
              <a:t>denotes a way of behaving in accordance to  certain normative values</a:t>
            </a:r>
            <a:r>
              <a:rPr lang="en-US" dirty="0" smtClean="0"/>
              <a:t>.</a:t>
            </a:r>
          </a:p>
          <a:p>
            <a:pPr marL="0" indent="0">
              <a:buNone/>
            </a:pPr>
            <a:endParaRPr lang="en-US" dirty="0" smtClean="0"/>
          </a:p>
          <a:p>
            <a:r>
              <a:rPr lang="en-US" dirty="0" smtClean="0"/>
              <a:t>Effective </a:t>
            </a:r>
            <a:r>
              <a:rPr lang="en-US" dirty="0" smtClean="0"/>
              <a:t>management of </a:t>
            </a:r>
            <a:r>
              <a:rPr lang="en-US" dirty="0" smtClean="0"/>
              <a:t>relationships is achieved through professionalism </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025236"/>
            <a:ext cx="8229600" cy="1371600"/>
          </a:xfrm>
        </p:spPr>
        <p:txBody>
          <a:bodyPr>
            <a:normAutofit fontScale="90000"/>
          </a:bodyPr>
          <a:lstStyle/>
          <a:p>
            <a:pPr algn="ctr"/>
            <a:r>
              <a:rPr lang="en-US" sz="6000" b="1" dirty="0">
                <a:solidFill>
                  <a:srgbClr val="FF0000"/>
                </a:solidFill>
              </a:rPr>
              <a:t>PART </a:t>
            </a:r>
            <a:r>
              <a:rPr lang="en-US" sz="6000" b="1" dirty="0" smtClean="0">
                <a:solidFill>
                  <a:srgbClr val="FF0000"/>
                </a:solidFill>
              </a:rPr>
              <a:t>1</a:t>
            </a:r>
            <a:r>
              <a:rPr lang="en-US" sz="4800" dirty="0"/>
              <a:t/>
            </a:r>
            <a:br>
              <a:rPr lang="en-US" sz="4800" dirty="0"/>
            </a:br>
            <a:endParaRPr lang="en-US" dirty="0"/>
          </a:p>
        </p:txBody>
      </p:sp>
      <p:sp>
        <p:nvSpPr>
          <p:cNvPr id="3" name="Content Placeholder 2"/>
          <p:cNvSpPr>
            <a:spLocks noGrp="1"/>
          </p:cNvSpPr>
          <p:nvPr>
            <p:ph idx="1"/>
          </p:nvPr>
        </p:nvSpPr>
        <p:spPr>
          <a:xfrm>
            <a:off x="228600" y="1676400"/>
            <a:ext cx="8763000" cy="3703320"/>
          </a:xfrm>
        </p:spPr>
        <p:txBody>
          <a:bodyPr>
            <a:noAutofit/>
          </a:bodyPr>
          <a:lstStyle/>
          <a:p>
            <a:pPr marL="0" indent="0">
              <a:buNone/>
            </a:pPr>
            <a:endParaRPr lang="en-US" sz="5400" dirty="0"/>
          </a:p>
          <a:p>
            <a:pPr marL="0" indent="0" algn="ctr">
              <a:buNone/>
            </a:pPr>
            <a:r>
              <a:rPr lang="en-US" sz="5400" b="1" dirty="0" smtClean="0"/>
              <a:t>Professionalism Course</a:t>
            </a:r>
          </a:p>
          <a:p>
            <a:pPr marL="0" indent="0" algn="ctr">
              <a:buNone/>
            </a:pPr>
            <a:r>
              <a:rPr lang="en-US" sz="5400" dirty="0" smtClean="0"/>
              <a:t>(</a:t>
            </a:r>
            <a:r>
              <a:rPr lang="en-US" sz="5400" b="1" dirty="0" smtClean="0"/>
              <a:t>Introduction</a:t>
            </a:r>
            <a:r>
              <a:rPr lang="en-US" sz="5400" dirty="0" smtClean="0"/>
              <a:t>)</a:t>
            </a:r>
            <a:endParaRPr lang="en-US" sz="5400" dirty="0"/>
          </a:p>
        </p:txBody>
      </p:sp>
    </p:spTree>
    <p:extLst>
      <p:ext uri="{BB962C8B-B14F-4D97-AF65-F5344CB8AC3E}">
        <p14:creationId xmlns:p14="http://schemas.microsoft.com/office/powerpoint/2010/main" val="36632643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ctr"/>
            <a:r>
              <a:rPr lang="en-US" b="1" dirty="0"/>
              <a:t>Concepts Of Professionalism</a:t>
            </a:r>
          </a:p>
        </p:txBody>
      </p:sp>
      <p:sp>
        <p:nvSpPr>
          <p:cNvPr id="3" name="Content Placeholder 2"/>
          <p:cNvSpPr>
            <a:spLocks noGrp="1"/>
          </p:cNvSpPr>
          <p:nvPr>
            <p:ph idx="1"/>
          </p:nvPr>
        </p:nvSpPr>
        <p:spPr/>
        <p:txBody>
          <a:bodyPr>
            <a:normAutofit/>
          </a:bodyPr>
          <a:lstStyle/>
          <a:p>
            <a:pPr algn="just"/>
            <a:r>
              <a:rPr lang="en-US" b="1" dirty="0" smtClean="0"/>
              <a:t>Professionals </a:t>
            </a:r>
            <a:r>
              <a:rPr lang="en-US" dirty="0" smtClean="0"/>
              <a:t> have </a:t>
            </a:r>
            <a:r>
              <a:rPr lang="en-US" i="1" dirty="0" smtClean="0"/>
              <a:t>codes, guidelines, creeds, oaths</a:t>
            </a:r>
            <a:r>
              <a:rPr lang="en-US" dirty="0" smtClean="0"/>
              <a:t>, </a:t>
            </a:r>
            <a:r>
              <a:rPr lang="en-US" i="1" dirty="0" smtClean="0"/>
              <a:t>commitments</a:t>
            </a:r>
            <a:r>
              <a:rPr lang="en-US" dirty="0" smtClean="0"/>
              <a:t> statements, belief statement such as statement on </a:t>
            </a:r>
            <a:r>
              <a:rPr lang="en-US" i="1" dirty="0" smtClean="0"/>
              <a:t>ethics</a:t>
            </a:r>
            <a:r>
              <a:rPr lang="en-US" dirty="0" smtClean="0"/>
              <a:t>.</a:t>
            </a:r>
          </a:p>
          <a:p>
            <a:pPr algn="just"/>
            <a:r>
              <a:rPr lang="en-US" b="1" dirty="0" smtClean="0"/>
              <a:t>Professionals</a:t>
            </a:r>
            <a:r>
              <a:rPr lang="en-US" dirty="0" smtClean="0"/>
              <a:t> in many professions are </a:t>
            </a:r>
            <a:r>
              <a:rPr lang="en-US" i="1" dirty="0" smtClean="0"/>
              <a:t>licensed,</a:t>
            </a:r>
            <a:r>
              <a:rPr lang="en-US" dirty="0" smtClean="0"/>
              <a:t> </a:t>
            </a:r>
            <a:r>
              <a:rPr lang="en-US" i="1" dirty="0" smtClean="0"/>
              <a:t>certified </a:t>
            </a:r>
            <a:r>
              <a:rPr lang="en-US" dirty="0" smtClean="0"/>
              <a:t>and specific initial and </a:t>
            </a:r>
            <a:r>
              <a:rPr lang="en-US" i="1" dirty="0" smtClean="0"/>
              <a:t>advanced education</a:t>
            </a:r>
            <a:r>
              <a:rPr lang="en-US" dirty="0" smtClean="0"/>
              <a:t>, many require both initial and ongoing testing for admission and maintaining membership.</a:t>
            </a:r>
          </a:p>
          <a:p>
            <a:pPr algn="just"/>
            <a:r>
              <a:rPr lang="en-US" b="1" dirty="0" smtClean="0"/>
              <a:t>Examples of professionals </a:t>
            </a:r>
            <a:r>
              <a:rPr lang="en-US" dirty="0" smtClean="0"/>
              <a:t>: medical doctors, engineers, pilots, etc,..</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1025236"/>
            <a:ext cx="8229600" cy="1371600"/>
          </a:xfrm>
        </p:spPr>
        <p:txBody>
          <a:bodyPr>
            <a:normAutofit fontScale="90000"/>
          </a:bodyPr>
          <a:lstStyle/>
          <a:p>
            <a:pPr algn="ctr"/>
            <a:r>
              <a:rPr lang="en-US" sz="6000" b="1" dirty="0">
                <a:solidFill>
                  <a:srgbClr val="FF0000"/>
                </a:solidFill>
              </a:rPr>
              <a:t>PART </a:t>
            </a:r>
            <a:r>
              <a:rPr lang="en-US" sz="6000" b="1" dirty="0" smtClean="0">
                <a:solidFill>
                  <a:srgbClr val="FF0000"/>
                </a:solidFill>
              </a:rPr>
              <a:t>2</a:t>
            </a:r>
            <a:r>
              <a:rPr lang="en-US" sz="4800" dirty="0"/>
              <a:t/>
            </a:r>
            <a:br>
              <a:rPr lang="en-US" sz="4800" dirty="0"/>
            </a:br>
            <a:endParaRPr lang="en-US" dirty="0"/>
          </a:p>
        </p:txBody>
      </p:sp>
      <p:sp>
        <p:nvSpPr>
          <p:cNvPr id="3" name="Content Placeholder 2"/>
          <p:cNvSpPr>
            <a:spLocks noGrp="1"/>
          </p:cNvSpPr>
          <p:nvPr>
            <p:ph idx="1"/>
          </p:nvPr>
        </p:nvSpPr>
        <p:spPr>
          <a:xfrm>
            <a:off x="228600" y="1676400"/>
            <a:ext cx="8763000" cy="3703320"/>
          </a:xfrm>
        </p:spPr>
        <p:txBody>
          <a:bodyPr>
            <a:noAutofit/>
          </a:bodyPr>
          <a:lstStyle/>
          <a:p>
            <a:pPr marL="0" indent="0">
              <a:buNone/>
            </a:pPr>
            <a:endParaRPr lang="en-US" sz="5400" dirty="0"/>
          </a:p>
          <a:p>
            <a:pPr marL="0" indent="0" algn="ctr">
              <a:buNone/>
            </a:pPr>
            <a:r>
              <a:rPr lang="en-US" sz="5400" b="1" dirty="0"/>
              <a:t>Professionalism </a:t>
            </a:r>
          </a:p>
          <a:p>
            <a:pPr marL="0" indent="0" algn="ctr">
              <a:buNone/>
            </a:pPr>
            <a:r>
              <a:rPr lang="en-US" sz="5400" b="1" dirty="0" smtClean="0"/>
              <a:t>(Key Elements)</a:t>
            </a:r>
          </a:p>
          <a:p>
            <a:pPr marL="0" indent="0" algn="ctr">
              <a:buNone/>
            </a:pPr>
            <a:r>
              <a:rPr lang="en-US" sz="5400" b="1" dirty="0" smtClean="0"/>
              <a:t> </a:t>
            </a:r>
          </a:p>
        </p:txBody>
      </p:sp>
    </p:spTree>
    <p:extLst>
      <p:ext uri="{BB962C8B-B14F-4D97-AF65-F5344CB8AC3E}">
        <p14:creationId xmlns:p14="http://schemas.microsoft.com/office/powerpoint/2010/main" val="11330873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normAutofit fontScale="90000"/>
          </a:bodyPr>
          <a:lstStyle/>
          <a:p>
            <a:pPr algn="ctr"/>
            <a:r>
              <a:rPr lang="en-US" b="1" dirty="0">
                <a:solidFill>
                  <a:srgbClr val="FF0000"/>
                </a:solidFill>
              </a:rPr>
              <a:t>Key Elements</a:t>
            </a:r>
            <a:r>
              <a:rPr lang="en-US" b="1" dirty="0"/>
              <a:t/>
            </a:r>
            <a:br>
              <a:rPr lang="en-US" b="1" dirty="0"/>
            </a:br>
            <a:r>
              <a:rPr lang="en-US" b="1" dirty="0" smtClean="0"/>
              <a:t>Objectives</a:t>
            </a:r>
            <a:endParaRPr lang="en-US" b="1" dirty="0"/>
          </a:p>
        </p:txBody>
      </p:sp>
      <p:sp>
        <p:nvSpPr>
          <p:cNvPr id="3" name="Content Placeholder 2"/>
          <p:cNvSpPr>
            <a:spLocks noGrp="1"/>
          </p:cNvSpPr>
          <p:nvPr>
            <p:ph idx="1"/>
          </p:nvPr>
        </p:nvSpPr>
        <p:spPr/>
        <p:txBody>
          <a:bodyPr>
            <a:normAutofit lnSpcReduction="10000"/>
          </a:bodyPr>
          <a:lstStyle/>
          <a:p>
            <a:pPr algn="just">
              <a:lnSpc>
                <a:spcPct val="200000"/>
              </a:lnSpc>
              <a:buFont typeface="Arial" pitchFamily="34" charset="0"/>
              <a:buChar char="•"/>
              <a:defRPr/>
            </a:pPr>
            <a:r>
              <a:rPr lang="en-US" sz="2800" dirty="0" smtClean="0"/>
              <a:t>Understand the key elements and attributes of medical/health professionalism.</a:t>
            </a:r>
          </a:p>
          <a:p>
            <a:pPr algn="just">
              <a:lnSpc>
                <a:spcPct val="200000"/>
              </a:lnSpc>
              <a:buFont typeface="Arial" pitchFamily="34" charset="0"/>
              <a:buChar char="•"/>
              <a:defRPr/>
            </a:pPr>
            <a:r>
              <a:rPr lang="en-US" sz="2800" dirty="0" smtClean="0"/>
              <a:t>Discuss practical examples (case scenarios) about professionalism and key principles learnt.</a:t>
            </a:r>
          </a:p>
          <a:p>
            <a:pPr algn="just">
              <a:lnSpc>
                <a:spcPct val="200000"/>
              </a:lnSpc>
              <a:buFont typeface="Arial" pitchFamily="34" charset="0"/>
              <a:buChar char="•"/>
              <a:defRPr/>
            </a:pPr>
            <a:r>
              <a:rPr lang="en-US" sz="2800" dirty="0" smtClean="0"/>
              <a:t>Identify take home messages about the lecture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3" y="274597"/>
            <a:ext cx="8839200" cy="1143000"/>
          </a:xfrm>
        </p:spPr>
        <p:txBody>
          <a:bodyPr>
            <a:noAutofit/>
          </a:bodyPr>
          <a:lstStyle/>
          <a:p>
            <a:pPr algn="ctr"/>
            <a:r>
              <a:rPr lang="en-US" b="1" dirty="0"/>
              <a:t>Key elements Of Professionalism</a:t>
            </a:r>
          </a:p>
        </p:txBody>
      </p:sp>
      <p:sp>
        <p:nvSpPr>
          <p:cNvPr id="3" name="Content Placeholder 2"/>
          <p:cNvSpPr>
            <a:spLocks noGrp="1"/>
          </p:cNvSpPr>
          <p:nvPr>
            <p:ph idx="1"/>
          </p:nvPr>
        </p:nvSpPr>
        <p:spPr/>
        <p:txBody>
          <a:bodyPr>
            <a:normAutofit lnSpcReduction="10000"/>
          </a:bodyPr>
          <a:lstStyle/>
          <a:p>
            <a:pPr marL="514350" indent="-514350">
              <a:lnSpc>
                <a:spcPct val="150000"/>
              </a:lnSpc>
              <a:buClr>
                <a:srgbClr val="FF0000"/>
              </a:buClr>
              <a:buFont typeface="+mj-lt"/>
              <a:buAutoNum type="arabicParenR"/>
              <a:defRPr/>
            </a:pPr>
            <a:r>
              <a:rPr lang="en-US" sz="2800" b="1" dirty="0" smtClean="0">
                <a:solidFill>
                  <a:srgbClr val="0070C0"/>
                </a:solidFill>
              </a:rPr>
              <a:t>  </a:t>
            </a:r>
            <a:r>
              <a:rPr lang="en-US" sz="2800" b="1" dirty="0" smtClean="0"/>
              <a:t>Excellence.</a:t>
            </a:r>
          </a:p>
          <a:p>
            <a:pPr marL="514350" indent="-514350">
              <a:lnSpc>
                <a:spcPct val="150000"/>
              </a:lnSpc>
              <a:buClr>
                <a:srgbClr val="FF0000"/>
              </a:buClr>
              <a:buFont typeface="+mj-lt"/>
              <a:buAutoNum type="arabicParenR"/>
              <a:defRPr/>
            </a:pPr>
            <a:r>
              <a:rPr lang="en-US" sz="2800" b="1" dirty="0" smtClean="0"/>
              <a:t>  Humanism.</a:t>
            </a:r>
          </a:p>
          <a:p>
            <a:pPr marL="514350" indent="-514350">
              <a:lnSpc>
                <a:spcPct val="150000"/>
              </a:lnSpc>
              <a:buClr>
                <a:srgbClr val="FF0000"/>
              </a:buClr>
              <a:buFont typeface="+mj-lt"/>
              <a:buAutoNum type="arabicParenR"/>
              <a:defRPr/>
            </a:pPr>
            <a:r>
              <a:rPr lang="en-US" sz="2800" b="1" dirty="0" smtClean="0"/>
              <a:t>  Respect.</a:t>
            </a:r>
          </a:p>
          <a:p>
            <a:pPr marL="514350" indent="-514350">
              <a:lnSpc>
                <a:spcPct val="150000"/>
              </a:lnSpc>
              <a:buClr>
                <a:srgbClr val="FF0000"/>
              </a:buClr>
              <a:buFont typeface="+mj-lt"/>
              <a:buAutoNum type="arabicParenR"/>
              <a:defRPr/>
            </a:pPr>
            <a:r>
              <a:rPr lang="en-US" sz="2800" b="1" dirty="0" smtClean="0"/>
              <a:t>  </a:t>
            </a:r>
            <a:r>
              <a:rPr lang="en-US" sz="3200" b="1" dirty="0" smtClean="0"/>
              <a:t>Accountability.</a:t>
            </a:r>
          </a:p>
          <a:p>
            <a:pPr marL="514350" indent="-514350">
              <a:lnSpc>
                <a:spcPct val="150000"/>
              </a:lnSpc>
              <a:buClr>
                <a:srgbClr val="FF0000"/>
              </a:buClr>
              <a:buFont typeface="+mj-lt"/>
              <a:buAutoNum type="arabicParenR"/>
              <a:defRPr/>
            </a:pPr>
            <a:r>
              <a:rPr lang="en-US" sz="2800" b="1" dirty="0" smtClean="0"/>
              <a:t>  Altruism.</a:t>
            </a:r>
          </a:p>
          <a:p>
            <a:pPr marL="514350" indent="-514350">
              <a:lnSpc>
                <a:spcPct val="150000"/>
              </a:lnSpc>
              <a:buClr>
                <a:srgbClr val="FF0000"/>
              </a:buClr>
              <a:buFont typeface="+mj-lt"/>
              <a:buAutoNum type="arabicParenR"/>
              <a:defRPr/>
            </a:pPr>
            <a:r>
              <a:rPr lang="en-US" sz="2800" b="1" dirty="0" smtClean="0"/>
              <a:t>  Integrity.</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t>Key Elements</a:t>
            </a:r>
            <a:br>
              <a:rPr lang="en-US" b="1" dirty="0"/>
            </a:br>
            <a:r>
              <a:rPr lang="en-US" b="1" dirty="0"/>
              <a:t> ( Bases of Professionalism)</a:t>
            </a:r>
          </a:p>
        </p:txBody>
      </p:sp>
      <p:sp>
        <p:nvSpPr>
          <p:cNvPr id="3" name="Content Placeholder 2"/>
          <p:cNvSpPr>
            <a:spLocks noGrp="1"/>
          </p:cNvSpPr>
          <p:nvPr>
            <p:ph idx="1"/>
          </p:nvPr>
        </p:nvSpPr>
        <p:spPr/>
        <p:txBody>
          <a:bodyPr/>
          <a:lstStyle/>
          <a:p>
            <a:pPr>
              <a:defRPr/>
            </a:pPr>
            <a:r>
              <a:rPr lang="en-US" sz="2800" dirty="0" smtClean="0">
                <a:solidFill>
                  <a:srgbClr val="0070C0"/>
                </a:solidFill>
              </a:rPr>
              <a:t>  Ethical and Legal Boundaries.</a:t>
            </a:r>
          </a:p>
          <a:p>
            <a:pPr>
              <a:defRPr/>
            </a:pPr>
            <a:endParaRPr lang="en-US" sz="2800" dirty="0" smtClean="0">
              <a:solidFill>
                <a:srgbClr val="0070C0"/>
              </a:solidFill>
            </a:endParaRPr>
          </a:p>
          <a:p>
            <a:pPr>
              <a:buFont typeface="Arial" pitchFamily="34" charset="0"/>
              <a:buChar char="•"/>
              <a:defRPr/>
            </a:pPr>
            <a:r>
              <a:rPr lang="en-US" sz="2800" dirty="0" smtClean="0">
                <a:solidFill>
                  <a:srgbClr val="0070C0"/>
                </a:solidFill>
              </a:rPr>
              <a:t>  Communication and Interpersonal Skills.</a:t>
            </a:r>
          </a:p>
          <a:p>
            <a:pPr>
              <a:buFont typeface="Arial" pitchFamily="34" charset="0"/>
              <a:buChar char="•"/>
              <a:defRPr/>
            </a:pPr>
            <a:endParaRPr lang="en-US" sz="2800" dirty="0" smtClean="0">
              <a:solidFill>
                <a:srgbClr val="0070C0"/>
              </a:solidFill>
            </a:endParaRPr>
          </a:p>
          <a:p>
            <a:pPr>
              <a:buFont typeface="Arial" pitchFamily="34" charset="0"/>
              <a:buChar char="•"/>
              <a:defRPr/>
            </a:pPr>
            <a:r>
              <a:rPr lang="en-US" sz="2800" dirty="0" smtClean="0">
                <a:solidFill>
                  <a:srgbClr val="0070C0"/>
                </a:solidFill>
              </a:rPr>
              <a:t>  Continuous Learning and Self Development.</a:t>
            </a:r>
          </a:p>
          <a:p>
            <a:pPr marL="0" indent="0">
              <a:buNone/>
              <a:defRPr/>
            </a:pPr>
            <a:endParaRPr lang="en-US" sz="2800" dirty="0" smtClean="0">
              <a:solidFill>
                <a:srgbClr val="0070C0"/>
              </a:solidFill>
            </a:endParaRPr>
          </a:p>
          <a:p>
            <a:pPr>
              <a:buFont typeface="Arial" pitchFamily="34" charset="0"/>
              <a:buChar char="•"/>
              <a:defRPr/>
            </a:pPr>
            <a:r>
              <a:rPr lang="en-US" sz="2800" dirty="0" smtClean="0">
                <a:solidFill>
                  <a:srgbClr val="0070C0"/>
                </a:solidFill>
              </a:rPr>
              <a:t>  Clinical Competence (Knowledge and Skills).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t>Excellence</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do you understand by excellence?</a:t>
            </a:r>
          </a:p>
          <a:p>
            <a:endParaRPr lang="en-US" dirty="0" smtClean="0"/>
          </a:p>
          <a:p>
            <a:r>
              <a:rPr lang="en-US" dirty="0" smtClean="0"/>
              <a:t>Examples of excellence </a:t>
            </a:r>
          </a:p>
          <a:p>
            <a:pPr marL="0" indent="0">
              <a:buNone/>
            </a:pPr>
            <a:endParaRPr lang="en-US" dirty="0" smtClean="0"/>
          </a:p>
          <a:p>
            <a:r>
              <a:rPr lang="en-US" dirty="0" smtClean="0"/>
              <a:t>How an individual becomes excellent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152400" y="1371600"/>
            <a:ext cx="8763000" cy="4779818"/>
          </a:xfrm>
        </p:spPr>
        <p:txBody>
          <a:bodyPr>
            <a:normAutofit fontScale="92500" lnSpcReduction="10000"/>
          </a:bodyPr>
          <a:lstStyle/>
          <a:p>
            <a:pPr algn="ctr">
              <a:defRPr/>
            </a:pPr>
            <a:r>
              <a:rPr lang="en-US" sz="5800" b="1" dirty="0" smtClean="0">
                <a:solidFill>
                  <a:srgbClr val="0070C0"/>
                </a:solidFill>
              </a:rPr>
              <a:t>1</a:t>
            </a:r>
            <a:r>
              <a:rPr lang="en-US" dirty="0" smtClean="0">
                <a:solidFill>
                  <a:srgbClr val="0070C0"/>
                </a:solidFill>
              </a:rPr>
              <a:t>. </a:t>
            </a:r>
          </a:p>
          <a:p>
            <a:pPr>
              <a:defRPr/>
            </a:pPr>
            <a:r>
              <a:rPr lang="en-US" b="1" u="sng" dirty="0" smtClean="0">
                <a:solidFill>
                  <a:srgbClr val="0066CC"/>
                </a:solidFill>
              </a:rPr>
              <a:t>Excellence</a:t>
            </a:r>
            <a:r>
              <a:rPr lang="en-US" dirty="0" smtClean="0"/>
              <a:t>: </a:t>
            </a:r>
            <a:r>
              <a:rPr lang="en-US" sz="2800" i="1" dirty="0" smtClean="0"/>
              <a:t>( a talent or quality that is unusually good and surpasses ordinary standards)</a:t>
            </a:r>
          </a:p>
          <a:p>
            <a:pPr>
              <a:buFont typeface="Arial" pitchFamily="34" charset="0"/>
              <a:buChar char="•"/>
              <a:defRPr/>
            </a:pPr>
            <a:r>
              <a:rPr lang="en-US" sz="2800" dirty="0" smtClean="0"/>
              <a:t> Time management /Punctuality</a:t>
            </a:r>
          </a:p>
          <a:p>
            <a:pPr>
              <a:buFont typeface="Arial" pitchFamily="34" charset="0"/>
              <a:buChar char="•"/>
              <a:defRPr/>
            </a:pPr>
            <a:r>
              <a:rPr lang="en-US" sz="2800" dirty="0" smtClean="0"/>
              <a:t> Positive attitude ( enjoy work).</a:t>
            </a:r>
          </a:p>
          <a:p>
            <a:pPr>
              <a:buFont typeface="Arial" pitchFamily="34" charset="0"/>
              <a:buChar char="•"/>
              <a:defRPr/>
            </a:pPr>
            <a:r>
              <a:rPr lang="en-US" sz="2800" dirty="0" smtClean="0"/>
              <a:t> Commitment to life long learning, to exceed ordinary expectations.</a:t>
            </a:r>
          </a:p>
          <a:p>
            <a:pPr>
              <a:buFont typeface="Arial" pitchFamily="34" charset="0"/>
              <a:buChar char="•"/>
              <a:defRPr/>
            </a:pPr>
            <a:r>
              <a:rPr lang="en-US" sz="2800" dirty="0" smtClean="0"/>
              <a:t> Confidentiality.</a:t>
            </a:r>
          </a:p>
          <a:p>
            <a:pPr>
              <a:buFont typeface="Arial" pitchFamily="34" charset="0"/>
              <a:buChar char="•"/>
              <a:defRPr/>
            </a:pPr>
            <a:r>
              <a:rPr lang="en-US" sz="2800" dirty="0" smtClean="0"/>
              <a:t> Consider the language and culture of work.</a:t>
            </a:r>
          </a:p>
          <a:p>
            <a:pPr>
              <a:buFont typeface="Arial" pitchFamily="34" charset="0"/>
              <a:buChar char="•"/>
              <a:defRPr/>
            </a:pPr>
            <a:r>
              <a:rPr lang="en-US" sz="2800" dirty="0" smtClean="0"/>
              <a:t> Give the best of your talents and skills.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t>Humanism</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does humanism mean?</a:t>
            </a:r>
          </a:p>
          <a:p>
            <a:endParaRPr lang="en-US" dirty="0"/>
          </a:p>
          <a:p>
            <a:r>
              <a:rPr lang="en-US" dirty="0" smtClean="0"/>
              <a:t>What are the differences between professionalism and humanism?</a:t>
            </a:r>
          </a:p>
          <a:p>
            <a:endParaRPr lang="en-US" dirty="0" smtClean="0"/>
          </a:p>
          <a:p>
            <a:r>
              <a:rPr lang="en-US" dirty="0" smtClean="0"/>
              <a:t>Examples of humanism</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457200" y="1524000"/>
            <a:ext cx="8229600" cy="4953000"/>
          </a:xfrm>
        </p:spPr>
        <p:txBody>
          <a:bodyPr>
            <a:normAutofit/>
          </a:bodyPr>
          <a:lstStyle/>
          <a:p>
            <a:pPr algn="ctr"/>
            <a:r>
              <a:rPr lang="en-US" sz="5400" b="1" dirty="0" smtClean="0">
                <a:solidFill>
                  <a:srgbClr val="0070C0"/>
                </a:solidFill>
              </a:rPr>
              <a:t>2</a:t>
            </a:r>
            <a:r>
              <a:rPr lang="en-US" dirty="0" smtClean="0">
                <a:solidFill>
                  <a:srgbClr val="0070C0"/>
                </a:solidFill>
              </a:rPr>
              <a:t>. </a:t>
            </a:r>
          </a:p>
          <a:p>
            <a:r>
              <a:rPr lang="en-US" b="1" u="sng" dirty="0" smtClean="0">
                <a:solidFill>
                  <a:srgbClr val="0066CC"/>
                </a:solidFill>
              </a:rPr>
              <a:t>Humanism</a:t>
            </a:r>
            <a:r>
              <a:rPr lang="en-US" b="1" dirty="0" smtClean="0">
                <a:solidFill>
                  <a:srgbClr val="0066CC"/>
                </a:solidFill>
              </a:rPr>
              <a:t>:</a:t>
            </a:r>
          </a:p>
          <a:p>
            <a:pPr>
              <a:buFont typeface="Arial" charset="0"/>
              <a:buChar char="•"/>
            </a:pPr>
            <a:r>
              <a:rPr lang="en-US" sz="2800" dirty="0" smtClean="0"/>
              <a:t> Empathy &amp; Compassion.</a:t>
            </a:r>
          </a:p>
          <a:p>
            <a:pPr>
              <a:buFont typeface="Arial" charset="0"/>
              <a:buChar char="•"/>
            </a:pPr>
            <a:r>
              <a:rPr lang="en-US" sz="2800" dirty="0" smtClean="0"/>
              <a:t> Encouragement.</a:t>
            </a:r>
          </a:p>
          <a:p>
            <a:pPr>
              <a:buFont typeface="Arial" charset="0"/>
              <a:buChar char="•"/>
            </a:pPr>
            <a:r>
              <a:rPr lang="en-US" sz="2800" dirty="0" smtClean="0"/>
              <a:t> Support.</a:t>
            </a:r>
          </a:p>
          <a:p>
            <a:pPr>
              <a:buFont typeface="Arial" charset="0"/>
              <a:buChar char="•"/>
            </a:pPr>
            <a:r>
              <a:rPr lang="en-US" sz="2800" dirty="0" smtClean="0"/>
              <a:t> Love and care.</a:t>
            </a:r>
          </a:p>
          <a:p>
            <a:pPr>
              <a:buFont typeface="Arial" charset="0"/>
              <a:buChar char="•"/>
            </a:pPr>
            <a:r>
              <a:rPr lang="en-US" sz="2800" dirty="0" smtClean="0"/>
              <a:t> Positive attitude.</a:t>
            </a:r>
          </a:p>
          <a:p>
            <a:pPr>
              <a:buFont typeface="Arial" charset="0"/>
              <a:buChar char="•"/>
            </a:pPr>
            <a:r>
              <a:rPr lang="en-US" sz="2800" dirty="0" smtClean="0"/>
              <a:t> Values and integrity.</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t>Humanism –</a:t>
            </a:r>
            <a:r>
              <a:rPr lang="en-US" dirty="0" smtClean="0"/>
              <a:t>cont.</a:t>
            </a:r>
            <a:endParaRPr lang="en-US" dirty="0"/>
          </a:p>
        </p:txBody>
      </p:sp>
      <p:sp>
        <p:nvSpPr>
          <p:cNvPr id="3" name="Content Placeholder 2"/>
          <p:cNvSpPr>
            <a:spLocks noGrp="1"/>
          </p:cNvSpPr>
          <p:nvPr>
            <p:ph idx="1"/>
          </p:nvPr>
        </p:nvSpPr>
        <p:spPr/>
        <p:txBody>
          <a:bodyPr/>
          <a:lstStyle/>
          <a:p>
            <a:r>
              <a:rPr lang="en-US" b="1" dirty="0" smtClean="0">
                <a:solidFill>
                  <a:srgbClr val="002060"/>
                </a:solidFill>
              </a:rPr>
              <a:t>Professionalism</a:t>
            </a:r>
            <a:r>
              <a:rPr lang="en-US" dirty="0" smtClean="0"/>
              <a:t> is a way of acting. It comprises  a set of observable </a:t>
            </a:r>
            <a:r>
              <a:rPr lang="en-US" dirty="0" err="1" smtClean="0"/>
              <a:t>behaviours</a:t>
            </a:r>
            <a:r>
              <a:rPr lang="en-US" dirty="0" smtClean="0"/>
              <a:t>.</a:t>
            </a:r>
          </a:p>
          <a:p>
            <a:endParaRPr lang="en-US" dirty="0" smtClean="0"/>
          </a:p>
          <a:p>
            <a:r>
              <a:rPr lang="en-US" b="1" dirty="0" smtClean="0">
                <a:solidFill>
                  <a:srgbClr val="002060"/>
                </a:solidFill>
              </a:rPr>
              <a:t>Humanism</a:t>
            </a:r>
            <a:r>
              <a:rPr lang="en-US" dirty="0" smtClean="0"/>
              <a:t> is a way of being. It comprises a set of deep-seated personal convections about one’s obligations to others especially others in need.</a:t>
            </a:r>
          </a:p>
          <a:p>
            <a:pPr marL="0" indent="0">
              <a:buNone/>
            </a:pPr>
            <a:endParaRPr lang="en-US" dirty="0" smtClean="0"/>
          </a:p>
          <a:p>
            <a:pPr>
              <a:buNone/>
            </a:pPr>
            <a:r>
              <a:rPr lang="en-US" b="1" dirty="0" smtClean="0">
                <a:solidFill>
                  <a:srgbClr val="002060"/>
                </a:solidFill>
              </a:rPr>
              <a:t>   Humanism</a:t>
            </a:r>
            <a:r>
              <a:rPr lang="en-US" dirty="0" smtClean="0"/>
              <a:t> manifested as : altruism, duty, integrity, respect for others and compassion.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6527"/>
            <a:ext cx="8229600" cy="1143000"/>
          </a:xfrm>
        </p:spPr>
        <p:txBody>
          <a:bodyPr>
            <a:normAutofit fontScale="90000"/>
          </a:bodyPr>
          <a:lstStyle/>
          <a:p>
            <a:pPr algn="ctr"/>
            <a:r>
              <a:rPr lang="en-US" sz="4500" b="1" dirty="0"/>
              <a:t>Professionalism </a:t>
            </a:r>
            <a:r>
              <a:rPr lang="en-US" sz="4500" b="1" dirty="0" smtClean="0"/>
              <a:t>Course</a:t>
            </a:r>
            <a:br>
              <a:rPr lang="en-US" sz="4500" b="1" dirty="0" smtClean="0"/>
            </a:br>
            <a:r>
              <a:rPr lang="en-US" sz="4500" b="1" dirty="0" smtClean="0">
                <a:solidFill>
                  <a:srgbClr val="FF0000"/>
                </a:solidFill>
              </a:rPr>
              <a:t>INTRODUCTION</a:t>
            </a:r>
            <a:r>
              <a:rPr lang="en-US" sz="4500" b="1" dirty="0" smtClean="0"/>
              <a:t> </a:t>
            </a:r>
            <a:endParaRPr lang="en-US" sz="4500" b="1" dirty="0"/>
          </a:p>
        </p:txBody>
      </p:sp>
      <p:sp>
        <p:nvSpPr>
          <p:cNvPr id="3" name="Content Placeholder 2"/>
          <p:cNvSpPr>
            <a:spLocks noGrp="1"/>
          </p:cNvSpPr>
          <p:nvPr>
            <p:ph idx="1"/>
          </p:nvPr>
        </p:nvSpPr>
        <p:spPr/>
        <p:txBody>
          <a:bodyPr/>
          <a:lstStyle/>
          <a:p>
            <a:r>
              <a:rPr lang="en-US" b="1" dirty="0" smtClean="0"/>
              <a:t>Course title         :      Professionalism</a:t>
            </a:r>
          </a:p>
          <a:p>
            <a:r>
              <a:rPr lang="en-US" b="1" dirty="0" smtClean="0"/>
              <a:t>Code &amp; number  :     SKL 221</a:t>
            </a:r>
          </a:p>
          <a:p>
            <a:r>
              <a:rPr lang="en-US" b="1" dirty="0" smtClean="0"/>
              <a:t>Target                   :      Second year medical students</a:t>
            </a:r>
          </a:p>
          <a:p>
            <a:r>
              <a:rPr lang="en-US" b="1" dirty="0" smtClean="0"/>
              <a:t>Course duration  :    One year</a:t>
            </a:r>
          </a:p>
          <a:p>
            <a:r>
              <a:rPr lang="en-US" b="1" dirty="0" smtClean="0"/>
              <a:t>Credit hours         :    6</a:t>
            </a:r>
            <a:endParaRPr lang="en-US"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a:t>Respect</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does respect mean?</a:t>
            </a:r>
          </a:p>
          <a:p>
            <a:endParaRPr lang="en-US" dirty="0" smtClean="0"/>
          </a:p>
          <a:p>
            <a:r>
              <a:rPr lang="en-US" dirty="0" smtClean="0"/>
              <a:t>Examples of respect</a:t>
            </a:r>
          </a:p>
          <a:p>
            <a:pPr marL="0" indent="0">
              <a:buNone/>
            </a:pPr>
            <a:endParaRPr lang="en-US" dirty="0" smtClean="0"/>
          </a:p>
          <a:p>
            <a:r>
              <a:rPr lang="en-US" dirty="0" smtClean="0"/>
              <a:t>Why respect is important?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855"/>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304800" y="1371600"/>
            <a:ext cx="8645236" cy="4876800"/>
          </a:xfrm>
        </p:spPr>
        <p:txBody>
          <a:bodyPr>
            <a:normAutofit/>
          </a:bodyPr>
          <a:lstStyle/>
          <a:p>
            <a:pPr algn="ctr"/>
            <a:r>
              <a:rPr lang="en-US" sz="6400" b="1" dirty="0" smtClean="0">
                <a:solidFill>
                  <a:srgbClr val="0070C0"/>
                </a:solidFill>
              </a:rPr>
              <a:t>3</a:t>
            </a:r>
            <a:r>
              <a:rPr lang="en-US" dirty="0" smtClean="0">
                <a:solidFill>
                  <a:srgbClr val="0070C0"/>
                </a:solidFill>
              </a:rPr>
              <a:t>. </a:t>
            </a:r>
          </a:p>
          <a:p>
            <a:r>
              <a:rPr lang="en-US" b="1" u="sng" dirty="0" smtClean="0">
                <a:solidFill>
                  <a:srgbClr val="0070C0"/>
                </a:solidFill>
              </a:rPr>
              <a:t>Respect</a:t>
            </a:r>
            <a:r>
              <a:rPr lang="en-US" b="1" dirty="0" smtClean="0">
                <a:solidFill>
                  <a:srgbClr val="0070C0"/>
                </a:solidFill>
              </a:rPr>
              <a:t>: </a:t>
            </a:r>
          </a:p>
          <a:p>
            <a:pPr>
              <a:buFont typeface="Arial" charset="0"/>
              <a:buChar char="•"/>
            </a:pPr>
            <a:r>
              <a:rPr lang="en-US" dirty="0" smtClean="0">
                <a:solidFill>
                  <a:srgbClr val="0070C0"/>
                </a:solidFill>
              </a:rPr>
              <a:t> </a:t>
            </a:r>
            <a:r>
              <a:rPr lang="en-US" sz="2800" dirty="0" smtClean="0"/>
              <a:t>Respect patients, patients’ families, colleagues, and other healthcare professionals.</a:t>
            </a:r>
          </a:p>
          <a:p>
            <a:pPr>
              <a:buFont typeface="Arial" charset="0"/>
              <a:buChar char="•"/>
            </a:pPr>
            <a:r>
              <a:rPr lang="en-US" sz="2800" dirty="0" smtClean="0"/>
              <a:t> Treat patients with dignity and respect.</a:t>
            </a:r>
          </a:p>
          <a:p>
            <a:pPr>
              <a:buFont typeface="Arial" charset="0"/>
              <a:buChar char="•"/>
            </a:pPr>
            <a:r>
              <a:rPr lang="en-US" sz="2800" dirty="0" smtClean="0"/>
              <a:t> Demonstrated good attitude and effective communication.</a:t>
            </a:r>
          </a:p>
          <a:p>
            <a:pPr>
              <a:buFont typeface="Arial" charset="0"/>
              <a:buChar char="•"/>
            </a:pPr>
            <a:r>
              <a:rPr lang="en-US" sz="2800" dirty="0" smtClean="0"/>
              <a:t>  Respect all patients in the same way regardless to their social status.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t>Respect also includes:</a:t>
            </a:r>
            <a:endParaRPr lang="en-US" b="1" dirty="0"/>
          </a:p>
        </p:txBody>
      </p:sp>
      <p:sp>
        <p:nvSpPr>
          <p:cNvPr id="3" name="Content Placeholder 2"/>
          <p:cNvSpPr>
            <a:spLocks noGrp="1"/>
          </p:cNvSpPr>
          <p:nvPr>
            <p:ph idx="1"/>
          </p:nvPr>
        </p:nvSpPr>
        <p:spPr/>
        <p:txBody>
          <a:bodyPr/>
          <a:lstStyle/>
          <a:p>
            <a:r>
              <a:rPr lang="en-US" dirty="0" smtClean="0"/>
              <a:t>Respect for the feeling of others</a:t>
            </a:r>
          </a:p>
          <a:p>
            <a:endParaRPr lang="en-US" dirty="0" smtClean="0"/>
          </a:p>
          <a:p>
            <a:r>
              <a:rPr lang="en-US" dirty="0" smtClean="0"/>
              <a:t>Respect for differences</a:t>
            </a:r>
          </a:p>
          <a:p>
            <a:endParaRPr lang="en-US" dirty="0" smtClean="0"/>
          </a:p>
          <a:p>
            <a:r>
              <a:rPr lang="en-US" dirty="0" smtClean="0"/>
              <a:t>Respect for rules</a:t>
            </a:r>
          </a:p>
          <a:p>
            <a:pPr marL="0" indent="0">
              <a:buNone/>
            </a:pPr>
            <a:endParaRPr lang="en-US" dirty="0" smtClean="0"/>
          </a:p>
          <a:p>
            <a:r>
              <a:rPr lang="en-US" dirty="0" smtClean="0"/>
              <a:t>Self-respect.</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t>Accountability</a:t>
            </a:r>
            <a:endParaRPr lang="en-US" b="1" dirty="0"/>
          </a:p>
        </p:txBody>
      </p:sp>
      <p:sp>
        <p:nvSpPr>
          <p:cNvPr id="3" name="Content Placeholder 2"/>
          <p:cNvSpPr>
            <a:spLocks noGrp="1"/>
          </p:cNvSpPr>
          <p:nvPr>
            <p:ph idx="1"/>
          </p:nvPr>
        </p:nvSpPr>
        <p:spPr/>
        <p:txBody>
          <a:bodyPr/>
          <a:lstStyle/>
          <a:p>
            <a:r>
              <a:rPr lang="en-US" dirty="0" smtClean="0"/>
              <a:t>What is the meaning of accountability?</a:t>
            </a:r>
          </a:p>
          <a:p>
            <a:endParaRPr lang="en-US" dirty="0" smtClean="0"/>
          </a:p>
          <a:p>
            <a:r>
              <a:rPr lang="en-US" dirty="0" smtClean="0"/>
              <a:t>Why accountability is important for a professional?</a:t>
            </a:r>
          </a:p>
          <a:p>
            <a:pPr marL="0" indent="0">
              <a:buNone/>
            </a:pPr>
            <a:endParaRPr lang="en-US" dirty="0" smtClean="0"/>
          </a:p>
          <a:p>
            <a:r>
              <a:rPr lang="en-US" dirty="0" smtClean="0"/>
              <a:t>Examples of an accountable individual</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152400" y="1371600"/>
            <a:ext cx="8839200" cy="5105400"/>
          </a:xfrm>
        </p:spPr>
        <p:txBody>
          <a:bodyPr>
            <a:normAutofit fontScale="92500" lnSpcReduction="20000"/>
          </a:bodyPr>
          <a:lstStyle/>
          <a:p>
            <a:pPr algn="ctr">
              <a:defRPr/>
            </a:pPr>
            <a:r>
              <a:rPr lang="en-US" sz="5400" dirty="0" smtClean="0">
                <a:solidFill>
                  <a:srgbClr val="0070C0"/>
                </a:solidFill>
              </a:rPr>
              <a:t>4</a:t>
            </a:r>
            <a:r>
              <a:rPr lang="en-US" dirty="0" smtClean="0">
                <a:solidFill>
                  <a:srgbClr val="0070C0"/>
                </a:solidFill>
              </a:rPr>
              <a:t>. </a:t>
            </a:r>
          </a:p>
          <a:p>
            <a:pPr>
              <a:defRPr/>
            </a:pPr>
            <a:r>
              <a:rPr lang="en-US" b="1" u="sng" dirty="0" smtClean="0">
                <a:solidFill>
                  <a:srgbClr val="0070C0"/>
                </a:solidFill>
              </a:rPr>
              <a:t>Accountability</a:t>
            </a:r>
            <a:r>
              <a:rPr lang="en-US" b="1" dirty="0" smtClean="0">
                <a:solidFill>
                  <a:srgbClr val="0070C0"/>
                </a:solidFill>
              </a:rPr>
              <a:t>:</a:t>
            </a:r>
          </a:p>
          <a:p>
            <a:pPr>
              <a:lnSpc>
                <a:spcPct val="200000"/>
              </a:lnSpc>
              <a:buFont typeface="Arial" pitchFamily="34" charset="0"/>
              <a:buChar char="•"/>
              <a:defRPr/>
            </a:pPr>
            <a:r>
              <a:rPr lang="en-US" sz="2800" dirty="0" smtClean="0"/>
              <a:t>Accept responsibility.</a:t>
            </a:r>
          </a:p>
          <a:p>
            <a:pPr>
              <a:lnSpc>
                <a:spcPct val="200000"/>
              </a:lnSpc>
              <a:buFont typeface="Arial" pitchFamily="34" charset="0"/>
              <a:buChar char="•"/>
              <a:defRPr/>
            </a:pPr>
            <a:r>
              <a:rPr lang="en-US" sz="2800" dirty="0" smtClean="0"/>
              <a:t>Avoid the business of blaming others, circumstances or how much you are busy.</a:t>
            </a:r>
          </a:p>
          <a:p>
            <a:pPr>
              <a:lnSpc>
                <a:spcPct val="200000"/>
              </a:lnSpc>
            </a:pPr>
            <a:r>
              <a:rPr lang="en-US" dirty="0" smtClean="0"/>
              <a:t>Addressing the health needs of the public</a:t>
            </a:r>
          </a:p>
          <a:p>
            <a:pPr>
              <a:lnSpc>
                <a:spcPct val="200000"/>
              </a:lnSpc>
            </a:pPr>
            <a:r>
              <a:rPr lang="en-US" dirty="0" smtClean="0"/>
              <a:t>Adhering to medicine’s precepts.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pPr algn="ctr"/>
            <a:r>
              <a:rPr lang="en-US" b="1" dirty="0" smtClean="0"/>
              <a:t>Altruism</a:t>
            </a:r>
            <a:r>
              <a:rPr lang="en-US" dirty="0" smtClean="0"/>
              <a:t> </a:t>
            </a:r>
            <a:endParaRPr lang="en-US" dirty="0"/>
          </a:p>
        </p:txBody>
      </p:sp>
      <p:sp>
        <p:nvSpPr>
          <p:cNvPr id="3" name="Content Placeholder 2"/>
          <p:cNvSpPr>
            <a:spLocks noGrp="1"/>
          </p:cNvSpPr>
          <p:nvPr>
            <p:ph idx="1"/>
          </p:nvPr>
        </p:nvSpPr>
        <p:spPr/>
        <p:txBody>
          <a:bodyPr/>
          <a:lstStyle/>
          <a:p>
            <a:r>
              <a:rPr lang="en-US" dirty="0" smtClean="0"/>
              <a:t>What does  altruism  mean?</a:t>
            </a:r>
          </a:p>
          <a:p>
            <a:endParaRPr lang="en-US" dirty="0" smtClean="0"/>
          </a:p>
          <a:p>
            <a:r>
              <a:rPr lang="en-US" dirty="0" smtClean="0"/>
              <a:t>Examples of  altruism</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b="1" dirty="0" smtClean="0"/>
              <a:t>Altruism </a:t>
            </a:r>
            <a:endParaRPr lang="en-US" b="1" dirty="0"/>
          </a:p>
        </p:txBody>
      </p:sp>
      <p:sp>
        <p:nvSpPr>
          <p:cNvPr id="3" name="Content Placeholder 2"/>
          <p:cNvSpPr>
            <a:spLocks noGrp="1"/>
          </p:cNvSpPr>
          <p:nvPr>
            <p:ph idx="1"/>
          </p:nvPr>
        </p:nvSpPr>
        <p:spPr/>
        <p:txBody>
          <a:bodyPr/>
          <a:lstStyle/>
          <a:p>
            <a:r>
              <a:rPr lang="en-US" sz="2800" dirty="0">
                <a:ea typeface="ＭＳ Ｐゴシック" charset="-128"/>
              </a:rPr>
              <a:t>The roots of the word “altruism” is from the Latin word alter, meaning “other”, meaning to look after others and help them.   </a:t>
            </a:r>
          </a:p>
          <a:p>
            <a:endParaRPr lang="en-US" sz="2800" dirty="0" smtClean="0">
              <a:ea typeface="ＭＳ Ｐゴシック" charset="-128"/>
            </a:endParaRPr>
          </a:p>
          <a:p>
            <a:r>
              <a:rPr lang="en-US" sz="2800" dirty="0" smtClean="0">
                <a:ea typeface="ＭＳ Ｐゴシック" charset="-128"/>
              </a:rPr>
              <a:t>To go beyond the call duty to help meeting the needs of others. In other words, to put the duty and patient care ahead of your own needs. The sense of “giving” of oneself in patient care.</a:t>
            </a:r>
          </a:p>
          <a:p>
            <a:pPr>
              <a:buNone/>
            </a:pPr>
            <a:endParaRPr lang="en-US" sz="2800" dirty="0" smtClean="0">
              <a:ea typeface="ＭＳ Ｐゴシック" charset="-128"/>
            </a:endParaRPr>
          </a:p>
          <a:p>
            <a:endParaRPr lang="en-US" sz="2800" dirty="0" smtClean="0">
              <a:ea typeface="ＭＳ Ｐゴシック" charset="-128"/>
            </a:endParaRP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152400" y="1219200"/>
            <a:ext cx="8866909" cy="4953000"/>
          </a:xfrm>
        </p:spPr>
        <p:txBody>
          <a:bodyPr>
            <a:normAutofit/>
          </a:bodyPr>
          <a:lstStyle/>
          <a:p>
            <a:pPr algn="ctr">
              <a:defRPr/>
            </a:pPr>
            <a:r>
              <a:rPr lang="en-US" sz="5400" dirty="0" smtClean="0">
                <a:solidFill>
                  <a:srgbClr val="0070C0"/>
                </a:solidFill>
              </a:rPr>
              <a:t>5</a:t>
            </a:r>
            <a:r>
              <a:rPr lang="en-US" sz="6400" dirty="0" smtClean="0">
                <a:solidFill>
                  <a:srgbClr val="0070C0"/>
                </a:solidFill>
              </a:rPr>
              <a:t>. </a:t>
            </a:r>
          </a:p>
          <a:p>
            <a:pPr>
              <a:defRPr/>
            </a:pPr>
            <a:r>
              <a:rPr lang="en-US" b="1" u="sng" dirty="0" err="1" smtClean="0">
                <a:solidFill>
                  <a:srgbClr val="0070C0"/>
                </a:solidFill>
              </a:rPr>
              <a:t>Alturism</a:t>
            </a:r>
            <a:r>
              <a:rPr lang="en-US" b="1" dirty="0" smtClean="0">
                <a:solidFill>
                  <a:srgbClr val="0070C0"/>
                </a:solidFill>
              </a:rPr>
              <a:t>:  </a:t>
            </a:r>
          </a:p>
          <a:p>
            <a:pPr>
              <a:buFont typeface="Arial" pitchFamily="34" charset="0"/>
              <a:buChar char="•"/>
              <a:defRPr/>
            </a:pPr>
            <a:r>
              <a:rPr lang="en-US" sz="2800" dirty="0" smtClean="0"/>
              <a:t>Put the patients’ interest first. </a:t>
            </a:r>
          </a:p>
          <a:p>
            <a:pPr marL="0" indent="0">
              <a:buNone/>
              <a:defRPr/>
            </a:pPr>
            <a:endParaRPr lang="en-US" sz="2800" dirty="0" smtClean="0"/>
          </a:p>
          <a:p>
            <a:pPr>
              <a:buFont typeface="Arial" pitchFamily="34" charset="0"/>
              <a:buChar char="•"/>
              <a:defRPr/>
            </a:pPr>
            <a:r>
              <a:rPr lang="en-US" sz="2800" dirty="0" smtClean="0"/>
              <a:t>Avoid any conflict between your needs and the   patients’ rights. </a:t>
            </a:r>
          </a:p>
          <a:p>
            <a:pPr marL="0" indent="0">
              <a:buNone/>
              <a:defRPr/>
            </a:pPr>
            <a:endParaRPr lang="en-US" sz="2800" dirty="0" smtClean="0"/>
          </a:p>
          <a:p>
            <a:pPr>
              <a:buFont typeface="Arial" pitchFamily="34" charset="0"/>
              <a:buChar char="•"/>
              <a:defRPr/>
            </a:pPr>
            <a:r>
              <a:rPr lang="en-US" sz="2800" dirty="0" smtClean="0"/>
              <a:t>Give full commitment to your patient.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b="1" dirty="0" smtClean="0"/>
              <a:t>Integrity</a:t>
            </a:r>
            <a:endParaRPr lang="en-US" b="1" dirty="0"/>
          </a:p>
        </p:txBody>
      </p:sp>
      <p:sp>
        <p:nvSpPr>
          <p:cNvPr id="3" name="Content Placeholder 2"/>
          <p:cNvSpPr>
            <a:spLocks noGrp="1"/>
          </p:cNvSpPr>
          <p:nvPr>
            <p:ph idx="1"/>
          </p:nvPr>
        </p:nvSpPr>
        <p:spPr/>
        <p:txBody>
          <a:bodyPr/>
          <a:lstStyle/>
          <a:p>
            <a:r>
              <a:rPr lang="en-US" dirty="0" smtClean="0"/>
              <a:t>What does integrity mean?</a:t>
            </a:r>
          </a:p>
          <a:p>
            <a:pPr marL="0" indent="0">
              <a:buNone/>
            </a:pPr>
            <a:endParaRPr lang="en-US" dirty="0" smtClean="0"/>
          </a:p>
          <a:p>
            <a:r>
              <a:rPr lang="en-US" dirty="0" smtClean="0"/>
              <a:t>Examples of integrity from day to day practices.</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pPr algn="ctr"/>
            <a:r>
              <a:rPr lang="en-US" b="1" dirty="0" smtClean="0"/>
              <a:t>Integrity</a:t>
            </a:r>
            <a:r>
              <a:rPr lang="en-US" dirty="0" smtClean="0"/>
              <a:t> </a:t>
            </a:r>
            <a:endParaRPr lang="en-US" dirty="0"/>
          </a:p>
        </p:txBody>
      </p:sp>
      <p:sp>
        <p:nvSpPr>
          <p:cNvPr id="3" name="Content Placeholder 2"/>
          <p:cNvSpPr>
            <a:spLocks noGrp="1"/>
          </p:cNvSpPr>
          <p:nvPr>
            <p:ph idx="1"/>
          </p:nvPr>
        </p:nvSpPr>
        <p:spPr>
          <a:xfrm>
            <a:off x="152400" y="1219200"/>
            <a:ext cx="8866909" cy="5181600"/>
          </a:xfrm>
        </p:spPr>
        <p:txBody>
          <a:bodyPr>
            <a:noAutofit/>
          </a:bodyPr>
          <a:lstStyle/>
          <a:p>
            <a:pPr algn="ctr"/>
            <a:r>
              <a:rPr lang="en-US" sz="2400" dirty="0" smtClean="0">
                <a:ea typeface="ＭＳ Ｐゴシック" charset="-128"/>
              </a:rPr>
              <a:t>Integrity evolved from the Latin adjective “</a:t>
            </a:r>
            <a:r>
              <a:rPr lang="en-US" sz="2400" i="1" dirty="0" smtClean="0">
                <a:ea typeface="ＭＳ Ｐゴシック" charset="-128"/>
              </a:rPr>
              <a:t>integer” </a:t>
            </a:r>
            <a:r>
              <a:rPr lang="en-US" sz="2400" dirty="0" smtClean="0">
                <a:ea typeface="ＭＳ Ｐゴシック" charset="-128"/>
              </a:rPr>
              <a:t>meaning the inner sense of “wholeness” as represented by a number of values such as honesty, trustworthy, fairness, and no favoritism.</a:t>
            </a:r>
          </a:p>
          <a:p>
            <a:pPr algn="ctr"/>
            <a:endParaRPr lang="en-US" sz="2400" dirty="0" smtClean="0">
              <a:ea typeface="ＭＳ Ｐゴシック" charset="-128"/>
            </a:endParaRPr>
          </a:p>
          <a:p>
            <a:pPr>
              <a:buFont typeface="Arial" pitchFamily="34" charset="0"/>
              <a:buChar char="•"/>
            </a:pPr>
            <a:r>
              <a:rPr lang="en-US" sz="2400" dirty="0" smtClean="0">
                <a:ea typeface="ＭＳ Ｐゴシック" charset="-128"/>
              </a:rPr>
              <a:t>Highest standards of </a:t>
            </a:r>
            <a:r>
              <a:rPr lang="en-US" sz="2400" dirty="0" err="1" smtClean="0">
                <a:ea typeface="ＭＳ Ｐゴシック" charset="-128"/>
              </a:rPr>
              <a:t>behaviour</a:t>
            </a:r>
            <a:r>
              <a:rPr lang="en-US" sz="2400" dirty="0" smtClean="0">
                <a:ea typeface="ＭＳ Ｐゴシック" charset="-128"/>
              </a:rPr>
              <a:t>.( </a:t>
            </a:r>
            <a:r>
              <a:rPr lang="en-US" sz="2400" dirty="0">
                <a:ea typeface="ＭＳ Ｐゴシック" charset="-128"/>
              </a:rPr>
              <a:t>Being fair, honest and </a:t>
            </a:r>
            <a:r>
              <a:rPr lang="en-US" sz="2400" dirty="0" smtClean="0">
                <a:ea typeface="ＭＳ Ｐゴシック" charset="-128"/>
              </a:rPr>
              <a:t>truthful)</a:t>
            </a:r>
            <a:endParaRPr lang="en-US" sz="2400" dirty="0">
              <a:ea typeface="ＭＳ Ｐゴシック" charset="-128"/>
            </a:endParaRPr>
          </a:p>
          <a:p>
            <a:pPr>
              <a:buFont typeface="Arial" pitchFamily="34" charset="0"/>
              <a:buChar char="•"/>
            </a:pPr>
            <a:endParaRPr lang="en-US" sz="2400" dirty="0" smtClean="0">
              <a:ea typeface="ＭＳ Ｐゴシック" charset="-128"/>
            </a:endParaRPr>
          </a:p>
          <a:p>
            <a:pPr>
              <a:buFont typeface="Arial" pitchFamily="34" charset="0"/>
              <a:buChar char="•"/>
            </a:pPr>
            <a:r>
              <a:rPr lang="en-US" sz="2400" dirty="0" smtClean="0">
                <a:ea typeface="ＭＳ Ｐゴシック" charset="-128"/>
              </a:rPr>
              <a:t>Avoidance of relationships that allow personal gain to supersede the best interest of patients.</a:t>
            </a:r>
          </a:p>
          <a:p>
            <a:pPr>
              <a:buNone/>
            </a:pPr>
            <a:r>
              <a:rPr lang="en-US" sz="2000" dirty="0" smtClean="0">
                <a:solidFill>
                  <a:srgbClr val="898989"/>
                </a:solidFill>
                <a:ea typeface="ＭＳ Ｐゴシック" charset="-128"/>
              </a:rPr>
              <a:t> </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pPr algn="ctr"/>
            <a:r>
              <a:rPr lang="en-US" b="1" dirty="0"/>
              <a:t>Professionalism Course</a:t>
            </a:r>
            <a:r>
              <a:rPr lang="en-US" b="1" dirty="0" smtClean="0"/>
              <a:t/>
            </a:r>
            <a:br>
              <a:rPr lang="en-US" b="1" dirty="0" smtClean="0"/>
            </a:br>
            <a:endParaRPr lang="en-US" b="1" dirty="0"/>
          </a:p>
        </p:txBody>
      </p:sp>
      <p:sp>
        <p:nvSpPr>
          <p:cNvPr id="3" name="Content Placeholder 2"/>
          <p:cNvSpPr>
            <a:spLocks noGrp="1"/>
          </p:cNvSpPr>
          <p:nvPr>
            <p:ph idx="1"/>
          </p:nvPr>
        </p:nvSpPr>
        <p:spPr/>
        <p:txBody>
          <a:bodyPr/>
          <a:lstStyle/>
          <a:p>
            <a:endParaRPr lang="en-US" b="1" dirty="0" smtClean="0"/>
          </a:p>
          <a:p>
            <a:r>
              <a:rPr lang="en-US" b="1" dirty="0" smtClean="0"/>
              <a:t>Chair person :  Prof. </a:t>
            </a:r>
            <a:r>
              <a:rPr lang="en-US" b="1" dirty="0" err="1" smtClean="0"/>
              <a:t>Hanan</a:t>
            </a:r>
            <a:r>
              <a:rPr lang="en-US" b="1" dirty="0" smtClean="0"/>
              <a:t> Habib</a:t>
            </a:r>
          </a:p>
          <a:p>
            <a:endParaRPr lang="en-US" b="1" dirty="0" smtClean="0"/>
          </a:p>
          <a:p>
            <a:r>
              <a:rPr lang="en-US" b="1" dirty="0" smtClean="0"/>
              <a:t>Co-chair :          Dr. Kamran Sattar</a:t>
            </a:r>
          </a:p>
          <a:p>
            <a:endParaRPr lang="en-US" b="1" dirty="0" smtClean="0"/>
          </a:p>
          <a:p>
            <a:r>
              <a:rPr lang="en-US" b="1" u="sng" dirty="0" smtClean="0"/>
              <a:t>Members </a:t>
            </a:r>
            <a:r>
              <a:rPr lang="en-US" b="1" dirty="0" smtClean="0"/>
              <a:t>:</a:t>
            </a:r>
          </a:p>
          <a:p>
            <a:pPr>
              <a:buNone/>
            </a:pPr>
            <a:r>
              <a:rPr lang="en-US" b="1" dirty="0" smtClean="0"/>
              <a:t>				Dr. </a:t>
            </a:r>
            <a:r>
              <a:rPr lang="en-US" b="1" dirty="0" err="1" smtClean="0"/>
              <a:t>Hala</a:t>
            </a:r>
            <a:r>
              <a:rPr lang="en-US" b="1" dirty="0" smtClean="0"/>
              <a:t> </a:t>
            </a:r>
            <a:r>
              <a:rPr lang="en-US" b="1" dirty="0" err="1" smtClean="0"/>
              <a:t>Kfoury</a:t>
            </a:r>
            <a:endParaRPr lang="en-US" b="1" dirty="0" smtClean="0"/>
          </a:p>
          <a:p>
            <a:pPr>
              <a:buNone/>
            </a:pPr>
            <a:r>
              <a:rPr lang="en-US" b="1" dirty="0" smtClean="0"/>
              <a:t>             		Dr. Ali </a:t>
            </a:r>
            <a:r>
              <a:rPr lang="en-US" b="1" dirty="0" err="1" smtClean="0"/>
              <a:t>Mohmad</a:t>
            </a:r>
            <a:endParaRPr lang="en-US" b="1"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pPr algn="ctr"/>
            <a:r>
              <a:rPr lang="en-US" b="1" dirty="0"/>
              <a:t>Key Elements</a:t>
            </a:r>
          </a:p>
        </p:txBody>
      </p:sp>
      <p:sp>
        <p:nvSpPr>
          <p:cNvPr id="3" name="Content Placeholder 2"/>
          <p:cNvSpPr>
            <a:spLocks noGrp="1"/>
          </p:cNvSpPr>
          <p:nvPr>
            <p:ph idx="1"/>
          </p:nvPr>
        </p:nvSpPr>
        <p:spPr>
          <a:xfrm>
            <a:off x="152400" y="1371600"/>
            <a:ext cx="8797636" cy="5070764"/>
          </a:xfrm>
        </p:spPr>
        <p:txBody>
          <a:bodyPr>
            <a:normAutofit fontScale="92500"/>
          </a:bodyPr>
          <a:lstStyle/>
          <a:p>
            <a:pPr algn="ctr">
              <a:defRPr/>
            </a:pPr>
            <a:r>
              <a:rPr lang="en-US" sz="6400" dirty="0" smtClean="0">
                <a:solidFill>
                  <a:srgbClr val="0070C0"/>
                </a:solidFill>
              </a:rPr>
              <a:t>6</a:t>
            </a:r>
            <a:r>
              <a:rPr lang="en-US" dirty="0" smtClean="0">
                <a:solidFill>
                  <a:srgbClr val="0070C0"/>
                </a:solidFill>
              </a:rPr>
              <a:t>. </a:t>
            </a:r>
          </a:p>
          <a:p>
            <a:pPr>
              <a:defRPr/>
            </a:pPr>
            <a:r>
              <a:rPr lang="en-US" b="1" u="sng" dirty="0" smtClean="0">
                <a:solidFill>
                  <a:srgbClr val="0070C0"/>
                </a:solidFill>
              </a:rPr>
              <a:t>Integrity </a:t>
            </a:r>
            <a:r>
              <a:rPr lang="en-US" b="1" dirty="0" smtClean="0">
                <a:solidFill>
                  <a:srgbClr val="0070C0"/>
                </a:solidFill>
              </a:rPr>
              <a:t>:  </a:t>
            </a:r>
          </a:p>
          <a:p>
            <a:pPr>
              <a:buFont typeface="Arial" pitchFamily="34" charset="0"/>
              <a:buChar char="•"/>
              <a:defRPr/>
            </a:pPr>
            <a:r>
              <a:rPr lang="en-US" sz="2800" dirty="0" smtClean="0">
                <a:solidFill>
                  <a:srgbClr val="0070C0"/>
                </a:solidFill>
              </a:rPr>
              <a:t> </a:t>
            </a:r>
            <a:r>
              <a:rPr lang="en-US" sz="2800" dirty="0" smtClean="0"/>
              <a:t>Be a principle-based person.</a:t>
            </a:r>
          </a:p>
          <a:p>
            <a:pPr>
              <a:buFont typeface="Arial" pitchFamily="34" charset="0"/>
              <a:buChar char="•"/>
              <a:defRPr/>
            </a:pPr>
            <a:r>
              <a:rPr lang="en-US" sz="2800" dirty="0" smtClean="0"/>
              <a:t> Be honest, and stand by your words.</a:t>
            </a:r>
          </a:p>
          <a:p>
            <a:pPr>
              <a:buFont typeface="Arial" pitchFamily="34" charset="0"/>
              <a:buChar char="•"/>
              <a:defRPr/>
            </a:pPr>
            <a:r>
              <a:rPr lang="en-US" sz="2800" dirty="0" smtClean="0"/>
              <a:t> Be fair.</a:t>
            </a:r>
          </a:p>
          <a:p>
            <a:pPr>
              <a:buFont typeface="Arial" pitchFamily="34" charset="0"/>
              <a:buChar char="•"/>
              <a:defRPr/>
            </a:pPr>
            <a:r>
              <a:rPr lang="en-US" sz="2800" dirty="0" smtClean="0"/>
              <a:t> Do not abuse your position/authority.</a:t>
            </a:r>
          </a:p>
          <a:p>
            <a:pPr>
              <a:buFont typeface="Arial" pitchFamily="34" charset="0"/>
              <a:buChar char="•"/>
              <a:defRPr/>
            </a:pPr>
            <a:r>
              <a:rPr lang="en-US" sz="2800" dirty="0" smtClean="0"/>
              <a:t> Do what you say.</a:t>
            </a:r>
          </a:p>
          <a:p>
            <a:pPr>
              <a:buFont typeface="Arial" pitchFamily="34" charset="0"/>
              <a:buChar char="•"/>
              <a:defRPr/>
            </a:pPr>
            <a:r>
              <a:rPr lang="en-US" sz="2800" dirty="0" smtClean="0"/>
              <a:t> Behave in a good manner whether you are watched or not.</a:t>
            </a:r>
          </a:p>
          <a:p>
            <a:pPr>
              <a:buFont typeface="Arial" pitchFamily="34" charset="0"/>
              <a:buChar char="•"/>
              <a:defRPr/>
            </a:pPr>
            <a:r>
              <a:rPr lang="en-US" sz="2800" dirty="0" smtClean="0"/>
              <a:t> Adhere to good work-place ethics.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rPr>
              <a:t>Learning Resources</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Al-</a:t>
            </a:r>
            <a:r>
              <a:rPr lang="en-US" dirty="0" err="1" smtClean="0"/>
              <a:t>Eraky</a:t>
            </a:r>
            <a:r>
              <a:rPr lang="en-US" dirty="0" smtClean="0"/>
              <a:t> MM, et al. Medical professionalism: development and validation of the Arabian LAMPS. Med teach. 2013,35 supp.</a:t>
            </a:r>
          </a:p>
          <a:p>
            <a:endParaRPr lang="en-US" dirty="0" smtClean="0"/>
          </a:p>
          <a:p>
            <a:r>
              <a:rPr lang="en-US" dirty="0" smtClean="0"/>
              <a:t>Project professionalism. American board of internal medicine. Check web site.</a:t>
            </a:r>
            <a:br>
              <a:rPr lang="en-US" dirty="0" smtClean="0"/>
            </a:b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smtClean="0"/>
              <a:t>  </a:t>
            </a:r>
            <a:r>
              <a:rPr lang="en-US" sz="4400" b="1" dirty="0" smtClean="0"/>
              <a:t>Thank You </a:t>
            </a:r>
          </a:p>
          <a:p>
            <a:pPr algn="ctr">
              <a:buNone/>
            </a:pPr>
            <a:r>
              <a:rPr lang="en-US" sz="4400" b="1" dirty="0" smtClean="0">
                <a:solidFill>
                  <a:srgbClr val="0070C0"/>
                </a:solidFill>
              </a:rPr>
              <a:t>Questions </a:t>
            </a:r>
            <a:endParaRPr lang="en-US" sz="44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4500" b="1" dirty="0"/>
              <a:t>Contents</a:t>
            </a:r>
          </a:p>
        </p:txBody>
      </p:sp>
      <p:sp>
        <p:nvSpPr>
          <p:cNvPr id="3" name="Content Placeholder 2"/>
          <p:cNvSpPr>
            <a:spLocks noGrp="1"/>
          </p:cNvSpPr>
          <p:nvPr>
            <p:ph idx="1"/>
          </p:nvPr>
        </p:nvSpPr>
        <p:spPr/>
        <p:txBody>
          <a:bodyPr>
            <a:normAutofit/>
          </a:bodyPr>
          <a:lstStyle/>
          <a:p>
            <a:r>
              <a:rPr lang="en-US" dirty="0" smtClean="0"/>
              <a:t>Objectives of the course</a:t>
            </a:r>
          </a:p>
          <a:p>
            <a:endParaRPr lang="en-US" dirty="0" smtClean="0"/>
          </a:p>
          <a:p>
            <a:r>
              <a:rPr lang="en-US" dirty="0" smtClean="0"/>
              <a:t>Contents  of the course</a:t>
            </a:r>
          </a:p>
          <a:p>
            <a:endParaRPr lang="en-US" dirty="0" smtClean="0"/>
          </a:p>
          <a:p>
            <a:r>
              <a:rPr lang="en-US" dirty="0" smtClean="0"/>
              <a:t>Teaching strategy and course evaluation</a:t>
            </a:r>
          </a:p>
          <a:p>
            <a:endParaRPr lang="en-US" dirty="0" smtClean="0"/>
          </a:p>
          <a:p>
            <a:r>
              <a:rPr lang="en-US" dirty="0" smtClean="0"/>
              <a:t>Professionalism overview</a:t>
            </a:r>
          </a:p>
          <a:p>
            <a:pPr marL="0" indent="0">
              <a:buNone/>
            </a:pPr>
            <a:endParaRPr lang="en-US" dirty="0" smtClean="0"/>
          </a:p>
          <a:p>
            <a:r>
              <a:rPr lang="en-US" dirty="0" smtClean="0"/>
              <a:t>Learning resources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noAutofit/>
          </a:bodyPr>
          <a:lstStyle/>
          <a:p>
            <a:pPr algn="ctr"/>
            <a:r>
              <a:rPr lang="en-US" sz="4500" b="1" dirty="0"/>
              <a:t>Objectives of the Professionalism Course</a:t>
            </a:r>
          </a:p>
        </p:txBody>
      </p:sp>
      <p:sp>
        <p:nvSpPr>
          <p:cNvPr id="3" name="Content Placeholder 2"/>
          <p:cNvSpPr>
            <a:spLocks noGrp="1"/>
          </p:cNvSpPr>
          <p:nvPr>
            <p:ph idx="1"/>
          </p:nvPr>
        </p:nvSpPr>
        <p:spPr/>
        <p:txBody>
          <a:bodyPr>
            <a:normAutofit/>
          </a:bodyPr>
          <a:lstStyle/>
          <a:p>
            <a:r>
              <a:rPr lang="en-US" dirty="0" smtClean="0"/>
              <a:t>Creating an environment of awareness of professional values and key principles of medical professionalism.</a:t>
            </a:r>
          </a:p>
          <a:p>
            <a:endParaRPr lang="en-US" dirty="0" smtClean="0"/>
          </a:p>
          <a:p>
            <a:r>
              <a:rPr lang="en-US" dirty="0" smtClean="0"/>
              <a:t>Discussing and analyzing situations that highlight professional </a:t>
            </a:r>
            <a:r>
              <a:rPr lang="en-US" dirty="0" err="1" smtClean="0"/>
              <a:t>behaviour</a:t>
            </a:r>
            <a:r>
              <a:rPr lang="en-US" dirty="0" smtClean="0"/>
              <a:t> and stimulate sociologic consciousness and professional development.</a:t>
            </a:r>
          </a:p>
          <a:p>
            <a:endParaRPr lang="en-US" dirty="0" smtClean="0"/>
          </a:p>
          <a:p>
            <a:r>
              <a:rPr lang="en-US" dirty="0" smtClean="0"/>
              <a:t>Encouraging interdisciplinary thinking and blending of domains of knowledge, ethics and humanities in medicine that promote excellence in patient care.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500" b="1" dirty="0"/>
              <a:t>Objectives of the Professionalism Course-cont.</a:t>
            </a:r>
          </a:p>
        </p:txBody>
      </p:sp>
      <p:sp>
        <p:nvSpPr>
          <p:cNvPr id="3" name="Content Placeholder 2"/>
          <p:cNvSpPr>
            <a:spLocks noGrp="1"/>
          </p:cNvSpPr>
          <p:nvPr>
            <p:ph idx="1"/>
          </p:nvPr>
        </p:nvSpPr>
        <p:spPr>
          <a:xfrm>
            <a:off x="228600" y="1524000"/>
            <a:ext cx="8763000" cy="4876800"/>
          </a:xfrm>
        </p:spPr>
        <p:txBody>
          <a:bodyPr>
            <a:noAutofit/>
          </a:bodyPr>
          <a:lstStyle/>
          <a:p>
            <a:endParaRPr lang="en-US" sz="4500" b="1" dirty="0">
              <a:solidFill>
                <a:schemeClr val="tx2"/>
              </a:solidFill>
              <a:latin typeface="+mj-lt"/>
              <a:ea typeface="+mj-ea"/>
              <a:cs typeface="+mj-cs"/>
            </a:endParaRPr>
          </a:p>
          <a:p>
            <a:pPr>
              <a:lnSpc>
                <a:spcPct val="150000"/>
              </a:lnSpc>
            </a:pPr>
            <a:r>
              <a:rPr lang="en-US" dirty="0" smtClean="0"/>
              <a:t>Emphasizing the role of professional development and patient safety in health care institutional practices to optimize patient care.</a:t>
            </a:r>
          </a:p>
          <a:p>
            <a:pPr>
              <a:lnSpc>
                <a:spcPct val="150000"/>
              </a:lnSpc>
            </a:pPr>
            <a:r>
              <a:rPr lang="en-US" dirty="0" smtClean="0"/>
              <a:t>Developing future physician’s character by shaping their </a:t>
            </a:r>
            <a:r>
              <a:rPr lang="en-US" dirty="0" err="1" smtClean="0"/>
              <a:t>behaviour</a:t>
            </a:r>
            <a:r>
              <a:rPr lang="en-US" dirty="0" smtClean="0"/>
              <a:t> and character traits.</a:t>
            </a:r>
          </a:p>
          <a:p>
            <a:pPr>
              <a:lnSpc>
                <a:spcPct val="150000"/>
              </a:lnSpc>
            </a:pPr>
            <a:r>
              <a:rPr lang="en-US" b="1" dirty="0" smtClean="0">
                <a:solidFill>
                  <a:srgbClr val="C00000"/>
                </a:solidFill>
              </a:rPr>
              <a:t>Note:</a:t>
            </a:r>
            <a:r>
              <a:rPr lang="en-US" dirty="0" smtClean="0"/>
              <a:t> </a:t>
            </a:r>
            <a:r>
              <a:rPr lang="en-US" dirty="0" smtClean="0">
                <a:solidFill>
                  <a:srgbClr val="0070C0"/>
                </a:solidFill>
              </a:rPr>
              <a:t>this course is taught in all 4 blocks in Year 2 and it forms the basis for the Medical Ethics course in Year 3.</a:t>
            </a:r>
          </a:p>
          <a:p>
            <a:pPr>
              <a:lnSpc>
                <a:spcPct val="15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735290" cy="2119745"/>
          </a:xfrm>
        </p:spPr>
        <p:txBody>
          <a:bodyPr>
            <a:normAutofit fontScale="90000"/>
          </a:bodyPr>
          <a:lstStyle/>
          <a:p>
            <a:pPr marL="274320" lvl="0" indent="-274320" algn="ctr">
              <a:spcBef>
                <a:spcPct val="20000"/>
              </a:spcBef>
            </a:pPr>
            <a:r>
              <a:rPr lang="en-US" b="1" dirty="0"/>
              <a:t>Course </a:t>
            </a:r>
            <a:r>
              <a:rPr lang="en-US" b="1" dirty="0" smtClean="0"/>
              <a:t>Contents: Professionalism</a:t>
            </a:r>
            <a:r>
              <a:rPr lang="en-US" sz="3000" b="1" dirty="0">
                <a:solidFill>
                  <a:srgbClr val="0070C0"/>
                </a:solidFill>
                <a:latin typeface="Constantia"/>
                <a:ea typeface="+mn-ea"/>
                <a:cs typeface="+mn-cs"/>
              </a:rPr>
              <a:t/>
            </a:r>
            <a:br>
              <a:rPr lang="en-US" sz="3000" b="1" dirty="0">
                <a:solidFill>
                  <a:srgbClr val="0070C0"/>
                </a:solidFill>
                <a:latin typeface="Constantia"/>
                <a:ea typeface="+mn-ea"/>
                <a:cs typeface="+mn-cs"/>
              </a:rPr>
            </a:br>
            <a:endParaRPr lang="en-US" b="1" dirty="0">
              <a:solidFill>
                <a:srgbClr val="7030A0"/>
              </a:solidFill>
            </a:endParaRPr>
          </a:p>
        </p:txBody>
      </p:sp>
      <p:sp>
        <p:nvSpPr>
          <p:cNvPr id="3" name="Content Placeholder 2"/>
          <p:cNvSpPr>
            <a:spLocks noGrp="1"/>
          </p:cNvSpPr>
          <p:nvPr>
            <p:ph idx="1"/>
          </p:nvPr>
        </p:nvSpPr>
        <p:spPr>
          <a:xfrm>
            <a:off x="180109" y="1323109"/>
            <a:ext cx="8783782" cy="5687291"/>
          </a:xfrm>
        </p:spPr>
        <p:txBody>
          <a:bodyPr>
            <a:normAutofit lnSpcReduction="10000"/>
          </a:bodyPr>
          <a:lstStyle/>
          <a:p>
            <a:r>
              <a:rPr lang="en-US" sz="2400" dirty="0" smtClean="0"/>
              <a:t>Introduction &amp; key elements.</a:t>
            </a:r>
          </a:p>
          <a:p>
            <a:r>
              <a:rPr lang="en-US" sz="2400" dirty="0" smtClean="0"/>
              <a:t>Accountability ,initiatives ,integrity &amp; trustworthiness</a:t>
            </a:r>
          </a:p>
          <a:p>
            <a:r>
              <a:rPr lang="en-US" sz="2400" dirty="0" smtClean="0"/>
              <a:t>Evolution of professional standards.</a:t>
            </a:r>
          </a:p>
          <a:p>
            <a:r>
              <a:rPr lang="en-US" sz="2400" dirty="0" smtClean="0"/>
              <a:t>Islamic values and professionalism.</a:t>
            </a:r>
          </a:p>
          <a:p>
            <a:r>
              <a:rPr lang="en-US" sz="2400" dirty="0" smtClean="0"/>
              <a:t>Professional medical student.</a:t>
            </a:r>
          </a:p>
          <a:p>
            <a:r>
              <a:rPr lang="en-US" sz="2400" dirty="0" smtClean="0"/>
              <a:t>Unprofessional behaviors.</a:t>
            </a:r>
          </a:p>
          <a:p>
            <a:r>
              <a:rPr lang="en-US" sz="2400" dirty="0" smtClean="0"/>
              <a:t>Professionalism in different cultural contexts.</a:t>
            </a:r>
          </a:p>
          <a:p>
            <a:r>
              <a:rPr lang="en-US" sz="2400" dirty="0" smtClean="0"/>
              <a:t>Medical boards &amp; accreditation bodies.</a:t>
            </a:r>
          </a:p>
          <a:p>
            <a:r>
              <a:rPr lang="en-US" sz="2400" dirty="0" smtClean="0"/>
              <a:t>Communication skills</a:t>
            </a:r>
          </a:p>
          <a:p>
            <a:r>
              <a:rPr lang="en-US" sz="2400" dirty="0" smtClean="0"/>
              <a:t>Community services.</a:t>
            </a:r>
          </a:p>
          <a:p>
            <a:r>
              <a:rPr lang="en-US" sz="2400" dirty="0" smtClean="0"/>
              <a:t>Inter-professional relationship</a:t>
            </a:r>
          </a:p>
          <a:p>
            <a:r>
              <a:rPr lang="en-US" sz="2400" dirty="0" smtClean="0"/>
              <a:t>Legal aspect of medical practice.</a:t>
            </a:r>
          </a:p>
          <a:p>
            <a:r>
              <a:rPr lang="en-US" sz="2400" dirty="0" smtClean="0"/>
              <a:t>Breaking bad news</a:t>
            </a:r>
          </a:p>
          <a:p>
            <a:endParaRPr lang="en-US" sz="19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1551</TotalTime>
  <Words>2055</Words>
  <Application>Microsoft Office PowerPoint</Application>
  <PresentationFormat>On-screen Show (4:3)</PresentationFormat>
  <Paragraphs>315</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Flow</vt:lpstr>
      <vt:lpstr> Professionalism Introduction &amp; Key Elements</vt:lpstr>
      <vt:lpstr>Today’s session is comprised  of  2 parts  </vt:lpstr>
      <vt:lpstr>PART 1 </vt:lpstr>
      <vt:lpstr>Professionalism Course INTRODUCTION </vt:lpstr>
      <vt:lpstr>Professionalism Course </vt:lpstr>
      <vt:lpstr>Contents</vt:lpstr>
      <vt:lpstr>Objectives of the Professionalism Course</vt:lpstr>
      <vt:lpstr>Objectives of the Professionalism Course-cont.</vt:lpstr>
      <vt:lpstr>Course Contents: Professionalism </vt:lpstr>
      <vt:lpstr>Course Contents –cont.</vt:lpstr>
      <vt:lpstr> </vt:lpstr>
      <vt:lpstr>Teaching Strategy Lectures  </vt:lpstr>
      <vt:lpstr>Student’s Assessment</vt:lpstr>
      <vt:lpstr>Continuous Assessment</vt:lpstr>
      <vt:lpstr>Professional conduct  (Total 10 % Marks)</vt:lpstr>
      <vt:lpstr>Overview About Professionalism </vt:lpstr>
      <vt:lpstr>What does Professionalism mean? </vt:lpstr>
      <vt:lpstr>Task 1</vt:lpstr>
      <vt:lpstr>Task 1</vt:lpstr>
      <vt:lpstr>Task 1 ,cont.</vt:lpstr>
      <vt:lpstr>Task 2</vt:lpstr>
      <vt:lpstr>Task 2 , cont.</vt:lpstr>
      <vt:lpstr>What does Professionalism mean? Different sources</vt:lpstr>
      <vt:lpstr>Definition ..Ottawa Conference</vt:lpstr>
      <vt:lpstr>Definition..cont.</vt:lpstr>
      <vt:lpstr>The Holy Quran &amp; Hadith</vt:lpstr>
      <vt:lpstr>Professionalism In Medicine</vt:lpstr>
      <vt:lpstr>Why Professionalism Is Important?</vt:lpstr>
      <vt:lpstr>Why Professionalism Is Important? Cont.</vt:lpstr>
      <vt:lpstr>Concepts Of Professionalism</vt:lpstr>
      <vt:lpstr>PART 2 </vt:lpstr>
      <vt:lpstr>Key Elements Objectives</vt:lpstr>
      <vt:lpstr>Key elements Of Professionalism</vt:lpstr>
      <vt:lpstr>Key Elements  ( Bases of Professionalism)</vt:lpstr>
      <vt:lpstr>Excellence </vt:lpstr>
      <vt:lpstr>Key Elements</vt:lpstr>
      <vt:lpstr>Humanism </vt:lpstr>
      <vt:lpstr>Key elements</vt:lpstr>
      <vt:lpstr>Humanism –cont.</vt:lpstr>
      <vt:lpstr>Respect </vt:lpstr>
      <vt:lpstr>Key elements</vt:lpstr>
      <vt:lpstr>Respect also includes:</vt:lpstr>
      <vt:lpstr>Accountability</vt:lpstr>
      <vt:lpstr>Key Elements</vt:lpstr>
      <vt:lpstr>Altruism </vt:lpstr>
      <vt:lpstr>Altruism </vt:lpstr>
      <vt:lpstr>Key Elements</vt:lpstr>
      <vt:lpstr>Integrity</vt:lpstr>
      <vt:lpstr>Integrity </vt:lpstr>
      <vt:lpstr>Key Elements</vt:lpstr>
      <vt:lpstr>Learning Resources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Dr. Kamran</cp:lastModifiedBy>
  <cp:revision>272</cp:revision>
  <dcterms:created xsi:type="dcterms:W3CDTF">2010-08-07T09:19:20Z</dcterms:created>
  <dcterms:modified xsi:type="dcterms:W3CDTF">2015-09-06T11:20:36Z</dcterms:modified>
</cp:coreProperties>
</file>