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41"/>
  </p:notesMasterIdLst>
  <p:sldIdLst>
    <p:sldId id="256" r:id="rId2"/>
    <p:sldId id="361" r:id="rId3"/>
    <p:sldId id="311" r:id="rId4"/>
    <p:sldId id="312" r:id="rId5"/>
    <p:sldId id="313" r:id="rId6"/>
    <p:sldId id="375" r:id="rId7"/>
    <p:sldId id="376" r:id="rId8"/>
    <p:sldId id="315" r:id="rId9"/>
    <p:sldId id="377" r:id="rId10"/>
    <p:sldId id="320" r:id="rId11"/>
    <p:sldId id="321" r:id="rId12"/>
    <p:sldId id="322" r:id="rId13"/>
    <p:sldId id="330" r:id="rId14"/>
    <p:sldId id="325" r:id="rId15"/>
    <p:sldId id="326" r:id="rId16"/>
    <p:sldId id="328" r:id="rId17"/>
    <p:sldId id="329" r:id="rId18"/>
    <p:sldId id="331" r:id="rId19"/>
    <p:sldId id="332" r:id="rId20"/>
    <p:sldId id="333" r:id="rId21"/>
    <p:sldId id="334" r:id="rId22"/>
    <p:sldId id="340" r:id="rId23"/>
    <p:sldId id="342" r:id="rId24"/>
    <p:sldId id="347" r:id="rId25"/>
    <p:sldId id="348" r:id="rId26"/>
    <p:sldId id="349" r:id="rId27"/>
    <p:sldId id="350" r:id="rId28"/>
    <p:sldId id="351" r:id="rId29"/>
    <p:sldId id="352" r:id="rId30"/>
    <p:sldId id="381" r:id="rId31"/>
    <p:sldId id="380" r:id="rId32"/>
    <p:sldId id="387" r:id="rId33"/>
    <p:sldId id="388" r:id="rId34"/>
    <p:sldId id="389" r:id="rId35"/>
    <p:sldId id="386" r:id="rId36"/>
    <p:sldId id="277" r:id="rId37"/>
    <p:sldId id="382" r:id="rId38"/>
    <p:sldId id="383" r:id="rId39"/>
    <p:sldId id="282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D9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38" autoAdjust="0"/>
  </p:normalViewPr>
  <p:slideViewPr>
    <p:cSldViewPr>
      <p:cViewPr varScale="1">
        <p:scale>
          <a:sx n="110" d="100"/>
          <a:sy n="110" d="100"/>
        </p:scale>
        <p:origin x="162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9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21B1AA-F831-47CA-8AE2-2172E3A54140}" type="doc">
      <dgm:prSet loTypeId="urn:microsoft.com/office/officeart/2005/8/layout/matrix3" loCatId="matrix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47DF853-EB13-4BFB-B17F-530AE64E76E8}">
      <dgm:prSet phldrT="[Text]" custT="1"/>
      <dgm:spPr>
        <a:solidFill>
          <a:srgbClr val="FFC000"/>
        </a:solidFill>
      </dgm:spPr>
      <dgm:t>
        <a:bodyPr/>
        <a:lstStyle/>
        <a:p>
          <a:r>
            <a:rPr lang="en-US" sz="2800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Genetic</a:t>
          </a:r>
          <a:endParaRPr lang="en-US" sz="2800" b="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E9BE6D6-875B-4AA5-A48B-1272F067DD17}" type="parTrans" cxnId="{AE1ED3C0-079D-4FD0-9828-1F4A6A5F24EE}">
      <dgm:prSet/>
      <dgm:spPr/>
      <dgm:t>
        <a:bodyPr/>
        <a:lstStyle/>
        <a:p>
          <a:endParaRPr lang="en-US"/>
        </a:p>
      </dgm:t>
    </dgm:pt>
    <dgm:pt modelId="{CC10BF4A-7561-4DCA-B319-33CB07770359}" type="sibTrans" cxnId="{AE1ED3C0-079D-4FD0-9828-1F4A6A5F24EE}">
      <dgm:prSet/>
      <dgm:spPr/>
      <dgm:t>
        <a:bodyPr/>
        <a:lstStyle/>
        <a:p>
          <a:endParaRPr lang="en-US"/>
        </a:p>
      </dgm:t>
    </dgm:pt>
    <dgm:pt modelId="{D4AFD1AF-93B2-49FA-AB30-A5E8E7535611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60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Social </a:t>
          </a:r>
          <a:endParaRPr lang="en-US" sz="6000" b="1" dirty="0">
            <a:solidFill>
              <a:srgbClr val="7030A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065AFC4-928D-42D0-91A5-31A5023B922B}" type="parTrans" cxnId="{5D0AF1C3-CF4B-446A-A9A7-F1A0966F0594}">
      <dgm:prSet/>
      <dgm:spPr/>
      <dgm:t>
        <a:bodyPr/>
        <a:lstStyle/>
        <a:p>
          <a:endParaRPr lang="en-US"/>
        </a:p>
      </dgm:t>
    </dgm:pt>
    <dgm:pt modelId="{264C8F21-B32D-4909-A418-BEC6A7AE2C83}" type="sibTrans" cxnId="{5D0AF1C3-CF4B-446A-A9A7-F1A0966F0594}">
      <dgm:prSet/>
      <dgm:spPr/>
      <dgm:t>
        <a:bodyPr/>
        <a:lstStyle/>
        <a:p>
          <a:endParaRPr lang="en-US"/>
        </a:p>
      </dgm:t>
    </dgm:pt>
    <dgm:pt modelId="{5C49F958-B88F-40B0-ADB0-C9CE831610F6}">
      <dgm:prSet phldrT="[Text]" custT="1"/>
      <dgm:spPr>
        <a:solidFill>
          <a:srgbClr val="FFFF00"/>
        </a:solidFill>
      </dgm:spPr>
      <dgm:t>
        <a:bodyPr/>
        <a:lstStyle/>
        <a:p>
          <a:r>
            <a:rPr lang="en-US" sz="2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Psychological</a:t>
          </a:r>
          <a:endParaRPr lang="en-US" sz="28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B4B3A51-57FD-4180-831B-3C8FF2856DCC}" type="parTrans" cxnId="{E22C6666-E387-45CE-8E45-BF1A08226BF3}">
      <dgm:prSet/>
      <dgm:spPr/>
      <dgm:t>
        <a:bodyPr/>
        <a:lstStyle/>
        <a:p>
          <a:endParaRPr lang="en-US"/>
        </a:p>
      </dgm:t>
    </dgm:pt>
    <dgm:pt modelId="{4CB6DD4A-C8AA-416A-B12C-B9547394A1ED}" type="sibTrans" cxnId="{E22C6666-E387-45CE-8E45-BF1A08226BF3}">
      <dgm:prSet/>
      <dgm:spPr/>
      <dgm:t>
        <a:bodyPr/>
        <a:lstStyle/>
        <a:p>
          <a:endParaRPr lang="en-US"/>
        </a:p>
      </dgm:t>
    </dgm:pt>
    <dgm:pt modelId="{D60896BF-605E-4BA6-A571-8FBF2451F8C7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Environmental</a:t>
          </a:r>
          <a:endParaRPr lang="en-US" sz="2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3D0CB12-1FCB-48D4-8B0E-2D4DABDFFF8B}" type="parTrans" cxnId="{5A7A804F-8235-4BE2-85A8-445B456E6EBA}">
      <dgm:prSet/>
      <dgm:spPr/>
      <dgm:t>
        <a:bodyPr/>
        <a:lstStyle/>
        <a:p>
          <a:endParaRPr lang="en-US"/>
        </a:p>
      </dgm:t>
    </dgm:pt>
    <dgm:pt modelId="{4B39D800-D244-4DB6-A736-54E7236483ED}" type="sibTrans" cxnId="{5A7A804F-8235-4BE2-85A8-445B456E6EBA}">
      <dgm:prSet/>
      <dgm:spPr/>
      <dgm:t>
        <a:bodyPr/>
        <a:lstStyle/>
        <a:p>
          <a:endParaRPr lang="en-US"/>
        </a:p>
      </dgm:t>
    </dgm:pt>
    <dgm:pt modelId="{3F03274F-E646-427C-9F69-116AEB30F1EC}" type="pres">
      <dgm:prSet presAssocID="{5121B1AA-F831-47CA-8AE2-2172E3A54140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pPr rtl="1"/>
          <a:endParaRPr lang="ar-SA"/>
        </a:p>
      </dgm:t>
    </dgm:pt>
    <dgm:pt modelId="{CB8F9B46-3D3E-4B71-8A76-CA5AE635FCF4}" type="pres">
      <dgm:prSet presAssocID="{5121B1AA-F831-47CA-8AE2-2172E3A54140}" presName="diamond" presStyleLbl="bgShp" presStyleIdx="0" presStyleCnt="1"/>
      <dgm:spPr>
        <a:solidFill>
          <a:schemeClr val="bg1"/>
        </a:solidFill>
      </dgm:spPr>
      <dgm:t>
        <a:bodyPr/>
        <a:lstStyle/>
        <a:p>
          <a:endParaRPr lang="en-US"/>
        </a:p>
      </dgm:t>
    </dgm:pt>
    <dgm:pt modelId="{DE8508EE-F6D5-4C2C-9FF4-0CD8D14F21C1}" type="pres">
      <dgm:prSet presAssocID="{5121B1AA-F831-47CA-8AE2-2172E3A54140}" presName="quad1" presStyleLbl="node1" presStyleIdx="0" presStyleCnt="4" custScaleX="155940" custScaleY="108634" custLinFactNeighborX="-28416" custLinFactNeighborY="25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1202E6-9C82-4DC0-B4CD-D91F61F497AE}" type="pres">
      <dgm:prSet presAssocID="{5121B1AA-F831-47CA-8AE2-2172E3A54140}" presName="quad2" presStyleLbl="node1" presStyleIdx="1" presStyleCnt="4" custScaleX="159018" custScaleY="107214" custLinFactNeighborX="29476" custLinFactNeighborY="32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pPr rtl="1"/>
          <a:endParaRPr lang="ar-SA"/>
        </a:p>
      </dgm:t>
    </dgm:pt>
    <dgm:pt modelId="{57D3B3EC-050B-402D-B0FB-2CD4B587A207}" type="pres">
      <dgm:prSet presAssocID="{5121B1AA-F831-47CA-8AE2-2172E3A54140}" presName="quad3" presStyleLbl="node1" presStyleIdx="2" presStyleCnt="4" custScaleX="161035" custLinFactNeighborX="-30186" custLinFactNeighborY="34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E1A8B5-5CF7-4359-BBCC-A6782E8D22A3}" type="pres">
      <dgm:prSet presAssocID="{5121B1AA-F831-47CA-8AE2-2172E3A54140}" presName="quad4" presStyleLbl="node1" presStyleIdx="3" presStyleCnt="4" custScaleX="157835" custScaleY="98580" custLinFactNeighborX="29594" custLinFactNeighborY="348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ED9776F-A580-4652-9EE8-A2CF288BA4E7}" type="presOf" srcId="{D4AFD1AF-93B2-49FA-AB30-A5E8E7535611}" destId="{FD1202E6-9C82-4DC0-B4CD-D91F61F497AE}" srcOrd="0" destOrd="0" presId="urn:microsoft.com/office/officeart/2005/8/layout/matrix3"/>
    <dgm:cxn modelId="{AE1ED3C0-079D-4FD0-9828-1F4A6A5F24EE}" srcId="{5121B1AA-F831-47CA-8AE2-2172E3A54140}" destId="{347DF853-EB13-4BFB-B17F-530AE64E76E8}" srcOrd="0" destOrd="0" parTransId="{AE9BE6D6-875B-4AA5-A48B-1272F067DD17}" sibTransId="{CC10BF4A-7561-4DCA-B319-33CB07770359}"/>
    <dgm:cxn modelId="{F49631F0-93A0-43E4-B024-493C0365FB6E}" type="presOf" srcId="{D60896BF-605E-4BA6-A571-8FBF2451F8C7}" destId="{91E1A8B5-5CF7-4359-BBCC-A6782E8D22A3}" srcOrd="0" destOrd="0" presId="urn:microsoft.com/office/officeart/2005/8/layout/matrix3"/>
    <dgm:cxn modelId="{04CCC606-CF04-4C46-AE0E-0BD7D2F5386C}" type="presOf" srcId="{5121B1AA-F831-47CA-8AE2-2172E3A54140}" destId="{3F03274F-E646-427C-9F69-116AEB30F1EC}" srcOrd="0" destOrd="0" presId="urn:microsoft.com/office/officeart/2005/8/layout/matrix3"/>
    <dgm:cxn modelId="{E22C6666-E387-45CE-8E45-BF1A08226BF3}" srcId="{5121B1AA-F831-47CA-8AE2-2172E3A54140}" destId="{5C49F958-B88F-40B0-ADB0-C9CE831610F6}" srcOrd="2" destOrd="0" parTransId="{7B4B3A51-57FD-4180-831B-3C8FF2856DCC}" sibTransId="{4CB6DD4A-C8AA-416A-B12C-B9547394A1ED}"/>
    <dgm:cxn modelId="{851700D3-332F-4205-9BEF-CD30A0B4DCAF}" type="presOf" srcId="{347DF853-EB13-4BFB-B17F-530AE64E76E8}" destId="{DE8508EE-F6D5-4C2C-9FF4-0CD8D14F21C1}" srcOrd="0" destOrd="0" presId="urn:microsoft.com/office/officeart/2005/8/layout/matrix3"/>
    <dgm:cxn modelId="{5A7A804F-8235-4BE2-85A8-445B456E6EBA}" srcId="{5121B1AA-F831-47CA-8AE2-2172E3A54140}" destId="{D60896BF-605E-4BA6-A571-8FBF2451F8C7}" srcOrd="3" destOrd="0" parTransId="{13D0CB12-1FCB-48D4-8B0E-2D4DABDFFF8B}" sibTransId="{4B39D800-D244-4DB6-A736-54E7236483ED}"/>
    <dgm:cxn modelId="{E1452CC7-287E-4410-8F23-6011932D0AEF}" type="presOf" srcId="{5C49F958-B88F-40B0-ADB0-C9CE831610F6}" destId="{57D3B3EC-050B-402D-B0FB-2CD4B587A207}" srcOrd="0" destOrd="0" presId="urn:microsoft.com/office/officeart/2005/8/layout/matrix3"/>
    <dgm:cxn modelId="{5D0AF1C3-CF4B-446A-A9A7-F1A0966F0594}" srcId="{5121B1AA-F831-47CA-8AE2-2172E3A54140}" destId="{D4AFD1AF-93B2-49FA-AB30-A5E8E7535611}" srcOrd="1" destOrd="0" parTransId="{3065AFC4-928D-42D0-91A5-31A5023B922B}" sibTransId="{264C8F21-B32D-4909-A418-BEC6A7AE2C83}"/>
    <dgm:cxn modelId="{7AEC2A98-AD06-47A8-B876-BEF93915BB55}" type="presParOf" srcId="{3F03274F-E646-427C-9F69-116AEB30F1EC}" destId="{CB8F9B46-3D3E-4B71-8A76-CA5AE635FCF4}" srcOrd="0" destOrd="0" presId="urn:microsoft.com/office/officeart/2005/8/layout/matrix3"/>
    <dgm:cxn modelId="{37172EF2-A918-4BC9-A463-477E54E01E1B}" type="presParOf" srcId="{3F03274F-E646-427C-9F69-116AEB30F1EC}" destId="{DE8508EE-F6D5-4C2C-9FF4-0CD8D14F21C1}" srcOrd="1" destOrd="0" presId="urn:microsoft.com/office/officeart/2005/8/layout/matrix3"/>
    <dgm:cxn modelId="{3B824151-B62C-4A3E-9BD7-C8E01E69326E}" type="presParOf" srcId="{3F03274F-E646-427C-9F69-116AEB30F1EC}" destId="{FD1202E6-9C82-4DC0-B4CD-D91F61F497AE}" srcOrd="2" destOrd="0" presId="urn:microsoft.com/office/officeart/2005/8/layout/matrix3"/>
    <dgm:cxn modelId="{50DFD0C8-56F9-4873-8D80-12CE4B88EB68}" type="presParOf" srcId="{3F03274F-E646-427C-9F69-116AEB30F1EC}" destId="{57D3B3EC-050B-402D-B0FB-2CD4B587A207}" srcOrd="3" destOrd="0" presId="urn:microsoft.com/office/officeart/2005/8/layout/matrix3"/>
    <dgm:cxn modelId="{02A05EB4-CDDF-4B89-B8F0-F6B7172745AB}" type="presParOf" srcId="{3F03274F-E646-427C-9F69-116AEB30F1EC}" destId="{91E1A8B5-5CF7-4359-BBCC-A6782E8D22A3}" srcOrd="4" destOrd="0" presId="urn:microsoft.com/office/officeart/2005/8/layout/matrix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3">
  <dgm:title val=""/>
  <dgm:desc val=""/>
  <dgm:catLst>
    <dgm:cat type="matrix" pri="1000"/>
    <dgm:cat type="convert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29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71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29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71"/>
          <dgm:constr type="ctrY" for="ch" forName="quad4" refType="h" fact="0.71"/>
          <dgm:constr type="primFontSz" for="des" ptType="node" op="equ" val="65"/>
        </dgm:constrLst>
      </dgm:if>
      <dgm:else name="Name2">
        <dgm:constrLst>
          <dgm:constr type="w" for="ch" forName="diamond" refType="w"/>
          <dgm:constr type="h" for="ch" forName="diamond" refType="h"/>
          <dgm:constr type="w" for="ch" forName="quad1" refType="w" fact="0.39"/>
          <dgm:constr type="h" for="ch" forName="quad1" refType="h" fact="0.39"/>
          <dgm:constr type="ctrX" for="ch" forName="quad1" refType="w" fact="0.71"/>
          <dgm:constr type="ctrY" for="ch" forName="quad1" refType="h" fact="0.29"/>
          <dgm:constr type="w" for="ch" forName="quad2" refType="w" fact="0.39"/>
          <dgm:constr type="h" for="ch" forName="quad2" refType="h" fact="0.39"/>
          <dgm:constr type="ctrX" for="ch" forName="quad2" refType="w" fact="0.29"/>
          <dgm:constr type="ctrY" for="ch" forName="quad2" refType="h" fact="0.29"/>
          <dgm:constr type="w" for="ch" forName="quad3" refType="w" fact="0.39"/>
          <dgm:constr type="h" for="ch" forName="quad3" refType="h" fact="0.39"/>
          <dgm:constr type="ctrX" for="ch" forName="quad3" refType="w" fact="0.71"/>
          <dgm:constr type="ctrY" for="ch" forName="quad3" refType="h" fact="0.71"/>
          <dgm:constr type="w" for="ch" forName="quad4" refType="w" fact="0.39"/>
          <dgm:constr type="h" for="ch" forName="quad4" refType="h" fact="0.39"/>
          <dgm:constr type="ctrX" for="ch" forName="quad4" refType="w" fact="0.29"/>
          <dgm:constr type="ctrY" for="ch" forName="quad4" refType="h" fact="0.71"/>
          <dgm:constr type="primFontSz" for="des" ptType="node" op="equ" val="65"/>
        </dgm:constrLst>
      </dgm:else>
    </dgm:choose>
    <dgm:ruleLst/>
    <dgm:choose name="Name3">
      <dgm:if name="Name4" axis="ch" ptType="node" func="cnt" op="gte" val="1">
        <dgm:layoutNode name="diamond" styleLbl="bgShp">
          <dgm:alg type="sp"/>
          <dgm:shape xmlns:r="http://schemas.openxmlformats.org/officeDocument/2006/relationships" type="diamond" r:blip="">
            <dgm:adjLst/>
          </dgm:shape>
          <dgm:presOf/>
          <dgm:constrLst>
            <dgm:constr type="w" refType="h" op="equ"/>
          </dgm:constrLst>
          <dgm:ruleLst/>
        </dgm:layoutNode>
        <dgm:layoutNode name="quad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quad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w" refType="h" op="equ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7DAB03-1123-4D9A-A235-0110D9E8966C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EE850C-6F10-4794-8BBA-3EFA81CFA0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476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8CD-E62D-4880-B525-1DB1E529A80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DBD7-2FA6-42B3-81A5-7D93169E9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8CD-E62D-4880-B525-1DB1E529A80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DBD7-2FA6-42B3-81A5-7D93169E9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8CD-E62D-4880-B525-1DB1E529A80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DBD7-2FA6-42B3-81A5-7D93169E9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8CD-E62D-4880-B525-1DB1E529A80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DBD7-2FA6-42B3-81A5-7D93169E9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8CD-E62D-4880-B525-1DB1E529A80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DBD7-2FA6-42B3-81A5-7D93169E9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8CD-E62D-4880-B525-1DB1E529A80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DBD7-2FA6-42B3-81A5-7D93169E9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8CD-E62D-4880-B525-1DB1E529A80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DBD7-2FA6-42B3-81A5-7D93169E9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8CD-E62D-4880-B525-1DB1E529A80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DBD7-2FA6-42B3-81A5-7D93169E9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8CD-E62D-4880-B525-1DB1E529A80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DBD7-2FA6-42B3-81A5-7D93169E9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8CD-E62D-4880-B525-1DB1E529A80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C0DBD7-2FA6-42B3-81A5-7D93169E9D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2C8CD-E62D-4880-B525-1DB1E529A80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1C0DBD7-2FA6-42B3-81A5-7D93169E9DA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B2C8CD-E62D-4880-B525-1DB1E529A804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1C0DBD7-2FA6-42B3-81A5-7D93169E9DA8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vista\Desktop\My%20Lectures%20&amp;%20Articles\MY%20LECTURES\12%20-%20Above%20all,%20Professionalism.wmv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.sa/search?tbo=p&amp;tbm=bks&amp;q=inauthor:%22Marc+A.+Musick%22" TargetMode="External"/><Relationship Id="rId2" Type="http://schemas.openxmlformats.org/officeDocument/2006/relationships/hyperlink" Target="http://www.google.com.sa/search?tbo=p&amp;tbm=bks&amp;q=subject:%22Social+Science%22&amp;source=gbs_ge_summary_r&amp;cad=0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books.google.com.sa/books?id=u8Tabf5HcRcC&amp;sitesec=reviews" TargetMode="External"/><Relationship Id="rId4" Type="http://schemas.openxmlformats.org/officeDocument/2006/relationships/hyperlink" Target="http://www.google.com.sa/search?tbo=p&amp;tbm=bks&amp;q=inauthor:%22John+Wilson%2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343400"/>
          </a:xfrm>
        </p:spPr>
        <p:txBody>
          <a:bodyPr>
            <a:normAutofit/>
          </a:bodyPr>
          <a:lstStyle/>
          <a:p>
            <a:pPr algn="ctr"/>
            <a:r>
              <a:rPr lang="fr-CA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Community</a:t>
            </a:r>
            <a:r>
              <a:rPr lang="fr-CA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Services and </a:t>
            </a:r>
            <a:r>
              <a:rPr lang="fr-CA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Volunteer</a:t>
            </a:r>
            <a:r>
              <a:rPr lang="fr-CA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r>
              <a:rPr lang="fr-CA" sz="5400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Work</a:t>
            </a:r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/>
            </a:r>
            <a:b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</a:br>
            <a:endParaRPr lang="en-US" sz="5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4572000"/>
            <a:ext cx="9144000" cy="2286000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Prof.Hanan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Habib (</a:t>
            </a:r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Dr.Leena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Kasem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Kamran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Sattar</a:t>
            </a:r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304800" y="1066800"/>
            <a:ext cx="8839200" cy="1371600"/>
          </a:xfrm>
        </p:spPr>
        <p:txBody>
          <a:bodyPr>
            <a:noAutofit/>
          </a:bodyPr>
          <a:lstStyle/>
          <a:p>
            <a:pPr algn="l"/>
            <a:r>
              <a:rPr lang="fr-CA" sz="4000" dirty="0" smtClean="0">
                <a:solidFill>
                  <a:schemeClr val="tx1"/>
                </a:solidFill>
              </a:rPr>
              <a:t/>
            </a:r>
            <a:br>
              <a:rPr lang="fr-CA" sz="4000" dirty="0" smtClean="0">
                <a:solidFill>
                  <a:schemeClr val="tx1"/>
                </a:solidFill>
              </a:rPr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4000" i="1" dirty="0" smtClean="0">
                <a:solidFill>
                  <a:schemeClr val="tx1"/>
                </a:solidFill>
              </a:rPr>
              <a:t> </a:t>
            </a:r>
            <a:r>
              <a:rPr lang="en-US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Why to carry out community service</a:t>
            </a:r>
            <a:r>
              <a:rPr lang="fr-CA" sz="4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?</a:t>
            </a:r>
            <a:r>
              <a:rPr lang="en-US" sz="4000" i="1" dirty="0" smtClean="0">
                <a:solidFill>
                  <a:schemeClr val="bg1"/>
                </a:solidFill>
              </a:rPr>
              <a:t/>
            </a:r>
            <a:br>
              <a:rPr lang="en-US" sz="4000" i="1" dirty="0" smtClean="0">
                <a:solidFill>
                  <a:schemeClr val="bg1"/>
                </a:solidFill>
              </a:rPr>
            </a:br>
            <a:endParaRPr lang="fr-CA" sz="48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1905000"/>
            <a:ext cx="7854696" cy="4953000"/>
          </a:xfrm>
        </p:spPr>
        <p:txBody>
          <a:bodyPr>
            <a:noAutofit/>
          </a:bodyPr>
          <a:lstStyle/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2800" dirty="0" smtClean="0"/>
              <a:t>Benefits the community  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dirty="0" smtClean="0"/>
              <a:t>The volunteers in the activities also gain</a:t>
            </a:r>
          </a:p>
          <a:p>
            <a:pPr algn="l">
              <a:buClr>
                <a:srgbClr val="FFFF00"/>
              </a:buClr>
            </a:pPr>
            <a:r>
              <a:rPr lang="en-US" sz="2800" dirty="0" smtClean="0"/>
              <a:t>   a sense of accomplishment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2800" dirty="0" smtClean="0"/>
              <a:t>Better social communication skills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2800" dirty="0" smtClean="0"/>
              <a:t>Exposure to new peoples and cultures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2500" dirty="0" smtClean="0"/>
              <a:t>Overall improved mental health</a:t>
            </a:r>
          </a:p>
          <a:p>
            <a:pPr lvl="1"/>
            <a:r>
              <a:rPr lang="en-US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you cease to make a contribution, you begin to die.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r>
              <a:rPr lang="en-US" sz="2800" b="1" dirty="0" smtClean="0"/>
              <a:t> </a:t>
            </a:r>
            <a:r>
              <a:rPr lang="en-US" sz="2800" dirty="0" smtClean="0">
                <a:solidFill>
                  <a:schemeClr val="bg1"/>
                </a:solidFill>
              </a:rPr>
              <a:t>Anna Eleanor Roosevelt</a:t>
            </a:r>
          </a:p>
          <a:p>
            <a:pPr lvl="1"/>
            <a:r>
              <a:rPr lang="en-US" sz="2000" dirty="0" smtClean="0"/>
              <a:t>(October 11, 1884 – November 7, 1962)</a:t>
            </a:r>
            <a:endParaRPr lang="en-US" sz="20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8229600" cy="9144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Physicians and the community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2057400"/>
            <a:ext cx="7854696" cy="3886200"/>
          </a:xfrm>
        </p:spPr>
        <p:txBody>
          <a:bodyPr>
            <a:noAutofit/>
          </a:bodyPr>
          <a:lstStyle/>
          <a:p>
            <a:pPr marL="514350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Physicians are members of the 	community.</a:t>
            </a:r>
          </a:p>
          <a:p>
            <a:pPr marL="514350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Responsibilities of physicians are 	not limited to those within the 	hospital and clinical care.</a:t>
            </a:r>
          </a:p>
          <a:p>
            <a:pPr marL="514350" indent="-514350" algn="l">
              <a:buNone/>
            </a:pPr>
            <a:r>
              <a:rPr lang="en-US" sz="3600" dirty="0" smtClean="0"/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533400" y="990600"/>
            <a:ext cx="7851648" cy="838200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E35C06"/>
                </a:solidFill>
              </a:rPr>
              <a:t> </a:t>
            </a:r>
            <a:r>
              <a:rPr lang="en-US" sz="53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Physicians and the community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2057400"/>
            <a:ext cx="7854696" cy="37338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Usually the focus is on the physician - patient relation.</a:t>
            </a:r>
          </a:p>
          <a:p>
            <a:pPr algn="l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algn="l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broader sense of responsibility of physicians is towards their  community</a:t>
            </a:r>
            <a:endParaRPr lang="fr-CA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ctrTitle"/>
          </p:nvPr>
        </p:nvSpPr>
        <p:spPr>
          <a:xfrm>
            <a:off x="0" y="685800"/>
            <a:ext cx="9144000" cy="838200"/>
          </a:xfrm>
        </p:spPr>
        <p:txBody>
          <a:bodyPr>
            <a:noAutofit/>
          </a:bodyPr>
          <a:lstStyle/>
          <a:p>
            <a:pPr algn="l"/>
            <a:r>
              <a:rPr lang="en-US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Physicians and the community</a:t>
            </a:r>
            <a:r>
              <a:rPr lang="fr-CA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1981200"/>
            <a:ext cx="7854696" cy="4876800"/>
          </a:xfrm>
        </p:spPr>
        <p:txBody>
          <a:bodyPr>
            <a:noAutofit/>
          </a:bodyPr>
          <a:lstStyle/>
          <a:p>
            <a:pPr marL="514350" indent="-514350" algn="l"/>
            <a:r>
              <a:rPr lang="en-US" sz="28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28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Physicians role in the community extends to:</a:t>
            </a:r>
          </a:p>
          <a:p>
            <a:pPr marL="914400" lvl="1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Health</a:t>
            </a:r>
          </a:p>
          <a:p>
            <a:pPr marL="914400" lvl="1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Prevention of illnesses   </a:t>
            </a:r>
          </a:p>
          <a:p>
            <a:pPr marL="914400" lvl="1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Educational roles </a:t>
            </a:r>
          </a:p>
          <a:p>
            <a:pPr marL="914400" lvl="1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Improving health care access</a:t>
            </a:r>
          </a:p>
          <a:p>
            <a:pPr marL="914400" lvl="1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Setting policies</a:t>
            </a:r>
          </a:p>
          <a:p>
            <a:pPr marL="914400" lvl="1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Assurance of competency</a:t>
            </a:r>
          </a:p>
          <a:p>
            <a:pPr marL="914400" lvl="1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International Aid</a:t>
            </a:r>
          </a:p>
          <a:p>
            <a:pPr marL="914400" lvl="1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 raising</a:t>
            </a:r>
            <a:endParaRPr lang="fr-CA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CA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ctrTitle"/>
          </p:nvPr>
        </p:nvSpPr>
        <p:spPr>
          <a:xfrm>
            <a:off x="0" y="762000"/>
            <a:ext cx="9144000" cy="914400"/>
          </a:xfrm>
        </p:spPr>
        <p:txBody>
          <a:bodyPr>
            <a:noAutofit/>
          </a:bodyPr>
          <a:lstStyle/>
          <a:p>
            <a:pPr algn="l"/>
            <a:r>
              <a:rPr lang="en-US" sz="5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Broad understanding of Health</a:t>
            </a:r>
            <a:r>
              <a:rPr lang="fr-CA" sz="5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  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2286000"/>
            <a:ext cx="7854696" cy="3124200"/>
          </a:xfrm>
        </p:spPr>
        <p:txBody>
          <a:bodyPr>
            <a:noAutofit/>
          </a:bodyPr>
          <a:lstStyle/>
          <a:p>
            <a:pPr marL="514350" indent="-514350" algn="l">
              <a:lnSpc>
                <a:spcPct val="150000"/>
              </a:lnSpc>
            </a:pPr>
            <a:r>
              <a:rPr lang="en-US" sz="3200" b="1" i="1" dirty="0" smtClean="0"/>
              <a:t>Health depends not only on medical care but also on other factors including:</a:t>
            </a:r>
          </a:p>
          <a:p>
            <a:pPr marL="914400" lvl="1" indent="-514350" algn="l">
              <a:lnSpc>
                <a:spcPct val="150000"/>
              </a:lnSpc>
            </a:pPr>
            <a:r>
              <a:rPr lang="en-US" sz="3200" b="1" i="1" dirty="0" smtClean="0"/>
              <a:t> </a:t>
            </a:r>
            <a:r>
              <a:rPr lang="en-US" sz="3200" b="1" i="1" dirty="0" smtClean="0">
                <a:solidFill>
                  <a:srgbClr val="FFFF00"/>
                </a:solidFill>
              </a:rPr>
              <a:t>1. Individual behavior </a:t>
            </a:r>
          </a:p>
          <a:p>
            <a:pPr marL="914400" lvl="1" indent="-514350" algn="l">
              <a:lnSpc>
                <a:spcPct val="150000"/>
              </a:lnSpc>
            </a:pPr>
            <a:r>
              <a:rPr lang="en-US" sz="3200" b="1" i="1" dirty="0" smtClean="0">
                <a:solidFill>
                  <a:srgbClr val="FFFF00"/>
                </a:solidFill>
              </a:rPr>
              <a:t>2. Genetic makeup</a:t>
            </a:r>
          </a:p>
          <a:p>
            <a:pPr marL="914400" lvl="1" indent="-514350" algn="l">
              <a:lnSpc>
                <a:spcPct val="150000"/>
              </a:lnSpc>
            </a:pPr>
            <a:r>
              <a:rPr lang="en-US" sz="3200" b="1" i="1" dirty="0" smtClean="0">
                <a:solidFill>
                  <a:srgbClr val="FFFF00"/>
                </a:solidFill>
              </a:rPr>
              <a:t>3. Social and economic conditions</a:t>
            </a:r>
          </a:p>
          <a:p>
            <a:endParaRPr lang="fr-CA" sz="3600" dirty="0" smtClean="0">
              <a:solidFill>
                <a:srgbClr val="E35C06"/>
              </a:solidFill>
            </a:endParaRPr>
          </a:p>
          <a:p>
            <a:endParaRPr lang="fr-CA" sz="3600" dirty="0" smtClean="0">
              <a:solidFill>
                <a:srgbClr val="E35C06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09800" y="5562600"/>
            <a:ext cx="7239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i="1" dirty="0" smtClean="0">
                <a:solidFill>
                  <a:srgbClr val="FFFF00"/>
                </a:solidFill>
              </a:rPr>
              <a:t>		</a:t>
            </a:r>
            <a:endParaRPr lang="en-US" sz="3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7851648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Individual Health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0" y="23320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0" y="685800"/>
            <a:ext cx="9144000" cy="990600"/>
          </a:xfrm>
        </p:spPr>
        <p:txBody>
          <a:bodyPr>
            <a:noAutofit/>
          </a:bodyPr>
          <a:lstStyle/>
          <a:p>
            <a:pPr algn="l"/>
            <a:r>
              <a:rPr lang="en-US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A framework for improvement</a:t>
            </a:r>
            <a:r>
              <a:rPr lang="fr-CA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 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2209800"/>
            <a:ext cx="7854696" cy="3429000"/>
          </a:xfrm>
        </p:spPr>
        <p:txBody>
          <a:bodyPr>
            <a:normAutofit fontScale="92500"/>
          </a:bodyPr>
          <a:lstStyle/>
          <a:p>
            <a:pPr algn="l">
              <a:lnSpc>
                <a:spcPct val="200000"/>
              </a:lnSpc>
            </a:pPr>
            <a:r>
              <a:rPr lang="en-US" dirty="0" smtClean="0"/>
              <a:t>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entities ( health stakeholders ) in the community share the responsibility of maintaining and improving its health. </a:t>
            </a:r>
          </a:p>
          <a:p>
            <a:pPr>
              <a:lnSpc>
                <a:spcPct val="200000"/>
              </a:lnSpc>
              <a:buNone/>
            </a:pPr>
            <a:endParaRPr lang="en-US" dirty="0" smtClean="0"/>
          </a:p>
          <a:p>
            <a:pPr lvl="1">
              <a:lnSpc>
                <a:spcPct val="200000"/>
              </a:lnSpc>
            </a:pPr>
            <a:endParaRPr lang="en-US" dirty="0" smtClean="0"/>
          </a:p>
          <a:p>
            <a:pPr lvl="1">
              <a:lnSpc>
                <a:spcPct val="200000"/>
              </a:lnSpc>
            </a:pPr>
            <a:endParaRPr lang="en-US" dirty="0" smtClean="0"/>
          </a:p>
          <a:p>
            <a:pPr>
              <a:lnSpc>
                <a:spcPct val="200000"/>
              </a:lnSpc>
            </a:pPr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ctrTitle"/>
          </p:nvPr>
        </p:nvSpPr>
        <p:spPr>
          <a:xfrm>
            <a:off x="381000" y="838200"/>
            <a:ext cx="8763000" cy="914400"/>
          </a:xfrm>
        </p:spPr>
        <p:txBody>
          <a:bodyPr>
            <a:normAutofit/>
          </a:bodyPr>
          <a:lstStyle/>
          <a:p>
            <a:pPr algn="l"/>
            <a:r>
              <a:rPr lang="en-US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Who are Health Stakeholders?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2286000"/>
            <a:ext cx="7854696" cy="3505200"/>
          </a:xfrm>
        </p:spPr>
        <p:txBody>
          <a:bodyPr>
            <a:noAutofit/>
          </a:bodyPr>
          <a:lstStyle/>
          <a:p>
            <a:pPr marL="514350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care providers</a:t>
            </a:r>
          </a:p>
          <a:p>
            <a:pPr marL="514350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Public health agencies</a:t>
            </a:r>
          </a:p>
          <a:p>
            <a:pPr marL="514350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Community organizations  </a:t>
            </a:r>
          </a:p>
          <a:p>
            <a:pPr marL="514350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Government agencies</a:t>
            </a:r>
          </a:p>
          <a:p>
            <a:pPr marL="514350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Schools</a:t>
            </a:r>
          </a:p>
          <a:p>
            <a:pPr marL="514350" indent="-51435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Social  services organizations  </a:t>
            </a:r>
          </a:p>
          <a:p>
            <a:pPr marL="514350" indent="-514350" algn="l">
              <a:buClr>
                <a:srgbClr val="FFFF00"/>
              </a:buClr>
            </a:pP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152400" y="838200"/>
            <a:ext cx="8991600" cy="838200"/>
          </a:xfrm>
        </p:spPr>
        <p:txBody>
          <a:bodyPr>
            <a:normAutofit fontScale="90000"/>
          </a:bodyPr>
          <a:lstStyle/>
          <a:p>
            <a:pPr algn="l"/>
            <a:r>
              <a:rPr lang="fr-CA" sz="5400" dirty="0" smtClean="0">
                <a:solidFill>
                  <a:schemeClr val="tx1"/>
                </a:solidFill>
              </a:rPr>
              <a:t>10 Essential Services of </a:t>
            </a:r>
            <a:r>
              <a:rPr lang="fr-CA" sz="5400" dirty="0" err="1" smtClean="0">
                <a:solidFill>
                  <a:schemeClr val="tx1"/>
                </a:solidFill>
              </a:rPr>
              <a:t>Stakeholders</a:t>
            </a:r>
            <a:endParaRPr lang="fr-CA" sz="5400" dirty="0" smtClean="0">
              <a:solidFill>
                <a:schemeClr val="tx1"/>
              </a:solidFill>
            </a:endParaRP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609600" y="1981200"/>
            <a:ext cx="7854696" cy="4724400"/>
          </a:xfrm>
        </p:spPr>
        <p:txBody>
          <a:bodyPr>
            <a:noAutofit/>
          </a:bodyPr>
          <a:lstStyle/>
          <a:p>
            <a:pPr marL="457200" lvl="0" indent="-457200" algn="l">
              <a:buFont typeface="+mj-lt"/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Monitor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status to identify community health problems. 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Diagnose and investigate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 problems and health hazards in the community. 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Inform, educate, and empower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 about health issues. 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Mobilize</a:t>
            </a: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community partnerships to identify and solve health problems. </a:t>
            </a:r>
          </a:p>
          <a:p>
            <a:pPr marL="457200" lvl="0" indent="-457200" algn="l">
              <a:buFont typeface="+mj-lt"/>
              <a:buAutoNum type="arabicPeriod"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 policies and plans</a:t>
            </a:r>
            <a:r>
              <a:rPr lang="en-US" sz="2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support individual and community health efforts.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304800" y="1066800"/>
            <a:ext cx="8839200" cy="685800"/>
          </a:xfrm>
        </p:spPr>
        <p:txBody>
          <a:bodyPr>
            <a:noAutofit/>
          </a:bodyPr>
          <a:lstStyle/>
          <a:p>
            <a:pPr algn="l"/>
            <a:r>
              <a:rPr lang="fr-CA" sz="5400" dirty="0" smtClean="0">
                <a:solidFill>
                  <a:schemeClr val="tx1"/>
                </a:solidFill>
              </a:rPr>
              <a:t>10 Essential Services of </a:t>
            </a:r>
            <a:r>
              <a:rPr lang="fr-CA" sz="5400" dirty="0" err="1" smtClean="0">
                <a:solidFill>
                  <a:schemeClr val="tx1"/>
                </a:solidFill>
              </a:rPr>
              <a:t>Stakeholders</a:t>
            </a:r>
            <a:endParaRPr lang="fr-CA" sz="5400" dirty="0" smtClean="0">
              <a:solidFill>
                <a:schemeClr val="tx1"/>
              </a:solidFill>
            </a:endParaRP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1905000"/>
            <a:ext cx="7854696" cy="4495800"/>
          </a:xfrm>
        </p:spPr>
        <p:txBody>
          <a:bodyPr>
            <a:noAutofit/>
          </a:bodyPr>
          <a:lstStyle/>
          <a:p>
            <a:pPr marL="457200" lvl="0" indent="-457200" algn="l">
              <a:buFont typeface="+mj-lt"/>
              <a:buAutoNum type="arabicPeriod" startAt="6"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Enforce</a:t>
            </a: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laws and regulations that protect health and ensure safety. </a:t>
            </a:r>
          </a:p>
          <a:p>
            <a:pPr marL="457200" lvl="0" indent="-457200" algn="l">
              <a:buFont typeface="+mj-lt"/>
              <a:buAutoNum type="arabicPeriod" startAt="6"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Link</a:t>
            </a: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 to needed personal health services and assure the provision of health care when otherwise unavailable. </a:t>
            </a:r>
          </a:p>
          <a:p>
            <a:pPr marL="457200" lvl="0" indent="-457200" algn="l">
              <a:buFont typeface="+mj-lt"/>
              <a:buAutoNum type="arabicPeriod" startAt="6"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Assure</a:t>
            </a: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competent public and personal health care workforce. </a:t>
            </a:r>
          </a:p>
          <a:p>
            <a:pPr marL="457200" lvl="0" indent="-457200" algn="l">
              <a:buFont typeface="+mj-lt"/>
              <a:buAutoNum type="arabicPeriod" startAt="6"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Evaluate</a:t>
            </a:r>
            <a:r>
              <a:rPr lang="en-US" sz="2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effectiveness, accessibility and quality of personal and population-based health services. </a:t>
            </a:r>
          </a:p>
          <a:p>
            <a:pPr marL="457200" lvl="0" indent="-457200" algn="l">
              <a:buFont typeface="+mj-lt"/>
              <a:buAutoNum type="arabicPeriod" startAt="6"/>
            </a:pPr>
            <a:r>
              <a:rPr lang="en-US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</a:t>
            </a:r>
            <a:r>
              <a:rPr lang="en-US" sz="24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new insights and innovative solutions to health problems.    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68580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OBJECTIVES</a:t>
            </a:r>
            <a:r>
              <a:rPr lang="en-US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en-US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en-US" sz="4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students should be able to understand and describe;</a:t>
            </a:r>
            <a:endParaRPr lang="en-US" sz="4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33400" y="2438400"/>
            <a:ext cx="7854696" cy="3505200"/>
          </a:xfrm>
        </p:spPr>
        <p:txBody>
          <a:bodyPr>
            <a:noAutofit/>
          </a:bodyPr>
          <a:lstStyle/>
          <a:p>
            <a:pPr algn="l"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concept of community service.</a:t>
            </a:r>
          </a:p>
          <a:p>
            <a:pPr lvl="0" algn="l"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social, public and community responsibilities of the professionals.</a:t>
            </a:r>
          </a:p>
          <a:p>
            <a:pPr lvl="0" algn="l">
              <a:buClr>
                <a:srgbClr val="FFFF00"/>
              </a:buClr>
              <a:buFont typeface="Wingdings" pitchFamily="2" charset="2"/>
              <a:buChar char="q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concept and types of volunteer work</a:t>
            </a:r>
            <a:r>
              <a:rPr lang="en-US" sz="3600" dirty="0" smtClean="0"/>
              <a:t>.</a:t>
            </a:r>
          </a:p>
          <a:p>
            <a:pPr>
              <a:buFont typeface="Wingdings" pitchFamily="2" charset="2"/>
              <a:buChar char="q"/>
            </a:pPr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7851648" cy="762000"/>
          </a:xfrm>
        </p:spPr>
        <p:txBody>
          <a:bodyPr>
            <a:noAutofit/>
          </a:bodyPr>
          <a:lstStyle/>
          <a:p>
            <a:pPr algn="l"/>
            <a:r>
              <a:rPr lang="en-US" sz="5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Public Health</a:t>
            </a:r>
            <a:r>
              <a:rPr lang="fr-CA" sz="5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457200" y="2133600"/>
            <a:ext cx="7854696" cy="4191000"/>
          </a:xfrm>
        </p:spPr>
        <p:txBody>
          <a:bodyPr>
            <a:noAutofit/>
          </a:bodyPr>
          <a:lstStyle/>
          <a:p>
            <a:pPr algn="l"/>
            <a:r>
              <a:rPr lang="en-US" dirty="0" smtClean="0"/>
              <a:t> -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science and practice of preventing diseases  and promoting health in populations .</a:t>
            </a:r>
          </a:p>
          <a:p>
            <a:pPr algn="l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-It depends largely on </a:t>
            </a:r>
            <a:r>
              <a:rPr lang="en-US" sz="3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epidemiology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-Largely performed by governmental organizations.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914400" y="762000"/>
            <a:ext cx="7851648" cy="762000"/>
          </a:xfrm>
        </p:spPr>
        <p:txBody>
          <a:bodyPr>
            <a:noAutofit/>
          </a:bodyPr>
          <a:lstStyle/>
          <a:p>
            <a:pPr algn="l"/>
            <a:r>
              <a:rPr lang="en-US" sz="5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Public Health</a:t>
            </a:r>
            <a:r>
              <a:rPr lang="fr-CA" sz="5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7854696" cy="37338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 </a:t>
            </a:r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Traditional objective:</a:t>
            </a:r>
          </a:p>
          <a:p>
            <a:pPr lvl="1" algn="l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control communicable diseases</a:t>
            </a:r>
          </a:p>
          <a:p>
            <a:pPr lvl="1" algn="l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Safety of water and food supply</a:t>
            </a:r>
          </a:p>
          <a:p>
            <a:pPr lvl="1" algn="l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ü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Response to national disasters</a:t>
            </a:r>
          </a:p>
          <a:p>
            <a:pPr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685800" y="685800"/>
            <a:ext cx="7851648" cy="838200"/>
          </a:xfrm>
        </p:spPr>
        <p:txBody>
          <a:bodyPr>
            <a:normAutofit fontScale="90000"/>
          </a:bodyPr>
          <a:lstStyle/>
          <a:p>
            <a:pPr lvl="1" algn="ctr"/>
            <a:r>
              <a:rPr lang="en-US" sz="5400" b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Educational Role</a:t>
            </a:r>
            <a:r>
              <a:rPr lang="fr-CA" sz="5400" b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of Public </a:t>
            </a:r>
            <a:r>
              <a:rPr lang="fr-CA" sz="5400" b="1" dirty="0" err="1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Health</a:t>
            </a:r>
            <a:r>
              <a:rPr lang="fr-CA" sz="5400" b="1" dirty="0" smtClean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1752600"/>
            <a:ext cx="7854696" cy="4343400"/>
          </a:xfrm>
        </p:spPr>
        <p:txBody>
          <a:bodyPr>
            <a:noAutofit/>
          </a:bodyPr>
          <a:lstStyle/>
          <a:p>
            <a:pPr algn="l"/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Educating the public about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lvl="1" algn="l">
              <a:lnSpc>
                <a:spcPct val="150000"/>
              </a:lnSpc>
              <a:buClr>
                <a:srgbClr val="FFFF00"/>
              </a:buClr>
              <a:buFont typeface="Courier New" pitchFamily="49" charset="0"/>
              <a:buChar char="o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Causes of illness</a:t>
            </a:r>
          </a:p>
          <a:p>
            <a:pPr lvl="1" algn="l">
              <a:lnSpc>
                <a:spcPct val="150000"/>
              </a:lnSpc>
              <a:buClr>
                <a:srgbClr val="FFFF00"/>
              </a:buClr>
              <a:buFont typeface="Courier New" pitchFamily="49" charset="0"/>
              <a:buChar char="o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Preventive measures</a:t>
            </a:r>
          </a:p>
          <a:p>
            <a:pPr lvl="1" algn="l">
              <a:lnSpc>
                <a:spcPct val="150000"/>
              </a:lnSpc>
              <a:buClr>
                <a:srgbClr val="FFFF00"/>
              </a:buClr>
              <a:buFont typeface="Courier New" pitchFamily="49" charset="0"/>
              <a:buChar char="o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Predisposing factors</a:t>
            </a:r>
          </a:p>
          <a:p>
            <a:pPr lvl="1" algn="l">
              <a:lnSpc>
                <a:spcPct val="150000"/>
              </a:lnSpc>
              <a:buClr>
                <a:srgbClr val="FFFF00"/>
              </a:buClr>
              <a:buFont typeface="Courier New" pitchFamily="49" charset="0"/>
              <a:buChar char="o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Changes in lifestyle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1066800"/>
          </a:xfrm>
        </p:spPr>
        <p:txBody>
          <a:bodyPr>
            <a:normAutofit/>
          </a:bodyPr>
          <a:lstStyle/>
          <a:p>
            <a:pPr algn="l"/>
            <a:r>
              <a:rPr lang="en-US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Improving Health Access 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609600" y="1600200"/>
            <a:ext cx="7772400" cy="4267200"/>
          </a:xfrm>
        </p:spPr>
        <p:txBody>
          <a:bodyPr>
            <a:noAutofit/>
          </a:bodyPr>
          <a:lstStyle/>
          <a:p>
            <a:pPr marL="514350" indent="-514350" algn="l">
              <a:lnSpc>
                <a:spcPct val="150000"/>
              </a:lnSpc>
            </a:pPr>
            <a:r>
              <a:rPr lang="en-US" dirty="0" smtClean="0"/>
              <a:t> 	</a:t>
            </a:r>
          </a:p>
          <a:p>
            <a:pPr marL="514350" indent="-514350" algn="l">
              <a:lnSpc>
                <a:spcPct val="200000"/>
              </a:lnSpc>
            </a:pPr>
            <a:r>
              <a:rPr lang="en-US" sz="4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Improve the level and ease of access of individuals to health care services by reducing inequalities.</a:t>
            </a:r>
          </a:p>
          <a:p>
            <a:pPr marL="514350" indent="-514350" algn="l">
              <a:lnSpc>
                <a:spcPct val="150000"/>
              </a:lnSpc>
            </a:pP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fr-CA" sz="36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457200" y="685800"/>
            <a:ext cx="8686800" cy="914400"/>
          </a:xfrm>
        </p:spPr>
        <p:txBody>
          <a:bodyPr>
            <a:normAutofit/>
          </a:bodyPr>
          <a:lstStyle/>
          <a:p>
            <a:pPr lvl="1"/>
            <a:r>
              <a:rPr lang="en-US" sz="5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International Aid</a:t>
            </a:r>
            <a:r>
              <a:rPr lang="fr-CA" sz="5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1676400"/>
            <a:ext cx="7854696" cy="4876800"/>
          </a:xfrm>
        </p:spPr>
        <p:txBody>
          <a:bodyPr>
            <a:noAutofit/>
          </a:bodyPr>
          <a:lstStyle/>
          <a:p>
            <a:pPr algn="l"/>
            <a:r>
              <a:rPr lang="en-US" sz="3900" dirty="0" smtClean="0"/>
              <a:t>  </a:t>
            </a:r>
            <a:r>
              <a:rPr lang="en-US" sz="2800" dirty="0" smtClean="0">
                <a:solidFill>
                  <a:srgbClr val="FFFF00"/>
                </a:solidFill>
              </a:rPr>
              <a:t>-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some areas of the world, health care is very limited and almost non- existent</a:t>
            </a:r>
          </a:p>
          <a:p>
            <a:pPr algn="l"/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people suffer from diseases such as Malaria, Tuberculosis, Typhoid, and AIDS.</a:t>
            </a:r>
          </a:p>
          <a:p>
            <a:pPr algn="l"/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 of the illnesses can be improved or eliminated by basic medical care and other measures .</a:t>
            </a:r>
          </a:p>
          <a:p>
            <a:pPr lvl="1"/>
            <a:endParaRPr lang="en-US" dirty="0" smtClean="0"/>
          </a:p>
          <a:p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0" y="838200"/>
            <a:ext cx="9144000" cy="685800"/>
          </a:xfrm>
        </p:spPr>
        <p:txBody>
          <a:bodyPr>
            <a:noAutofit/>
          </a:bodyPr>
          <a:lstStyle/>
          <a:p>
            <a:pPr lvl="1"/>
            <a:r>
              <a:rPr lang="en-US" sz="4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International Community Services</a:t>
            </a:r>
            <a:r>
              <a:rPr lang="fr-CA" sz="4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1752600"/>
            <a:ext cx="7854696" cy="4495800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 </a:t>
            </a:r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Done through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lvl="1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Organizations providing 	humanitarian needs</a:t>
            </a:r>
          </a:p>
          <a:p>
            <a:pPr lvl="1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Medical Organizations</a:t>
            </a:r>
          </a:p>
          <a:p>
            <a:pPr lvl="1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Governments</a:t>
            </a:r>
          </a:p>
          <a:p>
            <a:pPr lvl="1" algn="l">
              <a:buClr>
                <a:srgbClr val="FFFF00"/>
              </a:buClr>
              <a:buFont typeface="Wingdings" pitchFamily="2" charset="2"/>
              <a:buChar char="Ø"/>
            </a:pPr>
            <a:endParaRPr lang="en-US" sz="3600" b="1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endParaRPr lang="en-US" dirty="0" smtClean="0"/>
          </a:p>
          <a:p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851648" cy="762000"/>
          </a:xfrm>
        </p:spPr>
        <p:txBody>
          <a:bodyPr>
            <a:normAutofit/>
          </a:bodyPr>
          <a:lstStyle/>
          <a:p>
            <a:pPr lvl="1"/>
            <a:r>
              <a:rPr lang="en-US" sz="4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General Organizations</a:t>
            </a:r>
            <a:r>
              <a:rPr lang="fr-CA" sz="48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2133600"/>
            <a:ext cx="7854696" cy="4648200"/>
          </a:xfrm>
        </p:spPr>
        <p:txBody>
          <a:bodyPr>
            <a:noAutofit/>
          </a:bodyPr>
          <a:lstStyle/>
          <a:p>
            <a:pPr lvl="0" algn="l"/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provide:</a:t>
            </a:r>
          </a:p>
          <a:p>
            <a:pPr lvl="1" algn="l">
              <a:buClr>
                <a:srgbClr val="FFFF00"/>
              </a:buClr>
              <a:buFont typeface="Wingdings" pitchFamily="2" charset="2"/>
              <a:buChar char="§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Clean water supplies</a:t>
            </a:r>
          </a:p>
          <a:p>
            <a:pPr lvl="1" algn="l">
              <a:buClr>
                <a:srgbClr val="FFFF00"/>
              </a:buClr>
              <a:buFont typeface="Wingdings" pitchFamily="2" charset="2"/>
              <a:buChar char="§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Clothing </a:t>
            </a:r>
          </a:p>
          <a:p>
            <a:pPr lvl="1" algn="l">
              <a:buClr>
                <a:srgbClr val="FFFF00"/>
              </a:buClr>
              <a:buFont typeface="Wingdings" pitchFamily="2" charset="2"/>
              <a:buChar char="§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Education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762000" y="838200"/>
            <a:ext cx="7851648" cy="685800"/>
          </a:xfrm>
        </p:spPr>
        <p:txBody>
          <a:bodyPr>
            <a:noAutofit/>
          </a:bodyPr>
          <a:lstStyle/>
          <a:p>
            <a:pPr lvl="1"/>
            <a:r>
              <a:rPr lang="en-US" sz="5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Medical Organizations</a:t>
            </a:r>
            <a:r>
              <a:rPr lang="fr-CA" sz="5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7854696" cy="4572000"/>
          </a:xfrm>
        </p:spPr>
        <p:txBody>
          <a:bodyPr>
            <a:noAutofit/>
          </a:bodyPr>
          <a:lstStyle/>
          <a:p>
            <a:pPr lvl="0" algn="l"/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Medical teams provide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971550" lvl="1" indent="-514350" algn="l">
              <a:buClr>
                <a:srgbClr val="FFFF00"/>
              </a:buClr>
              <a:buFont typeface="+mj-lt"/>
              <a:buAutoNum type="arabicPeriod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Medical care</a:t>
            </a:r>
          </a:p>
          <a:p>
            <a:pPr marL="971550" lvl="1" indent="-514350" algn="l">
              <a:buClr>
                <a:srgbClr val="FFFF00"/>
              </a:buClr>
              <a:buFont typeface="+mj-lt"/>
              <a:buAutoNum type="arabicPeriod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Medications</a:t>
            </a:r>
          </a:p>
          <a:p>
            <a:pPr marL="971550" lvl="1" indent="-514350" algn="l">
              <a:buClr>
                <a:srgbClr val="FFFF00"/>
              </a:buClr>
              <a:buFont typeface="+mj-lt"/>
              <a:buAutoNum type="arabicPeriod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Immunizations</a:t>
            </a:r>
          </a:p>
          <a:p>
            <a:pPr marL="971550" lvl="1" indent="-514350" algn="l">
              <a:buClr>
                <a:srgbClr val="FFFF00"/>
              </a:buClr>
              <a:buFont typeface="+mj-lt"/>
              <a:buAutoNum type="arabicPeriod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Medical supplies</a:t>
            </a:r>
          </a:p>
          <a:p>
            <a:pPr marL="971550" lvl="1" indent="-514350" algn="l">
              <a:buClr>
                <a:srgbClr val="FFFF00"/>
              </a:buClr>
              <a:buFont typeface="+mj-lt"/>
              <a:buAutoNum type="arabicPeriod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 communities about nutrition and preventive measures</a:t>
            </a:r>
          </a:p>
          <a:p>
            <a:pPr marL="971550" lvl="1" indent="-514350" algn="l">
              <a:buClr>
                <a:srgbClr val="FFFF00"/>
              </a:buClr>
              <a:buFont typeface="+mj-lt"/>
              <a:buAutoNum type="arabicPeriod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Training of local health care providers</a:t>
            </a:r>
          </a:p>
          <a:p>
            <a:pPr lvl="0">
              <a:buNone/>
            </a:pPr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914400" y="609600"/>
            <a:ext cx="7851648" cy="838200"/>
          </a:xfrm>
        </p:spPr>
        <p:txBody>
          <a:bodyPr>
            <a:normAutofit/>
          </a:bodyPr>
          <a:lstStyle/>
          <a:p>
            <a:pPr lvl="1"/>
            <a:r>
              <a:rPr lang="en-US" sz="5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Governments</a:t>
            </a:r>
            <a:r>
              <a:rPr lang="fr-CA" sz="4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914400" y="1676400"/>
            <a:ext cx="7854696" cy="4648200"/>
          </a:xfrm>
        </p:spPr>
        <p:txBody>
          <a:bodyPr>
            <a:noAutofit/>
          </a:bodyPr>
          <a:lstStyle/>
          <a:p>
            <a:pPr lvl="0" algn="l"/>
            <a:r>
              <a:rPr lang="en-US" dirty="0" smtClean="0"/>
              <a:t> 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Aid to other countries during time of 	need.</a:t>
            </a:r>
          </a:p>
          <a:p>
            <a:pPr lvl="0" algn="l"/>
            <a:r>
              <a:rPr lang="en-US" sz="36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 include sending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lvl="1" algn="l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Medical professionals</a:t>
            </a:r>
          </a:p>
          <a:p>
            <a:pPr lvl="1" algn="l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Medical equipments</a:t>
            </a:r>
          </a:p>
          <a:p>
            <a:pPr lvl="1" algn="l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Medications</a:t>
            </a:r>
          </a:p>
          <a:p>
            <a:pPr lvl="0"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 lvl="1"/>
            <a:endParaRPr lang="en-US" dirty="0" smtClean="0"/>
          </a:p>
          <a:p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ctrTitle"/>
          </p:nvPr>
        </p:nvSpPr>
        <p:spPr>
          <a:xfrm>
            <a:off x="914400" y="685800"/>
            <a:ext cx="7851648" cy="838200"/>
          </a:xfrm>
        </p:spPr>
        <p:txBody>
          <a:bodyPr>
            <a:normAutofit/>
          </a:bodyPr>
          <a:lstStyle/>
          <a:p>
            <a:pPr algn="l"/>
            <a:r>
              <a:rPr lang="fr-CA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Fund raising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609600" y="1752600"/>
            <a:ext cx="7854696" cy="2743200"/>
          </a:xfrm>
        </p:spPr>
        <p:txBody>
          <a:bodyPr>
            <a:noAutofit/>
          </a:bodyPr>
          <a:lstStyle/>
          <a:p>
            <a:pPr lvl="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5900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 not apply locally since health care services are provided by the governments.</a:t>
            </a:r>
          </a:p>
          <a:p>
            <a:pPr lvl="0" algn="l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Funds may be raised to help those individuals who cannot afford to purchase medications or  medical equipments.</a:t>
            </a:r>
          </a:p>
          <a:p>
            <a:pPr lvl="1">
              <a:buClr>
                <a:srgbClr val="FFFF00"/>
              </a:buClr>
              <a:buNone/>
            </a:pPr>
            <a:endParaRPr lang="en-US" sz="4000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lvl="0">
              <a:buNone/>
            </a:pPr>
            <a:endParaRPr lang="en-US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lvl="0">
              <a:buNone/>
            </a:pPr>
            <a:endParaRPr lang="en-US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  <a:p>
            <a:pPr marL="514350" indent="-514350">
              <a:buNone/>
            </a:pP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</a:t>
            </a:r>
            <a:b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</a:br>
            <a:endParaRPr lang="fr-CA" dirty="0" smtClean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851648" cy="838200"/>
          </a:xfrm>
        </p:spPr>
        <p:txBody>
          <a:bodyPr>
            <a:noAutofit/>
          </a:bodyPr>
          <a:lstStyle/>
          <a:p>
            <a:pPr algn="l"/>
            <a:r>
              <a:rPr lang="en-US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Definition of Community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2057400"/>
            <a:ext cx="7854696" cy="4114800"/>
          </a:xfrm>
        </p:spPr>
        <p:txBody>
          <a:bodyPr>
            <a:noAutofit/>
          </a:bodyPr>
          <a:lstStyle/>
          <a:p>
            <a:pPr algn="l"/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600" dirty="0" smtClean="0"/>
              <a:t>The word "community" is derived from the old French </a:t>
            </a:r>
            <a:r>
              <a:rPr lang="en-US" sz="3600" i="1" dirty="0" smtClean="0">
                <a:solidFill>
                  <a:srgbClr val="FFFF00"/>
                </a:solidFill>
              </a:rPr>
              <a:t>communité</a:t>
            </a:r>
            <a:r>
              <a:rPr lang="en-US" sz="3600" dirty="0" smtClean="0">
                <a:solidFill>
                  <a:srgbClr val="FFFF00"/>
                </a:solidFill>
              </a:rPr>
              <a:t> </a:t>
            </a:r>
            <a:r>
              <a:rPr lang="en-US" sz="3600" dirty="0" smtClean="0"/>
              <a:t>which is derived from the Latin</a:t>
            </a:r>
            <a:r>
              <a:rPr lang="en-US" sz="3600" dirty="0" smtClean="0">
                <a:solidFill>
                  <a:srgbClr val="FFFF00"/>
                </a:solidFill>
              </a:rPr>
              <a:t> communitas </a:t>
            </a:r>
            <a:r>
              <a:rPr lang="en-US" sz="3600" dirty="0" smtClean="0"/>
              <a:t>(</a:t>
            </a:r>
            <a:r>
              <a:rPr lang="en-US" sz="3600" i="1" dirty="0" smtClean="0"/>
              <a:t>cum</a:t>
            </a:r>
            <a:r>
              <a:rPr lang="en-US" sz="3600" dirty="0" smtClean="0"/>
              <a:t>, "with/together" + </a:t>
            </a:r>
            <a:r>
              <a:rPr lang="en-US" sz="3600" i="1" dirty="0" smtClean="0"/>
              <a:t>munus</a:t>
            </a:r>
            <a:r>
              <a:rPr lang="en-US" sz="3600" dirty="0" smtClean="0"/>
              <a:t>, "gift"), a broad term for fellowship or organized society</a:t>
            </a:r>
            <a:r>
              <a:rPr lang="en-US" dirty="0" smtClean="0"/>
              <a:t>.</a:t>
            </a:r>
          </a:p>
          <a:p>
            <a:r>
              <a:rPr lang="en-US" sz="2800" b="1" dirty="0" smtClean="0">
                <a:solidFill>
                  <a:schemeClr val="bg1"/>
                </a:solidFill>
              </a:rPr>
              <a:t>(Oxford University Press)</a:t>
            </a:r>
          </a:p>
          <a:p>
            <a:pPr algn="l"/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304800"/>
            <a:ext cx="8610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Concept Of Volunteering &amp; Volunteer Work</a:t>
            </a:r>
            <a:endParaRPr lang="en-US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2133600"/>
            <a:ext cx="8686800" cy="472440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Volunteering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is generally considered an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altruistic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activity, intended to improve human </a:t>
            </a:r>
            <a:r>
              <a:rPr lang="en-US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quality of life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/>
            <a:endParaRPr lang="en-US" sz="40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l"/>
            <a:endParaRPr lang="en-US" sz="40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8200"/>
            <a:ext cx="8537448" cy="14478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4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sz="53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Some People Volunteer ?</a:t>
            </a:r>
            <a:r>
              <a:rPr lang="en-US" sz="5300" dirty="0" smtClean="0">
                <a:solidFill>
                  <a:srgbClr val="FFFF00"/>
                </a:solidFill>
              </a:rPr>
              <a:t/>
            </a:r>
            <a:br>
              <a:rPr lang="en-US" sz="5300" dirty="0" smtClean="0">
                <a:solidFill>
                  <a:srgbClr val="FFFF00"/>
                </a:solidFill>
              </a:rPr>
            </a:br>
            <a:endParaRPr lang="en-US" sz="53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533400" y="2209800"/>
            <a:ext cx="7854696" cy="3810000"/>
          </a:xfrm>
        </p:spPr>
        <p:txBody>
          <a:bodyPr>
            <a:noAutofit/>
          </a:bodyPr>
          <a:lstStyle/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their own skill development.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solve problems when needed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make contacts for possible         employment.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help others and earn respect and favor.</a:t>
            </a: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Get benefit of spare time.</a:t>
            </a:r>
            <a:endParaRPr lang="ar-SA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variety of other reasons. </a:t>
            </a:r>
            <a:endParaRPr lang="en-US" sz="32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Volunteer Work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Skill –based volunteering </a:t>
            </a:r>
            <a:r>
              <a:rPr lang="en-US" dirty="0" smtClean="0"/>
              <a:t>: special skills required.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Micro &amp; virtual- volunteering </a:t>
            </a:r>
            <a:r>
              <a:rPr lang="en-US" dirty="0" smtClean="0"/>
              <a:t>: off-site tasks done by internet . Completed in certain time .May need application process or training, </a:t>
            </a:r>
            <a:r>
              <a:rPr lang="en-US" dirty="0" err="1" smtClean="0"/>
              <a:t>eg</a:t>
            </a:r>
            <a:r>
              <a:rPr lang="en-US" dirty="0" smtClean="0"/>
              <a:t>. Tele-monitoring ,</a:t>
            </a:r>
            <a:r>
              <a:rPr lang="en-US" dirty="0" err="1" smtClean="0"/>
              <a:t>tele</a:t>
            </a:r>
            <a:r>
              <a:rPr lang="en-US" dirty="0" smtClean="0"/>
              <a:t>-tutoring.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Environmental volunteering</a:t>
            </a:r>
            <a:r>
              <a:rPr lang="en-US" dirty="0" smtClean="0"/>
              <a:t>: </a:t>
            </a:r>
            <a:r>
              <a:rPr lang="en-US" dirty="0" err="1" smtClean="0"/>
              <a:t>eg</a:t>
            </a:r>
            <a:r>
              <a:rPr lang="en-US" dirty="0" smtClean="0"/>
              <a:t>. Protecting animals, education about natural environment.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Emergency volunteering </a:t>
            </a:r>
            <a:r>
              <a:rPr lang="en-US" dirty="0" smtClean="0"/>
              <a:t>: during natural disasters.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School volunteering</a:t>
            </a:r>
            <a:r>
              <a:rPr lang="en-US" dirty="0" smtClean="0"/>
              <a:t>: additional teaching for students.</a:t>
            </a:r>
            <a:endParaRPr lang="en-US" dirty="0"/>
          </a:p>
        </p:txBody>
      </p:sp>
    </p:spTree>
  </p:cSld>
  <p:clrMapOvr>
    <a:masterClrMapping/>
  </p:clrMapOvr>
  <p:transition>
    <p:wipe dir="r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Types of Volunteer Work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Community  volunteering</a:t>
            </a:r>
            <a:r>
              <a:rPr lang="en-US" dirty="0" smtClean="0"/>
              <a:t>: for orphanages, widows, mosques, blood donation, during Hajj and  Ramadan,..etc.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International Work –Camps </a:t>
            </a:r>
            <a:r>
              <a:rPr lang="en-US" dirty="0" smtClean="0"/>
              <a:t>: environmental conservation, rural developments, etc.</a:t>
            </a:r>
          </a:p>
          <a:p>
            <a:pPr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dirty="0" smtClean="0">
                <a:solidFill>
                  <a:srgbClr val="7030A0"/>
                </a:solidFill>
              </a:rPr>
              <a:t>Volunteering can be daily ,for hours ,weekly or when needed . 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0070C0"/>
                </a:solidFill>
              </a:rPr>
              <a:t>It can be done through: money, donations, work effort, or relations .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Volunteering in Islam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ar-SA" b="1" dirty="0" smtClean="0"/>
              <a:t>قال تعالى</a:t>
            </a:r>
            <a:r>
              <a:rPr lang="ar-SA" dirty="0" smtClean="0"/>
              <a:t>: ( يا أيها الناس اركعوا واسجدوا واعبدوا ربكم وافعلوا الخير لعلكم </a:t>
            </a:r>
            <a:endParaRPr lang="en-US" dirty="0" smtClean="0"/>
          </a:p>
          <a:p>
            <a:pPr algn="r">
              <a:buNone/>
            </a:pPr>
            <a:r>
              <a:rPr lang="ar-SA" dirty="0" smtClean="0"/>
              <a:t>تفلحون( ( الحج).</a:t>
            </a:r>
          </a:p>
          <a:p>
            <a:pPr algn="r">
              <a:buNone/>
            </a:pPr>
            <a:r>
              <a:rPr lang="ar-SA" dirty="0" smtClean="0"/>
              <a:t>( فاستبقوا الخيرات إلى الله مرجعكم جميعاً فينبئكم بما كنتم فيه تختلفون ) </a:t>
            </a:r>
          </a:p>
          <a:p>
            <a:pPr algn="r">
              <a:buNone/>
            </a:pPr>
            <a:r>
              <a:rPr lang="ar-SA" dirty="0" smtClean="0"/>
              <a:t>(فمن </a:t>
            </a:r>
            <a:r>
              <a:rPr lang="ar-SA" smtClean="0"/>
              <a:t>تطوع خيراً </a:t>
            </a:r>
            <a:r>
              <a:rPr lang="ar-SA" dirty="0" smtClean="0"/>
              <a:t>فهو </a:t>
            </a:r>
            <a:r>
              <a:rPr lang="ar-SA" smtClean="0"/>
              <a:t>خير له)</a:t>
            </a:r>
            <a:endParaRPr lang="ar-SA" dirty="0" smtClean="0"/>
          </a:p>
          <a:p>
            <a:pPr algn="r">
              <a:buNone/>
            </a:pPr>
            <a:r>
              <a:rPr lang="ar-SA" b="1" dirty="0" smtClean="0"/>
              <a:t>قال الرسول عليه الصلاة والسلام</a:t>
            </a:r>
            <a:r>
              <a:rPr lang="ar-SA" dirty="0" smtClean="0"/>
              <a:t>: (مثل المؤمنين في توادهم وتراحمهم وتعاطفهم كمثل الجسد الواحد إذا اشتكى منه عضو تداعى له سائر الجسد </a:t>
            </a:r>
          </a:p>
          <a:p>
            <a:pPr algn="r">
              <a:buNone/>
            </a:pPr>
            <a:r>
              <a:rPr lang="ar-SA" dirty="0" smtClean="0"/>
              <a:t> بالسهر والحمى)</a:t>
            </a:r>
          </a:p>
        </p:txBody>
      </p:sp>
    </p:spTree>
  </p:cSld>
  <p:clrMapOvr>
    <a:masterClrMapping/>
  </p:clrMapOvr>
  <p:transition>
    <p:wipe dir="r"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12 - Above all, Professionalism.wmv">
            <a:hlinkClick r:id="" action="ppaction://media"/>
          </p:cNvPr>
          <p:cNvPicPr>
            <a:picLocks noGrp="1" noRot="1" noChangeAspect="1"/>
          </p:cNvPicPr>
          <p:nvPr>
            <p:ph idx="4294967295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371600"/>
            <a:ext cx="9144000" cy="49530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8200"/>
            <a:ext cx="9144000" cy="533400"/>
          </a:xfrm>
        </p:spPr>
        <p:txBody>
          <a:bodyPr>
            <a:noAutofit/>
          </a:bodyPr>
          <a:lstStyle/>
          <a:p>
            <a:pPr algn="l"/>
            <a:r>
              <a:rPr lang="en-US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Doctors are to be committed to </a:t>
            </a:r>
            <a:endParaRPr lang="en-US" sz="5400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685800" y="2971800"/>
            <a:ext cx="5257800" cy="1447800"/>
          </a:xfrm>
        </p:spPr>
        <p:txBody>
          <a:bodyPr anchor="ctr">
            <a:noAutofit/>
          </a:bodyPr>
          <a:lstStyle/>
          <a:p>
            <a:pPr algn="l"/>
            <a:endParaRPr lang="en-US" dirty="0" smtClean="0">
              <a:solidFill>
                <a:schemeClr val="bg1"/>
              </a:solidFill>
            </a:endParaRPr>
          </a:p>
          <a:p>
            <a:pPr algn="l"/>
            <a:endParaRPr lang="en-US" sz="32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32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32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Integrity			     2.  Altruism</a:t>
            </a:r>
          </a:p>
          <a:p>
            <a:pPr algn="l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Continuous improvement</a:t>
            </a:r>
          </a:p>
          <a:p>
            <a:pPr algn="l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Excellence ,as well as ;</a:t>
            </a:r>
          </a:p>
          <a:p>
            <a:pPr algn="l"/>
            <a:endParaRPr lang="en-US" sz="3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algn="l"/>
            <a:endParaRPr lang="en-US" sz="32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algn="l"/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algn="l"/>
            <a:r>
              <a:rPr lang="en-US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  <a:p>
            <a:pPr algn="l"/>
            <a:endParaRPr lang="en-US" sz="36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752600" y="4876800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en-US" sz="28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Working in partnership with members of the other health care teams</a:t>
            </a:r>
            <a:r>
              <a:rPr lang="en-US" sz="28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838200"/>
            <a:ext cx="7851648" cy="990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In summary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2057400"/>
            <a:ext cx="8915400" cy="3581400"/>
          </a:xfrm>
        </p:spPr>
        <p:txBody>
          <a:bodyPr>
            <a:noAutofit/>
          </a:bodyPr>
          <a:lstStyle/>
          <a:p>
            <a:pPr lvl="0" algn="l">
              <a:lnSpc>
                <a:spcPct val="200000"/>
              </a:lnSpc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broader concept of physician role should be adopted to go past the individual and include the community as well.</a:t>
            </a:r>
          </a:p>
          <a:p>
            <a:pPr lvl="0" algn="l"/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838200"/>
            <a:ext cx="9144000" cy="1676400"/>
          </a:xfrm>
        </p:spPr>
        <p:txBody>
          <a:bodyPr>
            <a:noAutofit/>
          </a:bodyPr>
          <a:lstStyle/>
          <a:p>
            <a:pPr lvl="0" algn="ctr"/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5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Take home message </a:t>
            </a:r>
            <a:r>
              <a:rPr lang="en-US" sz="5400" dirty="0" smtClean="0"/>
              <a:t/>
            </a:r>
            <a:br>
              <a:rPr lang="en-US" sz="5400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2362200"/>
            <a:ext cx="9144000" cy="40386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have been given this life but once</a:t>
            </a: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it,</a:t>
            </a: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all the good that you can do </a:t>
            </a: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all the people you can do </a:t>
            </a:r>
          </a:p>
          <a:p>
            <a:pPr algn="ctr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as long as you can do .</a:t>
            </a:r>
          </a:p>
          <a:p>
            <a:pPr algn="ctr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Ceccere</a:t>
            </a:r>
          </a:p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7800" y="685800"/>
            <a:ext cx="6327648" cy="990600"/>
          </a:xfrm>
        </p:spPr>
        <p:txBody>
          <a:bodyPr/>
          <a:lstStyle/>
          <a:p>
            <a:r>
              <a:rPr lang="en-US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FOR YOUR READING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228600" y="1752600"/>
            <a:ext cx="8915400" cy="5105400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/>
              <a:t>1. An Introduction to Community Health</a:t>
            </a:r>
          </a:p>
          <a:p>
            <a:pPr algn="l"/>
            <a:r>
              <a:rPr lang="en-US" sz="2000" dirty="0" smtClean="0">
                <a:solidFill>
                  <a:srgbClr val="FFFF00"/>
                </a:solidFill>
              </a:rPr>
              <a:t>James F. McKenzie</a:t>
            </a:r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r>
              <a:rPr lang="en-US" sz="2400" b="1" dirty="0" smtClean="0"/>
              <a:t>2. Community Health and Wellness: </a:t>
            </a:r>
          </a:p>
          <a:p>
            <a:pPr algn="l"/>
            <a:r>
              <a:rPr lang="en-US" sz="2000" dirty="0" smtClean="0"/>
              <a:t>Primary Health Care in Practice Anne McMurray and Jill Clendon 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400" b="1" dirty="0" smtClean="0"/>
              <a:t>3. Volunteers: </a:t>
            </a:r>
            <a:r>
              <a:rPr lang="en-US" sz="2400" dirty="0" smtClean="0"/>
              <a:t>a social profile</a:t>
            </a:r>
          </a:p>
          <a:p>
            <a:pPr algn="l"/>
            <a:r>
              <a:rPr lang="en-US" sz="2000" dirty="0" smtClean="0"/>
              <a:t>Indiana University Press, 2008 - </a:t>
            </a:r>
            <a:r>
              <a:rPr lang="en-US" sz="2000" dirty="0" smtClean="0">
                <a:hlinkClick r:id="rId2"/>
              </a:rPr>
              <a:t>Social Science</a:t>
            </a:r>
            <a:endParaRPr lang="en-US" sz="2000" dirty="0" smtClean="0"/>
          </a:p>
          <a:p>
            <a:pPr algn="l"/>
            <a:r>
              <a:rPr lang="en-US" sz="2000" dirty="0" smtClean="0">
                <a:hlinkClick r:id="rId3"/>
              </a:rPr>
              <a:t>Marc A. </a:t>
            </a:r>
            <a:r>
              <a:rPr lang="en-US" sz="2000" dirty="0" err="1" smtClean="0">
                <a:hlinkClick r:id="rId3"/>
              </a:rPr>
              <a:t>Musick</a:t>
            </a:r>
            <a:r>
              <a:rPr lang="en-US" sz="2000" dirty="0" smtClean="0"/>
              <a:t>, </a:t>
            </a:r>
            <a:r>
              <a:rPr lang="en-US" sz="2000" dirty="0" smtClean="0">
                <a:hlinkClick r:id="rId4"/>
              </a:rPr>
              <a:t>John Wilson</a:t>
            </a:r>
            <a:r>
              <a:rPr lang="en-US" sz="2000" dirty="0" smtClean="0">
                <a:hlinkClick r:id="rId5"/>
              </a:rPr>
              <a:t>32 Reviews</a:t>
            </a:r>
            <a:r>
              <a:rPr lang="en-US" sz="2000" dirty="0" smtClean="0"/>
              <a:t>http://books.google.com.sa/books/about/Volunteers.html?id=u8Tabf5HcRcC Indiana University Press, 2008</a:t>
            </a:r>
          </a:p>
          <a:p>
            <a:pPr algn="l"/>
            <a:endParaRPr lang="en-US" sz="2000" dirty="0" smtClean="0"/>
          </a:p>
          <a:p>
            <a:pPr algn="l"/>
            <a:r>
              <a:rPr lang="en-US" sz="2000" smtClean="0"/>
              <a:t> </a:t>
            </a:r>
            <a:endParaRPr lang="en-US" sz="2000" dirty="0" smtClean="0"/>
          </a:p>
          <a:p>
            <a:pPr algn="l"/>
            <a:endParaRPr lang="en-US" sz="2000" b="1" dirty="0" smtClean="0"/>
          </a:p>
          <a:p>
            <a:pPr algn="l"/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endParaRPr lang="en-US" sz="2000" dirty="0" smtClean="0"/>
          </a:p>
          <a:p>
            <a:pPr algn="l"/>
            <a:endParaRPr lang="en-US" sz="2000" b="1" dirty="0" smtClean="0"/>
          </a:p>
          <a:p>
            <a:pPr algn="l"/>
            <a:endParaRPr lang="en-US" sz="20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algn="l"/>
            <a:endParaRPr lang="en-US" sz="20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524000"/>
          </a:xfrm>
        </p:spPr>
        <p:txBody>
          <a:bodyPr>
            <a:normAutofit/>
          </a:bodyPr>
          <a:lstStyle/>
          <a:p>
            <a:pPr algn="l"/>
            <a:r>
              <a:rPr lang="en-US" sz="4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Definition of community (cont.)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5105400"/>
          </a:xfrm>
        </p:spPr>
        <p:txBody>
          <a:bodyPr>
            <a:normAutofit/>
          </a:bodyPr>
          <a:lstStyle/>
          <a:p>
            <a:pPr marL="514350" indent="-514350" algn="l">
              <a:buClr>
                <a:srgbClr val="FFFF00"/>
              </a:buClr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Community is a 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interacting people, living in the same proximity (in space, time, or relationship). </a:t>
            </a:r>
          </a:p>
          <a:p>
            <a:pPr marL="514350" indent="-514350" algn="l">
              <a:buClr>
                <a:srgbClr val="FFFF00"/>
              </a:buClr>
            </a:pPr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algn="l">
              <a:buClr>
                <a:srgbClr val="FFFF00"/>
              </a:buClr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Community usually refers to a social unit larger than a household that shares common values and has social cohesion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4" name="Picture 3" descr="C:\Users\vista\Pictures\imagesCAXP6U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228600"/>
            <a:ext cx="1905000" cy="1524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ctrTitle"/>
          </p:nvPr>
        </p:nvSpPr>
        <p:spPr>
          <a:xfrm>
            <a:off x="0" y="762000"/>
            <a:ext cx="9144000" cy="990600"/>
          </a:xfrm>
        </p:spPr>
        <p:txBody>
          <a:bodyPr>
            <a:noAutofit/>
          </a:bodyPr>
          <a:lstStyle/>
          <a:p>
            <a:pPr algn="l"/>
            <a:r>
              <a:rPr lang="en-US" sz="48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Community Service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2133600"/>
            <a:ext cx="7854696" cy="3962400"/>
          </a:xfrm>
        </p:spPr>
        <p:txBody>
          <a:bodyPr>
            <a:normAutofit fontScale="92500" lnSpcReduction="20000"/>
          </a:bodyPr>
          <a:lstStyle/>
          <a:p>
            <a:pPr algn="l">
              <a:lnSpc>
                <a:spcPct val="150000"/>
              </a:lnSpc>
            </a:pPr>
            <a:r>
              <a:rPr lang="en-US" dirty="0" smtClean="0"/>
              <a:t> </a:t>
            </a:r>
            <a:r>
              <a:rPr lang="en-US" sz="3900" dirty="0" smtClean="0"/>
              <a:t>Community service is defined as </a:t>
            </a:r>
            <a:r>
              <a:rPr lang="en-US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donated service or activity that is performed by someone or a group of people for the benefit of the public or its institutions.</a:t>
            </a:r>
            <a:endParaRPr lang="fr-CA" sz="4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762000"/>
            <a:ext cx="9144000" cy="1219200"/>
          </a:xfrm>
        </p:spPr>
        <p:txBody>
          <a:bodyPr>
            <a:normAutofit/>
          </a:bodyPr>
          <a:lstStyle/>
          <a:p>
            <a:pPr algn="l"/>
            <a:r>
              <a:rPr lang="en-US" sz="60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Community Service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09600" y="2133600"/>
            <a:ext cx="7854696" cy="4724400"/>
          </a:xfrm>
        </p:spPr>
        <p:txBody>
          <a:bodyPr>
            <a:noAutofit/>
          </a:bodyPr>
          <a:lstStyle/>
          <a:p>
            <a:pPr algn="l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people associate community service with </a:t>
            </a:r>
            <a:r>
              <a:rPr lang="en-US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punishment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since it is often offered to small-time offenders as an alternative to fines or jail time.</a:t>
            </a:r>
          </a:p>
          <a:p>
            <a:pPr algn="l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However, community service can also be </a:t>
            </a:r>
            <a:r>
              <a:rPr lang="en-US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altruistic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it is a vital part of many small communities. </a:t>
            </a:r>
          </a:p>
          <a:p>
            <a:endParaRPr lang="en-US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1371600"/>
          </a:xfrm>
        </p:spPr>
        <p:txBody>
          <a:bodyPr>
            <a:noAutofit/>
          </a:bodyPr>
          <a:lstStyle/>
          <a:p>
            <a:pPr algn="l"/>
            <a:r>
              <a:rPr lang="en-US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Community Service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2209800"/>
            <a:ext cx="7854696" cy="4038600"/>
          </a:xfrm>
        </p:spPr>
        <p:txBody>
          <a:bodyPr>
            <a:noAutofit/>
          </a:bodyPr>
          <a:lstStyle/>
          <a:p>
            <a:pPr marL="514350" indent="-514350" algn="l">
              <a:lnSpc>
                <a:spcPct val="150000"/>
              </a:lnSpc>
            </a:pP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Basically anything which benefits the society in any way can be considered as a community service project or activity. </a:t>
            </a: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6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fr-CA" sz="36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ctrTitle"/>
          </p:nvPr>
        </p:nvSpPr>
        <p:spPr>
          <a:xfrm>
            <a:off x="609600" y="914400"/>
            <a:ext cx="7851648" cy="914400"/>
          </a:xfrm>
        </p:spPr>
        <p:txBody>
          <a:bodyPr>
            <a:normAutofit/>
          </a:bodyPr>
          <a:lstStyle/>
          <a:p>
            <a:pPr algn="l"/>
            <a:r>
              <a:rPr lang="fr-CA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Community servise 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457200" y="1828800"/>
            <a:ext cx="7854696" cy="5029200"/>
          </a:xfrm>
        </p:spPr>
        <p:txBody>
          <a:bodyPr>
            <a:noAutofit/>
          </a:bodyPr>
          <a:lstStyle/>
          <a:p>
            <a:pPr marL="914400" lvl="1" indent="-514350" algn="l">
              <a:lnSpc>
                <a:spcPct val="200000"/>
              </a:lnSpc>
              <a:buClr>
                <a:srgbClr val="FFFF00"/>
              </a:buClr>
            </a:pPr>
            <a:r>
              <a:rPr lang="en-US" sz="4000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most cases, community service work is performed by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volunteers</a:t>
            </a:r>
            <a:r>
              <a:rPr lang="en-US" sz="3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are 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paid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their time. </a:t>
            </a:r>
          </a:p>
          <a:p>
            <a:pPr marL="914400" lvl="1" indent="-514350" algn="l">
              <a:buClr>
                <a:srgbClr val="FFFF00"/>
              </a:buClr>
            </a:pPr>
            <a:endParaRPr lang="en-US" sz="3600" dirty="0" smtClean="0"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fr-CA" dirty="0" smtClean="0">
                <a:solidFill>
                  <a:srgbClr val="E35C06"/>
                </a:solidFill>
              </a:rPr>
              <a:t> </a:t>
            </a:r>
          </a:p>
          <a:p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ctrTitle"/>
          </p:nvPr>
        </p:nvSpPr>
        <p:spPr>
          <a:xfrm>
            <a:off x="0" y="457200"/>
            <a:ext cx="9144000" cy="1219200"/>
          </a:xfrm>
        </p:spPr>
        <p:txBody>
          <a:bodyPr>
            <a:noAutofit/>
          </a:bodyPr>
          <a:lstStyle/>
          <a:p>
            <a:pPr algn="l"/>
            <a:r>
              <a:rPr lang="fr-CA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Examples of </a:t>
            </a:r>
            <a:r>
              <a:rPr lang="fr-CA" sz="54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Community</a:t>
            </a:r>
            <a:r>
              <a:rPr lang="fr-CA" sz="5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Service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type="subTitle" idx="1"/>
          </p:nvPr>
        </p:nvSpPr>
        <p:spPr>
          <a:xfrm>
            <a:off x="533400" y="2133600"/>
            <a:ext cx="7854696" cy="4191000"/>
          </a:xfrm>
        </p:spPr>
        <p:txBody>
          <a:bodyPr>
            <a:noAutofit/>
          </a:bodyPr>
          <a:lstStyle/>
          <a:p>
            <a:pPr marL="514350" indent="-514350" algn="l"/>
            <a:r>
              <a:rPr lang="en-US" sz="32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	</a:t>
            </a:r>
            <a:r>
              <a:rPr lang="en-US" sz="3200" dirty="0" smtClean="0"/>
              <a:t>Community Services includes:</a:t>
            </a:r>
          </a:p>
          <a:p>
            <a:pPr marL="914400" lvl="1" indent="-514350"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FFFF00"/>
                </a:solidFill>
              </a:rPr>
              <a:t>Visiting and spending time with lonely elderly  .</a:t>
            </a:r>
          </a:p>
          <a:p>
            <a:pPr marL="914400" lvl="1" indent="-514350"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FFFF00"/>
                </a:solidFill>
              </a:rPr>
              <a:t>Tutoring needy students in their studies for free.</a:t>
            </a:r>
          </a:p>
          <a:p>
            <a:pPr marL="914400" lvl="1" indent="-514350" algn="l">
              <a:buClr>
                <a:srgbClr val="FFFF00"/>
              </a:buClr>
              <a:buFont typeface="Wingdings" pitchFamily="2" charset="2"/>
              <a:buChar char="v"/>
            </a:pPr>
            <a:r>
              <a:rPr lang="en-US" sz="3200" dirty="0" smtClean="0">
                <a:solidFill>
                  <a:srgbClr val="FFFF00"/>
                </a:solidFill>
              </a:rPr>
              <a:t>Helping out at organizations such as libraries.</a:t>
            </a:r>
          </a:p>
          <a:p>
            <a:pPr marL="514350" indent="-514350">
              <a:buNone/>
            </a:pP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fr-CA" dirty="0" smtClean="0">
              <a:solidFill>
                <a:srgbClr val="E35C06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2240</TotalTime>
  <Words>1157</Words>
  <Application>Microsoft Office PowerPoint</Application>
  <PresentationFormat>On-screen Show (4:3)</PresentationFormat>
  <Paragraphs>228</Paragraphs>
  <Slides>39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Calibri</vt:lpstr>
      <vt:lpstr>Constantia</vt:lpstr>
      <vt:lpstr>Courier New</vt:lpstr>
      <vt:lpstr>Majalla UI</vt:lpstr>
      <vt:lpstr>Wingdings</vt:lpstr>
      <vt:lpstr>Wingdings 2</vt:lpstr>
      <vt:lpstr>Flow</vt:lpstr>
      <vt:lpstr>Community Services and Volunteer Work </vt:lpstr>
      <vt:lpstr>OBJECTIVES students should be able to understand and describe;</vt:lpstr>
      <vt:lpstr>Definition of Community</vt:lpstr>
      <vt:lpstr>Definition of community (cont.)</vt:lpstr>
      <vt:lpstr>Community Service</vt:lpstr>
      <vt:lpstr> Community Service</vt:lpstr>
      <vt:lpstr>Community Service</vt:lpstr>
      <vt:lpstr>Community servise </vt:lpstr>
      <vt:lpstr>Examples of Community Service</vt:lpstr>
      <vt:lpstr>   Why to carry out community service? </vt:lpstr>
      <vt:lpstr>Physicians and the community</vt:lpstr>
      <vt:lpstr> Physicians and the community</vt:lpstr>
      <vt:lpstr>Physicians and the community </vt:lpstr>
      <vt:lpstr>Broad understanding of Health  </vt:lpstr>
      <vt:lpstr>Individual Health</vt:lpstr>
      <vt:lpstr> A framework for improvement  </vt:lpstr>
      <vt:lpstr>Who are Health Stakeholders?</vt:lpstr>
      <vt:lpstr>10 Essential Services of Stakeholders</vt:lpstr>
      <vt:lpstr>10 Essential Services of Stakeholders</vt:lpstr>
      <vt:lpstr>Public Health  </vt:lpstr>
      <vt:lpstr>Public Health  </vt:lpstr>
      <vt:lpstr>Educational Role of Public Health </vt:lpstr>
      <vt:lpstr> Improving Health Access </vt:lpstr>
      <vt:lpstr>International Aid  </vt:lpstr>
      <vt:lpstr>International Community Services </vt:lpstr>
      <vt:lpstr>General Organizations  </vt:lpstr>
      <vt:lpstr>Medical Organizations  </vt:lpstr>
      <vt:lpstr>Governments  </vt:lpstr>
      <vt:lpstr>Fund raising</vt:lpstr>
      <vt:lpstr>The Concept Of Volunteering &amp; Volunteer Work</vt:lpstr>
      <vt:lpstr>     Why Some People Volunteer ? </vt:lpstr>
      <vt:lpstr>Types of Volunteer Work</vt:lpstr>
      <vt:lpstr>Types of Volunteer Work</vt:lpstr>
      <vt:lpstr>Volunteering in Islam</vt:lpstr>
      <vt:lpstr>PowerPoint Presentation</vt:lpstr>
      <vt:lpstr>Doctors are to be committed to </vt:lpstr>
      <vt:lpstr>In summary </vt:lpstr>
      <vt:lpstr>  Take home message  </vt:lpstr>
      <vt:lpstr>FOR YOUR READING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Professionalism course</dc:title>
  <dc:creator>DR. KAMRAN SATTAR</dc:creator>
  <cp:lastModifiedBy>DR.HANAN</cp:lastModifiedBy>
  <cp:revision>299</cp:revision>
  <dcterms:created xsi:type="dcterms:W3CDTF">2010-08-08T09:51:51Z</dcterms:created>
  <dcterms:modified xsi:type="dcterms:W3CDTF">2016-01-11T08:38:12Z</dcterms:modified>
</cp:coreProperties>
</file>