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335" r:id="rId2"/>
    <p:sldId id="325" r:id="rId3"/>
    <p:sldId id="326" r:id="rId4"/>
    <p:sldId id="327" r:id="rId5"/>
    <p:sldId id="328" r:id="rId6"/>
    <p:sldId id="330" r:id="rId7"/>
    <p:sldId id="342" r:id="rId8"/>
    <p:sldId id="294" r:id="rId9"/>
    <p:sldId id="295" r:id="rId10"/>
    <p:sldId id="296" r:id="rId11"/>
    <p:sldId id="279" r:id="rId12"/>
    <p:sldId id="305" r:id="rId13"/>
    <p:sldId id="358" r:id="rId14"/>
    <p:sldId id="300" r:id="rId15"/>
    <p:sldId id="301" r:id="rId16"/>
    <p:sldId id="352" r:id="rId17"/>
    <p:sldId id="346" r:id="rId18"/>
    <p:sldId id="349" r:id="rId19"/>
    <p:sldId id="350" r:id="rId20"/>
    <p:sldId id="331" r:id="rId21"/>
    <p:sldId id="333" r:id="rId22"/>
    <p:sldId id="332" r:id="rId23"/>
    <p:sldId id="341" r:id="rId24"/>
    <p:sldId id="357" r:id="rId25"/>
    <p:sldId id="364" r:id="rId26"/>
    <p:sldId id="267" r:id="rId27"/>
    <p:sldId id="323" r:id="rId28"/>
    <p:sldId id="310" r:id="rId29"/>
    <p:sldId id="336" r:id="rId30"/>
    <p:sldId id="337" r:id="rId31"/>
    <p:sldId id="338" r:id="rId32"/>
    <p:sldId id="340" r:id="rId33"/>
    <p:sldId id="343" r:id="rId34"/>
    <p:sldId id="356" r:id="rId35"/>
    <p:sldId id="355" r:id="rId36"/>
    <p:sldId id="353" r:id="rId37"/>
    <p:sldId id="354" r:id="rId38"/>
    <p:sldId id="363" r:id="rId39"/>
    <p:sldId id="293" r:id="rId40"/>
    <p:sldId id="365"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120" autoAdjust="0"/>
    <p:restoredTop sz="94295" autoAdjust="0"/>
  </p:normalViewPr>
  <p:slideViewPr>
    <p:cSldViewPr>
      <p:cViewPr varScale="1">
        <p:scale>
          <a:sx n="67" d="100"/>
          <a:sy n="67" d="100"/>
        </p:scale>
        <p:origin x="84" y="510"/>
      </p:cViewPr>
      <p:guideLst>
        <p:guide orient="horz" pos="2160"/>
        <p:guide pos="2880"/>
      </p:guideLst>
    </p:cSldViewPr>
  </p:slideViewPr>
  <p:notesTextViewPr>
    <p:cViewPr>
      <p:scale>
        <a:sx n="100" d="100"/>
        <a:sy n="100" d="100"/>
      </p:scale>
      <p:origin x="0" y="0"/>
    </p:cViewPr>
  </p:notesTextViewPr>
  <p:sorterViewPr>
    <p:cViewPr>
      <p:scale>
        <a:sx n="31" d="100"/>
        <a:sy n="31"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AD33A8-BB1F-4F5D-9D3D-BDD604F1EA1D}" type="datetimeFigureOut">
              <a:rPr lang="en-US" smtClean="0"/>
              <a:pPr/>
              <a:t>1/31/2016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567264-102C-478D-96B2-28A852B742F4}" type="slidenum">
              <a:rPr lang="en-US" smtClean="0"/>
              <a:pPr/>
              <a:t>‹#›</a:t>
            </a:fld>
            <a:endParaRPr lang="en-US"/>
          </a:p>
        </p:txBody>
      </p:sp>
    </p:spTree>
    <p:extLst>
      <p:ext uri="{BB962C8B-B14F-4D97-AF65-F5344CB8AC3E}">
        <p14:creationId xmlns:p14="http://schemas.microsoft.com/office/powerpoint/2010/main" val="3923595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567264-102C-478D-96B2-28A852B742F4}" type="slidenum">
              <a:rPr lang="en-US" smtClean="0"/>
              <a:pPr/>
              <a:t>35</a:t>
            </a:fld>
            <a:endParaRPr lang="en-US"/>
          </a:p>
        </p:txBody>
      </p:sp>
    </p:spTree>
    <p:extLst>
      <p:ext uri="{BB962C8B-B14F-4D97-AF65-F5344CB8AC3E}">
        <p14:creationId xmlns:p14="http://schemas.microsoft.com/office/powerpoint/2010/main" val="2072335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C8E146D0-E85F-49F5-B9E5-3D191201BEDE}" type="datetimeFigureOut">
              <a:rPr lang="en-US" smtClean="0"/>
              <a:pPr/>
              <a:t>1/31/2016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C134A0-5542-4F50-95AA-9AEE1D83A864}"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8E146D0-E85F-49F5-B9E5-3D191201BEDE}" type="datetimeFigureOut">
              <a:rPr lang="en-US" smtClean="0"/>
              <a:pPr/>
              <a:t>1/31/2016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C134A0-5542-4F50-95AA-9AEE1D83A86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8E146D0-E85F-49F5-B9E5-3D191201BEDE}" type="datetimeFigureOut">
              <a:rPr lang="en-US" smtClean="0"/>
              <a:pPr/>
              <a:t>1/31/2016</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A8C134A0-5542-4F50-95AA-9AEE1D83A86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8E146D0-E85F-49F5-B9E5-3D191201BEDE}" type="datetimeFigureOut">
              <a:rPr lang="en-US" smtClean="0"/>
              <a:pPr/>
              <a:t>1/31/2016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C134A0-5542-4F50-95AA-9AEE1D83A86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8E146D0-E85F-49F5-B9E5-3D191201BEDE}" type="datetimeFigureOut">
              <a:rPr lang="en-US" smtClean="0"/>
              <a:pPr/>
              <a:t>1/31/2016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C134A0-5542-4F50-95AA-9AEE1D83A86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8E146D0-E85F-49F5-B9E5-3D191201BEDE}" type="datetimeFigureOut">
              <a:rPr lang="en-US" smtClean="0"/>
              <a:pPr/>
              <a:t>1/31/2016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C134A0-5542-4F50-95AA-9AEE1D83A86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8E146D0-E85F-49F5-B9E5-3D191201BEDE}" type="datetimeFigureOut">
              <a:rPr lang="en-US" smtClean="0"/>
              <a:pPr/>
              <a:t>1/31/2016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C134A0-5542-4F50-95AA-9AEE1D83A86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8E146D0-E85F-49F5-B9E5-3D191201BEDE}" type="datetimeFigureOut">
              <a:rPr lang="en-US" smtClean="0"/>
              <a:pPr/>
              <a:t>1/31/2016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C134A0-5542-4F50-95AA-9AEE1D83A86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E146D0-E85F-49F5-B9E5-3D191201BEDE}" type="datetimeFigureOut">
              <a:rPr lang="en-US" smtClean="0"/>
              <a:pPr/>
              <a:t>1/31/2016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C134A0-5542-4F50-95AA-9AEE1D83A86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8E146D0-E85F-49F5-B9E5-3D191201BEDE}" type="datetimeFigureOut">
              <a:rPr lang="en-US" smtClean="0"/>
              <a:pPr/>
              <a:t>1/31/2016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C134A0-5542-4F50-95AA-9AEE1D83A864}"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C8E146D0-E85F-49F5-B9E5-3D191201BEDE}" type="datetimeFigureOut">
              <a:rPr lang="en-US" smtClean="0"/>
              <a:pPr/>
              <a:t>1/31/2016</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A8C134A0-5542-4F50-95AA-9AEE1D83A86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C8E146D0-E85F-49F5-B9E5-3D191201BEDE}" type="datetimeFigureOut">
              <a:rPr lang="en-US" smtClean="0"/>
              <a:pPr/>
              <a:t>1/31/2016</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A8C134A0-5542-4F50-95AA-9AEE1D83A86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sciencemuseum.org.uk/broughttolife/techniques/~/link.aspx?_id=76BD739C3C5F45F4B8C73B8FE07720AF&amp;_z=z"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hyperlink" Target="http://www.cioms.ch/publications/layout_guide2002.pdf" TargetMode="External"/><Relationship Id="rId2" Type="http://schemas.openxmlformats.org/officeDocument/2006/relationships/hyperlink" Target="http://apps.who.int/iris/bitstream/10665/44783/1/9789241502948_eng.pdf?ua=1&amp;ua=1" TargetMode="External"/><Relationship Id="rId1" Type="http://schemas.openxmlformats.org/officeDocument/2006/relationships/slideLayout" Target="../slideLayouts/slideLayout6.xml"/><Relationship Id="rId5" Type="http://schemas.openxmlformats.org/officeDocument/2006/relationships/hyperlink" Target="http://www.wma.net/en/20activities/10ethics/10helsinki/index.html" TargetMode="External"/><Relationship Id="rId4" Type="http://schemas.openxmlformats.org/officeDocument/2006/relationships/hyperlink" Target="http://www.ufrgs.br/bioetica/cioms2008.pdf"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3008071"/>
            <a:ext cx="8077200" cy="1673352"/>
          </a:xfrm>
        </p:spPr>
        <p:txBody>
          <a:bodyPr/>
          <a:lstStyle/>
          <a:p>
            <a:pPr algn="ctr"/>
            <a:r>
              <a:rPr lang="en-US" dirty="0" smtClean="0"/>
              <a:t>Ethics of Medical Research</a:t>
            </a:r>
            <a:endParaRPr lang="ar-SA" dirty="0"/>
          </a:p>
        </p:txBody>
      </p:sp>
      <p:sp>
        <p:nvSpPr>
          <p:cNvPr id="4" name="TextBox 3"/>
          <p:cNvSpPr txBox="1"/>
          <p:nvPr/>
        </p:nvSpPr>
        <p:spPr>
          <a:xfrm>
            <a:off x="1905000" y="4343400"/>
            <a:ext cx="5105400" cy="646331"/>
          </a:xfrm>
          <a:prstGeom prst="rect">
            <a:avLst/>
          </a:prstGeom>
          <a:noFill/>
        </p:spPr>
        <p:txBody>
          <a:bodyPr wrap="square" rtlCol="1">
            <a:spAutoFit/>
          </a:bodyPr>
          <a:lstStyle/>
          <a:p>
            <a:pPr algn="ctr"/>
            <a:r>
              <a:rPr lang="en-US" sz="3600" dirty="0" smtClean="0">
                <a:effectLst>
                  <a:outerShdw blurRad="38100" dist="38100" dir="2700000" algn="tl">
                    <a:srgbClr val="000000">
                      <a:alpha val="43137"/>
                    </a:srgbClr>
                  </a:outerShdw>
                </a:effectLst>
              </a:rPr>
              <a:t>Professor Ahmed A. Adeel</a:t>
            </a:r>
            <a:endParaRPr lang="ar-SA"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234356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effectLst>
                  <a:outerShdw blurRad="38100" dist="38100" dir="2700000" algn="tl">
                    <a:srgbClr val="000000">
                      <a:alpha val="43137"/>
                    </a:srgbClr>
                  </a:outerShdw>
                </a:effectLst>
              </a:rPr>
              <a:t>The Tuskegee Syphilis Study (1932-72) </a:t>
            </a:r>
            <a:endParaRPr lang="en-US" sz="3600" dirty="0"/>
          </a:p>
        </p:txBody>
      </p:sp>
      <p:sp>
        <p:nvSpPr>
          <p:cNvPr id="3" name="Content Placeholder 2"/>
          <p:cNvSpPr>
            <a:spLocks noGrp="1"/>
          </p:cNvSpPr>
          <p:nvPr>
            <p:ph idx="1"/>
          </p:nvPr>
        </p:nvSpPr>
        <p:spPr>
          <a:xfrm>
            <a:off x="304800" y="1752600"/>
            <a:ext cx="4419600" cy="4625609"/>
          </a:xfrm>
        </p:spPr>
        <p:txBody>
          <a:bodyPr>
            <a:normAutofit fontScale="77500" lnSpcReduction="20000"/>
          </a:bodyPr>
          <a:lstStyle/>
          <a:p>
            <a:r>
              <a:rPr lang="en-US" dirty="0" smtClean="0"/>
              <a:t>For 40 years they were never told they had syphilis and were never treated for it, even when penicillin became a standard cure in 1947. They were simply told they had ‘bad blood’. </a:t>
            </a:r>
          </a:p>
          <a:p>
            <a:endParaRPr lang="en-US" dirty="0" smtClean="0"/>
          </a:p>
          <a:p>
            <a:r>
              <a:rPr lang="en-US" dirty="0" smtClean="0"/>
              <a:t>Among the aims of the study was to see whether syphilis affected black men differently from white men.</a:t>
            </a:r>
            <a:endParaRPr lang="en-US" dirty="0"/>
          </a:p>
        </p:txBody>
      </p:sp>
      <p:pic>
        <p:nvPicPr>
          <p:cNvPr id="5" name="Picture 4" descr="hommedia.png"/>
          <p:cNvPicPr>
            <a:picLocks noChangeAspect="1"/>
          </p:cNvPicPr>
          <p:nvPr/>
        </p:nvPicPr>
        <p:blipFill>
          <a:blip r:embed="rId2" cstate="print"/>
          <a:stretch>
            <a:fillRect/>
          </a:stretch>
        </p:blipFill>
        <p:spPr>
          <a:xfrm>
            <a:off x="4724400" y="2286000"/>
            <a:ext cx="4243933" cy="28956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effectLst>
                  <a:outerShdw blurRad="38100" dist="38100" dir="2700000" algn="tl">
                    <a:srgbClr val="000000">
                      <a:alpha val="43137"/>
                    </a:srgbClr>
                  </a:outerShdw>
                </a:effectLst>
              </a:rPr>
              <a:t>The Tuskegee Syphilis Study (1932-72) </a:t>
            </a:r>
            <a:endParaRPr lang="en-US" sz="3600" dirty="0"/>
          </a:p>
        </p:txBody>
      </p:sp>
      <p:sp>
        <p:nvSpPr>
          <p:cNvPr id="3" name="Content Placeholder 2"/>
          <p:cNvSpPr>
            <a:spLocks noGrp="1"/>
          </p:cNvSpPr>
          <p:nvPr>
            <p:ph idx="1"/>
          </p:nvPr>
        </p:nvSpPr>
        <p:spPr/>
        <p:txBody>
          <a:bodyPr>
            <a:normAutofit fontScale="77500" lnSpcReduction="20000"/>
          </a:bodyPr>
          <a:lstStyle/>
          <a:p>
            <a:r>
              <a:rPr lang="en-US" dirty="0" smtClean="0"/>
              <a:t>For participating in the study, the men received free rides to and from the clinic at Tuskegee University, Alabama. </a:t>
            </a:r>
          </a:p>
          <a:p>
            <a:endParaRPr lang="en-US" dirty="0" smtClean="0"/>
          </a:p>
          <a:p>
            <a:r>
              <a:rPr lang="en-US" dirty="0" smtClean="0"/>
              <a:t>There they were given hot meals and free medical treatment for minor ailments. Any treatments they thought they were also getting for their ‘bad blood’ were actually </a:t>
            </a:r>
            <a:r>
              <a:rPr lang="en-US" dirty="0" smtClean="0">
                <a:hlinkClick r:id="rId2"/>
              </a:rPr>
              <a:t>placebos</a:t>
            </a:r>
            <a:r>
              <a:rPr lang="en-US" dirty="0" smtClean="0"/>
              <a:t>, aspirin or mineral supplements. </a:t>
            </a:r>
          </a:p>
          <a:p>
            <a:endParaRPr lang="en-US" dirty="0" smtClean="0"/>
          </a:p>
          <a:p>
            <a:r>
              <a:rPr lang="en-US" dirty="0" smtClean="0"/>
              <a:t>Medical staff allowed nothing to interfere with their work. </a:t>
            </a:r>
          </a:p>
          <a:p>
            <a:endParaRPr lang="en-US" dirty="0" smtClean="0"/>
          </a:p>
          <a:p>
            <a:r>
              <a:rPr lang="en-US" dirty="0" smtClean="0"/>
              <a:t>Even when 250 of the men were drafted for service in the Second World War, they remained part of the study.</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effectLst>
                  <a:outerShdw blurRad="38100" dist="38100" dir="2700000" algn="tl">
                    <a:srgbClr val="000000">
                      <a:alpha val="43137"/>
                    </a:srgbClr>
                  </a:outerShdw>
                </a:effectLst>
              </a:rPr>
              <a:t>The Tuskegee Syphilis Study (1932-72) </a:t>
            </a:r>
            <a:endParaRPr lang="en-US" sz="3600" dirty="0"/>
          </a:p>
        </p:txBody>
      </p:sp>
      <p:sp>
        <p:nvSpPr>
          <p:cNvPr id="3" name="Content Placeholder 2"/>
          <p:cNvSpPr>
            <a:spLocks noGrp="1"/>
          </p:cNvSpPr>
          <p:nvPr>
            <p:ph idx="1"/>
          </p:nvPr>
        </p:nvSpPr>
        <p:spPr>
          <a:xfrm>
            <a:off x="228600" y="5029200"/>
            <a:ext cx="8458200" cy="1425209"/>
          </a:xfrm>
        </p:spPr>
        <p:txBody>
          <a:bodyPr>
            <a:normAutofit fontScale="92500" lnSpcReduction="10000"/>
          </a:bodyPr>
          <a:lstStyle/>
          <a:p>
            <a:r>
              <a:rPr lang="en-US" dirty="0" smtClean="0"/>
              <a:t>When the study ended in 1972 following a public outcry, only 74 of the original participants were still alive. </a:t>
            </a:r>
          </a:p>
        </p:txBody>
      </p:sp>
      <p:pic>
        <p:nvPicPr>
          <p:cNvPr id="4" name="Picture 3" descr="imagesCA8F7231.jpg"/>
          <p:cNvPicPr>
            <a:picLocks noChangeAspect="1"/>
          </p:cNvPicPr>
          <p:nvPr/>
        </p:nvPicPr>
        <p:blipFill>
          <a:blip r:embed="rId2" cstate="print"/>
          <a:stretch>
            <a:fillRect/>
          </a:stretch>
        </p:blipFill>
        <p:spPr>
          <a:xfrm>
            <a:off x="1143000" y="1600200"/>
            <a:ext cx="6477000" cy="34544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1700808"/>
            <a:ext cx="7133118" cy="4750656"/>
          </a:xfrm>
          <a:prstGeom prst="rect">
            <a:avLst/>
          </a:prstGeom>
        </p:spPr>
      </p:pic>
      <p:sp>
        <p:nvSpPr>
          <p:cNvPr id="4" name="Title 1"/>
          <p:cNvSpPr>
            <a:spLocks noGrp="1"/>
          </p:cNvSpPr>
          <p:nvPr>
            <p:ph type="title"/>
          </p:nvPr>
        </p:nvSpPr>
        <p:spPr/>
        <p:txBody>
          <a:bodyPr>
            <a:normAutofit/>
          </a:bodyPr>
          <a:lstStyle/>
          <a:p>
            <a:pPr algn="ctr"/>
            <a:r>
              <a:rPr lang="en-US" sz="3600" dirty="0" smtClean="0">
                <a:effectLst>
                  <a:outerShdw blurRad="38100" dist="38100" dir="2700000" algn="tl">
                    <a:srgbClr val="000000">
                      <a:alpha val="43137"/>
                    </a:srgbClr>
                  </a:outerShdw>
                </a:effectLst>
              </a:rPr>
              <a:t>The Tuskegee Syphilis Study (1932-72) </a:t>
            </a:r>
            <a:endParaRPr lang="en-US" sz="3600" dirty="0"/>
          </a:p>
        </p:txBody>
      </p:sp>
    </p:spTree>
    <p:extLst>
      <p:ext uri="{BB962C8B-B14F-4D97-AF65-F5344CB8AC3E}">
        <p14:creationId xmlns:p14="http://schemas.microsoft.com/office/powerpoint/2010/main" val="22540744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The Tuskegee Syphilis Study </a:t>
            </a:r>
            <a:endParaRPr lang="en-US" dirty="0"/>
          </a:p>
        </p:txBody>
      </p:sp>
      <p:sp>
        <p:nvSpPr>
          <p:cNvPr id="3" name="Content Placeholder 2"/>
          <p:cNvSpPr>
            <a:spLocks noGrp="1"/>
          </p:cNvSpPr>
          <p:nvPr>
            <p:ph idx="1"/>
          </p:nvPr>
        </p:nvSpPr>
        <p:spPr>
          <a:xfrm>
            <a:off x="381000" y="1752600"/>
            <a:ext cx="8458200" cy="3276600"/>
          </a:xfrm>
        </p:spPr>
        <p:txBody>
          <a:bodyPr>
            <a:normAutofit lnSpcReduction="10000"/>
          </a:bodyPr>
          <a:lstStyle/>
          <a:p>
            <a:pPr lvl="1"/>
            <a:r>
              <a:rPr lang="en-US" dirty="0" smtClean="0"/>
              <a:t>Only 74  men were  still alive. </a:t>
            </a:r>
          </a:p>
          <a:p>
            <a:pPr lvl="1"/>
            <a:r>
              <a:rPr lang="en-US" dirty="0" smtClean="0"/>
              <a:t>All rest had died of the disease or of related complications. </a:t>
            </a:r>
          </a:p>
          <a:p>
            <a:pPr lvl="1"/>
            <a:r>
              <a:rPr lang="en-US" dirty="0" smtClean="0"/>
              <a:t>40 wives had been infected </a:t>
            </a:r>
          </a:p>
          <a:p>
            <a:pPr lvl="1"/>
            <a:r>
              <a:rPr lang="en-US" dirty="0" smtClean="0"/>
              <a:t>19 children had been born with congenital syphilis. </a:t>
            </a:r>
          </a:p>
          <a:p>
            <a:pPr lvl="1"/>
            <a:r>
              <a:rPr lang="en-US" dirty="0" smtClean="0"/>
              <a:t>Survivors eventually received financial compensation </a:t>
            </a:r>
          </a:p>
          <a:p>
            <a:endParaRPr lang="en-US" dirty="0" smtClean="0"/>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Tuskegee Syphilis Study </a:t>
            </a:r>
            <a:endParaRPr lang="en-US" dirty="0"/>
          </a:p>
        </p:txBody>
      </p:sp>
      <p:sp>
        <p:nvSpPr>
          <p:cNvPr id="3" name="Content Placeholder 2"/>
          <p:cNvSpPr>
            <a:spLocks noGrp="1"/>
          </p:cNvSpPr>
          <p:nvPr>
            <p:ph idx="1"/>
          </p:nvPr>
        </p:nvSpPr>
        <p:spPr>
          <a:xfrm>
            <a:off x="228600" y="4724400"/>
            <a:ext cx="8915400" cy="1806209"/>
          </a:xfrm>
        </p:spPr>
        <p:txBody>
          <a:bodyPr>
            <a:normAutofit fontScale="92500"/>
          </a:bodyPr>
          <a:lstStyle/>
          <a:p>
            <a:r>
              <a:rPr lang="en-US" dirty="0" smtClean="0"/>
              <a:t>1997 US President Bill Clinton was moved to declare that ‘</a:t>
            </a:r>
            <a:r>
              <a:rPr lang="en-US" b="1" i="1" dirty="0" smtClean="0">
                <a:solidFill>
                  <a:srgbClr val="FF0000"/>
                </a:solidFill>
              </a:rPr>
              <a:t>on behalf of the American people, what the United States government did was shameful</a:t>
            </a:r>
            <a:r>
              <a:rPr lang="en-US" dirty="0" smtClean="0"/>
              <a:t>’</a:t>
            </a:r>
            <a:endParaRPr lang="en-US" dirty="0"/>
          </a:p>
        </p:txBody>
      </p:sp>
      <p:pic>
        <p:nvPicPr>
          <p:cNvPr id="4" name="Picture 3" descr="li-syphlis-620-cp00239154.jpg"/>
          <p:cNvPicPr>
            <a:picLocks noChangeAspect="1"/>
          </p:cNvPicPr>
          <p:nvPr/>
        </p:nvPicPr>
        <p:blipFill>
          <a:blip r:embed="rId2" cstate="print"/>
          <a:stretch>
            <a:fillRect/>
          </a:stretch>
        </p:blipFill>
        <p:spPr>
          <a:xfrm>
            <a:off x="1600200" y="1524000"/>
            <a:ext cx="5562600" cy="3131205"/>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smtClean="0"/>
              <a:t>The Belmont Report 1979</a:t>
            </a:r>
            <a:br>
              <a:rPr lang="en-US" sz="2800" dirty="0" smtClean="0"/>
            </a:br>
            <a:r>
              <a:rPr lang="en-US" sz="2800" dirty="0" smtClean="0">
                <a:solidFill>
                  <a:schemeClr val="bg1">
                    <a:lumMod val="95000"/>
                  </a:schemeClr>
                </a:solidFill>
              </a:rPr>
              <a:t>Principles of research with human subjects</a:t>
            </a:r>
            <a:endParaRPr lang="ar-SA" sz="2800" dirty="0"/>
          </a:p>
        </p:txBody>
      </p:sp>
      <p:sp>
        <p:nvSpPr>
          <p:cNvPr id="3" name="Rectangle 2"/>
          <p:cNvSpPr/>
          <p:nvPr/>
        </p:nvSpPr>
        <p:spPr>
          <a:xfrm>
            <a:off x="785786" y="1714488"/>
            <a:ext cx="7572428" cy="1631216"/>
          </a:xfrm>
          <a:prstGeom prst="rect">
            <a:avLst/>
          </a:prstGeom>
        </p:spPr>
        <p:txBody>
          <a:bodyPr wrap="square">
            <a:spAutoFit/>
          </a:bodyPr>
          <a:lstStyle/>
          <a:p>
            <a:r>
              <a:rPr lang="en-US" sz="2800" b="1" dirty="0"/>
              <a:t>Principles of Research </a:t>
            </a:r>
            <a:r>
              <a:rPr lang="en-US" sz="2800" b="1" dirty="0" smtClean="0"/>
              <a:t>with Human Subjects:</a:t>
            </a:r>
            <a:endParaRPr lang="en-US" sz="2800" b="1" dirty="0"/>
          </a:p>
          <a:p>
            <a:r>
              <a:rPr lang="en-US" sz="2400" b="1" dirty="0" smtClean="0"/>
              <a:t>• Respect for Persons </a:t>
            </a:r>
          </a:p>
          <a:p>
            <a:r>
              <a:rPr lang="en-US" sz="2400" b="1" dirty="0" smtClean="0"/>
              <a:t>• Beneficence</a:t>
            </a:r>
          </a:p>
          <a:p>
            <a:r>
              <a:rPr lang="en-US" sz="2400" b="1" dirty="0" smtClean="0"/>
              <a:t>• Justice</a:t>
            </a:r>
          </a:p>
        </p:txBody>
      </p:sp>
      <p:sp>
        <p:nvSpPr>
          <p:cNvPr id="4" name="Rectangle 3"/>
          <p:cNvSpPr/>
          <p:nvPr/>
        </p:nvSpPr>
        <p:spPr>
          <a:xfrm>
            <a:off x="714348" y="5000636"/>
            <a:ext cx="7929618" cy="369332"/>
          </a:xfrm>
          <a:prstGeom prst="rect">
            <a:avLst/>
          </a:prstGeom>
        </p:spPr>
        <p:txBody>
          <a:bodyPr wrap="square">
            <a:spAutoFit/>
          </a:bodyPr>
          <a:lstStyle/>
          <a:p>
            <a:r>
              <a:rPr lang="en-US" dirty="0" smtClean="0"/>
              <a:t>http://ohrp.osophs.dhhs.gov/humansubjects/guidance/belmont.htm</a:t>
            </a:r>
            <a:endParaRPr lang="en-US" dirty="0"/>
          </a:p>
        </p:txBody>
      </p:sp>
      <p:sp>
        <p:nvSpPr>
          <p:cNvPr id="6" name="Rectangle 5"/>
          <p:cNvSpPr/>
          <p:nvPr/>
        </p:nvSpPr>
        <p:spPr>
          <a:xfrm>
            <a:off x="500034" y="3571876"/>
            <a:ext cx="7715304" cy="120032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342900" indent="-342900" algn="r" rtl="1">
              <a:buFont typeface="+mj-lt"/>
              <a:buAutoNum type="arabicPeriod"/>
            </a:pPr>
            <a:r>
              <a:rPr lang="ar-SA" dirty="0" smtClean="0"/>
              <a:t>معاملة الإنسان  كشخصية مستقلة  له رأيه الحر دون إكراه </a:t>
            </a:r>
            <a:endParaRPr lang="en-US" dirty="0"/>
          </a:p>
          <a:p>
            <a:pPr marL="342900" indent="-342900" algn="r" rtl="1">
              <a:buFont typeface="+mj-lt"/>
              <a:buAutoNum type="arabicPeriod"/>
            </a:pPr>
            <a:r>
              <a:rPr lang="ar-SA" dirty="0" smtClean="0"/>
              <a:t>الإحسان و منع الإساءة  كما يجب أن لآ يصيب الضرر  الإنسان نتيجةللبحث</a:t>
            </a:r>
            <a:endParaRPr lang="en-US" dirty="0" smtClean="0"/>
          </a:p>
          <a:p>
            <a:pPr marL="342900" indent="-342900" algn="r" rtl="1">
              <a:buFont typeface="+mj-lt"/>
              <a:buAutoNum type="arabicPeriod"/>
            </a:pPr>
            <a:r>
              <a:rPr lang="ar-SA" dirty="0" smtClean="0"/>
              <a:t> العدل في العبء و الفائدة المرجوة من البحث</a:t>
            </a:r>
            <a:endParaRPr lang="en-US" dirty="0"/>
          </a:p>
          <a:p>
            <a:endParaRPr lang="en-US" dirty="0"/>
          </a:p>
        </p:txBody>
      </p:sp>
    </p:spTree>
    <p:extLst>
      <p:ext uri="{BB962C8B-B14F-4D97-AF65-F5344CB8AC3E}">
        <p14:creationId xmlns:p14="http://schemas.microsoft.com/office/powerpoint/2010/main" val="19314300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smtClean="0"/>
              <a:t>The Belmont Report 1979</a:t>
            </a:r>
            <a:br>
              <a:rPr lang="en-US" sz="2800" dirty="0" smtClean="0"/>
            </a:br>
            <a:r>
              <a:rPr lang="en-US" sz="2800" dirty="0" smtClean="0">
                <a:solidFill>
                  <a:schemeClr val="bg1">
                    <a:lumMod val="95000"/>
                  </a:schemeClr>
                </a:solidFill>
              </a:rPr>
              <a:t>Principles of research with human subjects</a:t>
            </a:r>
            <a:endParaRPr lang="ar-SA" sz="2800" dirty="0"/>
          </a:p>
        </p:txBody>
      </p:sp>
      <p:sp>
        <p:nvSpPr>
          <p:cNvPr id="3" name="Rectangle 2"/>
          <p:cNvSpPr/>
          <p:nvPr/>
        </p:nvSpPr>
        <p:spPr>
          <a:xfrm>
            <a:off x="928662" y="1600200"/>
            <a:ext cx="6929486" cy="3200876"/>
          </a:xfrm>
          <a:prstGeom prst="rect">
            <a:avLst/>
          </a:prstGeom>
        </p:spPr>
        <p:txBody>
          <a:bodyPr wrap="square">
            <a:spAutoFit/>
          </a:bodyPr>
          <a:lstStyle/>
          <a:p>
            <a:r>
              <a:rPr lang="en-US" sz="2800" b="1" dirty="0"/>
              <a:t>Principles of Research </a:t>
            </a:r>
            <a:r>
              <a:rPr lang="en-US" sz="2800" b="1" dirty="0" smtClean="0"/>
              <a:t>with Human </a:t>
            </a:r>
            <a:r>
              <a:rPr lang="en-US" sz="2800" b="1" dirty="0"/>
              <a:t>Subjects</a:t>
            </a:r>
          </a:p>
          <a:p>
            <a:r>
              <a:rPr lang="en-US" dirty="0" smtClean="0"/>
              <a:t>• </a:t>
            </a:r>
            <a:r>
              <a:rPr lang="en-US" sz="2400" b="1" dirty="0" smtClean="0"/>
              <a:t>Respect for Persons </a:t>
            </a:r>
          </a:p>
          <a:p>
            <a:r>
              <a:rPr lang="en-US" sz="2000" b="1" dirty="0" smtClean="0">
                <a:solidFill>
                  <a:srgbClr val="0070C0"/>
                </a:solidFill>
              </a:rPr>
              <a:t>– individuals have autonomy and choice</a:t>
            </a:r>
          </a:p>
          <a:p>
            <a:r>
              <a:rPr lang="en-US" sz="2000" b="1" dirty="0" smtClean="0">
                <a:solidFill>
                  <a:srgbClr val="0070C0"/>
                </a:solidFill>
              </a:rPr>
              <a:t>– people can not be used as a means to an end</a:t>
            </a:r>
          </a:p>
          <a:p>
            <a:r>
              <a:rPr lang="en-US" sz="2000" b="1" dirty="0" smtClean="0">
                <a:solidFill>
                  <a:srgbClr val="0070C0"/>
                </a:solidFill>
              </a:rPr>
              <a:t>– provide protection to the vulnerable</a:t>
            </a:r>
          </a:p>
          <a:p>
            <a:r>
              <a:rPr lang="en-US" sz="2000" b="1" dirty="0" smtClean="0">
                <a:solidFill>
                  <a:srgbClr val="0070C0"/>
                </a:solidFill>
              </a:rPr>
              <a:t>– provide informed consent and privacy</a:t>
            </a:r>
          </a:p>
          <a:p>
            <a:r>
              <a:rPr lang="en-US" sz="2400" b="1" dirty="0" smtClean="0"/>
              <a:t>• Beneficence</a:t>
            </a:r>
          </a:p>
          <a:p>
            <a:r>
              <a:rPr lang="en-US" sz="2400" b="1" dirty="0" smtClean="0"/>
              <a:t>• Justice</a:t>
            </a:r>
          </a:p>
          <a:p>
            <a:endParaRPr lang="ar-SA" dirty="0"/>
          </a:p>
        </p:txBody>
      </p:sp>
    </p:spTree>
    <p:extLst>
      <p:ext uri="{BB962C8B-B14F-4D97-AF65-F5344CB8AC3E}">
        <p14:creationId xmlns:p14="http://schemas.microsoft.com/office/powerpoint/2010/main" val="19314300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smtClean="0"/>
              <a:t>The Belmont Report 1979</a:t>
            </a:r>
            <a:br>
              <a:rPr lang="en-US" sz="2800" dirty="0" smtClean="0"/>
            </a:br>
            <a:r>
              <a:rPr lang="en-US" sz="2800" dirty="0" smtClean="0">
                <a:solidFill>
                  <a:schemeClr val="bg1">
                    <a:lumMod val="95000"/>
                  </a:schemeClr>
                </a:solidFill>
              </a:rPr>
              <a:t>Principles of research with human subjects</a:t>
            </a:r>
            <a:endParaRPr lang="ar-SA" sz="2800" dirty="0"/>
          </a:p>
        </p:txBody>
      </p:sp>
      <p:sp>
        <p:nvSpPr>
          <p:cNvPr id="3" name="Rectangle 2"/>
          <p:cNvSpPr/>
          <p:nvPr/>
        </p:nvSpPr>
        <p:spPr>
          <a:xfrm>
            <a:off x="928662" y="1600200"/>
            <a:ext cx="6929486" cy="3508653"/>
          </a:xfrm>
          <a:prstGeom prst="rect">
            <a:avLst/>
          </a:prstGeom>
        </p:spPr>
        <p:txBody>
          <a:bodyPr wrap="square">
            <a:spAutoFit/>
          </a:bodyPr>
          <a:lstStyle/>
          <a:p>
            <a:r>
              <a:rPr lang="en-US" sz="2800" b="1" dirty="0"/>
              <a:t>Principles of Research </a:t>
            </a:r>
            <a:r>
              <a:rPr lang="en-US" sz="2800" b="1" dirty="0" smtClean="0"/>
              <a:t>with Human </a:t>
            </a:r>
            <a:r>
              <a:rPr lang="en-US" sz="2800" b="1" dirty="0"/>
              <a:t>Subjects</a:t>
            </a:r>
          </a:p>
          <a:p>
            <a:r>
              <a:rPr lang="en-US" dirty="0" smtClean="0"/>
              <a:t>• </a:t>
            </a:r>
            <a:r>
              <a:rPr lang="en-US" sz="2400" b="1" dirty="0" smtClean="0"/>
              <a:t>Respect for Persons </a:t>
            </a:r>
          </a:p>
          <a:p>
            <a:r>
              <a:rPr lang="en-US" sz="2400" b="1" dirty="0" smtClean="0"/>
              <a:t>• Beneficence</a:t>
            </a:r>
          </a:p>
          <a:p>
            <a:r>
              <a:rPr lang="en-US" b="1" dirty="0" smtClean="0">
                <a:solidFill>
                  <a:srgbClr val="0070C0"/>
                </a:solidFill>
              </a:rPr>
              <a:t>–</a:t>
            </a:r>
            <a:r>
              <a:rPr lang="en-US" sz="2000" b="1" dirty="0" smtClean="0">
                <a:solidFill>
                  <a:srgbClr val="0070C0"/>
                </a:solidFill>
              </a:rPr>
              <a:t>kindness beyond duty</a:t>
            </a:r>
          </a:p>
          <a:p>
            <a:r>
              <a:rPr lang="en-US" sz="2000" b="1" dirty="0" smtClean="0">
                <a:solidFill>
                  <a:srgbClr val="0070C0"/>
                </a:solidFill>
              </a:rPr>
              <a:t>– obligation to do no harm</a:t>
            </a:r>
          </a:p>
          <a:p>
            <a:r>
              <a:rPr lang="en-US" sz="2000" b="1" dirty="0" smtClean="0">
                <a:solidFill>
                  <a:srgbClr val="0070C0"/>
                </a:solidFill>
              </a:rPr>
              <a:t>– obligation to prevent harm</a:t>
            </a:r>
          </a:p>
          <a:p>
            <a:r>
              <a:rPr lang="en-US" sz="2000" b="1" dirty="0" smtClean="0">
                <a:solidFill>
                  <a:srgbClr val="0070C0"/>
                </a:solidFill>
              </a:rPr>
              <a:t>– obligation to do good</a:t>
            </a:r>
          </a:p>
          <a:p>
            <a:r>
              <a:rPr lang="en-US" sz="2000" b="1" dirty="0" smtClean="0">
                <a:solidFill>
                  <a:srgbClr val="0070C0"/>
                </a:solidFill>
              </a:rPr>
              <a:t>– minimize risks, maximize benefits</a:t>
            </a:r>
          </a:p>
          <a:p>
            <a:r>
              <a:rPr lang="en-US" sz="2400" b="1" dirty="0" smtClean="0"/>
              <a:t>• Justice</a:t>
            </a:r>
          </a:p>
          <a:p>
            <a:endParaRPr lang="ar-SA" dirty="0"/>
          </a:p>
        </p:txBody>
      </p:sp>
    </p:spTree>
    <p:extLst>
      <p:ext uri="{BB962C8B-B14F-4D97-AF65-F5344CB8AC3E}">
        <p14:creationId xmlns:p14="http://schemas.microsoft.com/office/powerpoint/2010/main" val="19314300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smtClean="0"/>
              <a:t>The Belmont Report 1979</a:t>
            </a:r>
            <a:br>
              <a:rPr lang="en-US" sz="2800" dirty="0" smtClean="0"/>
            </a:br>
            <a:r>
              <a:rPr lang="en-US" sz="2800" dirty="0" smtClean="0">
                <a:solidFill>
                  <a:schemeClr val="bg1">
                    <a:lumMod val="95000"/>
                  </a:schemeClr>
                </a:solidFill>
              </a:rPr>
              <a:t>Principles of research with human subjects</a:t>
            </a:r>
            <a:endParaRPr lang="ar-SA" sz="2800" dirty="0"/>
          </a:p>
        </p:txBody>
      </p:sp>
      <p:sp>
        <p:nvSpPr>
          <p:cNvPr id="3" name="Rectangle 2"/>
          <p:cNvSpPr/>
          <p:nvPr/>
        </p:nvSpPr>
        <p:spPr>
          <a:xfrm>
            <a:off x="928662" y="1600200"/>
            <a:ext cx="6929486" cy="2585323"/>
          </a:xfrm>
          <a:prstGeom prst="rect">
            <a:avLst/>
          </a:prstGeom>
        </p:spPr>
        <p:txBody>
          <a:bodyPr wrap="square">
            <a:spAutoFit/>
          </a:bodyPr>
          <a:lstStyle/>
          <a:p>
            <a:r>
              <a:rPr lang="en-US" sz="2800" b="1" dirty="0"/>
              <a:t>Principles of Research </a:t>
            </a:r>
            <a:r>
              <a:rPr lang="en-US" sz="2800" b="1" dirty="0" smtClean="0"/>
              <a:t>with Human </a:t>
            </a:r>
            <a:r>
              <a:rPr lang="en-US" sz="2800" b="1" dirty="0"/>
              <a:t>Subjects</a:t>
            </a:r>
          </a:p>
          <a:p>
            <a:r>
              <a:rPr lang="en-US" sz="2400" b="1" dirty="0" smtClean="0"/>
              <a:t>• Respect for Persons </a:t>
            </a:r>
          </a:p>
          <a:p>
            <a:r>
              <a:rPr lang="en-US" sz="2400" b="1" dirty="0" smtClean="0"/>
              <a:t>• Beneficence</a:t>
            </a:r>
          </a:p>
          <a:p>
            <a:r>
              <a:rPr lang="en-US" sz="2400" b="1" dirty="0" smtClean="0"/>
              <a:t>• Justice</a:t>
            </a:r>
          </a:p>
          <a:p>
            <a:r>
              <a:rPr lang="en-US" sz="2000" b="1" dirty="0">
                <a:solidFill>
                  <a:srgbClr val="0070C0"/>
                </a:solidFill>
              </a:rPr>
              <a:t>– treat all fairly</a:t>
            </a:r>
          </a:p>
          <a:p>
            <a:r>
              <a:rPr lang="en-US" sz="2000" b="1" dirty="0">
                <a:solidFill>
                  <a:srgbClr val="0070C0"/>
                </a:solidFill>
              </a:rPr>
              <a:t>– share equitably burdens and benefits</a:t>
            </a:r>
            <a:endParaRPr lang="ar-SA" sz="2000" b="1" dirty="0">
              <a:solidFill>
                <a:srgbClr val="0070C0"/>
              </a:solidFill>
            </a:endParaRPr>
          </a:p>
          <a:p>
            <a:endParaRPr lang="ar-SA" dirty="0"/>
          </a:p>
        </p:txBody>
      </p:sp>
    </p:spTree>
    <p:extLst>
      <p:ext uri="{BB962C8B-B14F-4D97-AF65-F5344CB8AC3E}">
        <p14:creationId xmlns:p14="http://schemas.microsoft.com/office/powerpoint/2010/main" val="19314300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Objectives </a:t>
            </a:r>
            <a:endParaRPr lang="en-US" dirty="0"/>
          </a:p>
        </p:txBody>
      </p:sp>
      <p:sp>
        <p:nvSpPr>
          <p:cNvPr id="3" name="Content Placeholder 2"/>
          <p:cNvSpPr>
            <a:spLocks noGrp="1"/>
          </p:cNvSpPr>
          <p:nvPr>
            <p:ph idx="1"/>
          </p:nvPr>
        </p:nvSpPr>
        <p:spPr>
          <a:xfrm>
            <a:off x="457200" y="1916832"/>
            <a:ext cx="8229600" cy="3711209"/>
          </a:xfrm>
        </p:spPr>
        <p:txBody>
          <a:bodyPr>
            <a:normAutofit/>
          </a:bodyPr>
          <a:lstStyle/>
          <a:p>
            <a:pPr marL="118872" indent="0">
              <a:buClr>
                <a:schemeClr val="tx1"/>
              </a:buClr>
              <a:buNone/>
            </a:pPr>
            <a:r>
              <a:rPr lang="en-US" sz="2800" dirty="0" smtClean="0"/>
              <a:t>By the end of this  lecture the  student should be able to </a:t>
            </a:r>
          </a:p>
          <a:p>
            <a:pPr marL="925830" lvl="1" indent="-514350">
              <a:buClr>
                <a:schemeClr val="tx1"/>
              </a:buClr>
              <a:buFont typeface="+mj-lt"/>
              <a:buAutoNum type="arabicParenR"/>
            </a:pPr>
            <a:r>
              <a:rPr lang="en-US" sz="2400" dirty="0" smtClean="0"/>
              <a:t>Identify the main principles  of  medical research ethics. </a:t>
            </a:r>
            <a:endParaRPr lang="ar-SA" sz="2400" dirty="0" smtClean="0"/>
          </a:p>
          <a:p>
            <a:pPr marL="925830" lvl="1" indent="-514350">
              <a:buClr>
                <a:schemeClr val="tx1"/>
              </a:buClr>
              <a:buFont typeface="+mj-lt"/>
              <a:buAutoNum type="arabicParenR"/>
            </a:pPr>
            <a:r>
              <a:rPr lang="en-US" sz="2400" dirty="0" smtClean="0"/>
              <a:t>Discuss the balance  of research and clinical care.</a:t>
            </a:r>
          </a:p>
          <a:p>
            <a:pPr marL="925830" lvl="1" indent="-514350">
              <a:buClr>
                <a:schemeClr val="tx1"/>
              </a:buClr>
              <a:buFont typeface="+mj-lt"/>
              <a:buAutoNum type="arabicParenR"/>
            </a:pPr>
            <a:r>
              <a:rPr lang="en-US" sz="2400" dirty="0" smtClean="0"/>
              <a:t>Describe requirements of ethics review committees</a:t>
            </a:r>
            <a:r>
              <a:rPr lang="en-GB" sz="2400" dirty="0" smtClean="0"/>
              <a:t>, including  definition of informed consent.</a:t>
            </a:r>
            <a:endParaRPr lang="ar-SA" sz="2400" dirty="0" smtClean="0"/>
          </a:p>
          <a:p>
            <a:pPr marL="925830" lvl="1" indent="-514350">
              <a:buClr>
                <a:schemeClr val="tx1"/>
              </a:buClr>
              <a:buFont typeface="+mj-lt"/>
              <a:buAutoNum type="arabicParenR"/>
            </a:pPr>
            <a:r>
              <a:rPr lang="en-GB" sz="2400" dirty="0" smtClean="0"/>
              <a:t>Identify the  key international  and national references for the rules and regulations of medical research</a:t>
            </a:r>
            <a:endParaRPr lang="en-US"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Declaration of Helsinki (</a:t>
            </a:r>
            <a:r>
              <a:rPr lang="en-US" dirty="0" err="1" smtClean="0"/>
              <a:t>DoH</a:t>
            </a:r>
            <a:r>
              <a:rPr lang="en-US" dirty="0" smtClean="0"/>
              <a:t>)</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Issued by </a:t>
            </a:r>
            <a:r>
              <a:rPr lang="en-US" b="1" dirty="0" smtClean="0"/>
              <a:t>World Medical Association </a:t>
            </a:r>
            <a:r>
              <a:rPr lang="en-US" dirty="0" smtClean="0"/>
              <a:t>(WMA) in 1964. </a:t>
            </a:r>
          </a:p>
          <a:p>
            <a:pPr>
              <a:buNone/>
            </a:pPr>
            <a:endParaRPr lang="en-US" dirty="0" smtClean="0"/>
          </a:p>
          <a:p>
            <a:r>
              <a:rPr lang="en-US" dirty="0" smtClean="0"/>
              <a:t>It was further revised in 1975, 1983, 1989, 1996, 2000 and 2008. </a:t>
            </a:r>
          </a:p>
          <a:p>
            <a:endParaRPr lang="en-US" dirty="0" smtClean="0"/>
          </a:p>
          <a:p>
            <a:r>
              <a:rPr lang="en-US" dirty="0" smtClean="0"/>
              <a:t>The </a:t>
            </a:r>
            <a:r>
              <a:rPr lang="en-US" dirty="0" err="1" smtClean="0"/>
              <a:t>DoH</a:t>
            </a:r>
            <a:r>
              <a:rPr lang="en-US" dirty="0" smtClean="0"/>
              <a:t> is a concise summary of research ethics. Other, much more detailed, documents have been produced in recent years on research ethics in general (e.g., Council for International Organizations of Medical Sciences, </a:t>
            </a:r>
            <a:r>
              <a:rPr lang="en-US" b="1" dirty="0" smtClean="0"/>
              <a:t>International Ethical Guidelines for Biomedical Research Involving Human Subjects</a:t>
            </a:r>
            <a:r>
              <a:rPr lang="en-US" dirty="0" smtClean="0"/>
              <a:t>, 1993, revised in 2002) and on specific topics in research ethics (e.g., Nuffield Council on Bioethics [UK], </a:t>
            </a:r>
          </a:p>
          <a:p>
            <a:pPr>
              <a:buNone/>
            </a:pPr>
            <a:endParaRPr lang="en-US" dirty="0" smtClean="0"/>
          </a:p>
          <a:p>
            <a:r>
              <a:rPr lang="en-US" b="1" dirty="0" smtClean="0"/>
              <a:t>The Ethics of Research Related to Healthcare in Developing Countries</a:t>
            </a:r>
            <a:r>
              <a:rPr lang="en-US" dirty="0" smtClean="0"/>
              <a:t>, 2002).</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Declaration of Helsinki (</a:t>
            </a:r>
            <a:r>
              <a:rPr lang="en-US" dirty="0" err="1" smtClean="0"/>
              <a:t>DoH</a:t>
            </a:r>
            <a:r>
              <a:rPr lang="en-US" dirty="0" smtClean="0"/>
              <a:t>)</a:t>
            </a:r>
            <a:br>
              <a:rPr lang="en-US" dirty="0" smtClean="0"/>
            </a:br>
            <a:r>
              <a:rPr lang="en-US" dirty="0" smtClean="0"/>
              <a:t>Important points</a:t>
            </a:r>
            <a:endParaRPr lang="en-US" dirty="0"/>
          </a:p>
        </p:txBody>
      </p:sp>
      <p:sp>
        <p:nvSpPr>
          <p:cNvPr id="3" name="Content Placeholder 2"/>
          <p:cNvSpPr>
            <a:spLocks noGrp="1"/>
          </p:cNvSpPr>
          <p:nvPr>
            <p:ph idx="1"/>
          </p:nvPr>
        </p:nvSpPr>
        <p:spPr>
          <a:xfrm>
            <a:off x="228600" y="1600200"/>
            <a:ext cx="8915400" cy="4876800"/>
          </a:xfrm>
        </p:spPr>
        <p:txBody>
          <a:bodyPr>
            <a:noAutofit/>
          </a:bodyPr>
          <a:lstStyle/>
          <a:p>
            <a:pPr marL="633222" indent="-514350">
              <a:buNone/>
            </a:pPr>
            <a:r>
              <a:rPr lang="en-US" sz="1800" b="1" dirty="0" smtClean="0"/>
              <a:t>(1) Ethics Review Committee Approval</a:t>
            </a:r>
            <a:endParaRPr lang="en-US" sz="1800" dirty="0" smtClean="0"/>
          </a:p>
          <a:p>
            <a:pPr marL="971550" lvl="1" indent="-514350">
              <a:buNone/>
            </a:pPr>
            <a:r>
              <a:rPr lang="ar-SA" sz="1800" dirty="0" smtClean="0"/>
              <a:t>   </a:t>
            </a:r>
            <a:r>
              <a:rPr lang="en-US" sz="1800" dirty="0" smtClean="0"/>
              <a:t>Medical research on human subjects </a:t>
            </a:r>
            <a:r>
              <a:rPr lang="en-US" sz="1800" b="1" dirty="0" smtClean="0">
                <a:solidFill>
                  <a:srgbClr val="FF0000"/>
                </a:solidFill>
              </a:rPr>
              <a:t>must </a:t>
            </a:r>
            <a:r>
              <a:rPr lang="en-US" sz="1800" dirty="0" smtClean="0"/>
              <a:t>be reviewed and approved by an independent ethics committee before it can proceed. </a:t>
            </a:r>
          </a:p>
          <a:p>
            <a:pPr marL="633222" indent="-514350">
              <a:buNone/>
            </a:pPr>
            <a:r>
              <a:rPr lang="en-US" sz="1800" b="1" dirty="0" smtClean="0"/>
              <a:t>(2) Scientific Merit</a:t>
            </a:r>
          </a:p>
          <a:p>
            <a:pPr marL="633222" indent="-514350">
              <a:buNone/>
            </a:pPr>
            <a:r>
              <a:rPr lang="ar-SA" sz="1800" dirty="0" smtClean="0"/>
              <a:t>   </a:t>
            </a:r>
            <a:r>
              <a:rPr lang="en-US" sz="1800" dirty="0" smtClean="0"/>
              <a:t>Medical research involving human subjects must be justifiable on scientific grounds  .</a:t>
            </a:r>
          </a:p>
          <a:p>
            <a:pPr marL="633222" indent="-514350">
              <a:buNone/>
            </a:pPr>
            <a:r>
              <a:rPr lang="en-US" sz="1800" b="1" dirty="0"/>
              <a:t>(</a:t>
            </a:r>
            <a:r>
              <a:rPr lang="en-US" sz="1800" b="1" dirty="0" smtClean="0"/>
              <a:t> 3) Qualified Researchers :</a:t>
            </a:r>
          </a:p>
          <a:p>
            <a:pPr marL="633222" indent="-514350">
              <a:buNone/>
            </a:pPr>
            <a:r>
              <a:rPr lang="en-US" sz="1800" dirty="0" smtClean="0"/>
              <a:t>    Medical </a:t>
            </a:r>
            <a:r>
              <a:rPr lang="en-US" sz="1800" dirty="0"/>
              <a:t>research involving human subjects must be </a:t>
            </a:r>
            <a:r>
              <a:rPr lang="en-US" sz="1800" dirty="0" smtClean="0"/>
              <a:t>conducted by qualified researchers.</a:t>
            </a:r>
            <a:endParaRPr lang="en-US" sz="1800" b="1" dirty="0" smtClean="0"/>
          </a:p>
          <a:p>
            <a:pPr marL="633222" indent="-514350">
              <a:buNone/>
            </a:pPr>
            <a:r>
              <a:rPr lang="en-US" sz="1800" b="1" dirty="0" smtClean="0"/>
              <a:t>(4) Social Value</a:t>
            </a:r>
            <a:endParaRPr lang="en-US" sz="1800" dirty="0" smtClean="0"/>
          </a:p>
          <a:p>
            <a:pPr marL="971550" lvl="1" indent="-514350">
              <a:buNone/>
            </a:pPr>
            <a:r>
              <a:rPr lang="ar-SA" sz="1800" dirty="0" smtClean="0"/>
              <a:t> </a:t>
            </a:r>
            <a:r>
              <a:rPr lang="en-US" sz="1800" dirty="0" smtClean="0"/>
              <a:t>Medical research project should that it contribute to the wellbeing of society in general. </a:t>
            </a:r>
          </a:p>
          <a:p>
            <a:pPr marL="633222" indent="-514350">
              <a:buNone/>
            </a:pPr>
            <a:r>
              <a:rPr lang="en-US" sz="1800" b="1" dirty="0" smtClean="0"/>
              <a:t>(5) Risks and Benefits</a:t>
            </a:r>
            <a:endParaRPr lang="en-US" sz="1800" dirty="0" smtClean="0"/>
          </a:p>
          <a:p>
            <a:pPr marL="633222" indent="-514350">
              <a:buNone/>
            </a:pPr>
            <a:r>
              <a:rPr lang="en-US" sz="1800" dirty="0" smtClean="0"/>
              <a:t> </a:t>
            </a:r>
            <a:r>
              <a:rPr lang="ar-SA" sz="1800" dirty="0" smtClean="0"/>
              <a:t>       </a:t>
            </a:r>
            <a:r>
              <a:rPr lang="en-US" sz="1800" dirty="0" smtClean="0"/>
              <a:t>It is also necessary for the researcher to demonstrate that the risks to the research subjects are not unreasonable or disproportionate to the expected benefits of the research,</a:t>
            </a:r>
            <a:r>
              <a:rPr lang="ar-SA" sz="1800" dirty="0" smtClean="0"/>
              <a:t> </a:t>
            </a:r>
            <a:r>
              <a:rPr lang="en-US" sz="1800" dirty="0" smtClean="0"/>
              <a:t>which may not even go to the research subjects.</a:t>
            </a:r>
            <a:endParaRPr lang="ar-SA" sz="1800" dirty="0" smtClean="0"/>
          </a:p>
          <a:p>
            <a:pPr marL="633222" indent="-514350">
              <a:buNone/>
            </a:pPr>
            <a:r>
              <a:rPr lang="en-US" sz="1800" b="1" dirty="0" smtClean="0"/>
              <a:t>(6) Informed Consent</a:t>
            </a:r>
            <a:endParaRPr lang="en-US" sz="1800" dirty="0" smtClean="0"/>
          </a:p>
          <a:p>
            <a:pPr marL="1191006" lvl="2" indent="-514350">
              <a:buNone/>
            </a:pPr>
            <a:r>
              <a:rPr lang="en-US" sz="1800" dirty="0" smtClean="0"/>
              <a:t>The first principle of the </a:t>
            </a:r>
            <a:r>
              <a:rPr lang="en-US" sz="1800" b="1" dirty="0" smtClean="0"/>
              <a:t>Nuremberg Code </a:t>
            </a:r>
            <a:r>
              <a:rPr lang="en-US" sz="1800" dirty="0" smtClean="0"/>
              <a:t>reads as follows: “</a:t>
            </a:r>
            <a:r>
              <a:rPr lang="en-US" sz="1800" i="1" dirty="0" smtClean="0"/>
              <a:t>The voluntary</a:t>
            </a:r>
          </a:p>
          <a:p>
            <a:pPr marL="1191006" lvl="2" indent="-514350">
              <a:buNone/>
            </a:pPr>
            <a:r>
              <a:rPr lang="en-US" sz="1800" i="1" dirty="0" smtClean="0"/>
              <a:t>consent of the human subject is absolutely essential.” </a:t>
            </a:r>
          </a:p>
          <a:p>
            <a:pPr lvl="2">
              <a:buNone/>
            </a:pPr>
            <a:endParaRPr lang="en-US" sz="1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Declaration of Helsinki (</a:t>
            </a:r>
            <a:r>
              <a:rPr lang="en-US" dirty="0" err="1" smtClean="0"/>
              <a:t>DoH</a:t>
            </a:r>
            <a:r>
              <a:rPr lang="en-US" dirty="0"/>
              <a:t>)</a:t>
            </a:r>
            <a:br>
              <a:rPr lang="en-US" dirty="0"/>
            </a:br>
            <a:r>
              <a:rPr lang="en-US" dirty="0"/>
              <a:t>Important points</a:t>
            </a:r>
          </a:p>
        </p:txBody>
      </p:sp>
      <p:sp>
        <p:nvSpPr>
          <p:cNvPr id="3" name="Content Placeholder 2"/>
          <p:cNvSpPr>
            <a:spLocks noGrp="1"/>
          </p:cNvSpPr>
          <p:nvPr>
            <p:ph idx="1"/>
          </p:nvPr>
        </p:nvSpPr>
        <p:spPr>
          <a:xfrm>
            <a:off x="228600" y="1676400"/>
            <a:ext cx="8839200" cy="4625609"/>
          </a:xfrm>
        </p:spPr>
        <p:txBody>
          <a:bodyPr>
            <a:normAutofit fontScale="62500" lnSpcReduction="20000"/>
          </a:bodyPr>
          <a:lstStyle/>
          <a:p>
            <a:pPr marL="633222" indent="-514350">
              <a:buNone/>
            </a:pPr>
            <a:endParaRPr lang="en-US" b="1" dirty="0" smtClean="0"/>
          </a:p>
          <a:p>
            <a:pPr marL="633222" indent="-514350">
              <a:buNone/>
            </a:pPr>
            <a:r>
              <a:rPr lang="en-US" b="1" dirty="0" smtClean="0"/>
              <a:t>(7) Confidentiality</a:t>
            </a:r>
            <a:endParaRPr lang="en-US" dirty="0" smtClean="0"/>
          </a:p>
          <a:p>
            <a:pPr marL="925830" lvl="1" indent="-514350">
              <a:buNone/>
            </a:pPr>
            <a:r>
              <a:rPr lang="en-US" dirty="0" smtClean="0"/>
              <a:t>Research subjects have a right to privacy with regard to their personal health information. </a:t>
            </a:r>
          </a:p>
          <a:p>
            <a:pPr marL="633222" indent="-514350">
              <a:buNone/>
            </a:pPr>
            <a:endParaRPr lang="ar-SA" b="1" dirty="0" smtClean="0"/>
          </a:p>
          <a:p>
            <a:pPr marL="633222" indent="-514350">
              <a:buNone/>
            </a:pPr>
            <a:r>
              <a:rPr lang="en-US" b="1" dirty="0" smtClean="0"/>
              <a:t>(8) Conflict of Roles</a:t>
            </a:r>
            <a:endParaRPr lang="en-US" dirty="0" smtClean="0"/>
          </a:p>
          <a:p>
            <a:pPr marL="925830" lvl="1" indent="-514350">
              <a:buNone/>
            </a:pPr>
            <a:r>
              <a:rPr lang="en-US" dirty="0" smtClean="0"/>
              <a:t>The physician’s role in the physician-patient relationship is over the  researcher’s role ,even if the physician and the researcher are the same person. </a:t>
            </a:r>
          </a:p>
          <a:p>
            <a:pPr marL="633222" indent="-514350">
              <a:buNone/>
            </a:pPr>
            <a:endParaRPr lang="ar-SA" b="1" dirty="0" smtClean="0"/>
          </a:p>
          <a:p>
            <a:pPr marL="633222" indent="-514350">
              <a:buNone/>
            </a:pPr>
            <a:r>
              <a:rPr lang="en-US" b="1" dirty="0" smtClean="0"/>
              <a:t>(9) Honest Reporting of Results</a:t>
            </a:r>
            <a:endParaRPr lang="en-US" dirty="0" smtClean="0"/>
          </a:p>
          <a:p>
            <a:pPr marL="925830" lvl="1" indent="-514350">
              <a:buNone/>
            </a:pPr>
            <a:r>
              <a:rPr lang="en-US" dirty="0" smtClean="0"/>
              <a:t>Research results be reported accurately, but unfortunately there have been numerous recent</a:t>
            </a:r>
            <a:r>
              <a:rPr lang="ar-SA" dirty="0" smtClean="0"/>
              <a:t> </a:t>
            </a:r>
            <a:r>
              <a:rPr lang="en-US" dirty="0" smtClean="0"/>
              <a:t>accounts of dishonest practices in the publication of research results.</a:t>
            </a:r>
          </a:p>
          <a:p>
            <a:pPr marL="633222" indent="-514350">
              <a:buNone/>
            </a:pPr>
            <a:endParaRPr lang="ar-SA" b="1" dirty="0" smtClean="0"/>
          </a:p>
          <a:p>
            <a:pPr marL="633222" indent="-514350">
              <a:buNone/>
            </a:pPr>
            <a:r>
              <a:rPr lang="en-US" b="1" dirty="0" smtClean="0"/>
              <a:t>(10)  Whistle-blowing</a:t>
            </a:r>
            <a:endParaRPr lang="en-US" dirty="0" smtClean="0"/>
          </a:p>
          <a:p>
            <a:pPr marL="925830" lvl="1" indent="-514350">
              <a:buNone/>
            </a:pPr>
            <a:r>
              <a:rPr lang="en-US" dirty="0" smtClean="0"/>
              <a:t>In order to prevent unethical research from occurring, or to expose it after the fact, anyone who has knowledge of such </a:t>
            </a:r>
            <a:r>
              <a:rPr lang="en-US" dirty="0" err="1" smtClean="0"/>
              <a:t>behaviour</a:t>
            </a:r>
            <a:r>
              <a:rPr lang="en-US" dirty="0" smtClean="0"/>
              <a:t> has an obligation to disclose this information to the appropriate authorities.</a:t>
            </a: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Declaration of Helsinki (</a:t>
            </a:r>
            <a:r>
              <a:rPr lang="en-US" dirty="0" err="1" smtClean="0"/>
              <a:t>DoH</a:t>
            </a:r>
            <a:r>
              <a:rPr lang="en-US" dirty="0"/>
              <a:t>)</a:t>
            </a:r>
            <a:br>
              <a:rPr lang="en-US" dirty="0"/>
            </a:br>
            <a:r>
              <a:rPr lang="en-US" dirty="0"/>
              <a:t>Important points</a:t>
            </a:r>
          </a:p>
        </p:txBody>
      </p:sp>
      <p:sp>
        <p:nvSpPr>
          <p:cNvPr id="3" name="Content Placeholder 2"/>
          <p:cNvSpPr>
            <a:spLocks noGrp="1"/>
          </p:cNvSpPr>
          <p:nvPr>
            <p:ph idx="1"/>
          </p:nvPr>
        </p:nvSpPr>
        <p:spPr>
          <a:xfrm>
            <a:off x="228600" y="1676400"/>
            <a:ext cx="8839200" cy="4625609"/>
          </a:xfrm>
        </p:spPr>
        <p:txBody>
          <a:bodyPr>
            <a:normAutofit/>
          </a:bodyPr>
          <a:lstStyle/>
          <a:p>
            <a:pPr marL="633222" indent="-514350">
              <a:buNone/>
            </a:pPr>
            <a:endParaRPr lang="en-US" b="1" dirty="0" smtClean="0"/>
          </a:p>
          <a:p>
            <a:pPr marL="633222" indent="-514350">
              <a:buNone/>
            </a:pPr>
            <a:r>
              <a:rPr lang="en-US" b="1" dirty="0" smtClean="0"/>
              <a:t>(11) Justice </a:t>
            </a:r>
          </a:p>
          <a:p>
            <a:pPr marL="633222" indent="-514350">
              <a:buNone/>
            </a:pPr>
            <a:r>
              <a:rPr lang="en-US" sz="2400" dirty="0" smtClean="0"/>
              <a:t>Equitable </a:t>
            </a:r>
            <a:r>
              <a:rPr lang="en-US" sz="2400" dirty="0"/>
              <a:t>selection of participants, i.e., avoiding participant populations that may be </a:t>
            </a:r>
            <a:r>
              <a:rPr lang="en-US" sz="2400" dirty="0" smtClean="0"/>
              <a:t>unfairly </a:t>
            </a:r>
            <a:r>
              <a:rPr lang="en-US" sz="2400" dirty="0"/>
              <a:t>coerced into participating, such as prisoners and institutionalized children. The principle of justice </a:t>
            </a:r>
            <a:r>
              <a:rPr lang="en-US" sz="2400" dirty="0" smtClean="0"/>
              <a:t>also </a:t>
            </a:r>
            <a:r>
              <a:rPr lang="en-US" sz="2400" dirty="0"/>
              <a:t>requires equality in distribution of benefits and burdens among the population group(s) likely to benefit from </a:t>
            </a:r>
            <a:r>
              <a:rPr lang="en-US" sz="2400" dirty="0" smtClean="0"/>
              <a:t>the </a:t>
            </a:r>
            <a:r>
              <a:rPr lang="en-US" sz="2400" dirty="0"/>
              <a:t>research.</a:t>
            </a:r>
            <a:endParaRPr lang="ar-SA" sz="2400" b="1" dirty="0" smtClean="0"/>
          </a:p>
          <a:p>
            <a:pPr marL="633222" indent="-514350">
              <a:buNone/>
            </a:pPr>
            <a:endParaRPr lang="en-US" sz="3300" b="1" dirty="0" smtClean="0"/>
          </a:p>
        </p:txBody>
      </p:sp>
    </p:spTree>
    <p:extLst>
      <p:ext uri="{BB962C8B-B14F-4D97-AF65-F5344CB8AC3E}">
        <p14:creationId xmlns:p14="http://schemas.microsoft.com/office/powerpoint/2010/main" val="12276982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Informed </a:t>
            </a:r>
            <a:r>
              <a:rPr lang="en-US" dirty="0" err="1" smtClean="0"/>
              <a:t>Conse</a:t>
            </a:r>
            <a:r>
              <a:rPr lang="en-GB" dirty="0" smtClean="0"/>
              <a:t>n</a:t>
            </a:r>
            <a:r>
              <a:rPr lang="en-US" dirty="0" smtClean="0"/>
              <a:t>t </a:t>
            </a:r>
            <a:r>
              <a:rPr lang="ar-SA" sz="6000" dirty="0" smtClean="0">
                <a:latin typeface="Arabic Typesetting" pitchFamily="66" charset="-78"/>
                <a:cs typeface="Arabic Typesetting" pitchFamily="66" charset="-78"/>
              </a:rPr>
              <a:t>الموافقة بعد التبصير</a:t>
            </a:r>
            <a:endParaRPr lang="en-US" sz="6000" dirty="0">
              <a:latin typeface="Arabic Typesetting" pitchFamily="66" charset="-78"/>
              <a:cs typeface="Arabic Typesetting" pitchFamily="66" charset="-78"/>
            </a:endParaRPr>
          </a:p>
        </p:txBody>
      </p:sp>
      <p:pic>
        <p:nvPicPr>
          <p:cNvPr id="6" name="Picture 4"/>
          <p:cNvPicPr>
            <a:picLocks noChangeAspect="1" noChangeArrowheads="1"/>
          </p:cNvPicPr>
          <p:nvPr/>
        </p:nvPicPr>
        <p:blipFill>
          <a:blip r:embed="rId2" cstate="print"/>
          <a:srcRect/>
          <a:stretch>
            <a:fillRect/>
          </a:stretch>
        </p:blipFill>
        <p:spPr bwMode="auto">
          <a:xfrm>
            <a:off x="5101209" y="5373216"/>
            <a:ext cx="3408922" cy="990600"/>
          </a:xfrm>
          <a:prstGeom prst="rect">
            <a:avLst/>
          </a:prstGeom>
          <a:solidFill>
            <a:srgbClr val="FF0000"/>
          </a:solidFill>
          <a:ln w="38100">
            <a:solidFill>
              <a:schemeClr val="accent3"/>
            </a:solidFill>
            <a:miter lim="800000"/>
            <a:headEnd/>
            <a:tailEnd/>
          </a:ln>
          <a:effectLst/>
        </p:spPr>
      </p:pic>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48064" y="1916832"/>
            <a:ext cx="3080126" cy="3166284"/>
          </a:xfrm>
        </p:spPr>
      </p:pic>
      <p:sp>
        <p:nvSpPr>
          <p:cNvPr id="3" name="TextBox 2"/>
          <p:cNvSpPr txBox="1"/>
          <p:nvPr/>
        </p:nvSpPr>
        <p:spPr>
          <a:xfrm>
            <a:off x="107504" y="1477333"/>
            <a:ext cx="5040560" cy="5355312"/>
          </a:xfrm>
          <a:prstGeom prst="rect">
            <a:avLst/>
          </a:prstGeom>
          <a:noFill/>
        </p:spPr>
        <p:txBody>
          <a:bodyPr wrap="square" rtlCol="0">
            <a:spAutoFit/>
          </a:bodyPr>
          <a:lstStyle/>
          <a:p>
            <a:r>
              <a:rPr lang="en-US" b="1" dirty="0"/>
              <a:t>Definitions:</a:t>
            </a:r>
            <a:r>
              <a:rPr lang="en-US" dirty="0"/>
              <a:t/>
            </a:r>
            <a:br>
              <a:rPr lang="en-US" dirty="0"/>
            </a:br>
            <a:r>
              <a:rPr lang="en-US" dirty="0" smtClean="0"/>
              <a:t> </a:t>
            </a:r>
            <a:r>
              <a:rPr lang="en-US" dirty="0"/>
              <a:t>Voluntary agreement given by a person or a patients' responsible proxy </a:t>
            </a:r>
            <a:r>
              <a:rPr lang="en-US" dirty="0" smtClean="0"/>
              <a:t>(</a:t>
            </a:r>
            <a:r>
              <a:rPr lang="en-US" dirty="0" err="1" smtClean="0"/>
              <a:t>e.g.a</a:t>
            </a:r>
            <a:r>
              <a:rPr lang="en-US" dirty="0" smtClean="0"/>
              <a:t> </a:t>
            </a:r>
            <a:r>
              <a:rPr lang="en-US" dirty="0"/>
              <a:t>parent) for participation in a study, </a:t>
            </a:r>
            <a:r>
              <a:rPr lang="en-US" dirty="0" smtClean="0"/>
              <a:t>etc</a:t>
            </a:r>
            <a:r>
              <a:rPr lang="en-US" dirty="0"/>
              <a:t>., after being informed of the </a:t>
            </a:r>
            <a:r>
              <a:rPr lang="en-US" u="sng" dirty="0"/>
              <a:t>purpose, methods, procedures, benefits, and risks</a:t>
            </a:r>
            <a:r>
              <a:rPr lang="en-US" dirty="0"/>
              <a:t>. The essential criteria of informed consent are that the subject has both knowledge and comprehension, that consent is freely given without duress or undue influence, and that the right of withdrawal at any time is clearly communicated to the patient. Other aspects of informed consent in the context of epidemiologic and biomedical research, and criteria to be met in obtaining it, are specified in </a:t>
            </a:r>
            <a:r>
              <a:rPr lang="en-US" b="1" u="sng" dirty="0"/>
              <a:t>International Guidelines for Ethical Review of Epidemiologic Studies </a:t>
            </a:r>
            <a:r>
              <a:rPr lang="en-US" dirty="0"/>
              <a:t>(Geneva: CIOMS/WHO 1991) and International Ethical Guidelines for Biomedical Research Involving Human Subjects (Geneva: CIOMS/WHO 1993).</a:t>
            </a:r>
          </a:p>
        </p:txBody>
      </p:sp>
    </p:spTree>
    <p:extLst>
      <p:ext uri="{BB962C8B-B14F-4D97-AF65-F5344CB8AC3E}">
        <p14:creationId xmlns:p14="http://schemas.microsoft.com/office/powerpoint/2010/main" val="13496887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08176"/>
          </a:xfrm>
        </p:spPr>
        <p:txBody>
          <a:bodyPr>
            <a:normAutofit fontScale="90000"/>
          </a:bodyPr>
          <a:lstStyle/>
          <a:p>
            <a:pPr algn="ctr"/>
            <a:r>
              <a:rPr lang="en-US" dirty="0" smtClean="0"/>
              <a:t>What the research ethics committees look for in a research proposal </a:t>
            </a:r>
            <a:endParaRPr lang="en-US" sz="6000" dirty="0">
              <a:latin typeface="Arabic Typesetting" pitchFamily="66" charset="-78"/>
              <a:cs typeface="Arabic Typesetting" pitchFamily="66" charset="-78"/>
            </a:endParaRPr>
          </a:p>
        </p:txBody>
      </p:sp>
      <p:sp>
        <p:nvSpPr>
          <p:cNvPr id="5" name="Content Placeholder 4"/>
          <p:cNvSpPr>
            <a:spLocks noGrp="1"/>
          </p:cNvSpPr>
          <p:nvPr>
            <p:ph idx="1"/>
          </p:nvPr>
        </p:nvSpPr>
        <p:spPr>
          <a:xfrm>
            <a:off x="457200" y="1772816"/>
            <a:ext cx="8229600" cy="4625609"/>
          </a:xfrm>
        </p:spPr>
        <p:txBody>
          <a:bodyPr>
            <a:normAutofit fontScale="92500" lnSpcReduction="10000"/>
          </a:bodyPr>
          <a:lstStyle/>
          <a:p>
            <a:r>
              <a:rPr lang="en-US" dirty="0" smtClean="0"/>
              <a:t>Scientific design </a:t>
            </a:r>
            <a:r>
              <a:rPr lang="en-US" dirty="0"/>
              <a:t>and conduct of the study </a:t>
            </a:r>
            <a:endParaRPr lang="en-US" dirty="0" smtClean="0"/>
          </a:p>
          <a:p>
            <a:r>
              <a:rPr lang="en-US" dirty="0" smtClean="0"/>
              <a:t>Risks </a:t>
            </a:r>
            <a:r>
              <a:rPr lang="en-US" dirty="0"/>
              <a:t>and potential </a:t>
            </a:r>
            <a:r>
              <a:rPr lang="en-US" dirty="0" smtClean="0"/>
              <a:t>benefits </a:t>
            </a:r>
          </a:p>
          <a:p>
            <a:r>
              <a:rPr lang="en-US" dirty="0" smtClean="0"/>
              <a:t>Selection </a:t>
            </a:r>
            <a:r>
              <a:rPr lang="en-US" dirty="0"/>
              <a:t>of study population and recruitment of</a:t>
            </a:r>
          </a:p>
          <a:p>
            <a:pPr marL="118872" indent="0">
              <a:buNone/>
            </a:pPr>
            <a:r>
              <a:rPr lang="en-US" dirty="0" smtClean="0"/>
              <a:t>     research </a:t>
            </a:r>
            <a:r>
              <a:rPr lang="en-US" dirty="0"/>
              <a:t>participants </a:t>
            </a:r>
            <a:endParaRPr lang="en-US" dirty="0" smtClean="0"/>
          </a:p>
          <a:p>
            <a:r>
              <a:rPr lang="en-US" dirty="0" smtClean="0"/>
              <a:t>Inducements</a:t>
            </a:r>
            <a:r>
              <a:rPr lang="en-US" dirty="0"/>
              <a:t>, </a:t>
            </a:r>
            <a:r>
              <a:rPr lang="en-US" dirty="0" smtClean="0"/>
              <a:t>financial benefits</a:t>
            </a:r>
            <a:r>
              <a:rPr lang="en-US" dirty="0"/>
              <a:t>, and </a:t>
            </a:r>
            <a:r>
              <a:rPr lang="en-US" dirty="0" smtClean="0"/>
              <a:t>financial </a:t>
            </a:r>
            <a:r>
              <a:rPr lang="en-US" dirty="0"/>
              <a:t>costs </a:t>
            </a:r>
            <a:endParaRPr lang="en-US" dirty="0" smtClean="0"/>
          </a:p>
          <a:p>
            <a:r>
              <a:rPr lang="en-US" dirty="0" smtClean="0"/>
              <a:t>Protection </a:t>
            </a:r>
            <a:r>
              <a:rPr lang="en-US" dirty="0"/>
              <a:t>of research participants’ privacy and </a:t>
            </a:r>
            <a:r>
              <a:rPr lang="en-US" dirty="0" smtClean="0"/>
              <a:t>confidentiality </a:t>
            </a:r>
          </a:p>
          <a:p>
            <a:r>
              <a:rPr lang="en-US" dirty="0" smtClean="0"/>
              <a:t>Informed </a:t>
            </a:r>
            <a:r>
              <a:rPr lang="en-US" dirty="0"/>
              <a:t>consent process </a:t>
            </a:r>
            <a:endParaRPr lang="en-US" dirty="0" smtClean="0"/>
          </a:p>
          <a:p>
            <a:r>
              <a:rPr lang="en-US" dirty="0" smtClean="0"/>
              <a:t>Community considerations</a:t>
            </a:r>
            <a:endParaRPr lang="en-US" dirty="0"/>
          </a:p>
        </p:txBody>
      </p:sp>
    </p:spTree>
    <p:extLst>
      <p:ext uri="{BB962C8B-B14F-4D97-AF65-F5344CB8AC3E}">
        <p14:creationId xmlns:p14="http://schemas.microsoft.com/office/powerpoint/2010/main" val="41433369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Informed </a:t>
            </a:r>
            <a:r>
              <a:rPr lang="en-US" dirty="0" err="1" smtClean="0"/>
              <a:t>Conse</a:t>
            </a:r>
            <a:r>
              <a:rPr lang="en-GB" dirty="0" smtClean="0"/>
              <a:t>n</a:t>
            </a:r>
            <a:r>
              <a:rPr lang="en-US" dirty="0" smtClean="0"/>
              <a:t>t </a:t>
            </a:r>
            <a:r>
              <a:rPr lang="ar-SA" sz="6000" dirty="0" smtClean="0">
                <a:latin typeface="Arabic Typesetting" pitchFamily="66" charset="-78"/>
                <a:cs typeface="Arabic Typesetting" pitchFamily="66" charset="-78"/>
              </a:rPr>
              <a:t>الموافقة بعد التبصير</a:t>
            </a:r>
            <a:endParaRPr lang="en-US" sz="6000" dirty="0">
              <a:latin typeface="Arabic Typesetting" pitchFamily="66" charset="-78"/>
              <a:cs typeface="Arabic Typesetting" pitchFamily="66" charset="-78"/>
            </a:endParaRPr>
          </a:p>
        </p:txBody>
      </p:sp>
      <p:pic>
        <p:nvPicPr>
          <p:cNvPr id="11266" name="Picture 2"/>
          <p:cNvPicPr>
            <a:picLocks noGrp="1" noChangeAspect="1" noChangeArrowheads="1"/>
          </p:cNvPicPr>
          <p:nvPr>
            <p:ph idx="1"/>
          </p:nvPr>
        </p:nvPicPr>
        <p:blipFill>
          <a:blip r:embed="rId2" cstate="print"/>
          <a:srcRect/>
          <a:stretch>
            <a:fillRect/>
          </a:stretch>
        </p:blipFill>
        <p:spPr bwMode="auto">
          <a:xfrm>
            <a:off x="1143000" y="1524000"/>
            <a:ext cx="6896100" cy="1619250"/>
          </a:xfrm>
          <a:prstGeom prst="rect">
            <a:avLst/>
          </a:prstGeom>
          <a:noFill/>
          <a:ln w="9525">
            <a:noFill/>
            <a:miter lim="800000"/>
            <a:headEnd/>
            <a:tailEnd/>
          </a:ln>
          <a:effectLst/>
        </p:spPr>
      </p:pic>
      <p:pic>
        <p:nvPicPr>
          <p:cNvPr id="11267" name="Picture 3"/>
          <p:cNvPicPr>
            <a:picLocks noChangeAspect="1" noChangeArrowheads="1"/>
          </p:cNvPicPr>
          <p:nvPr/>
        </p:nvPicPr>
        <p:blipFill>
          <a:blip r:embed="rId3" cstate="print"/>
          <a:srcRect/>
          <a:stretch>
            <a:fillRect/>
          </a:stretch>
        </p:blipFill>
        <p:spPr bwMode="auto">
          <a:xfrm>
            <a:off x="990600" y="5212043"/>
            <a:ext cx="7010400" cy="1133475"/>
          </a:xfrm>
          <a:prstGeom prst="rect">
            <a:avLst/>
          </a:prstGeom>
          <a:noFill/>
          <a:ln w="9525">
            <a:noFill/>
            <a:miter lim="800000"/>
            <a:headEnd/>
            <a:tailEnd/>
          </a:ln>
          <a:effectLst/>
        </p:spPr>
      </p:pic>
      <p:pic>
        <p:nvPicPr>
          <p:cNvPr id="11269" name="Picture 5"/>
          <p:cNvPicPr>
            <a:picLocks noChangeAspect="1" noChangeArrowheads="1"/>
          </p:cNvPicPr>
          <p:nvPr/>
        </p:nvPicPr>
        <p:blipFill>
          <a:blip r:embed="rId4" cstate="print"/>
          <a:srcRect/>
          <a:stretch>
            <a:fillRect/>
          </a:stretch>
        </p:blipFill>
        <p:spPr bwMode="auto">
          <a:xfrm>
            <a:off x="990600" y="3733800"/>
            <a:ext cx="7038975" cy="1743075"/>
          </a:xfrm>
          <a:prstGeom prst="rect">
            <a:avLst/>
          </a:prstGeom>
          <a:noFill/>
          <a:ln w="9525">
            <a:noFill/>
            <a:miter lim="800000"/>
            <a:headEnd/>
            <a:tailEnd/>
          </a:ln>
          <a:effectLst/>
        </p:spPr>
      </p:pic>
      <p:pic>
        <p:nvPicPr>
          <p:cNvPr id="6" name="Picture 4"/>
          <p:cNvPicPr>
            <a:picLocks noChangeAspect="1" noChangeArrowheads="1"/>
          </p:cNvPicPr>
          <p:nvPr/>
        </p:nvPicPr>
        <p:blipFill>
          <a:blip r:embed="rId5" cstate="print"/>
          <a:srcRect/>
          <a:stretch>
            <a:fillRect/>
          </a:stretch>
        </p:blipFill>
        <p:spPr bwMode="auto">
          <a:xfrm>
            <a:off x="1752600" y="2895600"/>
            <a:ext cx="6329363" cy="990600"/>
          </a:xfrm>
          <a:prstGeom prst="rect">
            <a:avLst/>
          </a:prstGeom>
          <a:solidFill>
            <a:srgbClr val="FF0000"/>
          </a:solidFill>
          <a:ln w="38100">
            <a:solidFill>
              <a:schemeClr val="accent3"/>
            </a:solid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SA" sz="2800" dirty="0" smtClean="0">
                <a:latin typeface="Arial" pitchFamily="34" charset="0"/>
                <a:cs typeface="Arial" pitchFamily="34" charset="0"/>
              </a:rPr>
              <a:t> نظام أخلاقيات البحث على المخلوقات الحية </a:t>
            </a:r>
            <a:br>
              <a:rPr lang="ar-SA" sz="2800" dirty="0" smtClean="0">
                <a:latin typeface="Arial" pitchFamily="34" charset="0"/>
                <a:cs typeface="Arial" pitchFamily="34" charset="0"/>
              </a:rPr>
            </a:br>
            <a:r>
              <a:rPr lang="en-US" sz="2800" dirty="0" smtClean="0"/>
              <a:t>Code of Ethics for Research on Living Creatures, KSA</a:t>
            </a:r>
            <a:endParaRPr lang="en-US" sz="2800" dirty="0"/>
          </a:p>
        </p:txBody>
      </p:sp>
      <p:sp>
        <p:nvSpPr>
          <p:cNvPr id="3" name="Rectangle 2"/>
          <p:cNvSpPr/>
          <p:nvPr/>
        </p:nvSpPr>
        <p:spPr>
          <a:xfrm>
            <a:off x="685800" y="1905000"/>
            <a:ext cx="8229600" cy="4524315"/>
          </a:xfrm>
          <a:prstGeom prst="rect">
            <a:avLst/>
          </a:prstGeom>
        </p:spPr>
        <p:txBody>
          <a:bodyPr wrap="square">
            <a:spAutoFit/>
          </a:bodyPr>
          <a:lstStyle/>
          <a:p>
            <a:pPr fontAlgn="t"/>
            <a:r>
              <a:rPr lang="en-US" sz="2400" b="1" dirty="0" smtClean="0"/>
              <a:t>The National Committee of Medical &amp; Bioethics was approved by the Royal Decree on 18/5/1422H, to be headquartered at KACST in Riyadh. It consists of the following sub-committees:</a:t>
            </a:r>
          </a:p>
          <a:p>
            <a:pPr marL="342900" indent="-342900" fontAlgn="t">
              <a:lnSpc>
                <a:spcPct val="200000"/>
              </a:lnSpc>
              <a:buFont typeface="+mj-lt"/>
              <a:buAutoNum type="arabicPeriod"/>
            </a:pPr>
            <a:r>
              <a:rPr lang="en-US" sz="2400" b="1" dirty="0" smtClean="0"/>
              <a:t>The legal sub-committee.</a:t>
            </a:r>
          </a:p>
          <a:p>
            <a:pPr marL="342900" indent="-342900" fontAlgn="t">
              <a:lnSpc>
                <a:spcPct val="200000"/>
              </a:lnSpc>
              <a:buFont typeface="+mj-lt"/>
              <a:buAutoNum type="arabicPeriod"/>
            </a:pPr>
            <a:r>
              <a:rPr lang="en-US" sz="2400" b="1" dirty="0" smtClean="0"/>
              <a:t>The human research sub-committee.</a:t>
            </a:r>
          </a:p>
          <a:p>
            <a:pPr marL="342900" indent="-342900" fontAlgn="t">
              <a:lnSpc>
                <a:spcPct val="200000"/>
              </a:lnSpc>
              <a:buFont typeface="+mj-lt"/>
              <a:buAutoNum type="arabicPeriod"/>
            </a:pPr>
            <a:r>
              <a:rPr lang="en-US" sz="2400" b="1" dirty="0" smtClean="0"/>
              <a:t>The flora &amp; animal sub-committee.</a:t>
            </a:r>
          </a:p>
          <a:p>
            <a:pPr marL="342900" indent="-342900" fontAlgn="t">
              <a:lnSpc>
                <a:spcPct val="200000"/>
              </a:lnSpc>
              <a:buFont typeface="+mj-lt"/>
              <a:buAutoNum type="arabicPeriod"/>
            </a:pPr>
            <a:r>
              <a:rPr lang="en-US" sz="2400" b="1" dirty="0" smtClean="0"/>
              <a:t>The education &amp; media sub-committee</a:t>
            </a:r>
            <a:r>
              <a:rPr lang="en-US" b="1" dirty="0" smtClean="0"/>
              <a:t>.</a:t>
            </a:r>
            <a:endParaRPr lang="en-US" b="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SA" sz="2800" dirty="0" smtClean="0">
                <a:latin typeface="Arial" pitchFamily="34" charset="0"/>
                <a:cs typeface="Arial" pitchFamily="34" charset="0"/>
              </a:rPr>
              <a:t>   نظام أخلاقبات البحث على المخلوقات الحية </a:t>
            </a:r>
            <a:br>
              <a:rPr lang="ar-SA" sz="2800" dirty="0" smtClean="0">
                <a:latin typeface="Arial" pitchFamily="34" charset="0"/>
                <a:cs typeface="Arial" pitchFamily="34" charset="0"/>
              </a:rPr>
            </a:br>
            <a:r>
              <a:rPr lang="en-US" sz="2800" dirty="0" smtClean="0"/>
              <a:t>Code of Ethics for Research on Living Creatures, KSA</a:t>
            </a:r>
            <a:endParaRPr lang="ar-SA" sz="2800" dirty="0"/>
          </a:p>
        </p:txBody>
      </p:sp>
      <p:pic>
        <p:nvPicPr>
          <p:cNvPr id="1026" name="Picture 2"/>
          <p:cNvPicPr>
            <a:picLocks noChangeAspect="1" noChangeArrowheads="1"/>
          </p:cNvPicPr>
          <p:nvPr/>
        </p:nvPicPr>
        <p:blipFill>
          <a:blip r:embed="rId2" cstate="print"/>
          <a:srcRect/>
          <a:stretch>
            <a:fillRect/>
          </a:stretch>
        </p:blipFill>
        <p:spPr bwMode="auto">
          <a:xfrm>
            <a:off x="762000" y="1600200"/>
            <a:ext cx="3581400" cy="5083112"/>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5004048" y="1672251"/>
            <a:ext cx="3505200" cy="501106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448"/>
            <a:ext cx="9144000" cy="1252728"/>
          </a:xfrm>
        </p:spPr>
        <p:txBody>
          <a:bodyPr>
            <a:normAutofit fontScale="90000"/>
          </a:bodyPr>
          <a:lstStyle/>
          <a:p>
            <a:pPr algn="ctr"/>
            <a:r>
              <a:rPr lang="en-US" dirty="0" smtClean="0"/>
              <a:t>Case Studies in Medical Research Ethics</a:t>
            </a:r>
            <a:br>
              <a:rPr lang="en-US" dirty="0" smtClean="0"/>
            </a:br>
            <a:r>
              <a:rPr lang="en-US" dirty="0" smtClean="0"/>
              <a:t>Case 1  </a:t>
            </a:r>
            <a:endParaRPr lang="ar-SA" dirty="0"/>
          </a:p>
        </p:txBody>
      </p:sp>
      <p:sp>
        <p:nvSpPr>
          <p:cNvPr id="3" name="Content Placeholder 2"/>
          <p:cNvSpPr>
            <a:spLocks noGrp="1"/>
          </p:cNvSpPr>
          <p:nvPr>
            <p:ph idx="1"/>
          </p:nvPr>
        </p:nvSpPr>
        <p:spPr/>
        <p:txBody>
          <a:bodyPr>
            <a:normAutofit fontScale="92500" lnSpcReduction="20000"/>
          </a:bodyPr>
          <a:lstStyle/>
          <a:p>
            <a:r>
              <a:rPr lang="en-US" dirty="0" err="1" smtClean="0">
                <a:solidFill>
                  <a:schemeClr val="accent3"/>
                </a:solidFill>
              </a:rPr>
              <a:t>Mrs</a:t>
            </a:r>
            <a:r>
              <a:rPr lang="en-US" dirty="0" smtClean="0">
                <a:solidFill>
                  <a:schemeClr val="accent3"/>
                </a:solidFill>
              </a:rPr>
              <a:t> X , </a:t>
            </a:r>
            <a:r>
              <a:rPr lang="en-US" dirty="0">
                <a:solidFill>
                  <a:schemeClr val="accent3"/>
                </a:solidFill>
              </a:rPr>
              <a:t>an 81-year-old Alzheimer's patient hospitalized under your care has been asked to participate in a clinical trial testing a new drug designed to help improve memory. You were present when the clinical investigator obtained a signed informed consent from </a:t>
            </a:r>
            <a:r>
              <a:rPr lang="en-US" dirty="0" err="1" smtClean="0">
                <a:solidFill>
                  <a:schemeClr val="accent3"/>
                </a:solidFill>
              </a:rPr>
              <a:t>Mrs</a:t>
            </a:r>
            <a:r>
              <a:rPr lang="en-US" dirty="0" smtClean="0">
                <a:solidFill>
                  <a:schemeClr val="accent3"/>
                </a:solidFill>
              </a:rPr>
              <a:t> X a </a:t>
            </a:r>
            <a:r>
              <a:rPr lang="en-US" dirty="0">
                <a:solidFill>
                  <a:schemeClr val="accent3"/>
                </a:solidFill>
              </a:rPr>
              <a:t>few days ago. However, when you visit Mrs. </a:t>
            </a:r>
            <a:r>
              <a:rPr lang="en-US" dirty="0" smtClean="0">
                <a:solidFill>
                  <a:schemeClr val="accent3"/>
                </a:solidFill>
              </a:rPr>
              <a:t>X  </a:t>
            </a:r>
            <a:r>
              <a:rPr lang="en-US" dirty="0">
                <a:solidFill>
                  <a:schemeClr val="accent3"/>
                </a:solidFill>
              </a:rPr>
              <a:t>today and ask her if she is ready to begin the study tomorrow, she looks at you blankly and seems to have no idea what you are talking about</a:t>
            </a:r>
            <a:r>
              <a:rPr lang="en-US" dirty="0" smtClean="0">
                <a:solidFill>
                  <a:schemeClr val="accent3"/>
                </a:solidFill>
              </a:rPr>
              <a:t>.</a:t>
            </a:r>
          </a:p>
          <a:p>
            <a:endParaRPr lang="en-US" dirty="0">
              <a:solidFill>
                <a:schemeClr val="accent3"/>
              </a:solidFill>
            </a:endParaRPr>
          </a:p>
          <a:p>
            <a:r>
              <a:rPr lang="en-US" u="sng" dirty="0">
                <a:solidFill>
                  <a:srgbClr val="FF0000"/>
                </a:solidFill>
              </a:rPr>
              <a:t>What should you do? </a:t>
            </a:r>
          </a:p>
        </p:txBody>
      </p:sp>
    </p:spTree>
    <p:extLst>
      <p:ext uri="{BB962C8B-B14F-4D97-AF65-F5344CB8AC3E}">
        <p14:creationId xmlns:p14="http://schemas.microsoft.com/office/powerpoint/2010/main" val="21748870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dirty="0" smtClean="0"/>
              <a:t/>
            </a:r>
            <a:br>
              <a:rPr lang="en-US" sz="4800" dirty="0" smtClean="0"/>
            </a:br>
            <a:r>
              <a:rPr lang="en-US" sz="4800" dirty="0" smtClean="0"/>
              <a:t>Why </a:t>
            </a:r>
            <a:r>
              <a:rPr lang="en-US" sz="4800" dirty="0"/>
              <a:t>do  research in medicine ?</a:t>
            </a:r>
            <a:br>
              <a:rPr lang="en-US" sz="4800" dirty="0"/>
            </a:br>
            <a:endParaRPr lang="en-US" dirty="0">
              <a:solidFill>
                <a:srgbClr val="FFC000"/>
              </a:solidFill>
            </a:endParaRPr>
          </a:p>
        </p:txBody>
      </p:sp>
      <p:sp>
        <p:nvSpPr>
          <p:cNvPr id="2050" name="Rectangle 2"/>
          <p:cNvSpPr>
            <a:spLocks noChangeArrowheads="1"/>
          </p:cNvSpPr>
          <p:nvPr/>
        </p:nvSpPr>
        <p:spPr bwMode="auto">
          <a:xfrm>
            <a:off x="457200" y="2204864"/>
            <a:ext cx="8534400" cy="36317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Char char="•"/>
              <a:tabLst/>
            </a:pPr>
            <a:r>
              <a:rPr kumimoji="0" lang="en-US" sz="2000" b="1" i="0" u="none" strike="noStrike" cap="none" normalizeH="0" baseline="0" dirty="0" smtClean="0">
                <a:ln>
                  <a:noFill/>
                </a:ln>
                <a:solidFill>
                  <a:srgbClr val="000000"/>
                </a:solidFill>
                <a:effectLst/>
                <a:latin typeface="Calibri" pitchFamily="34" charset="0"/>
                <a:ea typeface="Calibri" pitchFamily="34" charset="0"/>
                <a:cs typeface="ArialNarrow" charset="0"/>
              </a:rPr>
              <a:t>Monitoring and evaluation of drugs / treatments being used </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p>
            <a:pPr eaLnBrk="0" fontAlgn="base" hangingPunct="0">
              <a:spcBef>
                <a:spcPct val="0"/>
              </a:spcBef>
              <a:spcAft>
                <a:spcPct val="0"/>
              </a:spcAft>
              <a:buFontTx/>
              <a:buChar char="•"/>
            </a:pPr>
            <a:r>
              <a:rPr kumimoji="0" lang="en-US" sz="2000" b="1" i="0" u="none" strike="noStrike" cap="none" normalizeH="0" baseline="0" dirty="0" smtClean="0">
                <a:ln>
                  <a:noFill/>
                </a:ln>
                <a:solidFill>
                  <a:srgbClr val="000000"/>
                </a:solidFill>
                <a:effectLst/>
                <a:latin typeface="Calibri" pitchFamily="34" charset="0"/>
                <a:ea typeface="Calibri" pitchFamily="34" charset="0"/>
                <a:cs typeface="ArialNarrow" charset="0"/>
              </a:rPr>
              <a:t>The development of new treatments, especially drugs, medical devices and   surgical </a:t>
            </a:r>
            <a:r>
              <a:rPr lang="en-US" sz="2000" b="1" dirty="0" smtClean="0">
                <a:solidFill>
                  <a:srgbClr val="000000"/>
                </a:solidFill>
                <a:latin typeface="Calibri" pitchFamily="34" charset="0"/>
                <a:ea typeface="Calibri" pitchFamily="34" charset="0"/>
                <a:cs typeface="ArialNarrow" charset="0"/>
              </a:rPr>
              <a:t> </a:t>
            </a:r>
            <a:r>
              <a:rPr kumimoji="0" lang="en-US" sz="2000" b="1" i="0" u="none" strike="noStrike" cap="none" normalizeH="0" baseline="0" dirty="0" smtClean="0">
                <a:ln>
                  <a:noFill/>
                </a:ln>
                <a:solidFill>
                  <a:srgbClr val="000000"/>
                </a:solidFill>
                <a:effectLst/>
                <a:latin typeface="Calibri" pitchFamily="34" charset="0"/>
                <a:ea typeface="Calibri" pitchFamily="34" charset="0"/>
                <a:cs typeface="ArialNarrow" charset="0"/>
              </a:rPr>
              <a:t> interventions.</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sz="2000" b="1" i="0" u="none" strike="noStrike" cap="none" normalizeH="0" baseline="0" dirty="0" smtClean="0">
                <a:ln>
                  <a:noFill/>
                </a:ln>
                <a:solidFill>
                  <a:srgbClr val="000000"/>
                </a:solidFill>
                <a:effectLst/>
                <a:latin typeface="Calibri" pitchFamily="34" charset="0"/>
                <a:ea typeface="Calibri" pitchFamily="34" charset="0"/>
                <a:cs typeface="ArialNarrow" charset="0"/>
              </a:rPr>
              <a:t>Understanding human physiology .</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sz="2000" b="1" i="0" u="none" strike="noStrike" cap="none" normalizeH="0" baseline="0" dirty="0" smtClean="0">
                <a:ln>
                  <a:noFill/>
                </a:ln>
                <a:solidFill>
                  <a:srgbClr val="000000"/>
                </a:solidFill>
                <a:effectLst/>
                <a:latin typeface="Calibri" pitchFamily="34" charset="0"/>
                <a:ea typeface="Calibri" pitchFamily="34" charset="0"/>
                <a:cs typeface="ArialNarrow" charset="0"/>
              </a:rPr>
              <a:t>Understanding causes of diseases and the best ways to prevent  or cure them. </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sz="2000" b="1" i="0" u="none" strike="noStrike" cap="none" normalizeH="0" baseline="0" dirty="0" smtClean="0">
                <a:ln>
                  <a:noFill/>
                </a:ln>
                <a:solidFill>
                  <a:srgbClr val="000000"/>
                </a:solidFill>
                <a:effectLst/>
                <a:latin typeface="Calibri" pitchFamily="34" charset="0"/>
                <a:ea typeface="Calibri" pitchFamily="34" charset="0"/>
                <a:cs typeface="ArialNarrow" charset="0"/>
              </a:rPr>
              <a:t>Factors in human health, including patterns of disease (epidemiology), </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spcBef>
                <a:spcPct val="0"/>
              </a:spcBef>
              <a:spcAft>
                <a:spcPct val="0"/>
              </a:spcAft>
              <a:buClrTx/>
              <a:buSzTx/>
              <a:buFontTx/>
              <a:buChar char="•"/>
              <a:tabLst/>
            </a:pPr>
            <a:r>
              <a:rPr kumimoji="0" lang="en-US" sz="2000" b="1" i="0" u="none" strike="noStrike" cap="none" normalizeH="0" baseline="0" dirty="0" smtClean="0">
                <a:ln>
                  <a:noFill/>
                </a:ln>
                <a:solidFill>
                  <a:srgbClr val="000000"/>
                </a:solidFill>
                <a:effectLst/>
                <a:latin typeface="Calibri" pitchFamily="34" charset="0"/>
                <a:ea typeface="Calibri" pitchFamily="34" charset="0"/>
                <a:cs typeface="ArialNarrow" charset="0"/>
              </a:rPr>
              <a:t>The organization, funding and delivery of healthcare (health systems research), </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sz="2000" b="1" i="0" u="none" strike="noStrike" cap="none" normalizeH="0" baseline="0" dirty="0" smtClean="0">
                <a:ln>
                  <a:noFill/>
                </a:ln>
                <a:solidFill>
                  <a:srgbClr val="000000"/>
                </a:solidFill>
                <a:effectLst/>
                <a:latin typeface="Calibri" pitchFamily="34" charset="0"/>
                <a:ea typeface="Calibri" pitchFamily="34" charset="0"/>
                <a:cs typeface="ArialNarrow" charset="0"/>
              </a:rPr>
              <a:t>Social and cultural aspects of health (medical sociology and anthropology), </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0">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0">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50">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5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1252728"/>
          </a:xfrm>
        </p:spPr>
        <p:txBody>
          <a:bodyPr>
            <a:normAutofit/>
          </a:bodyPr>
          <a:lstStyle/>
          <a:p>
            <a:pPr algn="ctr"/>
            <a:r>
              <a:rPr lang="en-US" sz="3600" dirty="0"/>
              <a:t>Case Studies in Medical Research </a:t>
            </a:r>
            <a:r>
              <a:rPr lang="en-US" sz="3600" dirty="0" smtClean="0"/>
              <a:t>Ethics</a:t>
            </a:r>
            <a:br>
              <a:rPr lang="en-US" sz="3600" dirty="0" smtClean="0"/>
            </a:br>
            <a:r>
              <a:rPr lang="en-US" sz="3600" dirty="0" smtClean="0"/>
              <a:t>Case </a:t>
            </a:r>
            <a:r>
              <a:rPr lang="en-US" sz="3600" dirty="0"/>
              <a:t>1 </a:t>
            </a:r>
            <a:r>
              <a:rPr lang="en-US" sz="3600" dirty="0" smtClean="0"/>
              <a:t> Discussion</a:t>
            </a:r>
            <a:endParaRPr lang="ar-SA" sz="3600" dirty="0"/>
          </a:p>
        </p:txBody>
      </p:sp>
      <p:sp>
        <p:nvSpPr>
          <p:cNvPr id="3" name="Content Placeholder 2"/>
          <p:cNvSpPr>
            <a:spLocks noGrp="1"/>
          </p:cNvSpPr>
          <p:nvPr>
            <p:ph idx="1"/>
          </p:nvPr>
        </p:nvSpPr>
        <p:spPr>
          <a:xfrm>
            <a:off x="457200" y="1775191"/>
            <a:ext cx="8579296" cy="4625609"/>
          </a:xfrm>
        </p:spPr>
        <p:txBody>
          <a:bodyPr>
            <a:normAutofit fontScale="92500" lnSpcReduction="20000"/>
          </a:bodyPr>
          <a:lstStyle/>
          <a:p>
            <a:r>
              <a:rPr lang="en-US" dirty="0">
                <a:solidFill>
                  <a:srgbClr val="00B050"/>
                </a:solidFill>
              </a:rPr>
              <a:t>The competence of Mrs. </a:t>
            </a:r>
            <a:r>
              <a:rPr lang="en-US" dirty="0" smtClean="0">
                <a:solidFill>
                  <a:srgbClr val="00B050"/>
                </a:solidFill>
              </a:rPr>
              <a:t>X </a:t>
            </a:r>
            <a:r>
              <a:rPr lang="en-US" dirty="0">
                <a:solidFill>
                  <a:srgbClr val="00B050"/>
                </a:solidFill>
              </a:rPr>
              <a:t>to give an ethically valid informed consent is in doubt. You should contact the primary investigator to discuss Mrs. </a:t>
            </a:r>
            <a:r>
              <a:rPr lang="en-US" dirty="0" smtClean="0">
                <a:solidFill>
                  <a:srgbClr val="00B050"/>
                </a:solidFill>
              </a:rPr>
              <a:t>X ‘s participation </a:t>
            </a:r>
            <a:r>
              <a:rPr lang="en-US" dirty="0">
                <a:solidFill>
                  <a:srgbClr val="00B050"/>
                </a:solidFill>
              </a:rPr>
              <a:t>in the trial. There may be a surrogate who can give consent for her participation if it is deemed to be in her best interests. Although she may be considered a </a:t>
            </a:r>
            <a:r>
              <a:rPr lang="en-US" b="1" u="sng" dirty="0">
                <a:solidFill>
                  <a:srgbClr val="00B050"/>
                </a:solidFill>
              </a:rPr>
              <a:t>vulnerable research subject because of her mental status</a:t>
            </a:r>
            <a:r>
              <a:rPr lang="en-US" dirty="0">
                <a:solidFill>
                  <a:srgbClr val="00B050"/>
                </a:solidFill>
              </a:rPr>
              <a:t>, Mrs. </a:t>
            </a:r>
            <a:r>
              <a:rPr lang="en-US" dirty="0" smtClean="0">
                <a:solidFill>
                  <a:srgbClr val="00B050"/>
                </a:solidFill>
              </a:rPr>
              <a:t>X </a:t>
            </a:r>
            <a:r>
              <a:rPr lang="en-US" dirty="0">
                <a:solidFill>
                  <a:srgbClr val="00B050"/>
                </a:solidFill>
              </a:rPr>
              <a:t>does belong to the population the intervention is designed to assist, and her participation may benefit herself and other Alzheimer's patients. However, a careful balancing of risks and benefits should occur</a:t>
            </a:r>
            <a:r>
              <a:rPr lang="en-US" dirty="0"/>
              <a:t>.</a:t>
            </a:r>
            <a:endParaRPr lang="ar-SA" dirty="0"/>
          </a:p>
        </p:txBody>
      </p:sp>
    </p:spTree>
    <p:extLst>
      <p:ext uri="{BB962C8B-B14F-4D97-AF65-F5344CB8AC3E}">
        <p14:creationId xmlns:p14="http://schemas.microsoft.com/office/powerpoint/2010/main" val="19342962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Case Studies in Medical Research Ethics</a:t>
            </a:r>
            <a:br>
              <a:rPr lang="en-US" sz="3600" dirty="0"/>
            </a:br>
            <a:r>
              <a:rPr lang="en-US" sz="3600" dirty="0"/>
              <a:t>Case </a:t>
            </a:r>
            <a:r>
              <a:rPr lang="en-US" sz="3600" dirty="0" smtClean="0"/>
              <a:t>2  Question</a:t>
            </a:r>
            <a:endParaRPr lang="ar-SA" sz="3600" dirty="0"/>
          </a:p>
        </p:txBody>
      </p:sp>
      <p:sp>
        <p:nvSpPr>
          <p:cNvPr id="3" name="Content Placeholder 2"/>
          <p:cNvSpPr>
            <a:spLocks noGrp="1"/>
          </p:cNvSpPr>
          <p:nvPr>
            <p:ph idx="1"/>
          </p:nvPr>
        </p:nvSpPr>
        <p:spPr/>
        <p:txBody>
          <a:bodyPr/>
          <a:lstStyle/>
          <a:p>
            <a:r>
              <a:rPr lang="en-US" dirty="0">
                <a:solidFill>
                  <a:schemeClr val="accent3"/>
                </a:solidFill>
              </a:rPr>
              <a:t>After having completed a study that involved the collection of tissue from the subjects, an investigator wishes to perform additional analysis of the archived tissue samples. This nature of this analysis was not explicitly </a:t>
            </a:r>
            <a:r>
              <a:rPr lang="ar-SA" dirty="0" smtClean="0">
                <a:solidFill>
                  <a:schemeClr val="accent3"/>
                </a:solidFill>
              </a:rPr>
              <a:t>(صراحةً)</a:t>
            </a:r>
            <a:r>
              <a:rPr lang="en-US" dirty="0" smtClean="0">
                <a:solidFill>
                  <a:schemeClr val="accent3"/>
                </a:solidFill>
              </a:rPr>
              <a:t>stated </a:t>
            </a:r>
            <a:r>
              <a:rPr lang="en-US" dirty="0">
                <a:solidFill>
                  <a:schemeClr val="accent3"/>
                </a:solidFill>
              </a:rPr>
              <a:t>in the original consent form. Should the investigator be required to obtain explicit consent for the new research?</a:t>
            </a:r>
          </a:p>
        </p:txBody>
      </p:sp>
    </p:spTree>
    <p:extLst>
      <p:ext uri="{BB962C8B-B14F-4D97-AF65-F5344CB8AC3E}">
        <p14:creationId xmlns:p14="http://schemas.microsoft.com/office/powerpoint/2010/main" val="36171797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Case Studies in Medical Research Ethics</a:t>
            </a:r>
            <a:br>
              <a:rPr lang="en-US" sz="3600" dirty="0"/>
            </a:br>
            <a:r>
              <a:rPr lang="en-US" sz="3600" dirty="0"/>
              <a:t>Case </a:t>
            </a:r>
            <a:r>
              <a:rPr lang="en-US" sz="3600" dirty="0" smtClean="0"/>
              <a:t>2  </a:t>
            </a:r>
            <a:r>
              <a:rPr lang="en-US" sz="3600" dirty="0"/>
              <a:t>Discussion</a:t>
            </a:r>
            <a:endParaRPr lang="ar-SA" sz="3600" dirty="0"/>
          </a:p>
        </p:txBody>
      </p:sp>
      <p:sp>
        <p:nvSpPr>
          <p:cNvPr id="3" name="Content Placeholder 2"/>
          <p:cNvSpPr>
            <a:spLocks noGrp="1"/>
          </p:cNvSpPr>
          <p:nvPr>
            <p:ph idx="1"/>
          </p:nvPr>
        </p:nvSpPr>
        <p:spPr/>
        <p:txBody>
          <a:bodyPr>
            <a:normAutofit lnSpcReduction="10000"/>
          </a:bodyPr>
          <a:lstStyle/>
          <a:p>
            <a:r>
              <a:rPr lang="en-US" dirty="0">
                <a:solidFill>
                  <a:srgbClr val="00B050"/>
                </a:solidFill>
              </a:rPr>
              <a:t>Institutional Review </a:t>
            </a:r>
            <a:r>
              <a:rPr lang="en-US" dirty="0" smtClean="0">
                <a:solidFill>
                  <a:srgbClr val="00B050"/>
                </a:solidFill>
              </a:rPr>
              <a:t>Boards (or research committees) </a:t>
            </a:r>
            <a:r>
              <a:rPr lang="en-US" dirty="0">
                <a:solidFill>
                  <a:srgbClr val="00B050"/>
                </a:solidFill>
              </a:rPr>
              <a:t>have increasingly required that explicit consent be obtained, if practical, before archived tissue can used for research. Archiving samples for an unspecified “future use” without explicit consent undermines </a:t>
            </a:r>
            <a:r>
              <a:rPr lang="en-US" b="1" u="sng" dirty="0">
                <a:solidFill>
                  <a:srgbClr val="00B050"/>
                </a:solidFill>
              </a:rPr>
              <a:t>the autonomy of the participants</a:t>
            </a:r>
            <a:r>
              <a:rPr lang="en-US" dirty="0">
                <a:solidFill>
                  <a:srgbClr val="00B050"/>
                </a:solidFill>
              </a:rPr>
              <a:t>. Even if participants may be willing in general to have surplus tissue used for research purposes, they should still be asked for their consent</a:t>
            </a:r>
            <a:r>
              <a:rPr lang="en-US" dirty="0"/>
              <a:t>. </a:t>
            </a:r>
          </a:p>
          <a:p>
            <a:endParaRPr lang="ar-SA" dirty="0"/>
          </a:p>
        </p:txBody>
      </p:sp>
    </p:spTree>
    <p:extLst>
      <p:ext uri="{BB962C8B-B14F-4D97-AF65-F5344CB8AC3E}">
        <p14:creationId xmlns:p14="http://schemas.microsoft.com/office/powerpoint/2010/main" val="6372230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Case Studies in Medical Research Ethics</a:t>
            </a:r>
            <a:br>
              <a:rPr lang="en-US" sz="3600" dirty="0"/>
            </a:br>
            <a:r>
              <a:rPr lang="en-US" sz="3600" dirty="0"/>
              <a:t>Case </a:t>
            </a:r>
            <a:r>
              <a:rPr lang="en-US" sz="3600" dirty="0" smtClean="0"/>
              <a:t>3  Question </a:t>
            </a:r>
            <a:endParaRPr lang="ar-SA" sz="3600" dirty="0"/>
          </a:p>
        </p:txBody>
      </p:sp>
      <p:sp>
        <p:nvSpPr>
          <p:cNvPr id="3" name="Content Placeholder 2"/>
          <p:cNvSpPr>
            <a:spLocks noGrp="1"/>
          </p:cNvSpPr>
          <p:nvPr>
            <p:ph idx="1"/>
          </p:nvPr>
        </p:nvSpPr>
        <p:spPr/>
        <p:txBody>
          <a:bodyPr>
            <a:normAutofit fontScale="85000" lnSpcReduction="10000"/>
          </a:bodyPr>
          <a:lstStyle/>
          <a:p>
            <a:r>
              <a:rPr lang="en-US" b="1" dirty="0">
                <a:solidFill>
                  <a:schemeClr val="accent3">
                    <a:lumMod val="75000"/>
                  </a:schemeClr>
                </a:solidFill>
              </a:rPr>
              <a:t>University of British </a:t>
            </a:r>
            <a:r>
              <a:rPr lang="en-US" b="1" dirty="0" smtClean="0">
                <a:solidFill>
                  <a:schemeClr val="accent3">
                    <a:lumMod val="75000"/>
                  </a:schemeClr>
                </a:solidFill>
              </a:rPr>
              <a:t>Columbia (UBC</a:t>
            </a:r>
            <a:r>
              <a:rPr lang="en-US" dirty="0" smtClean="0">
                <a:solidFill>
                  <a:schemeClr val="accent3">
                    <a:lumMod val="75000"/>
                  </a:schemeClr>
                </a:solidFill>
              </a:rPr>
              <a:t>) </a:t>
            </a:r>
            <a:r>
              <a:rPr lang="en-US" dirty="0">
                <a:solidFill>
                  <a:schemeClr val="accent3">
                    <a:lumMod val="75000"/>
                  </a:schemeClr>
                </a:solidFill>
              </a:rPr>
              <a:t>medical genetics researcher Dr. Richard </a:t>
            </a:r>
            <a:r>
              <a:rPr lang="en-US" dirty="0" smtClean="0">
                <a:solidFill>
                  <a:schemeClr val="accent3">
                    <a:lumMod val="75000"/>
                  </a:schemeClr>
                </a:solidFill>
              </a:rPr>
              <a:t>Ward </a:t>
            </a:r>
            <a:endParaRPr lang="en-US" dirty="0">
              <a:solidFill>
                <a:schemeClr val="accent3">
                  <a:lumMod val="75000"/>
                </a:schemeClr>
              </a:solidFill>
            </a:endParaRPr>
          </a:p>
          <a:p>
            <a:pPr lvl="1"/>
            <a:r>
              <a:rPr lang="en-US" dirty="0">
                <a:solidFill>
                  <a:schemeClr val="accent3">
                    <a:lumMod val="75000"/>
                  </a:schemeClr>
                </a:solidFill>
              </a:rPr>
              <a:t>883 subjects provided blood samples for arthritis study </a:t>
            </a:r>
            <a:r>
              <a:rPr lang="en-US" dirty="0" smtClean="0">
                <a:solidFill>
                  <a:schemeClr val="accent3">
                    <a:lumMod val="75000"/>
                  </a:schemeClr>
                </a:solidFill>
              </a:rPr>
              <a:t>on a  Canadian ethic group  </a:t>
            </a:r>
          </a:p>
          <a:p>
            <a:pPr lvl="1"/>
            <a:r>
              <a:rPr lang="en-US" dirty="0" smtClean="0">
                <a:solidFill>
                  <a:schemeClr val="accent3">
                    <a:lumMod val="75000"/>
                  </a:schemeClr>
                </a:solidFill>
              </a:rPr>
              <a:t>No conclusive results were obtained but the blood samples were used for other studies by the </a:t>
            </a:r>
            <a:r>
              <a:rPr lang="en-US" dirty="0" err="1" smtClean="0">
                <a:solidFill>
                  <a:schemeClr val="accent3">
                    <a:lumMod val="75000"/>
                  </a:schemeClr>
                </a:solidFill>
              </a:rPr>
              <a:t>reseacher</a:t>
            </a:r>
            <a:r>
              <a:rPr lang="en-US" dirty="0" smtClean="0">
                <a:solidFill>
                  <a:schemeClr val="accent3">
                    <a:lumMod val="75000"/>
                  </a:schemeClr>
                </a:solidFill>
              </a:rPr>
              <a:t>.</a:t>
            </a:r>
          </a:p>
          <a:p>
            <a:pPr lvl="1"/>
            <a:r>
              <a:rPr lang="en-US" dirty="0" smtClean="0">
                <a:solidFill>
                  <a:schemeClr val="accent3">
                    <a:lumMod val="75000"/>
                  </a:schemeClr>
                </a:solidFill>
              </a:rPr>
              <a:t>Samples </a:t>
            </a:r>
            <a:r>
              <a:rPr lang="en-US" dirty="0">
                <a:solidFill>
                  <a:schemeClr val="accent3">
                    <a:lumMod val="75000"/>
                  </a:schemeClr>
                </a:solidFill>
              </a:rPr>
              <a:t>were used without consent for genetic analysis </a:t>
            </a:r>
          </a:p>
          <a:p>
            <a:pPr lvl="1"/>
            <a:r>
              <a:rPr lang="en-US" dirty="0">
                <a:solidFill>
                  <a:schemeClr val="accent3">
                    <a:lumMod val="75000"/>
                  </a:schemeClr>
                </a:solidFill>
              </a:rPr>
              <a:t>Results </a:t>
            </a:r>
            <a:r>
              <a:rPr lang="en-US" dirty="0" smtClean="0">
                <a:solidFill>
                  <a:schemeClr val="accent3">
                    <a:lumMod val="75000"/>
                  </a:schemeClr>
                </a:solidFill>
              </a:rPr>
              <a:t>of genetic analysis  suggested </a:t>
            </a:r>
            <a:r>
              <a:rPr lang="en-US" dirty="0">
                <a:solidFill>
                  <a:schemeClr val="accent3">
                    <a:lumMod val="75000"/>
                  </a:schemeClr>
                </a:solidFill>
              </a:rPr>
              <a:t>that the </a:t>
            </a:r>
            <a:r>
              <a:rPr lang="en-US" dirty="0" smtClean="0">
                <a:solidFill>
                  <a:schemeClr val="accent3">
                    <a:lumMod val="75000"/>
                  </a:schemeClr>
                </a:solidFill>
              </a:rPr>
              <a:t> </a:t>
            </a:r>
            <a:r>
              <a:rPr lang="en-US" dirty="0">
                <a:solidFill>
                  <a:schemeClr val="accent3">
                    <a:lumMod val="75000"/>
                  </a:schemeClr>
                </a:solidFill>
              </a:rPr>
              <a:t>origin </a:t>
            </a:r>
            <a:r>
              <a:rPr lang="en-US" dirty="0" smtClean="0">
                <a:solidFill>
                  <a:schemeClr val="accent3">
                    <a:lumMod val="75000"/>
                  </a:schemeClr>
                </a:solidFill>
              </a:rPr>
              <a:t>of the group was </a:t>
            </a:r>
            <a:r>
              <a:rPr lang="en-US" dirty="0">
                <a:solidFill>
                  <a:schemeClr val="accent3">
                    <a:lumMod val="75000"/>
                  </a:schemeClr>
                </a:solidFill>
              </a:rPr>
              <a:t>contrary to the group’s own </a:t>
            </a:r>
            <a:r>
              <a:rPr lang="en-US" dirty="0" smtClean="0">
                <a:solidFill>
                  <a:schemeClr val="accent3">
                    <a:lumMod val="75000"/>
                  </a:schemeClr>
                </a:solidFill>
              </a:rPr>
              <a:t>understanding</a:t>
            </a:r>
          </a:p>
          <a:p>
            <a:pPr lvl="1"/>
            <a:endParaRPr lang="en-US" dirty="0">
              <a:solidFill>
                <a:schemeClr val="accent3">
                  <a:lumMod val="75000"/>
                </a:schemeClr>
              </a:solidFill>
            </a:endParaRPr>
          </a:p>
          <a:p>
            <a:r>
              <a:rPr lang="en-US" b="1" dirty="0" smtClean="0">
                <a:solidFill>
                  <a:srgbClr val="FF0000"/>
                </a:solidFill>
              </a:rPr>
              <a:t>What are the ethical issues in this case ?</a:t>
            </a:r>
            <a:endParaRPr lang="en-US" b="1" dirty="0">
              <a:solidFill>
                <a:srgbClr val="FF0000"/>
              </a:solidFill>
            </a:endParaRPr>
          </a:p>
          <a:p>
            <a:endParaRPr lang="ar-SA" dirty="0">
              <a:solidFill>
                <a:schemeClr val="accent3">
                  <a:lumMod val="75000"/>
                </a:schemeClr>
              </a:solidFill>
            </a:endParaRPr>
          </a:p>
        </p:txBody>
      </p:sp>
    </p:spTree>
    <p:extLst>
      <p:ext uri="{BB962C8B-B14F-4D97-AF65-F5344CB8AC3E}">
        <p14:creationId xmlns:p14="http://schemas.microsoft.com/office/powerpoint/2010/main" val="3146665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Case Studies in Medical Research Ethics</a:t>
            </a:r>
            <a:br>
              <a:rPr lang="en-US" sz="3600" dirty="0"/>
            </a:br>
            <a:r>
              <a:rPr lang="en-US" sz="3600" dirty="0"/>
              <a:t>Case </a:t>
            </a:r>
            <a:r>
              <a:rPr lang="en-US" sz="3600" dirty="0" smtClean="0"/>
              <a:t>4 </a:t>
            </a:r>
            <a:r>
              <a:rPr lang="en-US" sz="3600" dirty="0"/>
              <a:t>story</a:t>
            </a:r>
            <a:endParaRPr lang="ar-SA" sz="36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25999"/>
            <a:ext cx="9053570" cy="4245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7794" y="5954159"/>
            <a:ext cx="5543550"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6029401"/>
            <a:ext cx="1371600"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32935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Case Studies in Medical Research Ethics</a:t>
            </a:r>
            <a:br>
              <a:rPr lang="en-US" sz="3600" dirty="0"/>
            </a:br>
            <a:r>
              <a:rPr lang="en-US" sz="3600" dirty="0"/>
              <a:t>Case </a:t>
            </a:r>
            <a:r>
              <a:rPr lang="en-US" sz="3600" dirty="0" smtClean="0"/>
              <a:t>4  </a:t>
            </a:r>
            <a:r>
              <a:rPr lang="en-US" sz="3600" dirty="0"/>
              <a:t>story</a:t>
            </a:r>
            <a:endParaRPr lang="ar-SA" sz="3600" dirty="0"/>
          </a:p>
        </p:txBody>
      </p:sp>
      <p:sp>
        <p:nvSpPr>
          <p:cNvPr id="3" name="Rectangle 2"/>
          <p:cNvSpPr/>
          <p:nvPr/>
        </p:nvSpPr>
        <p:spPr>
          <a:xfrm>
            <a:off x="467544" y="1720840"/>
            <a:ext cx="8280920" cy="4401205"/>
          </a:xfrm>
          <a:prstGeom prst="rect">
            <a:avLst/>
          </a:prstGeom>
        </p:spPr>
        <p:txBody>
          <a:bodyPr wrap="square">
            <a:spAutoFit/>
          </a:bodyPr>
          <a:lstStyle/>
          <a:p>
            <a:pPr marL="285750" indent="-285750">
              <a:buFont typeface="Arial" pitchFamily="34" charset="0"/>
              <a:buChar char="•"/>
            </a:pPr>
            <a:r>
              <a:rPr lang="en-US" sz="2800" dirty="0"/>
              <a:t>Goal of study to understand risk factors connected with heterosexual HIV transmission</a:t>
            </a:r>
          </a:p>
          <a:p>
            <a:pPr marL="1200150" lvl="2" indent="-285750">
              <a:buFont typeface="Arial" pitchFamily="34" charset="0"/>
              <a:buChar char="•"/>
            </a:pPr>
            <a:r>
              <a:rPr lang="en-US" sz="2400" dirty="0"/>
              <a:t>Identified 415 couples in which one partner was HIV+ and other not</a:t>
            </a:r>
          </a:p>
          <a:p>
            <a:pPr marL="1200150" lvl="2" indent="-285750">
              <a:buFont typeface="Arial" pitchFamily="34" charset="0"/>
              <a:buChar char="•"/>
            </a:pPr>
            <a:r>
              <a:rPr lang="en-US" sz="2400" dirty="0"/>
              <a:t>Followed </a:t>
            </a:r>
            <a:r>
              <a:rPr lang="en-US" sz="2400" dirty="0" smtClean="0"/>
              <a:t>up  </a:t>
            </a:r>
            <a:r>
              <a:rPr lang="en-US" sz="2400" dirty="0"/>
              <a:t>for 30 months</a:t>
            </a:r>
          </a:p>
          <a:p>
            <a:pPr marL="1200150" lvl="2" indent="-285750">
              <a:buFont typeface="Arial" pitchFamily="34" charset="0"/>
              <a:buChar char="•"/>
            </a:pPr>
            <a:r>
              <a:rPr lang="en-US" sz="2400" dirty="0"/>
              <a:t>90 of HIV- partners seroconverted </a:t>
            </a:r>
          </a:p>
          <a:p>
            <a:pPr marL="1200150" lvl="2" indent="-285750">
              <a:buFont typeface="Arial" pitchFamily="34" charset="0"/>
              <a:buChar char="•"/>
            </a:pPr>
            <a:r>
              <a:rPr lang="en-US" sz="2400" dirty="0"/>
              <a:t>No treatment offered for HIV+ participants </a:t>
            </a:r>
          </a:p>
          <a:p>
            <a:pPr marL="1200150" lvl="2" indent="-285750">
              <a:buFont typeface="Arial" pitchFamily="34" charset="0"/>
              <a:buChar char="•"/>
            </a:pPr>
            <a:r>
              <a:rPr lang="en-US" sz="2400" dirty="0"/>
              <a:t>It was left up to HIV+ partner to determine whether their status was disclosed to their </a:t>
            </a:r>
            <a:r>
              <a:rPr lang="en-US" sz="2400" dirty="0" smtClean="0"/>
              <a:t>partner</a:t>
            </a:r>
          </a:p>
          <a:p>
            <a:pPr marL="285750" indent="-285750">
              <a:buFont typeface="Arial" pitchFamily="34" charset="0"/>
              <a:buChar char="•"/>
            </a:pPr>
            <a:r>
              <a:rPr lang="en-US" sz="2800" b="1" dirty="0" smtClean="0">
                <a:solidFill>
                  <a:srgbClr val="FF0000"/>
                </a:solidFill>
              </a:rPr>
              <a:t>What ethical issues do you see in this case?</a:t>
            </a:r>
            <a:endParaRPr lang="en-US" sz="2800" b="1" dirty="0">
              <a:solidFill>
                <a:srgbClr val="FF0000"/>
              </a:solidFill>
            </a:endParaRPr>
          </a:p>
          <a:p>
            <a:pPr marL="285750" indent="-285750">
              <a:buFont typeface="Arial" pitchFamily="34" charset="0"/>
              <a:buChar char="•"/>
            </a:pPr>
            <a:endParaRPr lang="en-US" sz="2800" dirty="0"/>
          </a:p>
        </p:txBody>
      </p:sp>
    </p:spTree>
    <p:extLst>
      <p:ext uri="{BB962C8B-B14F-4D97-AF65-F5344CB8AC3E}">
        <p14:creationId xmlns:p14="http://schemas.microsoft.com/office/powerpoint/2010/main" val="34393375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Case Studies in Medical Research Ethics</a:t>
            </a:r>
            <a:br>
              <a:rPr lang="en-US" sz="3600" dirty="0"/>
            </a:br>
            <a:r>
              <a:rPr lang="en-US" sz="3600" dirty="0"/>
              <a:t>Case </a:t>
            </a:r>
            <a:r>
              <a:rPr lang="en-US" sz="3600" dirty="0" smtClean="0"/>
              <a:t>5  Story </a:t>
            </a:r>
            <a:endParaRPr lang="ar-SA" sz="3600" dirty="0"/>
          </a:p>
        </p:txBody>
      </p:sp>
      <p:pic>
        <p:nvPicPr>
          <p:cNvPr id="3"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03093" y="1466084"/>
            <a:ext cx="1973734" cy="2755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Content Placeholder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5868144" y="4225096"/>
            <a:ext cx="3077215" cy="2232794"/>
          </a:xfrm>
          <a:prstGeom prst="rect">
            <a:avLst/>
          </a:prstGeom>
        </p:spPr>
      </p:pic>
      <p:sp>
        <p:nvSpPr>
          <p:cNvPr id="5" name="TextBox 4"/>
          <p:cNvSpPr txBox="1"/>
          <p:nvPr/>
        </p:nvSpPr>
        <p:spPr>
          <a:xfrm>
            <a:off x="467544" y="1700808"/>
            <a:ext cx="5400600" cy="4708981"/>
          </a:xfrm>
          <a:prstGeom prst="rect">
            <a:avLst/>
          </a:prstGeom>
          <a:noFill/>
        </p:spPr>
        <p:txBody>
          <a:bodyPr wrap="square" rtlCol="1">
            <a:spAutoFit/>
          </a:bodyPr>
          <a:lstStyle/>
          <a:p>
            <a:pPr marL="285750" indent="-285750">
              <a:buFont typeface="Arial" pitchFamily="34" charset="0"/>
              <a:buChar char="•"/>
            </a:pPr>
            <a:r>
              <a:rPr lang="en-US" sz="2000" dirty="0" smtClean="0"/>
              <a:t>Diagnostic </a:t>
            </a:r>
            <a:r>
              <a:rPr lang="en-US" sz="2000" dirty="0"/>
              <a:t>test </a:t>
            </a:r>
            <a:r>
              <a:rPr lang="en-US" sz="2000" dirty="0" smtClean="0"/>
              <a:t> for </a:t>
            </a:r>
            <a:r>
              <a:rPr lang="en-US" sz="2000" dirty="0"/>
              <a:t>of </a:t>
            </a:r>
            <a:r>
              <a:rPr lang="en-US" sz="2000" dirty="0">
                <a:solidFill>
                  <a:srgbClr val="FF0000"/>
                </a:solidFill>
              </a:rPr>
              <a:t>Henrietta Lacks </a:t>
            </a:r>
            <a:r>
              <a:rPr lang="en-US" sz="2000" dirty="0" smtClean="0"/>
              <a:t>reveals </a:t>
            </a:r>
            <a:r>
              <a:rPr lang="en-US" sz="2000" dirty="0"/>
              <a:t>cervical cancer </a:t>
            </a:r>
            <a:r>
              <a:rPr lang="en-US" sz="2000" dirty="0">
                <a:solidFill>
                  <a:srgbClr val="FF0000"/>
                </a:solidFill>
              </a:rPr>
              <a:t>(1951)</a:t>
            </a:r>
          </a:p>
          <a:p>
            <a:pPr marL="285750" indent="-285750">
              <a:buFont typeface="Arial" pitchFamily="34" charset="0"/>
              <a:buChar char="•"/>
            </a:pPr>
            <a:r>
              <a:rPr lang="en-US" sz="2000" dirty="0"/>
              <a:t>Cancer cells are removed for research purposes without consent </a:t>
            </a:r>
          </a:p>
          <a:p>
            <a:pPr marL="285750" indent="-285750">
              <a:buFont typeface="Arial" pitchFamily="34" charset="0"/>
              <a:buChar char="•"/>
            </a:pPr>
            <a:r>
              <a:rPr lang="en-US" sz="2000" dirty="0" err="1" smtClean="0"/>
              <a:t>Dr</a:t>
            </a:r>
            <a:r>
              <a:rPr lang="en-US" sz="2000" dirty="0" smtClean="0"/>
              <a:t> George </a:t>
            </a:r>
            <a:r>
              <a:rPr lang="en-US" sz="2000" dirty="0" err="1"/>
              <a:t>Gey</a:t>
            </a:r>
            <a:r>
              <a:rPr lang="en-US" sz="2000" dirty="0"/>
              <a:t> created the first immortal cell </a:t>
            </a:r>
            <a:r>
              <a:rPr lang="en-US" sz="2000" dirty="0" smtClean="0"/>
              <a:t>line “</a:t>
            </a:r>
            <a:r>
              <a:rPr lang="en-US" sz="2000" dirty="0" err="1" smtClean="0">
                <a:solidFill>
                  <a:srgbClr val="FF0000"/>
                </a:solidFill>
              </a:rPr>
              <a:t>Hela</a:t>
            </a:r>
            <a:r>
              <a:rPr lang="en-US" sz="2000" dirty="0" smtClean="0">
                <a:solidFill>
                  <a:srgbClr val="FF0000"/>
                </a:solidFill>
              </a:rPr>
              <a:t> Cells” </a:t>
            </a:r>
            <a:r>
              <a:rPr lang="en-US" sz="2000" dirty="0" smtClean="0"/>
              <a:t>, </a:t>
            </a:r>
            <a:r>
              <a:rPr lang="en-US" sz="2000" dirty="0"/>
              <a:t>and they were widely shared</a:t>
            </a:r>
          </a:p>
          <a:p>
            <a:pPr marL="285750" indent="-285750">
              <a:buFont typeface="Arial" pitchFamily="34" charset="0"/>
              <a:buChar char="•"/>
            </a:pPr>
            <a:r>
              <a:rPr lang="en-US" sz="2000" dirty="0"/>
              <a:t>Creation of the cell line generated an increase in medical and biological research, including a vaccine for polio, cancer research, AIDS research, among others</a:t>
            </a:r>
          </a:p>
          <a:p>
            <a:pPr marL="285750" indent="-285750">
              <a:buFont typeface="Arial" pitchFamily="34" charset="0"/>
              <a:buChar char="•"/>
            </a:pPr>
            <a:r>
              <a:rPr lang="en-US" sz="2000" dirty="0"/>
              <a:t>The identity of Henrietta Lacks remained confidential until the </a:t>
            </a:r>
            <a:r>
              <a:rPr lang="en-US" sz="2000" dirty="0" smtClean="0">
                <a:solidFill>
                  <a:srgbClr val="FF0000"/>
                </a:solidFill>
              </a:rPr>
              <a:t>1970ies</a:t>
            </a:r>
            <a:r>
              <a:rPr lang="en-US" sz="2000" dirty="0" smtClean="0"/>
              <a:t>  </a:t>
            </a:r>
            <a:endParaRPr lang="en-US" sz="2000" dirty="0"/>
          </a:p>
          <a:p>
            <a:pPr marL="285750" indent="-285750">
              <a:buFont typeface="Arial" pitchFamily="34" charset="0"/>
              <a:buChar char="•"/>
            </a:pPr>
            <a:r>
              <a:rPr lang="en-US" sz="2000" b="1" dirty="0"/>
              <a:t>After her identity was known, the family found out for the first time that Henrietta Lack’s cells were still “alive</a:t>
            </a:r>
            <a:r>
              <a:rPr lang="en-US" sz="2000" b="1" dirty="0" smtClean="0"/>
              <a:t>.”</a:t>
            </a:r>
            <a:endParaRPr lang="en-US" sz="2000" b="1" dirty="0"/>
          </a:p>
        </p:txBody>
      </p:sp>
    </p:spTree>
    <p:extLst>
      <p:ext uri="{BB962C8B-B14F-4D97-AF65-F5344CB8AC3E}">
        <p14:creationId xmlns:p14="http://schemas.microsoft.com/office/powerpoint/2010/main" val="13887476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772816"/>
            <a:ext cx="6390456" cy="4154984"/>
          </a:xfrm>
          <a:prstGeom prst="rect">
            <a:avLst/>
          </a:prstGeom>
        </p:spPr>
        <p:txBody>
          <a:bodyPr wrap="square">
            <a:spAutoFit/>
          </a:bodyPr>
          <a:lstStyle/>
          <a:p>
            <a:r>
              <a:rPr lang="en-US" sz="2400" b="1" i="1" dirty="0" smtClean="0"/>
              <a:t>“The </a:t>
            </a:r>
            <a:r>
              <a:rPr lang="en-US" sz="2400" b="1" i="1" dirty="0"/>
              <a:t>gist of the book, as I read it, is this: You have no legal property rights over your own cell tissue or anything it is used for after you visit a doctor's office. It is argued that this is necessary for the "good of mankind" - this generates research, vaccines, cures for diseases. However, after this free contribution is made, you do not have universal access to the scientific discoveries your tissues have afforded - you only have access to these discoveries if you can pay for </a:t>
            </a:r>
            <a:r>
              <a:rPr lang="en-US" sz="2400" b="1" i="1" dirty="0" smtClean="0"/>
              <a:t>them”</a:t>
            </a:r>
            <a:endParaRPr lang="ar-SA" sz="2400" b="1" i="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6217" y="2132856"/>
            <a:ext cx="2333934" cy="3552196"/>
          </a:xfrm>
          <a:prstGeom prst="rect">
            <a:avLst/>
          </a:prstGeom>
        </p:spPr>
      </p:pic>
      <p:sp>
        <p:nvSpPr>
          <p:cNvPr id="6" name="Title 1"/>
          <p:cNvSpPr>
            <a:spLocks noGrp="1"/>
          </p:cNvSpPr>
          <p:nvPr>
            <p:ph type="title"/>
          </p:nvPr>
        </p:nvSpPr>
        <p:spPr/>
        <p:txBody>
          <a:bodyPr>
            <a:normAutofit/>
          </a:bodyPr>
          <a:lstStyle/>
          <a:p>
            <a:pPr algn="ctr"/>
            <a:r>
              <a:rPr lang="en-US" sz="3600" dirty="0"/>
              <a:t>Case Studies in Medical Research Ethics</a:t>
            </a:r>
            <a:br>
              <a:rPr lang="en-US" sz="3600" dirty="0"/>
            </a:br>
            <a:r>
              <a:rPr lang="en-US" sz="3600" dirty="0"/>
              <a:t>Case </a:t>
            </a:r>
            <a:r>
              <a:rPr lang="en-US" sz="3600" dirty="0" smtClean="0"/>
              <a:t>5  story</a:t>
            </a:r>
            <a:endParaRPr lang="ar-SA" sz="3600" dirty="0"/>
          </a:p>
        </p:txBody>
      </p:sp>
    </p:spTree>
    <p:extLst>
      <p:ext uri="{BB962C8B-B14F-4D97-AF65-F5344CB8AC3E}">
        <p14:creationId xmlns:p14="http://schemas.microsoft.com/office/powerpoint/2010/main" val="40226466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Selected references and guidelines </a:t>
            </a:r>
            <a:endParaRPr lang="en-US" dirty="0"/>
          </a:p>
        </p:txBody>
      </p:sp>
      <p:sp>
        <p:nvSpPr>
          <p:cNvPr id="3" name="Rectangle 2"/>
          <p:cNvSpPr/>
          <p:nvPr/>
        </p:nvSpPr>
        <p:spPr>
          <a:xfrm>
            <a:off x="386862" y="1628800"/>
            <a:ext cx="8640960" cy="4247317"/>
          </a:xfrm>
          <a:prstGeom prst="rect">
            <a:avLst/>
          </a:prstGeom>
        </p:spPr>
        <p:txBody>
          <a:bodyPr wrap="square">
            <a:spAutoFit/>
          </a:bodyPr>
          <a:lstStyle/>
          <a:p>
            <a:r>
              <a:rPr lang="en-US" b="1" dirty="0"/>
              <a:t>Guidelines</a:t>
            </a:r>
            <a:endParaRPr lang="en-US" dirty="0"/>
          </a:p>
          <a:p>
            <a:r>
              <a:rPr lang="en-US" b="1" dirty="0" smtClean="0"/>
              <a:t>WHO Guidelines </a:t>
            </a:r>
            <a:endParaRPr lang="en-US" dirty="0"/>
          </a:p>
          <a:p>
            <a:pPr lvl="0"/>
            <a:r>
              <a:rPr lang="en-US" u="sng" dirty="0">
                <a:solidFill>
                  <a:schemeClr val="accent1">
                    <a:lumMod val="60000"/>
                    <a:lumOff val="40000"/>
                  </a:schemeClr>
                </a:solidFill>
                <a:hlinkClick r:id="rId2"/>
              </a:rPr>
              <a:t>Standards and operational guidance for ethics review of health-related research with human participants </a:t>
            </a:r>
            <a:r>
              <a:rPr lang="en-US" dirty="0"/>
              <a:t/>
            </a:r>
            <a:br>
              <a:rPr lang="en-US" dirty="0"/>
            </a:br>
            <a:endParaRPr lang="en-US" dirty="0"/>
          </a:p>
          <a:p>
            <a:pPr lvl="0"/>
            <a:r>
              <a:rPr lang="en-US" b="1" dirty="0" smtClean="0"/>
              <a:t>Others:</a:t>
            </a:r>
          </a:p>
          <a:p>
            <a:pPr lvl="0"/>
            <a:endParaRPr lang="en-US" b="1" dirty="0"/>
          </a:p>
          <a:p>
            <a:pPr lvl="0"/>
            <a:r>
              <a:rPr lang="en-US" b="1" dirty="0" smtClean="0"/>
              <a:t>Council </a:t>
            </a:r>
            <a:r>
              <a:rPr lang="en-US" b="1" dirty="0"/>
              <a:t>for International Organizations of Medical Sciences</a:t>
            </a:r>
            <a:endParaRPr lang="en-US" dirty="0"/>
          </a:p>
          <a:p>
            <a:r>
              <a:rPr lang="en-US" u="sng" dirty="0">
                <a:hlinkClick r:id="rId3"/>
              </a:rPr>
              <a:t>International ethical guidelines for biomedical research involving human subjects</a:t>
            </a:r>
            <a:r>
              <a:rPr lang="en-US" dirty="0"/>
              <a:t/>
            </a:r>
            <a:br>
              <a:rPr lang="en-US" dirty="0"/>
            </a:br>
            <a:endParaRPr lang="en-US" dirty="0" smtClean="0"/>
          </a:p>
          <a:p>
            <a:r>
              <a:rPr lang="en-US" b="1" dirty="0" smtClean="0"/>
              <a:t>Council </a:t>
            </a:r>
            <a:r>
              <a:rPr lang="en-US" b="1" dirty="0"/>
              <a:t>for International Organizations of Medical Sciences</a:t>
            </a:r>
          </a:p>
          <a:p>
            <a:pPr lvl="0"/>
            <a:r>
              <a:rPr lang="en-US" u="sng" dirty="0" smtClean="0">
                <a:hlinkClick r:id="rId4"/>
              </a:rPr>
              <a:t>International </a:t>
            </a:r>
            <a:r>
              <a:rPr lang="en-US" u="sng" dirty="0">
                <a:hlinkClick r:id="rId4"/>
              </a:rPr>
              <a:t>ethical guidelines for epidemiological studies </a:t>
            </a:r>
            <a:r>
              <a:rPr lang="en-US" dirty="0"/>
              <a:t/>
            </a:r>
            <a:br>
              <a:rPr lang="en-US" dirty="0"/>
            </a:br>
            <a:endParaRPr lang="en-US" dirty="0" smtClean="0"/>
          </a:p>
          <a:p>
            <a:pPr lvl="0"/>
            <a:r>
              <a:rPr lang="en-US" dirty="0" smtClean="0"/>
              <a:t>World Medical Association</a:t>
            </a:r>
          </a:p>
          <a:p>
            <a:pPr lvl="0"/>
            <a:r>
              <a:rPr lang="en-US" u="sng" dirty="0" smtClean="0">
                <a:hlinkClick r:id="rId5"/>
              </a:rPr>
              <a:t>World </a:t>
            </a:r>
            <a:r>
              <a:rPr lang="en-US" u="sng" dirty="0">
                <a:hlinkClick r:id="rId5"/>
              </a:rPr>
              <a:t>Medical Association: Declaration of Helsinki</a:t>
            </a:r>
            <a:endParaRPr lang="en-US" dirty="0"/>
          </a:p>
        </p:txBody>
      </p:sp>
    </p:spTree>
    <p:extLst>
      <p:ext uri="{BB962C8B-B14F-4D97-AF65-F5344CB8AC3E}">
        <p14:creationId xmlns:p14="http://schemas.microsoft.com/office/powerpoint/2010/main" val="31257943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p:spPr>
        <p:txBody>
          <a:bodyPr>
            <a:normAutofit/>
          </a:bodyPr>
          <a:lstStyle/>
          <a:p>
            <a:pPr lvl="0" algn="ctr" fontAlgn="base">
              <a:spcAft>
                <a:spcPct val="0"/>
              </a:spcAft>
            </a:pPr>
            <a:r>
              <a:rPr lang="en-US" sz="3200" dirty="0" smtClean="0">
                <a:solidFill>
                  <a:srgbClr val="FFC000"/>
                </a:solidFill>
                <a:latin typeface="Calibri" pitchFamily="34" charset="0"/>
                <a:ea typeface="Calibri" pitchFamily="34" charset="0"/>
                <a:cs typeface="ArialNarrow"/>
              </a:rPr>
              <a:t>Why do practicing physicians need a good understanding of medical research methods  ?</a:t>
            </a:r>
            <a:endParaRPr lang="en-US" sz="3200" dirty="0" smtClean="0">
              <a:solidFill>
                <a:srgbClr val="FFC000"/>
              </a:solidFill>
              <a:latin typeface="Arial" pitchFamily="34" charset="0"/>
              <a:cs typeface="Arial" pitchFamily="34" charset="0"/>
            </a:endParaRPr>
          </a:p>
        </p:txBody>
      </p:sp>
      <p:sp>
        <p:nvSpPr>
          <p:cNvPr id="64513" name="Rectangle 1"/>
          <p:cNvSpPr>
            <a:spLocks noChangeArrowheads="1"/>
          </p:cNvSpPr>
          <p:nvPr/>
        </p:nvSpPr>
        <p:spPr bwMode="auto">
          <a:xfrm>
            <a:off x="685800" y="2057400"/>
            <a:ext cx="80772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Calibri" pitchFamily="34" charset="0"/>
                <a:ea typeface="Calibri" pitchFamily="34" charset="0"/>
                <a:cs typeface="ArialNarrow"/>
              </a:rPr>
              <a:t>All physicians make use of the results of medical research in their clinical practice.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Calibri" pitchFamily="34" charset="0"/>
                <a:ea typeface="Calibri" pitchFamily="34" charset="0"/>
                <a:cs typeface="ArialNarrow"/>
              </a:rPr>
              <a:t>To maintain their competence, physicians must keep up with the current research , they must know how to interpret the results of research and apply them to their patients.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9632" y="1052736"/>
            <a:ext cx="6480720" cy="4893647"/>
          </a:xfrm>
          <a:prstGeom prst="rect">
            <a:avLst/>
          </a:prstGeom>
          <a:noFill/>
        </p:spPr>
        <p:txBody>
          <a:bodyPr wrap="square" rtlCol="0">
            <a:spAutoFit/>
          </a:bodyPr>
          <a:lstStyle/>
          <a:p>
            <a:r>
              <a:rPr lang="en-US" sz="2400" b="1" dirty="0" smtClean="0"/>
              <a:t>Group B</a:t>
            </a:r>
          </a:p>
          <a:p>
            <a:pPr marL="457200" indent="-457200">
              <a:buFont typeface="+mj-lt"/>
              <a:buAutoNum type="arabicPeriod"/>
            </a:pPr>
            <a:r>
              <a:rPr lang="en-US" sz="2400" b="1" dirty="0" smtClean="0"/>
              <a:t>ABDULLAH  ALSAHL </a:t>
            </a:r>
          </a:p>
          <a:p>
            <a:pPr marL="457200" indent="-457200">
              <a:buFont typeface="+mj-lt"/>
              <a:buAutoNum type="arabicPeriod"/>
            </a:pPr>
            <a:r>
              <a:rPr lang="en-US" sz="2400" b="1" dirty="0" smtClean="0"/>
              <a:t>ABULAZIZ ALTUWAIL</a:t>
            </a:r>
          </a:p>
          <a:p>
            <a:pPr marL="457200" indent="-457200">
              <a:buFont typeface="+mj-lt"/>
              <a:buAutoNum type="arabicPeriod"/>
            </a:pPr>
            <a:r>
              <a:rPr lang="en-US" sz="2400" b="1" dirty="0" smtClean="0"/>
              <a:t>FARIS BAKHISH</a:t>
            </a:r>
          </a:p>
          <a:p>
            <a:pPr marL="457200" indent="-457200">
              <a:buFont typeface="+mj-lt"/>
              <a:buAutoNum type="arabicPeriod"/>
            </a:pPr>
            <a:r>
              <a:rPr lang="en-US" sz="2400" b="1" dirty="0" smtClean="0"/>
              <a:t>SUHAIL ALGHAMDI</a:t>
            </a:r>
          </a:p>
          <a:p>
            <a:pPr marL="457200" indent="-457200">
              <a:buFont typeface="+mj-lt"/>
              <a:buAutoNum type="arabicPeriod"/>
            </a:pPr>
            <a:r>
              <a:rPr lang="en-US" sz="2400" b="1" dirty="0" smtClean="0"/>
              <a:t>ANAS  ALZAHRANI</a:t>
            </a:r>
          </a:p>
          <a:p>
            <a:pPr marL="457200" indent="-457200">
              <a:buFont typeface="+mj-lt"/>
              <a:buAutoNum type="arabicPeriod"/>
            </a:pPr>
            <a:r>
              <a:rPr lang="en-US" sz="2400" b="1" dirty="0" smtClean="0"/>
              <a:t>KHALID ANAZI</a:t>
            </a:r>
          </a:p>
          <a:p>
            <a:r>
              <a:rPr lang="en-US" sz="2400" b="1" dirty="0" smtClean="0"/>
              <a:t>Group A</a:t>
            </a:r>
          </a:p>
          <a:p>
            <a:pPr marL="457200" indent="-457200">
              <a:buFont typeface="+mj-lt"/>
              <a:buAutoNum type="arabicPeriod"/>
            </a:pPr>
            <a:r>
              <a:rPr lang="en-US" sz="2400" b="1" dirty="0" smtClean="0"/>
              <a:t>Omer REHBANI</a:t>
            </a:r>
          </a:p>
          <a:p>
            <a:pPr marL="457200" indent="-457200">
              <a:buFont typeface="+mj-lt"/>
              <a:buAutoNum type="arabicPeriod"/>
            </a:pPr>
            <a:r>
              <a:rPr lang="en-US" sz="2400" b="1" dirty="0" smtClean="0"/>
              <a:t>HISHAM ALMOHEEZ</a:t>
            </a:r>
          </a:p>
          <a:p>
            <a:pPr marL="457200" indent="-457200">
              <a:buFont typeface="+mj-lt"/>
              <a:buAutoNum type="arabicPeriod"/>
            </a:pPr>
            <a:r>
              <a:rPr lang="en-US" sz="2400" b="1" dirty="0" smtClean="0"/>
              <a:t>MOHAMED ALTOWAITA</a:t>
            </a:r>
          </a:p>
          <a:p>
            <a:pPr marL="457200" indent="-457200">
              <a:buFont typeface="+mj-lt"/>
              <a:buAutoNum type="arabicPeriod"/>
            </a:pPr>
            <a:r>
              <a:rPr lang="en-US" sz="2400" b="1" dirty="0" smtClean="0"/>
              <a:t>ABDULRAHMAN ASKER</a:t>
            </a:r>
            <a:br>
              <a:rPr lang="en-US" sz="2400" b="1" dirty="0" smtClean="0"/>
            </a:br>
            <a:endParaRPr lang="ar-SA" sz="2400" b="1" dirty="0"/>
          </a:p>
        </p:txBody>
      </p:sp>
    </p:spTree>
    <p:extLst>
      <p:ext uri="{BB962C8B-B14F-4D97-AF65-F5344CB8AC3E}">
        <p14:creationId xmlns:p14="http://schemas.microsoft.com/office/powerpoint/2010/main" val="3468860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smtClean="0"/>
              <a:t>Two potential problems for practicing physicians :</a:t>
            </a:r>
            <a:endParaRPr lang="en-US" dirty="0"/>
          </a:p>
        </p:txBody>
      </p:sp>
      <p:sp>
        <p:nvSpPr>
          <p:cNvPr id="3" name="Content Placeholder 2"/>
          <p:cNvSpPr>
            <a:spLocks noGrp="1"/>
          </p:cNvSpPr>
          <p:nvPr>
            <p:ph idx="1"/>
          </p:nvPr>
        </p:nvSpPr>
        <p:spPr/>
        <p:txBody>
          <a:bodyPr>
            <a:normAutofit/>
          </a:bodyPr>
          <a:lstStyle/>
          <a:p>
            <a:pPr marL="1225296" lvl="2" indent="-457200">
              <a:buFont typeface="+mj-lt"/>
              <a:buAutoNum type="arabicPeriod"/>
            </a:pPr>
            <a:r>
              <a:rPr lang="en-US" dirty="0" smtClean="0"/>
              <a:t>The physician’s primary responsibility is the health and well-being of the patient, whereas the researcher’s primary responsibility is the generation of knowledge, which may or may not contribute to the research subject’s health and wellbeing .</a:t>
            </a:r>
          </a:p>
          <a:p>
            <a:pPr marL="1225296" lvl="2" indent="-457200">
              <a:buAutoNum type="arabicPeriod"/>
            </a:pPr>
            <a:endParaRPr lang="en-US" dirty="0"/>
          </a:p>
          <a:p>
            <a:pPr marL="1225296" lvl="2" indent="-457200">
              <a:buFont typeface="+mj-lt"/>
              <a:buAutoNum type="arabicPeriod"/>
            </a:pPr>
            <a:r>
              <a:rPr lang="en-GB" dirty="0" smtClean="0"/>
              <a:t>Conflict of interest when the physician is influenced by financial gains from research or results of the research. </a:t>
            </a:r>
          </a:p>
          <a:p>
            <a:pPr marL="633222" indent="-514350">
              <a:buFont typeface="+mj-lt"/>
              <a:buAutoNum type="arabicPeriod"/>
            </a:pP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708262"/>
          </a:xfrm>
        </p:spPr>
        <p:txBody>
          <a:bodyPr>
            <a:normAutofit fontScale="90000"/>
          </a:bodyPr>
          <a:lstStyle/>
          <a:p>
            <a:pPr algn="ctr"/>
            <a:r>
              <a:rPr lang="en-GB" sz="3600" dirty="0" smtClean="0"/>
              <a:t/>
            </a:r>
            <a:br>
              <a:rPr lang="en-GB" sz="3600" dirty="0" smtClean="0"/>
            </a:br>
            <a:r>
              <a:rPr lang="en-GB" sz="3600" dirty="0" smtClean="0"/>
              <a:t>HISTORY : Development of codes of  ethics for medical research ,  </a:t>
            </a:r>
            <a:r>
              <a:rPr lang="en-US" sz="3600" dirty="0" smtClean="0">
                <a:solidFill>
                  <a:schemeClr val="bg1"/>
                </a:solidFill>
                <a:latin typeface="Calibri" pitchFamily="34" charset="0"/>
                <a:ea typeface="Calibri" pitchFamily="34" charset="0"/>
                <a:cs typeface="ArialNarrow"/>
              </a:rPr>
              <a:t>the Nuremberg Code</a:t>
            </a:r>
            <a:br>
              <a:rPr lang="en-US" sz="3600" dirty="0" smtClean="0">
                <a:solidFill>
                  <a:schemeClr val="bg1"/>
                </a:solidFill>
                <a:latin typeface="Calibri" pitchFamily="34" charset="0"/>
                <a:ea typeface="Calibri" pitchFamily="34" charset="0"/>
                <a:cs typeface="ArialNarrow"/>
              </a:rPr>
            </a:br>
            <a:r>
              <a:rPr lang="en-US" dirty="0" smtClean="0">
                <a:solidFill>
                  <a:srgbClr val="FFC000"/>
                </a:solidFill>
              </a:rPr>
              <a:t/>
            </a:r>
            <a:br>
              <a:rPr lang="en-US" dirty="0" smtClean="0">
                <a:solidFill>
                  <a:srgbClr val="FFC000"/>
                </a:solidFill>
              </a:rPr>
            </a:br>
            <a:endParaRPr lang="en-US" dirty="0">
              <a:solidFill>
                <a:srgbClr val="FFC000"/>
              </a:solidFill>
            </a:endParaRPr>
          </a:p>
        </p:txBody>
      </p:sp>
      <p:sp>
        <p:nvSpPr>
          <p:cNvPr id="65537" name="Rectangle 1"/>
          <p:cNvSpPr>
            <a:spLocks noChangeArrowheads="1"/>
          </p:cNvSpPr>
          <p:nvPr/>
        </p:nvSpPr>
        <p:spPr bwMode="auto">
          <a:xfrm>
            <a:off x="119605" y="1175507"/>
            <a:ext cx="4724400" cy="44627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lang="en-US" sz="2000" dirty="0">
              <a:solidFill>
                <a:srgbClr val="000000"/>
              </a:solidFill>
              <a:latin typeface="Calibri" pitchFamily="34" charset="0"/>
              <a:ea typeface="Calibri" pitchFamily="34" charset="0"/>
              <a:cs typeface="ArialNarrow"/>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pitchFamily="34" charset="0"/>
                <a:ea typeface="Calibri" pitchFamily="34" charset="0"/>
                <a:cs typeface="ArialNarrow"/>
              </a:rPr>
              <a:t>In During World</a:t>
            </a:r>
            <a:r>
              <a:rPr kumimoji="0" lang="en-US" sz="2000" b="0" i="0" u="none" strike="noStrike" cap="none" normalizeH="0" dirty="0" smtClean="0">
                <a:ln>
                  <a:noFill/>
                </a:ln>
                <a:solidFill>
                  <a:srgbClr val="000000"/>
                </a:solidFill>
                <a:effectLst/>
                <a:latin typeface="Calibri" pitchFamily="34" charset="0"/>
                <a:ea typeface="Calibri" pitchFamily="34" charset="0"/>
                <a:cs typeface="ArialNarrow"/>
              </a:rPr>
              <a:t> War  II , physicians in </a:t>
            </a:r>
            <a:r>
              <a:rPr kumimoji="0" lang="en-US" sz="2000" b="0" i="0" u="none" strike="noStrike" cap="none" normalizeH="0" baseline="0" dirty="0" smtClean="0">
                <a:ln>
                  <a:noFill/>
                </a:ln>
                <a:solidFill>
                  <a:srgbClr val="000000"/>
                </a:solidFill>
                <a:effectLst/>
                <a:latin typeface="Calibri" pitchFamily="34" charset="0"/>
                <a:ea typeface="Calibri" pitchFamily="34" charset="0"/>
                <a:cs typeface="ArialNarrow"/>
              </a:rPr>
              <a:t>Nazi Germany and elsewhere performed research on subjects that clearly violated fundamental human rights.</a:t>
            </a:r>
          </a:p>
          <a:p>
            <a:r>
              <a:rPr lang="en-US" sz="2000" dirty="0"/>
              <a:t>The Nazis immersed their subjects into </a:t>
            </a:r>
            <a:r>
              <a:rPr lang="en-US" sz="2000" dirty="0" smtClean="0"/>
              <a:t>vats of </a:t>
            </a:r>
            <a:r>
              <a:rPr lang="en-US" sz="2000" dirty="0"/>
              <a:t>ice water at sub-zero t</a:t>
            </a:r>
            <a:r>
              <a:rPr lang="en-US" sz="2000" dirty="0" smtClean="0"/>
              <a:t>emperatures</a:t>
            </a:r>
            <a:r>
              <a:rPr lang="en-US" sz="2000" dirty="0"/>
              <a:t>, </a:t>
            </a:r>
            <a:r>
              <a:rPr lang="en-US" sz="2000" dirty="0" smtClean="0"/>
              <a:t>or left </a:t>
            </a:r>
            <a:r>
              <a:rPr lang="en-US" sz="2000" dirty="0"/>
              <a:t>them out to freeze in the winter cold</a:t>
            </a:r>
            <a:r>
              <a:rPr lang="en-US" sz="2000" dirty="0" smtClean="0"/>
              <a:t>. As </a:t>
            </a:r>
            <a:r>
              <a:rPr lang="en-US" sz="2000" dirty="0"/>
              <a:t>the prisoners excreted mucus, </a:t>
            </a:r>
            <a:r>
              <a:rPr lang="en-US" sz="2000" dirty="0" smtClean="0"/>
              <a:t>fainted and </a:t>
            </a:r>
            <a:r>
              <a:rPr lang="en-US" sz="2000" dirty="0"/>
              <a:t>slipped into unconsciousness, </a:t>
            </a:r>
            <a:r>
              <a:rPr lang="en-US" sz="2000" dirty="0" smtClean="0"/>
              <a:t>the Nazis </a:t>
            </a:r>
            <a:r>
              <a:rPr lang="en-US" sz="2000" dirty="0"/>
              <a:t>meticulously recorded the </a:t>
            </a:r>
            <a:r>
              <a:rPr lang="en-US" sz="2000" dirty="0" smtClean="0"/>
              <a:t>changes in </a:t>
            </a:r>
            <a:r>
              <a:rPr lang="en-US" sz="2000" dirty="0"/>
              <a:t>their body temperature, heart </a:t>
            </a:r>
            <a:r>
              <a:rPr lang="en-US" sz="2000" dirty="0" smtClean="0"/>
              <a:t>rate ,muscle </a:t>
            </a:r>
            <a:r>
              <a:rPr lang="en-US" sz="2000" dirty="0"/>
              <a:t>response, and urine.</a:t>
            </a:r>
            <a:endParaRPr kumimoji="0" lang="en-US" sz="2000" b="0" i="0" u="none" strike="noStrike" cap="none" normalizeH="0" baseline="0" dirty="0" smtClean="0">
              <a:ln>
                <a:noFill/>
              </a:ln>
              <a:solidFill>
                <a:srgbClr val="000000"/>
              </a:solidFill>
              <a:effectLst/>
              <a:latin typeface="Calibri" pitchFamily="34" charset="0"/>
              <a:ea typeface="Calibri" pitchFamily="34" charset="0"/>
              <a:cs typeface="ArialNarrow"/>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2400" dirty="0" smtClean="0">
              <a:solidFill>
                <a:srgbClr val="000000"/>
              </a:solidFill>
              <a:latin typeface="Calibri" pitchFamily="34" charset="0"/>
              <a:ea typeface="Calibri" pitchFamily="34" charset="0"/>
              <a:cs typeface="ArialNarrow"/>
            </a:endParaRPr>
          </a:p>
        </p:txBody>
      </p:sp>
      <p:pic>
        <p:nvPicPr>
          <p:cNvPr id="4" name="Picture 3" descr="freezing wa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1955" y="2068056"/>
            <a:ext cx="3538537" cy="2590800"/>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708262"/>
          </a:xfrm>
        </p:spPr>
        <p:txBody>
          <a:bodyPr>
            <a:normAutofit fontScale="90000"/>
          </a:bodyPr>
          <a:lstStyle/>
          <a:p>
            <a:pPr algn="ctr"/>
            <a:r>
              <a:rPr lang="en-GB" sz="3600" dirty="0" smtClean="0"/>
              <a:t/>
            </a:r>
            <a:br>
              <a:rPr lang="en-GB" sz="3600" dirty="0" smtClean="0"/>
            </a:br>
            <a:r>
              <a:rPr lang="en-GB" sz="3600" dirty="0" smtClean="0"/>
              <a:t>HISTORY : Development of codes of  ethics for medical research ,  </a:t>
            </a:r>
            <a:r>
              <a:rPr lang="en-US" sz="3600" dirty="0" smtClean="0">
                <a:solidFill>
                  <a:schemeClr val="bg1"/>
                </a:solidFill>
                <a:latin typeface="Calibri" pitchFamily="34" charset="0"/>
                <a:ea typeface="Calibri" pitchFamily="34" charset="0"/>
                <a:cs typeface="ArialNarrow"/>
              </a:rPr>
              <a:t>the Nuremberg Code</a:t>
            </a:r>
            <a:br>
              <a:rPr lang="en-US" sz="3600" dirty="0" smtClean="0">
                <a:solidFill>
                  <a:schemeClr val="bg1"/>
                </a:solidFill>
                <a:latin typeface="Calibri" pitchFamily="34" charset="0"/>
                <a:ea typeface="Calibri" pitchFamily="34" charset="0"/>
                <a:cs typeface="ArialNarrow"/>
              </a:rPr>
            </a:br>
            <a:r>
              <a:rPr lang="en-US" dirty="0" smtClean="0">
                <a:solidFill>
                  <a:srgbClr val="FFC000"/>
                </a:solidFill>
              </a:rPr>
              <a:t/>
            </a:r>
            <a:br>
              <a:rPr lang="en-US" dirty="0" smtClean="0">
                <a:solidFill>
                  <a:srgbClr val="FFC000"/>
                </a:solidFill>
              </a:rPr>
            </a:br>
            <a:endParaRPr lang="en-US" dirty="0">
              <a:solidFill>
                <a:srgbClr val="FFC000"/>
              </a:solidFill>
            </a:endParaRPr>
          </a:p>
        </p:txBody>
      </p:sp>
      <p:sp>
        <p:nvSpPr>
          <p:cNvPr id="65537" name="Rectangle 1"/>
          <p:cNvSpPr>
            <a:spLocks noChangeArrowheads="1"/>
          </p:cNvSpPr>
          <p:nvPr/>
        </p:nvSpPr>
        <p:spPr bwMode="auto">
          <a:xfrm>
            <a:off x="0" y="1905000"/>
            <a:ext cx="4316392"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lang="en-US" sz="2400" dirty="0" smtClean="0">
              <a:solidFill>
                <a:srgbClr val="000000"/>
              </a:solidFill>
              <a:latin typeface="Calibri" pitchFamily="34" charset="0"/>
              <a:ea typeface="Calibri" pitchFamily="34" charset="0"/>
              <a:cs typeface="ArialNarrow"/>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Calibri" pitchFamily="34" charset="0"/>
                <a:ea typeface="Calibri" pitchFamily="34" charset="0"/>
                <a:cs typeface="ArialNarrow"/>
              </a:rPr>
              <a:t> Following World War Two, some of these physicians were tried and convicted by a special tribunal at Nuremberg, Germany. </a:t>
            </a:r>
          </a:p>
          <a:p>
            <a:pPr marL="0" marR="0" lvl="0" indent="0" algn="l" defTabSz="914400" rtl="0" eaLnBrk="0" fontAlgn="base" latinLnBrk="0" hangingPunct="0">
              <a:lnSpc>
                <a:spcPct val="100000"/>
              </a:lnSpc>
              <a:spcBef>
                <a:spcPct val="0"/>
              </a:spcBef>
              <a:spcAft>
                <a:spcPct val="0"/>
              </a:spcAft>
              <a:buClrTx/>
              <a:buSzTx/>
              <a:buFontTx/>
              <a:buNone/>
              <a:tabLst/>
            </a:pPr>
            <a:endParaRPr lang="en-US" sz="2400" dirty="0" smtClean="0">
              <a:solidFill>
                <a:srgbClr val="000000"/>
              </a:solidFill>
              <a:latin typeface="Calibri" pitchFamily="34" charset="0"/>
              <a:ea typeface="Calibri" pitchFamily="34" charset="0"/>
              <a:cs typeface="ArialNarrow"/>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Calibri" pitchFamily="34" charset="0"/>
                <a:ea typeface="Calibri" pitchFamily="34" charset="0"/>
                <a:cs typeface="ArialNarrow"/>
              </a:rPr>
              <a:t>The basis of the judgment is known as the </a:t>
            </a:r>
            <a:r>
              <a:rPr kumimoji="0" lang="en-US" sz="2400" b="1" i="0" u="none" strike="noStrike" cap="none" normalizeH="0" baseline="0" dirty="0" smtClean="0">
                <a:ln>
                  <a:noFill/>
                </a:ln>
                <a:solidFill>
                  <a:srgbClr val="000000"/>
                </a:solidFill>
                <a:effectLst/>
                <a:latin typeface="Calibri" pitchFamily="34" charset="0"/>
                <a:ea typeface="Calibri" pitchFamily="34" charset="0"/>
                <a:cs typeface="ArialNarrow"/>
              </a:rPr>
              <a:t>Nuremberg Code</a:t>
            </a:r>
            <a:r>
              <a:rPr kumimoji="0" lang="en-US" sz="2400" b="0" i="0" u="none" strike="noStrike" cap="none" normalizeH="0" baseline="0" dirty="0" smtClean="0">
                <a:ln>
                  <a:noFill/>
                </a:ln>
                <a:solidFill>
                  <a:srgbClr val="000000"/>
                </a:solidFill>
                <a:effectLst/>
                <a:latin typeface="Calibri" pitchFamily="34" charset="0"/>
                <a:ea typeface="Calibri" pitchFamily="34" charset="0"/>
                <a:cs typeface="ArialNarrow"/>
              </a:rPr>
              <a:t>, which has served as one of the foundational documents of modern research ethics.</a:t>
            </a:r>
          </a:p>
          <a:p>
            <a:pPr marL="0" marR="0" lvl="0" indent="0" algn="l" defTabSz="914400" rtl="0" eaLnBrk="0" fontAlgn="base" latinLnBrk="0" hangingPunct="0">
              <a:lnSpc>
                <a:spcPct val="100000"/>
              </a:lnSpc>
              <a:spcBef>
                <a:spcPct val="0"/>
              </a:spcBef>
              <a:spcAft>
                <a:spcPct val="0"/>
              </a:spcAft>
              <a:buClrTx/>
              <a:buSzTx/>
              <a:buFontTx/>
              <a:buNone/>
              <a:tabLst/>
            </a:pPr>
            <a:endParaRPr lang="en-US" sz="2400" dirty="0" smtClean="0">
              <a:solidFill>
                <a:srgbClr val="000000"/>
              </a:solidFill>
              <a:latin typeface="Calibri" pitchFamily="34" charset="0"/>
              <a:ea typeface="Calibri" pitchFamily="34" charset="0"/>
              <a:cs typeface="ArialNarrow"/>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2237" y="2133600"/>
            <a:ext cx="4381379" cy="3540154"/>
          </a:xfrm>
          <a:prstGeom prst="rect">
            <a:avLst/>
          </a:prstGeom>
        </p:spPr>
      </p:pic>
      <p:sp>
        <p:nvSpPr>
          <p:cNvPr id="4" name="TextBox 3"/>
          <p:cNvSpPr txBox="1"/>
          <p:nvPr/>
        </p:nvSpPr>
        <p:spPr>
          <a:xfrm>
            <a:off x="381000" y="5943600"/>
            <a:ext cx="8534400" cy="923330"/>
          </a:xfrm>
          <a:prstGeom prst="rect">
            <a:avLst/>
          </a:prstGeom>
          <a:noFill/>
        </p:spPr>
        <p:txBody>
          <a:bodyPr wrap="square" rtlCol="1">
            <a:spAutoFit/>
          </a:bodyPr>
          <a:lstStyle/>
          <a:p>
            <a:r>
              <a:rPr lang="en-US" dirty="0" smtClean="0"/>
              <a:t>23 German doctors </a:t>
            </a:r>
            <a:r>
              <a:rPr lang="en-US" dirty="0"/>
              <a:t>were charged </a:t>
            </a:r>
            <a:r>
              <a:rPr lang="en-US" dirty="0" smtClean="0"/>
              <a:t>with crimes </a:t>
            </a:r>
            <a:r>
              <a:rPr lang="en-US" dirty="0"/>
              <a:t>against humanity for</a:t>
            </a:r>
          </a:p>
          <a:p>
            <a:r>
              <a:rPr lang="en-US" dirty="0" smtClean="0"/>
              <a:t>experiments </a:t>
            </a:r>
            <a:r>
              <a:rPr lang="en-US" dirty="0"/>
              <a:t>the </a:t>
            </a:r>
            <a:r>
              <a:rPr lang="en-US" dirty="0" smtClean="0"/>
              <a:t>defendants committed </a:t>
            </a:r>
            <a:r>
              <a:rPr lang="en-US" dirty="0"/>
              <a:t>the </a:t>
            </a:r>
            <a:r>
              <a:rPr lang="en-US" dirty="0" smtClean="0"/>
              <a:t>murders, brutalities</a:t>
            </a:r>
            <a:r>
              <a:rPr lang="en-US" dirty="0"/>
              <a:t>, cruelties, tortures,</a:t>
            </a:r>
          </a:p>
          <a:p>
            <a:r>
              <a:rPr lang="en-US" dirty="0"/>
              <a:t>atrocities, and other inhuman</a:t>
            </a:r>
            <a:endParaRPr lang="ar-SA" dirty="0"/>
          </a:p>
        </p:txBody>
      </p:sp>
    </p:spTree>
    <p:extLst>
      <p:ext uri="{BB962C8B-B14F-4D97-AF65-F5344CB8AC3E}">
        <p14:creationId xmlns:p14="http://schemas.microsoft.com/office/powerpoint/2010/main" val="42944248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effectLst>
                  <a:outerShdw blurRad="38100" dist="38100" dir="2700000" algn="tl">
                    <a:srgbClr val="000000">
                      <a:alpha val="43137"/>
                    </a:srgbClr>
                  </a:outerShdw>
                </a:effectLst>
              </a:rPr>
              <a:t>HISTORY : The Tuskegee Syphilis Study (1932-72) </a:t>
            </a:r>
            <a:endParaRPr lang="en-US" sz="36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1981200"/>
            <a:ext cx="8915400" cy="2057400"/>
          </a:xfrm>
        </p:spPr>
        <p:txBody>
          <a:bodyPr>
            <a:normAutofit fontScale="92500" lnSpcReduction="20000"/>
          </a:bodyPr>
          <a:lstStyle/>
          <a:p>
            <a:pPr algn="ctr">
              <a:buNone/>
            </a:pPr>
            <a:r>
              <a:rPr lang="en-US" dirty="0" smtClean="0"/>
              <a:t>“ </a:t>
            </a:r>
            <a:r>
              <a:rPr lang="en-US" b="1" u="sng" dirty="0" smtClean="0"/>
              <a:t>the Tuskegee Study of Untreated Syphilis in the Negro Male </a:t>
            </a:r>
            <a:r>
              <a:rPr lang="en-US" dirty="0" smtClean="0"/>
              <a:t>”</a:t>
            </a:r>
          </a:p>
          <a:p>
            <a:endParaRPr lang="en-US" dirty="0" smtClean="0"/>
          </a:p>
          <a:p>
            <a:pPr>
              <a:buNone/>
            </a:pPr>
            <a:r>
              <a:rPr lang="en-US" dirty="0" smtClean="0"/>
              <a:t>This clinical study that has become a symbol of unethical medical experimentation.</a:t>
            </a:r>
          </a:p>
          <a:p>
            <a:endParaRPr lang="en-US" dirty="0" smtClean="0"/>
          </a:p>
        </p:txBody>
      </p:sp>
      <p:pic>
        <p:nvPicPr>
          <p:cNvPr id="5" name="Picture 4" descr="tuskegee.gif"/>
          <p:cNvPicPr>
            <a:picLocks noChangeAspect="1"/>
          </p:cNvPicPr>
          <p:nvPr/>
        </p:nvPicPr>
        <p:blipFill>
          <a:blip r:embed="rId2" cstate="print"/>
          <a:stretch>
            <a:fillRect/>
          </a:stretch>
        </p:blipFill>
        <p:spPr>
          <a:xfrm>
            <a:off x="3124200" y="4171950"/>
            <a:ext cx="2857500" cy="238125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35280" cy="1252728"/>
          </a:xfrm>
        </p:spPr>
        <p:txBody>
          <a:bodyPr>
            <a:normAutofit/>
          </a:bodyPr>
          <a:lstStyle/>
          <a:p>
            <a:pPr algn="ctr"/>
            <a:r>
              <a:rPr lang="en-US" sz="3600" dirty="0" smtClean="0"/>
              <a:t>HISTORY : The Tuskegee Syphilis </a:t>
            </a:r>
            <a:r>
              <a:rPr lang="en-US" sz="3600" dirty="0" smtClean="0">
                <a:effectLst>
                  <a:outerShdw blurRad="38100" dist="38100" dir="2700000" algn="tl">
                    <a:srgbClr val="000000">
                      <a:alpha val="43137"/>
                    </a:srgbClr>
                  </a:outerShdw>
                </a:effectLst>
              </a:rPr>
              <a:t>Study</a:t>
            </a:r>
            <a:r>
              <a:rPr lang="en-US" sz="3600" dirty="0" smtClean="0"/>
              <a:t> (1932-72) </a:t>
            </a:r>
            <a:endParaRPr lang="en-US" sz="3600" dirty="0"/>
          </a:p>
        </p:txBody>
      </p:sp>
      <p:sp>
        <p:nvSpPr>
          <p:cNvPr id="3" name="Content Placeholder 2"/>
          <p:cNvSpPr>
            <a:spLocks noGrp="1"/>
          </p:cNvSpPr>
          <p:nvPr>
            <p:ph idx="1"/>
          </p:nvPr>
        </p:nvSpPr>
        <p:spPr>
          <a:xfrm>
            <a:off x="304800" y="1676400"/>
            <a:ext cx="4191000" cy="4625609"/>
          </a:xfrm>
        </p:spPr>
        <p:txBody>
          <a:bodyPr>
            <a:normAutofit fontScale="92500" lnSpcReduction="10000"/>
          </a:bodyPr>
          <a:lstStyle/>
          <a:p>
            <a:r>
              <a:rPr lang="en-US" dirty="0" smtClean="0"/>
              <a:t> Started in  1932 and involved nearly 400 poor  and uneducated African-American men diagnosed with latent syphilis - meaning that they had the infection but showed no obvious symptoms at that stage. </a:t>
            </a:r>
          </a:p>
          <a:p>
            <a:pPr>
              <a:buNone/>
            </a:pPr>
            <a:endParaRPr lang="en-US" dirty="0" smtClean="0"/>
          </a:p>
        </p:txBody>
      </p:sp>
      <p:pic>
        <p:nvPicPr>
          <p:cNvPr id="5" name="Picture 4" descr="tuskeegee-flier.jpg"/>
          <p:cNvPicPr>
            <a:picLocks noChangeAspect="1"/>
          </p:cNvPicPr>
          <p:nvPr/>
        </p:nvPicPr>
        <p:blipFill>
          <a:blip r:embed="rId2" cstate="print"/>
          <a:stretch>
            <a:fillRect/>
          </a:stretch>
        </p:blipFill>
        <p:spPr>
          <a:xfrm>
            <a:off x="4779756" y="1905000"/>
            <a:ext cx="4364244" cy="3244088"/>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8377</TotalTime>
  <Words>2342</Words>
  <Application>Microsoft Office PowerPoint</Application>
  <PresentationFormat>On-screen Show (4:3)</PresentationFormat>
  <Paragraphs>219</Paragraphs>
  <Slides>40</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Arabic Typesetting</vt:lpstr>
      <vt:lpstr>Arial</vt:lpstr>
      <vt:lpstr>ArialNarrow</vt:lpstr>
      <vt:lpstr>Calibri</vt:lpstr>
      <vt:lpstr>Corbel</vt:lpstr>
      <vt:lpstr>Tahoma</vt:lpstr>
      <vt:lpstr>Wingdings</vt:lpstr>
      <vt:lpstr>Wingdings 2</vt:lpstr>
      <vt:lpstr>Wingdings 3</vt:lpstr>
      <vt:lpstr>Module</vt:lpstr>
      <vt:lpstr>Ethics of Medical Research</vt:lpstr>
      <vt:lpstr>Objectives </vt:lpstr>
      <vt:lpstr> Why do  research in medicine ? </vt:lpstr>
      <vt:lpstr>Why do practicing physicians need a good understanding of medical research methods  ?</vt:lpstr>
      <vt:lpstr>Two potential problems for practicing physicians :</vt:lpstr>
      <vt:lpstr> HISTORY : Development of codes of  ethics for medical research ,  the Nuremberg Code  </vt:lpstr>
      <vt:lpstr> HISTORY : Development of codes of  ethics for medical research ,  the Nuremberg Code  </vt:lpstr>
      <vt:lpstr>HISTORY : The Tuskegee Syphilis Study (1932-72) </vt:lpstr>
      <vt:lpstr>HISTORY : The Tuskegee Syphilis Study (1932-72) </vt:lpstr>
      <vt:lpstr>The Tuskegee Syphilis Study (1932-72) </vt:lpstr>
      <vt:lpstr>The Tuskegee Syphilis Study (1932-72) </vt:lpstr>
      <vt:lpstr>The Tuskegee Syphilis Study (1932-72) </vt:lpstr>
      <vt:lpstr>The Tuskegee Syphilis Study (1932-72) </vt:lpstr>
      <vt:lpstr> The Tuskegee Syphilis Study </vt:lpstr>
      <vt:lpstr>The Tuskegee Syphilis Study </vt:lpstr>
      <vt:lpstr>The Belmont Report 1979 Principles of research with human subjects</vt:lpstr>
      <vt:lpstr>The Belmont Report 1979 Principles of research with human subjects</vt:lpstr>
      <vt:lpstr>The Belmont Report 1979 Principles of research with human subjects</vt:lpstr>
      <vt:lpstr>The Belmont Report 1979 Principles of research with human subjects</vt:lpstr>
      <vt:lpstr>Declaration of Helsinki (DoH)</vt:lpstr>
      <vt:lpstr>Declaration of Helsinki (DoH) Important points</vt:lpstr>
      <vt:lpstr>Declaration of Helsinki (DoH) Important points</vt:lpstr>
      <vt:lpstr>Declaration of Helsinki (DoH) Important points</vt:lpstr>
      <vt:lpstr>Informed Consent الموافقة بعد التبصير</vt:lpstr>
      <vt:lpstr>What the research ethics committees look for in a research proposal </vt:lpstr>
      <vt:lpstr>Informed Consent الموافقة بعد التبصير</vt:lpstr>
      <vt:lpstr> نظام أخلاقيات البحث على المخلوقات الحية  Code of Ethics for Research on Living Creatures, KSA</vt:lpstr>
      <vt:lpstr>   نظام أخلاقبات البحث على المخلوقات الحية  Code of Ethics for Research on Living Creatures, KSA</vt:lpstr>
      <vt:lpstr>Case Studies in Medical Research Ethics Case 1  </vt:lpstr>
      <vt:lpstr>Case Studies in Medical Research Ethics Case 1  Discussion</vt:lpstr>
      <vt:lpstr>Case Studies in Medical Research Ethics Case 2  Question</vt:lpstr>
      <vt:lpstr>Case Studies in Medical Research Ethics Case 2  Discussion</vt:lpstr>
      <vt:lpstr>Case Studies in Medical Research Ethics Case 3  Question </vt:lpstr>
      <vt:lpstr>Case Studies in Medical Research Ethics Case 4 story</vt:lpstr>
      <vt:lpstr>Case Studies in Medical Research Ethics Case 4  story</vt:lpstr>
      <vt:lpstr>Case Studies in Medical Research Ethics Case 5  Story </vt:lpstr>
      <vt:lpstr>Case Studies in Medical Research Ethics Case 5  story</vt:lpstr>
      <vt:lpstr>Selected references and guidelines </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Initiative, integrity, trustworthiness</dc:title>
  <dc:creator>Dr.Hannan</dc:creator>
  <cp:lastModifiedBy>Ahmed</cp:lastModifiedBy>
  <cp:revision>529</cp:revision>
  <dcterms:created xsi:type="dcterms:W3CDTF">2010-08-16T07:25:26Z</dcterms:created>
  <dcterms:modified xsi:type="dcterms:W3CDTF">2016-01-31T06:16:31Z</dcterms:modified>
</cp:coreProperties>
</file>