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314" r:id="rId2"/>
    <p:sldId id="315" r:id="rId3"/>
    <p:sldId id="316" r:id="rId4"/>
    <p:sldId id="264" r:id="rId5"/>
    <p:sldId id="282" r:id="rId6"/>
    <p:sldId id="283" r:id="rId7"/>
    <p:sldId id="284" r:id="rId8"/>
    <p:sldId id="273" r:id="rId9"/>
    <p:sldId id="277" r:id="rId10"/>
    <p:sldId id="287" r:id="rId11"/>
    <p:sldId id="289" r:id="rId12"/>
    <p:sldId id="292" r:id="rId13"/>
    <p:sldId id="290" r:id="rId14"/>
    <p:sldId id="313" r:id="rId15"/>
    <p:sldId id="291" r:id="rId16"/>
    <p:sldId id="288" r:id="rId17"/>
    <p:sldId id="293" r:id="rId18"/>
    <p:sldId id="294" r:id="rId19"/>
    <p:sldId id="270" r:id="rId20"/>
    <p:sldId id="312" r:id="rId21"/>
    <p:sldId id="271" r:id="rId22"/>
    <p:sldId id="295" r:id="rId23"/>
    <p:sldId id="296" r:id="rId24"/>
    <p:sldId id="297" r:id="rId25"/>
    <p:sldId id="298" r:id="rId26"/>
    <p:sldId id="301" r:id="rId27"/>
    <p:sldId id="272" r:id="rId28"/>
    <p:sldId id="299" r:id="rId29"/>
    <p:sldId id="300" r:id="rId30"/>
    <p:sldId id="308" r:id="rId31"/>
    <p:sldId id="268" r:id="rId32"/>
    <p:sldId id="280" r:id="rId33"/>
    <p:sldId id="309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3DCF8-1A56-4789-8FFA-AB0C17388CD8}" type="datetimeFigureOut">
              <a:rPr lang="en-US" smtClean="0"/>
              <a:pPr/>
              <a:t>2/1/2016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14085-E277-4034-8CE2-E202CD46D5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3DCF8-1A56-4789-8FFA-AB0C17388CD8}" type="datetimeFigureOut">
              <a:rPr lang="en-US" smtClean="0"/>
              <a:pPr/>
              <a:t>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14085-E277-4034-8CE2-E202CD46D5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3DCF8-1A56-4789-8FFA-AB0C17388CD8}" type="datetimeFigureOut">
              <a:rPr lang="en-US" smtClean="0"/>
              <a:pPr/>
              <a:t>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14085-E277-4034-8CE2-E202CD46D5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3DCF8-1A56-4789-8FFA-AB0C17388CD8}" type="datetimeFigureOut">
              <a:rPr lang="en-US" smtClean="0"/>
              <a:pPr/>
              <a:t>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14085-E277-4034-8CE2-E202CD46D5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3DCF8-1A56-4789-8FFA-AB0C17388CD8}" type="datetimeFigureOut">
              <a:rPr lang="en-US" smtClean="0"/>
              <a:pPr/>
              <a:t>2/1/2016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14085-E277-4034-8CE2-E202CD46D5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3DCF8-1A56-4789-8FFA-AB0C17388CD8}" type="datetimeFigureOut">
              <a:rPr lang="en-US" smtClean="0"/>
              <a:pPr/>
              <a:t>2/1/2016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14085-E277-4034-8CE2-E202CD46D5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3DCF8-1A56-4789-8FFA-AB0C17388CD8}" type="datetimeFigureOut">
              <a:rPr lang="en-US" smtClean="0"/>
              <a:pPr/>
              <a:t>2/1/2016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14085-E277-4034-8CE2-E202CD46D5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3DCF8-1A56-4789-8FFA-AB0C17388CD8}" type="datetimeFigureOut">
              <a:rPr lang="en-US" smtClean="0"/>
              <a:pPr/>
              <a:t>2/1/2016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14085-E277-4034-8CE2-E202CD46D5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3DCF8-1A56-4789-8FFA-AB0C17388CD8}" type="datetimeFigureOut">
              <a:rPr lang="en-US" smtClean="0"/>
              <a:pPr/>
              <a:t>2/1/2016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14085-E277-4034-8CE2-E202CD46D5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3DCF8-1A56-4789-8FFA-AB0C17388CD8}" type="datetimeFigureOut">
              <a:rPr lang="en-US" smtClean="0"/>
              <a:pPr/>
              <a:t>2/1/2016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614085-E277-4034-8CE2-E202CD46D5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3DCF8-1A56-4789-8FFA-AB0C17388CD8}" type="datetimeFigureOut">
              <a:rPr lang="en-US" smtClean="0"/>
              <a:pPr/>
              <a:t>2/1/2016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F614085-E277-4034-8CE2-E202CD46D50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9F3DCF8-1A56-4789-8FFA-AB0C17388CD8}" type="datetimeFigureOut">
              <a:rPr lang="en-US" smtClean="0"/>
              <a:pPr/>
              <a:t>2/1/2016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F614085-E277-4034-8CE2-E202CD46D50A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www.amazon.com/Lois-J.-Zachary/e/B001KC7THE/ref=ntt_athr_dp_pel_1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3creek.com/resources/booklets/MenteeGuide.pdf" TargetMode="Externa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M-TEC\Desktop\m 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2286000" y="1674674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sz="1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endParaRPr lang="en-US" sz="12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8839200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6000" b="1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Professionalism</a:t>
            </a:r>
            <a:r>
              <a:rPr lang="en-US" sz="5400" b="1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en-US" sz="4400" b="1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through</a:t>
            </a:r>
          </a:p>
          <a:p>
            <a:pPr algn="ctr"/>
            <a:r>
              <a:rPr lang="en-US" sz="8000" b="1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Mentoring</a:t>
            </a:r>
            <a:r>
              <a:rPr lang="en-US" sz="1050" b="1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4998658"/>
            <a:ext cx="3657600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Dr. Mona </a:t>
            </a:r>
            <a:r>
              <a:rPr lang="en-US" sz="32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Badr</a:t>
            </a:r>
            <a:endParaRPr lang="en-US" sz="32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Assistant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Professor &amp; Consultant Microbiologist</a:t>
            </a:r>
            <a:endParaRPr lang="en-US" b="1" dirty="0" smtClean="0">
              <a:solidFill>
                <a:srgbClr val="FF0000"/>
              </a:solidFill>
            </a:endParaRPr>
          </a:p>
          <a:p>
            <a:r>
              <a:rPr lang="en-US" b="1" dirty="0" smtClean="0"/>
              <a:t>Professionalism </a:t>
            </a:r>
            <a:r>
              <a:rPr lang="en-US" b="1" dirty="0" smtClean="0"/>
              <a:t>Block</a:t>
            </a:r>
            <a:endParaRPr lang="en-US" dirty="0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533400" y="0"/>
            <a:ext cx="7851648" cy="914400"/>
          </a:xfrm>
        </p:spPr>
        <p:txBody>
          <a:bodyPr>
            <a:normAutofit/>
          </a:bodyPr>
          <a:lstStyle/>
          <a:p>
            <a:pPr algn="ctr"/>
            <a:r>
              <a:rPr lang="en-US" sz="4400" dirty="0" smtClean="0">
                <a:solidFill>
                  <a:srgbClr val="FFFF00"/>
                </a:solidFill>
              </a:rPr>
              <a:t>Good mentoring </a:t>
            </a:r>
            <a:endParaRPr lang="en-US" sz="4400" dirty="0">
              <a:solidFill>
                <a:srgbClr val="FFFF00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0" y="1295400"/>
            <a:ext cx="9144000" cy="5562600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en-US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One size doesn’t fit all </a:t>
            </a:r>
            <a:r>
              <a:rPr lang="en-US" sz="4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sz="40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Because there are </a:t>
            </a:r>
          </a:p>
          <a:p>
            <a:pPr algn="l"/>
            <a:endParaRPr lang="en-US" sz="4000" dirty="0" smtClean="0"/>
          </a:p>
          <a:p>
            <a:pPr algn="l"/>
            <a:r>
              <a:rPr lang="en-US" sz="6400" dirty="0" smtClean="0"/>
              <a:t>Different human relationships </a:t>
            </a:r>
          </a:p>
          <a:p>
            <a:pPr algn="l"/>
            <a:endParaRPr lang="en-US" sz="5700" dirty="0" smtClean="0"/>
          </a:p>
          <a:p>
            <a:pPr algn="l"/>
            <a:r>
              <a:rPr lang="en-US" sz="6400" dirty="0" smtClean="0"/>
              <a:t>Different learning needs </a:t>
            </a:r>
          </a:p>
          <a:p>
            <a:pPr algn="l"/>
            <a:endParaRPr lang="en-US" sz="4000" dirty="0" smtClean="0"/>
          </a:p>
          <a:p>
            <a:pPr algn="l"/>
            <a:r>
              <a:rPr lang="en-US" sz="6400" dirty="0" smtClean="0"/>
              <a:t>D</a:t>
            </a:r>
            <a:r>
              <a:rPr lang="en-US" sz="7300" dirty="0" smtClean="0"/>
              <a:t>ifferent styles of mentoring </a:t>
            </a:r>
          </a:p>
          <a:p>
            <a:pPr algn="l"/>
            <a:endParaRPr lang="en-US" sz="4000" dirty="0" smtClean="0"/>
          </a:p>
          <a:p>
            <a:pPr algn="l"/>
            <a:endParaRPr lang="en-US" sz="4000" dirty="0" smtClean="0"/>
          </a:p>
          <a:p>
            <a:pPr algn="l"/>
            <a:endParaRPr lang="en-US" sz="4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endParaRPr lang="en-US" sz="4000" dirty="0" smtClean="0"/>
          </a:p>
          <a:p>
            <a:pPr algn="l"/>
            <a:endParaRPr lang="en-US" dirty="0" smtClean="0"/>
          </a:p>
          <a:p>
            <a:endParaRPr lang="en-US" dirty="0"/>
          </a:p>
        </p:txBody>
      </p:sp>
      <p:sp>
        <p:nvSpPr>
          <p:cNvPr id="6" name="Down Arrow 5"/>
          <p:cNvSpPr/>
          <p:nvPr/>
        </p:nvSpPr>
        <p:spPr>
          <a:xfrm>
            <a:off x="3810000" y="3505200"/>
            <a:ext cx="304800" cy="685800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own Arrow 6"/>
          <p:cNvSpPr/>
          <p:nvPr/>
        </p:nvSpPr>
        <p:spPr>
          <a:xfrm>
            <a:off x="3810000" y="4800600"/>
            <a:ext cx="304800" cy="685800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533400" y="0"/>
            <a:ext cx="8305800" cy="838200"/>
          </a:xfrm>
        </p:spPr>
        <p:txBody>
          <a:bodyPr>
            <a:normAutofit/>
          </a:bodyPr>
          <a:lstStyle/>
          <a:p>
            <a:pPr algn="ctr"/>
            <a:r>
              <a:rPr lang="en-US" sz="4400" dirty="0" smtClean="0">
                <a:solidFill>
                  <a:srgbClr val="FFFF00"/>
                </a:solidFill>
              </a:rPr>
              <a:t>Who is involved?</a:t>
            </a:r>
            <a:endParaRPr lang="en-US" sz="4400" dirty="0">
              <a:solidFill>
                <a:srgbClr val="FFFF00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447800" y="1981200"/>
            <a:ext cx="6019800" cy="4495800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/>
              <a:t> </a:t>
            </a:r>
          </a:p>
          <a:p>
            <a:pPr algn="l"/>
            <a:endParaRPr lang="en-US" sz="3600" dirty="0" smtClean="0"/>
          </a:p>
          <a:p>
            <a:pPr algn="l"/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" name="Group 6"/>
          <p:cNvGrpSpPr/>
          <p:nvPr/>
        </p:nvGrpSpPr>
        <p:grpSpPr>
          <a:xfrm>
            <a:off x="0" y="1600200"/>
            <a:ext cx="3362136" cy="3352800"/>
            <a:chOff x="685802" y="263553"/>
            <a:chExt cx="3362136" cy="2971800"/>
          </a:xfrm>
        </p:grpSpPr>
        <p:sp>
          <p:nvSpPr>
            <p:cNvPr id="8" name="Rounded Rectangle 7"/>
            <p:cNvSpPr/>
            <p:nvPr/>
          </p:nvSpPr>
          <p:spPr>
            <a:xfrm>
              <a:off x="685802" y="263553"/>
              <a:ext cx="3362136" cy="2971800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r>
                <a:rPr lang="en-US" sz="36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MENTOR</a:t>
              </a:r>
            </a:p>
            <a:p>
              <a:r>
                <a:rPr lang="en-US" sz="32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TEACHER</a:t>
              </a:r>
            </a:p>
            <a:p>
              <a:r>
                <a:rPr lang="en-US" sz="32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ADVISOR</a:t>
              </a:r>
            </a:p>
            <a:p>
              <a:r>
                <a:rPr lang="en-US" sz="32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ROLEMODEL</a:t>
              </a:r>
            </a:p>
            <a:p>
              <a:r>
                <a:rPr lang="en-US" sz="32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FRIEND</a:t>
              </a:r>
              <a:endPara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9" name="Rounded Rectangle 4"/>
            <p:cNvSpPr/>
            <p:nvPr/>
          </p:nvSpPr>
          <p:spPr>
            <a:xfrm>
              <a:off x="1389008" y="492241"/>
              <a:ext cx="2565324" cy="173031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6680" tIns="106680" rIns="106680" bIns="106680" numCol="1" spcCol="1270" anchor="ctr" anchorCtr="0">
              <a:noAutofit/>
            </a:bodyPr>
            <a:lstStyle/>
            <a:p>
              <a:pPr lvl="0" algn="ctr" defTabSz="12446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17" name="Rounded Rectangle 16"/>
          <p:cNvSpPr/>
          <p:nvPr/>
        </p:nvSpPr>
        <p:spPr>
          <a:xfrm>
            <a:off x="5849994" y="3657600"/>
            <a:ext cx="3370206" cy="3200400"/>
          </a:xfrm>
          <a:prstGeom prst="roundRect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pPr algn="ctr"/>
            <a:r>
              <a:rPr lang="en-US" sz="3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MENTEE</a:t>
            </a:r>
          </a:p>
          <a:p>
            <a:pPr algn="ctr"/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STUDENT</a:t>
            </a:r>
          </a:p>
          <a:p>
            <a:pPr algn="ctr"/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LEARNER</a:t>
            </a:r>
          </a:p>
          <a:p>
            <a:pPr algn="ctr"/>
            <a:endParaRPr 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3" name="Group 18"/>
          <p:cNvGrpSpPr/>
          <p:nvPr/>
        </p:nvGrpSpPr>
        <p:grpSpPr>
          <a:xfrm>
            <a:off x="2590800" y="2825155"/>
            <a:ext cx="3962400" cy="3118445"/>
            <a:chOff x="2699239" y="3019226"/>
            <a:chExt cx="2892670" cy="2966045"/>
          </a:xfrm>
        </p:grpSpPr>
        <p:sp>
          <p:nvSpPr>
            <p:cNvPr id="20" name="Oval 19"/>
            <p:cNvSpPr/>
            <p:nvPr/>
          </p:nvSpPr>
          <p:spPr>
            <a:xfrm>
              <a:off x="2699239" y="3242071"/>
              <a:ext cx="2892670" cy="2743200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1837137"/>
                <a:satOff val="270"/>
                <a:lumOff val="-6471"/>
                <a:alphaOff val="0"/>
              </a:schemeClr>
            </a:fillRef>
            <a:effectRef idx="0">
              <a:schemeClr val="accent5">
                <a:hueOff val="-1837137"/>
                <a:satOff val="270"/>
                <a:lumOff val="-6471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>
                <a:lnSpc>
                  <a:spcPct val="150000"/>
                </a:lnSpc>
              </a:pPr>
              <a:r>
                <a:rPr lang="en-US" sz="32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MENTORING</a:t>
              </a:r>
            </a:p>
            <a:p>
              <a:pPr>
                <a:lnSpc>
                  <a:spcPct val="150000"/>
                </a:lnSpc>
              </a:pPr>
              <a:r>
                <a:rPr lang="en-US" sz="2400" b="1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RELATIONSHIP</a:t>
              </a:r>
              <a:r>
                <a:rPr lang="en-US" sz="2400" dirty="0" smtClean="0"/>
                <a:t> </a:t>
              </a:r>
              <a:endParaRPr lang="en-US" sz="2400" dirty="0"/>
            </a:p>
          </p:txBody>
        </p:sp>
        <p:sp>
          <p:nvSpPr>
            <p:cNvPr id="21" name="Oval 4"/>
            <p:cNvSpPr/>
            <p:nvPr/>
          </p:nvSpPr>
          <p:spPr>
            <a:xfrm>
              <a:off x="3260833" y="3019226"/>
              <a:ext cx="1707932" cy="120769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8016" tIns="128016" rIns="128016" bIns="128016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800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524000"/>
            <a:ext cx="9144000" cy="5486400"/>
          </a:xfrm>
        </p:spPr>
        <p:txBody>
          <a:bodyPr>
            <a:normAutofit fontScale="90000"/>
          </a:bodyPr>
          <a:lstStyle/>
          <a:p>
            <a:pPr algn="l"/>
            <a:r>
              <a:rPr lang="en-US" sz="4000" dirty="0" smtClean="0">
                <a:solidFill>
                  <a:schemeClr val="tx1"/>
                </a:solidFill>
              </a:rPr>
              <a:t> </a:t>
            </a:r>
            <a:br>
              <a:rPr lang="en-US" sz="4000" dirty="0" smtClean="0">
                <a:solidFill>
                  <a:schemeClr val="tx1"/>
                </a:solidFill>
              </a:rPr>
            </a:br>
            <a:r>
              <a:rPr lang="en-US" sz="4000" dirty="0" smtClean="0">
                <a:solidFill>
                  <a:schemeClr val="tx1"/>
                </a:solidFill>
              </a:rPr>
              <a:t/>
            </a:r>
            <a:br>
              <a:rPr lang="en-US" sz="4000" dirty="0" smtClean="0">
                <a:solidFill>
                  <a:schemeClr val="tx1"/>
                </a:solidFill>
              </a:rPr>
            </a:br>
            <a:r>
              <a:rPr lang="en-US" sz="4000" dirty="0" smtClean="0">
                <a:solidFill>
                  <a:schemeClr val="tx1"/>
                </a:solidFill>
              </a:rPr>
              <a:t/>
            </a:r>
            <a:br>
              <a:rPr lang="en-US" sz="4000" dirty="0" smtClean="0">
                <a:solidFill>
                  <a:schemeClr val="tx1"/>
                </a:solidFill>
              </a:rPr>
            </a:br>
            <a:r>
              <a:rPr lang="en-US" sz="4000" dirty="0" smtClean="0">
                <a:solidFill>
                  <a:schemeClr val="tx1"/>
                </a:solidFill>
              </a:rPr>
              <a:t/>
            </a:r>
            <a:br>
              <a:rPr lang="en-US" sz="4000" dirty="0" smtClean="0">
                <a:solidFill>
                  <a:schemeClr val="tx1"/>
                </a:solidFill>
              </a:rPr>
            </a:br>
            <a:r>
              <a:rPr lang="en-US" sz="4000" dirty="0" smtClean="0">
                <a:solidFill>
                  <a:schemeClr val="tx1"/>
                </a:solidFill>
              </a:rPr>
              <a:t/>
            </a:r>
            <a:br>
              <a:rPr lang="en-US" sz="4000" dirty="0" smtClean="0">
                <a:solidFill>
                  <a:schemeClr val="tx1"/>
                </a:solidFill>
              </a:rPr>
            </a:br>
            <a:r>
              <a:rPr lang="en-US" sz="4000" dirty="0" smtClean="0">
                <a:solidFill>
                  <a:schemeClr val="tx1"/>
                </a:solidFill>
              </a:rPr>
              <a:t/>
            </a:r>
            <a:br>
              <a:rPr lang="en-US" sz="4000" dirty="0" smtClean="0">
                <a:solidFill>
                  <a:schemeClr val="tx1"/>
                </a:solidFill>
              </a:rPr>
            </a:br>
            <a:r>
              <a:rPr lang="en-US" sz="4000" dirty="0" smtClean="0">
                <a:solidFill>
                  <a:schemeClr val="tx1"/>
                </a:solidFill>
              </a:rPr>
              <a:t/>
            </a:r>
            <a:br>
              <a:rPr lang="en-US" sz="4000" dirty="0" smtClean="0">
                <a:solidFill>
                  <a:schemeClr val="tx1"/>
                </a:solidFill>
              </a:rPr>
            </a:br>
            <a:r>
              <a:rPr lang="en-US" sz="4000" dirty="0" smtClean="0">
                <a:solidFill>
                  <a:schemeClr val="tx1"/>
                </a:solidFill>
              </a:rPr>
              <a:t>Teacher 				   Advisor</a:t>
            </a:r>
            <a:r>
              <a:rPr lang="en-US" sz="6600" dirty="0" smtClean="0">
                <a:solidFill>
                  <a:schemeClr val="tx1"/>
                </a:solidFill>
              </a:rPr>
              <a:t/>
            </a:r>
            <a:br>
              <a:rPr lang="en-US" sz="6600" dirty="0" smtClean="0">
                <a:solidFill>
                  <a:schemeClr val="tx1"/>
                </a:solidFill>
              </a:rPr>
            </a:br>
            <a:r>
              <a:rPr lang="en-US" sz="4800" dirty="0" smtClean="0"/>
              <a:t/>
            </a:r>
            <a:br>
              <a:rPr lang="en-US" sz="4800" dirty="0" smtClean="0"/>
            </a:br>
            <a:r>
              <a:rPr lang="en-US" sz="4800" dirty="0" smtClean="0"/>
              <a:t>		</a:t>
            </a:r>
            <a:br>
              <a:rPr lang="en-US" sz="48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 </a:t>
            </a:r>
            <a:r>
              <a:rPr lang="en-US" sz="4000" dirty="0" smtClean="0">
                <a:solidFill>
                  <a:schemeClr val="tx1"/>
                </a:solidFill>
              </a:rPr>
              <a:t>Role model</a:t>
            </a:r>
            <a:r>
              <a:rPr lang="en-US" sz="3600" dirty="0" smtClean="0">
                <a:solidFill>
                  <a:schemeClr val="tx1"/>
                </a:solidFill>
              </a:rPr>
              <a:t> 			     </a:t>
            </a:r>
            <a:r>
              <a:rPr lang="en-US" sz="4000" dirty="0" smtClean="0">
                <a:solidFill>
                  <a:schemeClr val="tx1"/>
                </a:solidFill>
              </a:rPr>
              <a:t>Friend 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 						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4800" dirty="0" smtClean="0">
                <a:solidFill>
                  <a:schemeClr val="tx1"/>
                </a:solidFill>
              </a:rPr>
              <a:t/>
            </a:r>
            <a:br>
              <a:rPr lang="en-US" sz="4800" dirty="0" smtClean="0">
                <a:solidFill>
                  <a:schemeClr val="tx1"/>
                </a:solidFill>
              </a:rPr>
            </a:b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609600"/>
            <a:ext cx="5638800" cy="1143000"/>
          </a:xfrm>
        </p:spPr>
        <p:txBody>
          <a:bodyPr>
            <a:noAutofit/>
          </a:bodyPr>
          <a:lstStyle/>
          <a:p>
            <a:pPr algn="l"/>
            <a:endParaRPr lang="en-US" sz="5400" b="1" dirty="0" smtClean="0"/>
          </a:p>
          <a:p>
            <a:pPr algn="l"/>
            <a:endParaRPr lang="en-US" sz="5400" b="1" dirty="0" smtClean="0"/>
          </a:p>
          <a:p>
            <a:pPr algn="l"/>
            <a:endParaRPr lang="en-US" sz="5400" b="1" dirty="0" smtClean="0"/>
          </a:p>
          <a:p>
            <a:pPr algn="l"/>
            <a:endParaRPr lang="en-US" sz="5400" b="1" dirty="0" smtClean="0"/>
          </a:p>
          <a:p>
            <a:pPr algn="l"/>
            <a:endParaRPr lang="en-US" sz="5400" b="1" dirty="0" smtClean="0"/>
          </a:p>
          <a:p>
            <a:pPr algn="ctr"/>
            <a:r>
              <a:rPr lang="en-US" b="1" i="1" u="sng" dirty="0" smtClean="0">
                <a:solidFill>
                  <a:srgbClr val="00B0F0"/>
                </a:solidFill>
              </a:rPr>
              <a:t> </a:t>
            </a:r>
          </a:p>
          <a:p>
            <a:pPr algn="l"/>
            <a:endParaRPr lang="en-US" b="1" i="1" u="sng" dirty="0" smtClean="0"/>
          </a:p>
          <a:p>
            <a:pPr algn="l"/>
            <a:endParaRPr lang="en-US" b="1" i="1" u="sng" dirty="0" smtClean="0"/>
          </a:p>
        </p:txBody>
      </p:sp>
      <p:pic>
        <p:nvPicPr>
          <p:cNvPr id="1027" name="Picture 3" descr="C:\Users\vista\Pictures\MB9000708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53200" y="4648200"/>
            <a:ext cx="2286000" cy="2057400"/>
          </a:xfrm>
          <a:prstGeom prst="rect">
            <a:avLst/>
          </a:prstGeom>
          <a:noFill/>
        </p:spPr>
      </p:pic>
      <p:pic>
        <p:nvPicPr>
          <p:cNvPr id="1028" name="Picture 4" descr="C:\Users\vista\Pictures\mentorin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9400" y="1905000"/>
            <a:ext cx="2057401" cy="2057399"/>
          </a:xfrm>
          <a:prstGeom prst="rect">
            <a:avLst/>
          </a:prstGeom>
          <a:noFill/>
        </p:spPr>
      </p:pic>
      <p:pic>
        <p:nvPicPr>
          <p:cNvPr id="1029" name="Picture 5" descr="C:\Users\vista\Pictures\teache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4600" y="1981200"/>
            <a:ext cx="2057400" cy="2057400"/>
          </a:xfrm>
          <a:prstGeom prst="rect">
            <a:avLst/>
          </a:prstGeom>
          <a:noFill/>
        </p:spPr>
      </p:pic>
      <p:pic>
        <p:nvPicPr>
          <p:cNvPr id="1030" name="Picture 6" descr="C:\Users\vista\Pictures\role model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62200" y="4724400"/>
            <a:ext cx="2209800" cy="1981200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/>
        </p:nvSpPr>
        <p:spPr>
          <a:xfrm>
            <a:off x="381000" y="0"/>
            <a:ext cx="79248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FFFF00"/>
                </a:solidFill>
              </a:rPr>
              <a:t>Who is  a MENTOR? </a:t>
            </a:r>
            <a:endParaRPr lang="en-US" sz="44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533400" y="0"/>
            <a:ext cx="7851648" cy="838200"/>
          </a:xfrm>
        </p:spPr>
        <p:txBody>
          <a:bodyPr>
            <a:normAutofit/>
          </a:bodyPr>
          <a:lstStyle/>
          <a:p>
            <a:pPr algn="ctr"/>
            <a:r>
              <a:rPr lang="en-US" sz="4400" dirty="0" smtClean="0">
                <a:solidFill>
                  <a:srgbClr val="FFFF00"/>
                </a:solidFill>
              </a:rPr>
              <a:t>Who is a MENTOR ? Cont:</a:t>
            </a:r>
            <a:endParaRPr lang="en-US" sz="4400" dirty="0">
              <a:solidFill>
                <a:srgbClr val="FFFF00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52400" y="1905000"/>
            <a:ext cx="8991600" cy="4953000"/>
          </a:xfrm>
        </p:spPr>
        <p:txBody>
          <a:bodyPr>
            <a:noAutofit/>
          </a:bodyPr>
          <a:lstStyle/>
          <a:p>
            <a:pPr algn="ctr"/>
            <a:endParaRPr 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C:\Users\Dr. Kamran\Pictures\mentoring 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47800"/>
            <a:ext cx="9144000" cy="5410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-TEC\Desktop\mentor 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52400" y="381000"/>
            <a:ext cx="8686800" cy="17526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400" dirty="0" smtClean="0">
                <a:solidFill>
                  <a:srgbClr val="FFFF00"/>
                </a:solidFill>
              </a:rPr>
              <a:t>Who is to be expected from a </a:t>
            </a:r>
            <a:br>
              <a:rPr lang="en-US" sz="4400" dirty="0" smtClean="0">
                <a:solidFill>
                  <a:srgbClr val="FFFF00"/>
                </a:solidFill>
              </a:rPr>
            </a:br>
            <a:r>
              <a:rPr lang="en-US" sz="4400" dirty="0" smtClean="0">
                <a:solidFill>
                  <a:srgbClr val="FFFF00"/>
                </a:solidFill>
              </a:rPr>
              <a:t> MENTOR ?</a:t>
            </a:r>
            <a:br>
              <a:rPr lang="en-US" sz="4400" dirty="0" smtClean="0">
                <a:solidFill>
                  <a:srgbClr val="FFFF00"/>
                </a:solidFill>
              </a:rPr>
            </a:br>
            <a:endParaRPr lang="en-US" sz="44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0" y="1828800"/>
            <a:ext cx="9144000" cy="5029200"/>
          </a:xfrm>
        </p:spPr>
        <p:txBody>
          <a:bodyPr>
            <a:normAutofit/>
          </a:bodyPr>
          <a:lstStyle/>
          <a:p>
            <a:pPr marL="685800" indent="-685800" algn="l">
              <a:lnSpc>
                <a:spcPct val="150000"/>
              </a:lnSpc>
              <a:buClr>
                <a:srgbClr val="FFFF00"/>
              </a:buClr>
              <a:buFont typeface="Wingdings" panose="05000000000000000000" pitchFamily="2" charset="2"/>
              <a:buChar char="ü"/>
            </a:pPr>
            <a:r>
              <a:rPr lang="en-US" sz="4400" dirty="0" smtClean="0"/>
              <a:t>Teaching</a:t>
            </a:r>
          </a:p>
          <a:p>
            <a:pPr marL="685800" indent="-685800" algn="l">
              <a:lnSpc>
                <a:spcPct val="150000"/>
              </a:lnSpc>
              <a:buClr>
                <a:srgbClr val="FFFF00"/>
              </a:buClr>
              <a:buFont typeface="Wingdings" panose="05000000000000000000" pitchFamily="2" charset="2"/>
              <a:buChar char="ü"/>
            </a:pPr>
            <a:r>
              <a:rPr lang="en-US" sz="4400" dirty="0"/>
              <a:t>P</a:t>
            </a:r>
            <a:r>
              <a:rPr lang="en-US" sz="4400" dirty="0" smtClean="0"/>
              <a:t>rofessional &amp; personal Guidance</a:t>
            </a:r>
          </a:p>
          <a:p>
            <a:pPr marL="685800" indent="-685800" algn="l">
              <a:lnSpc>
                <a:spcPct val="150000"/>
              </a:lnSpc>
              <a:buClr>
                <a:srgbClr val="FFFF00"/>
              </a:buClr>
              <a:buFont typeface="Wingdings" panose="05000000000000000000" pitchFamily="2" charset="2"/>
              <a:buChar char="ü"/>
            </a:pPr>
            <a:r>
              <a:rPr lang="en-US" sz="4400" dirty="0" smtClean="0"/>
              <a:t>Role modeling</a:t>
            </a:r>
          </a:p>
          <a:p>
            <a:pPr marL="685800" indent="-685800" algn="l">
              <a:lnSpc>
                <a:spcPct val="150000"/>
              </a:lnSpc>
              <a:buClr>
                <a:srgbClr val="FFFF00"/>
              </a:buClr>
              <a:buFont typeface="Wingdings" panose="05000000000000000000" pitchFamily="2" charset="2"/>
              <a:buChar char="ü"/>
            </a:pPr>
            <a:r>
              <a:rPr lang="en-US" sz="4400" dirty="0" smtClean="0"/>
              <a:t>Socialization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533400" y="0"/>
            <a:ext cx="7851648" cy="990600"/>
          </a:xfrm>
        </p:spPr>
        <p:txBody>
          <a:bodyPr>
            <a:normAutofit/>
          </a:bodyPr>
          <a:lstStyle/>
          <a:p>
            <a:pPr algn="ctr"/>
            <a:r>
              <a:rPr lang="en-US" sz="4400" dirty="0" smtClean="0">
                <a:solidFill>
                  <a:srgbClr val="FFFF00"/>
                </a:solidFill>
              </a:rPr>
              <a:t>Good mentoring </a:t>
            </a:r>
            <a:endParaRPr lang="en-US" sz="4400" dirty="0">
              <a:solidFill>
                <a:srgbClr val="FFFF00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0" y="1600200"/>
            <a:ext cx="9144000" cy="5257800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Common for Good Mentors  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4572000" y="3048000"/>
            <a:ext cx="4343400" cy="1371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>
                <a:solidFill>
                  <a:srgbClr val="FFFF00"/>
                </a:solidFill>
              </a:rPr>
              <a:t>APPROACHABLE</a:t>
            </a:r>
            <a:r>
              <a:rPr lang="en-US" sz="4000" dirty="0" smtClean="0"/>
              <a:t> </a:t>
            </a:r>
            <a:endParaRPr lang="en-US" sz="4000" dirty="0"/>
          </a:p>
        </p:txBody>
      </p:sp>
      <p:sp>
        <p:nvSpPr>
          <p:cNvPr id="7" name="Rounded Rectangle 6"/>
          <p:cNvSpPr/>
          <p:nvPr/>
        </p:nvSpPr>
        <p:spPr>
          <a:xfrm>
            <a:off x="76200" y="3048000"/>
            <a:ext cx="4267200" cy="1371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 </a:t>
            </a:r>
            <a:r>
              <a:rPr lang="en-US" sz="4000" dirty="0" smtClean="0">
                <a:solidFill>
                  <a:srgbClr val="FFFF00"/>
                </a:solidFill>
              </a:rPr>
              <a:t>AVAILABLE</a:t>
            </a:r>
            <a:endParaRPr lang="en-US" sz="4000" dirty="0">
              <a:solidFill>
                <a:srgbClr val="FFFF00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1752600" y="4876800"/>
            <a:ext cx="5562600" cy="1066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 smtClean="0">
                <a:solidFill>
                  <a:srgbClr val="FFFF00"/>
                </a:solidFill>
              </a:rPr>
              <a:t>SOCIABLE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8" grpId="1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/>
          <p:cNvSpPr>
            <a:spLocks noGrp="1"/>
          </p:cNvSpPr>
          <p:nvPr>
            <p:ph type="ctrTitle"/>
          </p:nvPr>
        </p:nvSpPr>
        <p:spPr>
          <a:xfrm>
            <a:off x="2590800" y="2819400"/>
            <a:ext cx="4038600" cy="1219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r>
              <a:rPr lang="en-US" sz="4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a </a:t>
            </a:r>
            <a:r>
              <a:rPr lang="en-US" sz="40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MENTOR</a:t>
            </a:r>
            <a:r>
              <a:rPr lang="en-US" sz="4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should  do ?</a:t>
            </a:r>
            <a:endParaRPr lang="en-US" sz="4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228600" y="5105400"/>
            <a:ext cx="7854696" cy="1752600"/>
          </a:xfrm>
        </p:spPr>
        <p:txBody>
          <a:bodyPr>
            <a:normAutofit fontScale="62500" lnSpcReduction="20000"/>
          </a:bodyPr>
          <a:lstStyle/>
          <a:p>
            <a:pPr algn="l"/>
            <a:endParaRPr lang="en-US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endParaRPr lang="en-US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endParaRPr lang="en-US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endParaRPr lang="en-US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endParaRPr lang="en-US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Working in partnership programme </a:t>
            </a:r>
          </a:p>
          <a:p>
            <a:pPr algn="l"/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creating capacity in general practice</a:t>
            </a:r>
          </a:p>
          <a:p>
            <a:pPr algn="l"/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NHS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Oval 7"/>
          <p:cNvSpPr/>
          <p:nvPr/>
        </p:nvSpPr>
        <p:spPr>
          <a:xfrm>
            <a:off x="0" y="304800"/>
            <a:ext cx="2743200" cy="2209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Address  their</a:t>
            </a:r>
          </a:p>
          <a:p>
            <a:pPr algn="ctr"/>
            <a:r>
              <a:rPr lang="en-US" sz="24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educational needs </a:t>
            </a:r>
            <a:endParaRPr lang="en-US" sz="24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Oval 9"/>
          <p:cNvSpPr/>
          <p:nvPr/>
        </p:nvSpPr>
        <p:spPr>
          <a:xfrm>
            <a:off x="6477000" y="304800"/>
            <a:ext cx="2667000" cy="2057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Explore options 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with their mentee</a:t>
            </a:r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Oval 10"/>
          <p:cNvSpPr/>
          <p:nvPr/>
        </p:nvSpPr>
        <p:spPr>
          <a:xfrm>
            <a:off x="3200400" y="4800600"/>
            <a:ext cx="2971800" cy="1447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Encourage </a:t>
            </a:r>
            <a:r>
              <a:rPr lang="en-US" sz="24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Reflection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Oval 12"/>
          <p:cNvSpPr/>
          <p:nvPr/>
        </p:nvSpPr>
        <p:spPr>
          <a:xfrm>
            <a:off x="3276600" y="0"/>
            <a:ext cx="2819400" cy="2057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 smtClean="0"/>
              <a:t>Identify their </a:t>
            </a:r>
            <a:r>
              <a:rPr lang="en-US" sz="24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strengths </a:t>
            </a:r>
            <a:r>
              <a:rPr lang="en-US" sz="2400" dirty="0" smtClean="0"/>
              <a:t>and </a:t>
            </a:r>
            <a:r>
              <a:rPr lang="en-US" sz="24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weaknesses</a:t>
            </a:r>
            <a:endParaRPr lang="en-US" sz="24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Oval 13"/>
          <p:cNvSpPr/>
          <p:nvPr/>
        </p:nvSpPr>
        <p:spPr>
          <a:xfrm>
            <a:off x="6629400" y="3962400"/>
            <a:ext cx="2514600" cy="2057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 as a </a:t>
            </a:r>
            <a:r>
              <a:rPr lang="en-US" sz="24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challenger</a:t>
            </a:r>
            <a:endParaRPr lang="en-US" sz="24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Oval 14"/>
          <p:cNvSpPr/>
          <p:nvPr/>
        </p:nvSpPr>
        <p:spPr>
          <a:xfrm>
            <a:off x="0" y="4038600"/>
            <a:ext cx="2667000" cy="1600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Provide </a:t>
            </a:r>
            <a:r>
              <a:rPr lang="en-US" sz="24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Motivation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Right Arrow 18"/>
          <p:cNvSpPr/>
          <p:nvPr/>
        </p:nvSpPr>
        <p:spPr>
          <a:xfrm rot="13131820">
            <a:off x="1605823" y="2359548"/>
            <a:ext cx="1190120" cy="484632"/>
          </a:xfrm>
          <a:prstGeom prst="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ight Arrow 19"/>
          <p:cNvSpPr/>
          <p:nvPr/>
        </p:nvSpPr>
        <p:spPr>
          <a:xfrm rot="16200000">
            <a:off x="4052317" y="2119884"/>
            <a:ext cx="1219200" cy="484632"/>
          </a:xfrm>
          <a:prstGeom prst="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ight Arrow 20"/>
          <p:cNvSpPr/>
          <p:nvPr/>
        </p:nvSpPr>
        <p:spPr>
          <a:xfrm rot="18937451">
            <a:off x="6229480" y="2324836"/>
            <a:ext cx="1320924" cy="484632"/>
          </a:xfrm>
          <a:prstGeom prst="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ight Arrow 21"/>
          <p:cNvSpPr/>
          <p:nvPr/>
        </p:nvSpPr>
        <p:spPr>
          <a:xfrm rot="5400000">
            <a:off x="4014218" y="4291585"/>
            <a:ext cx="1295397" cy="484632"/>
          </a:xfrm>
          <a:prstGeom prst="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ight Arrow 22"/>
          <p:cNvSpPr/>
          <p:nvPr/>
        </p:nvSpPr>
        <p:spPr>
          <a:xfrm rot="8846382">
            <a:off x="1794414" y="3990070"/>
            <a:ext cx="1139768" cy="484632"/>
          </a:xfrm>
          <a:prstGeom prst="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ight Arrow 23"/>
          <p:cNvSpPr/>
          <p:nvPr/>
        </p:nvSpPr>
        <p:spPr>
          <a:xfrm rot="2493167">
            <a:off x="6193604" y="3963854"/>
            <a:ext cx="1107277" cy="484632"/>
          </a:xfrm>
          <a:prstGeom prst="rightArrow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  <p:bldP spid="13" grpId="0" animBg="1"/>
      <p:bldP spid="14" grpId="0" animBg="1"/>
      <p:bldP spid="15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0" y="228600"/>
            <a:ext cx="9144000" cy="762000"/>
          </a:xfrm>
        </p:spPr>
        <p:txBody>
          <a:bodyPr>
            <a:normAutofit/>
          </a:bodyPr>
          <a:lstStyle/>
          <a:p>
            <a:pPr algn="ctr"/>
            <a:r>
              <a:rPr lang="en-US" sz="4400" dirty="0" smtClean="0">
                <a:solidFill>
                  <a:srgbClr val="FFFF00"/>
                </a:solidFill>
              </a:rPr>
              <a:t>What is achieved by a Mentor?</a:t>
            </a:r>
            <a:endParaRPr lang="en-US" sz="4400" dirty="0">
              <a:solidFill>
                <a:srgbClr val="FFFF00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228600" y="1905000"/>
            <a:ext cx="8763000" cy="4800600"/>
          </a:xfrm>
        </p:spPr>
        <p:txBody>
          <a:bodyPr>
            <a:normAutofit/>
          </a:bodyPr>
          <a:lstStyle/>
          <a:p>
            <a:pPr algn="l"/>
            <a:endParaRPr lang="en-US" dirty="0" smtClean="0"/>
          </a:p>
          <a:p>
            <a:pPr algn="l"/>
            <a:endParaRPr lang="en-US" sz="3600" dirty="0" smtClean="0"/>
          </a:p>
          <a:p>
            <a:pPr algn="l"/>
            <a:r>
              <a:rPr lang="en-US" sz="3600" dirty="0" smtClean="0"/>
              <a:t>	</a:t>
            </a:r>
          </a:p>
          <a:p>
            <a:pPr algn="l"/>
            <a:endParaRPr lang="en-US" sz="3600" dirty="0" smtClean="0"/>
          </a:p>
          <a:p>
            <a:pPr algn="l"/>
            <a:r>
              <a:rPr lang="en-US" sz="3600" dirty="0" smtClean="0"/>
              <a:t>		</a:t>
            </a:r>
          </a:p>
          <a:p>
            <a:pPr algn="l"/>
            <a:endParaRPr lang="en-US" sz="3600" dirty="0" smtClean="0"/>
          </a:p>
          <a:p>
            <a:pPr algn="l"/>
            <a:r>
              <a:rPr lang="en-US" sz="3600" dirty="0" smtClean="0"/>
              <a:t>			</a:t>
            </a:r>
            <a:endParaRPr lang="en-US" sz="3600" dirty="0"/>
          </a:p>
        </p:txBody>
      </p:sp>
      <p:sp>
        <p:nvSpPr>
          <p:cNvPr id="6" name="Rounded Rectangle 5"/>
          <p:cNvSpPr/>
          <p:nvPr/>
        </p:nvSpPr>
        <p:spPr>
          <a:xfrm>
            <a:off x="3200400" y="2286000"/>
            <a:ext cx="4572000" cy="1524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Satisfaction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2133600" y="3962400"/>
            <a:ext cx="5715000" cy="1447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Personal development</a:t>
            </a:r>
            <a:endParaRPr lang="en-US" sz="4000" dirty="0"/>
          </a:p>
        </p:txBody>
      </p:sp>
      <p:sp>
        <p:nvSpPr>
          <p:cNvPr id="9" name="Rectangle 8"/>
          <p:cNvSpPr/>
          <p:nvPr/>
        </p:nvSpPr>
        <p:spPr>
          <a:xfrm>
            <a:off x="2057400" y="5638800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10" name="Up Arrow 9"/>
          <p:cNvSpPr/>
          <p:nvPr/>
        </p:nvSpPr>
        <p:spPr>
          <a:xfrm>
            <a:off x="7391400" y="1295400"/>
            <a:ext cx="1752600" cy="53340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>
            <a:off x="914400" y="5638800"/>
            <a:ext cx="6934200" cy="1066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 smtClean="0"/>
              <a:t>Experience Contribution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 animBg="1"/>
      <p:bldP spid="7" grpId="0" build="allAtOnce" animBg="1"/>
      <p:bldP spid="10" grpId="0" animBg="1"/>
      <p:bldP spid="11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0"/>
            <a:ext cx="7851648" cy="990600"/>
          </a:xfrm>
        </p:spPr>
        <p:txBody>
          <a:bodyPr>
            <a:normAutofit/>
          </a:bodyPr>
          <a:lstStyle/>
          <a:p>
            <a:pPr algn="ctr"/>
            <a:r>
              <a:rPr lang="en-US" sz="6000" dirty="0" smtClean="0">
                <a:solidFill>
                  <a:schemeClr val="tx1"/>
                </a:solidFill>
              </a:rPr>
              <a:t> </a:t>
            </a:r>
            <a:r>
              <a:rPr lang="en-US" sz="4900" dirty="0" smtClean="0">
                <a:solidFill>
                  <a:srgbClr val="FFFF00"/>
                </a:solidFill>
              </a:rPr>
              <a:t>who is MENTEE/PROTÉGÉ</a:t>
            </a:r>
            <a:endParaRPr lang="en-US" sz="4900" dirty="0">
              <a:solidFill>
                <a:srgbClr val="FFFF00"/>
              </a:solidFill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190500" y="1524000"/>
            <a:ext cx="8915400" cy="4800600"/>
          </a:xfrm>
        </p:spPr>
        <p:txBody>
          <a:bodyPr/>
          <a:lstStyle/>
          <a:p>
            <a:pPr algn="l"/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Protégé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(male), a 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protégée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(female)</a:t>
            </a:r>
          </a:p>
          <a:p>
            <a:pPr algn="l"/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Now a days </a:t>
            </a: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MENTEE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 both male &amp; female )</a:t>
            </a:r>
          </a:p>
          <a:p>
            <a:pPr algn="l"/>
            <a:endParaRPr lang="en-US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endParaRPr lang="en-US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 descr="C:\Users\vista\Pictures\mente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3352800"/>
            <a:ext cx="3505200" cy="2971800"/>
          </a:xfrm>
          <a:prstGeom prst="rect">
            <a:avLst/>
          </a:prstGeom>
          <a:noFill/>
        </p:spPr>
      </p:pic>
      <p:sp>
        <p:nvSpPr>
          <p:cNvPr id="5" name="Right Arrow 4"/>
          <p:cNvSpPr/>
          <p:nvPr/>
        </p:nvSpPr>
        <p:spPr>
          <a:xfrm rot="20862898">
            <a:off x="301440" y="4991143"/>
            <a:ext cx="3733800" cy="1066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MENTEE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Right Arrow 7"/>
          <p:cNvSpPr/>
          <p:nvPr/>
        </p:nvSpPr>
        <p:spPr>
          <a:xfrm rot="20936040">
            <a:off x="448670" y="3625015"/>
            <a:ext cx="3733800" cy="1066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MENTOR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M-TEC\Desktop\m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M-TEC\Desktop\mentor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228600" y="0"/>
            <a:ext cx="8610600" cy="838200"/>
          </a:xfrm>
        </p:spPr>
        <p:txBody>
          <a:bodyPr>
            <a:normAutofit/>
          </a:bodyPr>
          <a:lstStyle/>
          <a:p>
            <a:pPr algn="ctr"/>
            <a:r>
              <a:rPr lang="en-US" sz="4400" dirty="0" smtClean="0">
                <a:solidFill>
                  <a:srgbClr val="FFFF00"/>
                </a:solidFill>
              </a:rPr>
              <a:t>A </a:t>
            </a:r>
            <a:r>
              <a:rPr lang="en-US" sz="4400" i="1" dirty="0" smtClean="0">
                <a:solidFill>
                  <a:schemeClr val="tx1"/>
                </a:solidFill>
              </a:rPr>
              <a:t>MENTEE</a:t>
            </a:r>
            <a:r>
              <a:rPr lang="en-US" sz="4400" i="1" dirty="0" smtClean="0">
                <a:solidFill>
                  <a:srgbClr val="FFFF00"/>
                </a:solidFill>
              </a:rPr>
              <a:t> </a:t>
            </a:r>
            <a:r>
              <a:rPr lang="en-US" sz="4400" dirty="0" smtClean="0">
                <a:solidFill>
                  <a:srgbClr val="FFFF00"/>
                </a:solidFill>
              </a:rPr>
              <a:t>should  be? </a:t>
            </a:r>
            <a:endParaRPr lang="en-US" sz="4400" dirty="0">
              <a:solidFill>
                <a:srgbClr val="FFFF00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228600" y="1752600"/>
            <a:ext cx="8915400" cy="5105400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Strategic 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				</a:t>
            </a: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Tactical</a:t>
            </a:r>
          </a:p>
          <a:p>
            <a:pPr algn="l"/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					</a:t>
            </a:r>
          </a:p>
          <a:p>
            <a:pPr algn="l"/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“WHAT </a:t>
            </a:r>
          </a:p>
          <a:p>
            <a:pPr algn="l"/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              “HOW”</a:t>
            </a:r>
          </a:p>
          <a:p>
            <a:pPr algn="l"/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WHY”</a:t>
            </a:r>
          </a:p>
          <a:p>
            <a:pPr algn="l"/>
            <a:endParaRPr lang="en-US" sz="3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endParaRPr lang="en-US" sz="3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endParaRPr lang="en-US" sz="3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1809750"/>
            <a:ext cx="3295650" cy="504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228600" y="228600"/>
            <a:ext cx="89154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900" dirty="0" smtClean="0">
                <a:solidFill>
                  <a:srgbClr val="FFFF00"/>
                </a:solidFill>
              </a:rPr>
              <a:t>What a </a:t>
            </a:r>
            <a:r>
              <a:rPr lang="en-US" sz="4900" i="1" dirty="0" smtClean="0">
                <a:solidFill>
                  <a:schemeClr val="tx1"/>
                </a:solidFill>
              </a:rPr>
              <a:t>MENTEE</a:t>
            </a:r>
            <a:r>
              <a:rPr lang="en-US" sz="4900" i="1" dirty="0" smtClean="0">
                <a:solidFill>
                  <a:srgbClr val="FFFF00"/>
                </a:solidFill>
              </a:rPr>
              <a:t> </a:t>
            </a:r>
            <a:r>
              <a:rPr lang="en-US" sz="4900" dirty="0" smtClean="0">
                <a:solidFill>
                  <a:srgbClr val="FFFF00"/>
                </a:solidFill>
              </a:rPr>
              <a:t>should  have?</a:t>
            </a:r>
            <a:r>
              <a:rPr lang="en-US" sz="4400" dirty="0" smtClean="0">
                <a:solidFill>
                  <a:srgbClr val="FFFF00"/>
                </a:solidFill>
              </a:rPr>
              <a:t/>
            </a:r>
            <a:br>
              <a:rPr lang="en-US" sz="4400" dirty="0" smtClean="0">
                <a:solidFill>
                  <a:srgbClr val="FFFF00"/>
                </a:solidFill>
              </a:rPr>
            </a:br>
            <a:endParaRPr lang="en-US" sz="44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0" y="2057400"/>
            <a:ext cx="9144000" cy="4800600"/>
          </a:xfrm>
        </p:spPr>
        <p:txBody>
          <a:bodyPr/>
          <a:lstStyle/>
          <a:p>
            <a:pPr algn="l"/>
            <a:endParaRPr lang="en-US" dirty="0" smtClean="0"/>
          </a:p>
          <a:p>
            <a:pPr algn="ctr"/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0" y="1600200"/>
            <a:ext cx="9144000" cy="54168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b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RESPECT</a:t>
            </a:r>
            <a:r>
              <a:rPr lang="en-US" sz="4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 algn="just">
              <a:lnSpc>
                <a:spcPct val="150000"/>
              </a:lnSpc>
            </a:pPr>
            <a:r>
              <a:rPr lang="en-US" sz="4000" dirty="0" smtClean="0"/>
              <a:t> Mutual respect is the </a:t>
            </a:r>
            <a:r>
              <a:rPr lang="en-US" sz="4000" dirty="0" smtClean="0">
                <a:solidFill>
                  <a:srgbClr val="FFFF00"/>
                </a:solidFill>
              </a:rPr>
              <a:t>starting</a:t>
            </a:r>
            <a:r>
              <a:rPr lang="en-US" sz="4000" dirty="0" smtClean="0"/>
              <a:t> and </a:t>
            </a:r>
            <a:r>
              <a:rPr lang="en-US" sz="4000" dirty="0" smtClean="0">
                <a:solidFill>
                  <a:srgbClr val="FFFF00"/>
                </a:solidFill>
              </a:rPr>
              <a:t>sustaining</a:t>
            </a:r>
            <a:r>
              <a:rPr lang="en-US" sz="4000" dirty="0" smtClean="0"/>
              <a:t> aspect of a successful mentoring relationship. </a:t>
            </a:r>
            <a:endParaRPr lang="en-US" sz="4000" b="1" u="sng" dirty="0">
              <a:solidFill>
                <a:schemeClr val="bg1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US" sz="2800" b="1" u="sng" dirty="0" smtClean="0">
                <a:solidFill>
                  <a:schemeClr val="bg1"/>
                </a:solidFill>
              </a:rPr>
              <a:t>3 Vital signs by “Triple Creek Associates</a:t>
            </a:r>
            <a:r>
              <a:rPr lang="en-US" sz="2800" dirty="0" smtClean="0">
                <a:solidFill>
                  <a:schemeClr val="bg1"/>
                </a:solidFill>
              </a:rPr>
              <a:t>” </a:t>
            </a:r>
          </a:p>
          <a:p>
            <a:endParaRPr lang="en-US" sz="4000" dirty="0" smtClean="0"/>
          </a:p>
          <a:p>
            <a:endParaRPr lang="en-US" sz="4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52400" y="0"/>
            <a:ext cx="8991600" cy="12954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400" dirty="0" smtClean="0">
                <a:solidFill>
                  <a:srgbClr val="FFFF00"/>
                </a:solidFill>
              </a:rPr>
              <a:t>What a </a:t>
            </a:r>
            <a:r>
              <a:rPr lang="en-US" sz="4400" i="1" dirty="0" smtClean="0">
                <a:solidFill>
                  <a:schemeClr val="tx1"/>
                </a:solidFill>
              </a:rPr>
              <a:t>MENTEE</a:t>
            </a:r>
            <a:r>
              <a:rPr lang="en-US" sz="4400" i="1" dirty="0" smtClean="0">
                <a:solidFill>
                  <a:srgbClr val="FFFF00"/>
                </a:solidFill>
              </a:rPr>
              <a:t> </a:t>
            </a:r>
            <a:r>
              <a:rPr lang="en-US" sz="4400" dirty="0" smtClean="0">
                <a:solidFill>
                  <a:srgbClr val="FFFF00"/>
                </a:solidFill>
              </a:rPr>
              <a:t>should  have?</a:t>
            </a:r>
            <a:br>
              <a:rPr lang="en-US" sz="4400" dirty="0" smtClean="0">
                <a:solidFill>
                  <a:srgbClr val="FFFF00"/>
                </a:solidFill>
              </a:rPr>
            </a:br>
            <a:r>
              <a:rPr lang="en-US" sz="4400" dirty="0" smtClean="0">
                <a:solidFill>
                  <a:srgbClr val="FFFF00"/>
                </a:solidFill>
              </a:rPr>
              <a:t>Cont:</a:t>
            </a:r>
            <a:endParaRPr lang="en-US" sz="44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0" y="1600200"/>
            <a:ext cx="9144000" cy="4419600"/>
          </a:xfrm>
        </p:spPr>
        <p:txBody>
          <a:bodyPr>
            <a:noAutofit/>
          </a:bodyPr>
          <a:lstStyle/>
          <a:p>
            <a:pPr algn="l"/>
            <a:r>
              <a:rPr lang="en-US" sz="4400" b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RESPONSIVENESS</a:t>
            </a:r>
            <a:r>
              <a:rPr lang="en-US" sz="4400" dirty="0" smtClean="0">
                <a:solidFill>
                  <a:srgbClr val="FFFF00"/>
                </a:solidFill>
              </a:rPr>
              <a:t>: </a:t>
            </a:r>
          </a:p>
          <a:p>
            <a:pPr algn="just">
              <a:lnSpc>
                <a:spcPct val="150000"/>
              </a:lnSpc>
            </a:pPr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Your willingness to learn from your mentor and your mentor’s willingness to respond to your learning needs are important for successful collaboration.</a:t>
            </a:r>
          </a:p>
          <a:p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228600" y="228600"/>
            <a:ext cx="8915400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400" dirty="0" smtClean="0">
                <a:solidFill>
                  <a:srgbClr val="FFFF00"/>
                </a:solidFill>
              </a:rPr>
              <a:t>What a </a:t>
            </a:r>
            <a:r>
              <a:rPr lang="en-US" sz="4400" i="1" dirty="0" smtClean="0">
                <a:solidFill>
                  <a:schemeClr val="tx1"/>
                </a:solidFill>
              </a:rPr>
              <a:t>MENTEE</a:t>
            </a:r>
            <a:r>
              <a:rPr lang="en-US" sz="4400" i="1" dirty="0" smtClean="0">
                <a:solidFill>
                  <a:srgbClr val="FFFF00"/>
                </a:solidFill>
              </a:rPr>
              <a:t> </a:t>
            </a:r>
            <a:r>
              <a:rPr lang="en-US" sz="4400" dirty="0" smtClean="0">
                <a:solidFill>
                  <a:srgbClr val="FFFF00"/>
                </a:solidFill>
              </a:rPr>
              <a:t>should  have?</a:t>
            </a:r>
            <a:br>
              <a:rPr lang="en-US" sz="4400" dirty="0" smtClean="0">
                <a:solidFill>
                  <a:srgbClr val="FFFF00"/>
                </a:solidFill>
              </a:rPr>
            </a:br>
            <a:r>
              <a:rPr lang="en-US" sz="4400" dirty="0" smtClean="0">
                <a:solidFill>
                  <a:srgbClr val="FFFF00"/>
                </a:solidFill>
              </a:rPr>
              <a:t>Cont:</a:t>
            </a:r>
            <a:endParaRPr lang="en-US" sz="44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0" y="1752600"/>
            <a:ext cx="9144000" cy="4648200"/>
          </a:xfrm>
        </p:spPr>
        <p:txBody>
          <a:bodyPr>
            <a:noAutofit/>
          </a:bodyPr>
          <a:lstStyle/>
          <a:p>
            <a:pPr algn="l"/>
            <a:r>
              <a:rPr lang="en-US" sz="4400" b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ACCOUNTABILITY</a:t>
            </a:r>
            <a:r>
              <a:rPr lang="en-US" sz="4400" dirty="0" smtClean="0">
                <a:solidFill>
                  <a:srgbClr val="FFFF00"/>
                </a:solidFill>
              </a:rPr>
              <a:t>: </a:t>
            </a:r>
          </a:p>
          <a:p>
            <a:pPr algn="just"/>
            <a:r>
              <a:rPr lang="en-US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Once you and your mentor establish mutually held goals and expectations, keeping your agreements, strengthens trust and helps maintain a positive relationship.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38100" y="0"/>
            <a:ext cx="8915400" cy="17526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rgbClr val="FFFF00"/>
                </a:solidFill>
              </a:rPr>
              <a:t/>
            </a:r>
            <a:br>
              <a:rPr lang="en-US" dirty="0" smtClean="0">
                <a:solidFill>
                  <a:srgbClr val="FFFF00"/>
                </a:solidFill>
              </a:rPr>
            </a:br>
            <a:r>
              <a:rPr lang="en-US" dirty="0" smtClean="0">
                <a:solidFill>
                  <a:srgbClr val="FFFF00"/>
                </a:solidFill>
              </a:rPr>
              <a:t/>
            </a:r>
            <a:br>
              <a:rPr lang="en-US" dirty="0" smtClean="0">
                <a:solidFill>
                  <a:srgbClr val="FFFF00"/>
                </a:solidFill>
              </a:rPr>
            </a:br>
            <a:r>
              <a:rPr lang="en-US" dirty="0" smtClean="0">
                <a:solidFill>
                  <a:srgbClr val="FFFF00"/>
                </a:solidFill>
              </a:rPr>
              <a:t/>
            </a:r>
            <a:br>
              <a:rPr lang="en-US" dirty="0" smtClean="0">
                <a:solidFill>
                  <a:srgbClr val="FFFF00"/>
                </a:solidFill>
              </a:rPr>
            </a:br>
            <a:r>
              <a:rPr lang="en-US" dirty="0" smtClean="0">
                <a:solidFill>
                  <a:srgbClr val="FFFF00"/>
                </a:solidFill>
              </a:rPr>
              <a:t/>
            </a:r>
            <a:br>
              <a:rPr lang="en-US" dirty="0" smtClean="0">
                <a:solidFill>
                  <a:srgbClr val="FFFF00"/>
                </a:solidFill>
              </a:rPr>
            </a:br>
            <a:r>
              <a:rPr lang="en-US" dirty="0" smtClean="0">
                <a:solidFill>
                  <a:srgbClr val="FFFF00"/>
                </a:solidFill>
              </a:rPr>
              <a:t/>
            </a:r>
            <a:br>
              <a:rPr lang="en-US" dirty="0" smtClean="0">
                <a:solidFill>
                  <a:srgbClr val="FFFF00"/>
                </a:solidFill>
              </a:rPr>
            </a:br>
            <a:r>
              <a:rPr lang="en-US" dirty="0" smtClean="0">
                <a:solidFill>
                  <a:srgbClr val="FFFF00"/>
                </a:solidFill>
              </a:rPr>
              <a:t/>
            </a:r>
            <a:br>
              <a:rPr lang="en-US" dirty="0" smtClean="0">
                <a:solidFill>
                  <a:srgbClr val="FFFF00"/>
                </a:solidFill>
              </a:rPr>
            </a:br>
            <a:r>
              <a:rPr lang="en-US" sz="4900" dirty="0" smtClean="0">
                <a:solidFill>
                  <a:srgbClr val="FFFF00"/>
                </a:solidFill>
              </a:rPr>
              <a:t>What a </a:t>
            </a:r>
            <a:r>
              <a:rPr lang="en-US" sz="4900" i="1" dirty="0" smtClean="0">
                <a:solidFill>
                  <a:schemeClr val="tx1"/>
                </a:solidFill>
              </a:rPr>
              <a:t>MENTEE</a:t>
            </a:r>
            <a:r>
              <a:rPr lang="en-US" sz="4900" i="1" dirty="0" smtClean="0">
                <a:solidFill>
                  <a:srgbClr val="FFFF00"/>
                </a:solidFill>
              </a:rPr>
              <a:t> </a:t>
            </a:r>
            <a:r>
              <a:rPr lang="en-US" sz="4900" dirty="0" smtClean="0">
                <a:solidFill>
                  <a:srgbClr val="FFFF00"/>
                </a:solidFill>
              </a:rPr>
              <a:t>should  consider?</a:t>
            </a:r>
            <a:r>
              <a:rPr lang="en-US" dirty="0" smtClean="0">
                <a:solidFill>
                  <a:srgbClr val="FFFF00"/>
                </a:solidFill>
              </a:rPr>
              <a:t/>
            </a:r>
            <a:br>
              <a:rPr lang="en-US" dirty="0" smtClean="0">
                <a:solidFill>
                  <a:srgbClr val="FFFF00"/>
                </a:solidFill>
              </a:rPr>
            </a:b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0" y="2133600"/>
            <a:ext cx="9144000" cy="4724400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endParaRPr lang="en-US" sz="4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228600" y="1371600"/>
            <a:ext cx="8534400" cy="3505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Students are obliged to recognize the multiple demands on a mentor's time</a:t>
            </a:r>
            <a:r>
              <a:rPr lang="en-US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</p:txBody>
      </p:sp>
      <p:sp>
        <p:nvSpPr>
          <p:cNvPr id="8" name="Isosceles Triangle 7"/>
          <p:cNvSpPr/>
          <p:nvPr/>
        </p:nvSpPr>
        <p:spPr>
          <a:xfrm>
            <a:off x="762000" y="5143500"/>
            <a:ext cx="7467600" cy="11430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MOST IMPORTANTLY</a:t>
            </a:r>
            <a:endParaRPr lang="en-US" sz="28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7709"/>
            <a:ext cx="9144000" cy="1143000"/>
          </a:xfrm>
        </p:spPr>
        <p:txBody>
          <a:bodyPr>
            <a:normAutofit/>
          </a:bodyPr>
          <a:lstStyle/>
          <a:p>
            <a:pPr algn="ctr"/>
            <a:r>
              <a:rPr lang="en-US" sz="4400" dirty="0" smtClean="0">
                <a:solidFill>
                  <a:srgbClr val="FFFF00"/>
                </a:solidFill>
              </a:rPr>
              <a:t>Professionalism Through Mentoring </a:t>
            </a:r>
            <a:endParaRPr lang="en-US" sz="4400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0" y="1981200"/>
            <a:ext cx="9144000" cy="4876800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Professional Excellence</a:t>
            </a:r>
          </a:p>
          <a:p>
            <a:pPr marL="742950" indent="-742950" algn="ctr">
              <a:buClr>
                <a:srgbClr val="FFFF00"/>
              </a:buClr>
            </a:pP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INDIVIDUAL </a:t>
            </a:r>
          </a:p>
          <a:p>
            <a:pPr marL="742950" indent="-742950" algn="ctr">
              <a:buClr>
                <a:srgbClr val="FFFF00"/>
              </a:buClr>
            </a:pPr>
            <a:endParaRPr lang="en-US" sz="4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742950" indent="-742950" algn="ctr">
              <a:buClr>
                <a:srgbClr val="FFFF00"/>
              </a:buClr>
            </a:pP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INTERPERSONAL</a:t>
            </a:r>
          </a:p>
          <a:p>
            <a:pPr marL="742950" indent="-742950" algn="ctr">
              <a:buClr>
                <a:srgbClr val="FFFF00"/>
              </a:buClr>
            </a:pP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marL="742950" indent="-742950" algn="ctr">
              <a:buClr>
                <a:srgbClr val="FFFF00"/>
              </a:buClr>
            </a:pP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SOCIETAL</a:t>
            </a:r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</a:p>
          <a:p>
            <a:pPr marL="742950" indent="-742950" algn="ctr">
              <a:buClr>
                <a:srgbClr val="FFFF00"/>
              </a:buClr>
            </a:pPr>
            <a:endParaRPr lang="en-US" sz="4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742950" indent="-742950" algn="ctr">
              <a:buClr>
                <a:srgbClr val="FFFF00"/>
              </a:buClr>
            </a:pPr>
            <a:r>
              <a:rPr lang="en-US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ABIM foundation </a:t>
            </a:r>
            <a:endParaRPr lang="en-US" sz="4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5-Point Star 6"/>
          <p:cNvSpPr/>
          <p:nvPr/>
        </p:nvSpPr>
        <p:spPr>
          <a:xfrm>
            <a:off x="1524000" y="2667000"/>
            <a:ext cx="914400" cy="914400"/>
          </a:xfrm>
          <a:prstGeom prst="star5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5-Point Star 7"/>
          <p:cNvSpPr/>
          <p:nvPr/>
        </p:nvSpPr>
        <p:spPr>
          <a:xfrm>
            <a:off x="6858000" y="2667000"/>
            <a:ext cx="914400" cy="914400"/>
          </a:xfrm>
          <a:prstGeom prst="star5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5-Point Star 8"/>
          <p:cNvSpPr/>
          <p:nvPr/>
        </p:nvSpPr>
        <p:spPr>
          <a:xfrm>
            <a:off x="6172200" y="4572000"/>
            <a:ext cx="914400" cy="914400"/>
          </a:xfrm>
          <a:prstGeom prst="star5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5-Point Star 9"/>
          <p:cNvSpPr/>
          <p:nvPr/>
        </p:nvSpPr>
        <p:spPr>
          <a:xfrm>
            <a:off x="2286000" y="4572000"/>
            <a:ext cx="914400" cy="914400"/>
          </a:xfrm>
          <a:prstGeom prst="star5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5-Point Star 10"/>
          <p:cNvSpPr/>
          <p:nvPr/>
        </p:nvSpPr>
        <p:spPr>
          <a:xfrm>
            <a:off x="762000" y="4114800"/>
            <a:ext cx="914400" cy="914400"/>
          </a:xfrm>
          <a:prstGeom prst="star5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5-Point Star 11"/>
          <p:cNvSpPr/>
          <p:nvPr/>
        </p:nvSpPr>
        <p:spPr>
          <a:xfrm>
            <a:off x="7696200" y="4114800"/>
            <a:ext cx="914400" cy="914400"/>
          </a:xfrm>
          <a:prstGeom prst="star5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5-Point Star 12"/>
          <p:cNvSpPr/>
          <p:nvPr/>
        </p:nvSpPr>
        <p:spPr>
          <a:xfrm>
            <a:off x="152400" y="6096000"/>
            <a:ext cx="533400" cy="609600"/>
          </a:xfrm>
          <a:prstGeom prst="star5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5-Point Star 14"/>
          <p:cNvSpPr/>
          <p:nvPr/>
        </p:nvSpPr>
        <p:spPr>
          <a:xfrm>
            <a:off x="228600" y="2590800"/>
            <a:ext cx="533400" cy="609600"/>
          </a:xfrm>
          <a:prstGeom prst="star5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5-Point Star 15"/>
          <p:cNvSpPr/>
          <p:nvPr/>
        </p:nvSpPr>
        <p:spPr>
          <a:xfrm>
            <a:off x="0" y="4495800"/>
            <a:ext cx="533400" cy="609600"/>
          </a:xfrm>
          <a:prstGeom prst="star5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5-Point Star 16"/>
          <p:cNvSpPr/>
          <p:nvPr/>
        </p:nvSpPr>
        <p:spPr>
          <a:xfrm>
            <a:off x="1752600" y="3886200"/>
            <a:ext cx="533400" cy="609600"/>
          </a:xfrm>
          <a:prstGeom prst="star5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5-Point Star 17"/>
          <p:cNvSpPr/>
          <p:nvPr/>
        </p:nvSpPr>
        <p:spPr>
          <a:xfrm>
            <a:off x="1676400" y="5791200"/>
            <a:ext cx="533400" cy="609600"/>
          </a:xfrm>
          <a:prstGeom prst="star5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5-Point Star 18"/>
          <p:cNvSpPr/>
          <p:nvPr/>
        </p:nvSpPr>
        <p:spPr>
          <a:xfrm>
            <a:off x="8610600" y="6019800"/>
            <a:ext cx="533400" cy="609600"/>
          </a:xfrm>
          <a:prstGeom prst="star5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5-Point Star 19"/>
          <p:cNvSpPr/>
          <p:nvPr/>
        </p:nvSpPr>
        <p:spPr>
          <a:xfrm>
            <a:off x="7162800" y="6019800"/>
            <a:ext cx="533400" cy="609600"/>
          </a:xfrm>
          <a:prstGeom prst="star5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5-Point Star 20"/>
          <p:cNvSpPr/>
          <p:nvPr/>
        </p:nvSpPr>
        <p:spPr>
          <a:xfrm>
            <a:off x="7010400" y="3810000"/>
            <a:ext cx="533400" cy="609600"/>
          </a:xfrm>
          <a:prstGeom prst="star5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5-Point Star 21"/>
          <p:cNvSpPr/>
          <p:nvPr/>
        </p:nvSpPr>
        <p:spPr>
          <a:xfrm>
            <a:off x="8610600" y="2590800"/>
            <a:ext cx="533400" cy="609600"/>
          </a:xfrm>
          <a:prstGeom prst="star5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1" grpId="0" animBg="1"/>
      <p:bldP spid="12" grpId="0" animBg="1"/>
      <p:bldP spid="15" grpId="0" animBg="1"/>
      <p:bldP spid="18" grpId="0" animBg="1"/>
      <p:bldP spid="20" grpId="0" animBg="1"/>
      <p:bldP spid="22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2438400"/>
          </a:xfrm>
        </p:spPr>
        <p:txBody>
          <a:bodyPr>
            <a:noAutofit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sz="4400" dirty="0" smtClean="0">
                <a:solidFill>
                  <a:srgbClr val="FFFF00"/>
                </a:solidFill>
              </a:rPr>
              <a:t>What is to be expected from GOOD mentoring?</a:t>
            </a:r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52400" y="1676400"/>
            <a:ext cx="8991600" cy="5181600"/>
          </a:xfrm>
        </p:spPr>
        <p:txBody>
          <a:bodyPr>
            <a:noAutofit/>
          </a:bodyPr>
          <a:lstStyle/>
          <a:p>
            <a:pPr algn="l"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 sz="4000" dirty="0" smtClean="0"/>
              <a:t>Mentoring flourishes behavioral, motivational and career outcomes</a:t>
            </a:r>
          </a:p>
          <a:p>
            <a:pPr algn="l"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 sz="4000" dirty="0" smtClean="0"/>
              <a:t> It is an effective way of helping people</a:t>
            </a:r>
            <a:br>
              <a:rPr lang="en-US" sz="4000" dirty="0" smtClean="0"/>
            </a:br>
            <a:r>
              <a:rPr lang="en-US" sz="4000" dirty="0" smtClean="0"/>
              <a:t>to progress in their careers. </a:t>
            </a:r>
          </a:p>
          <a:p>
            <a:pPr algn="l">
              <a:lnSpc>
                <a:spcPct val="150000"/>
              </a:lnSpc>
              <a:buClr>
                <a:srgbClr val="FFFF00"/>
              </a:buClr>
              <a:buFont typeface="Wingdings" pitchFamily="2" charset="2"/>
              <a:buChar char="Ø"/>
            </a:pP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52400" y="0"/>
            <a:ext cx="8915400" cy="914400"/>
          </a:xfrm>
        </p:spPr>
        <p:txBody>
          <a:bodyPr>
            <a:normAutofit/>
          </a:bodyPr>
          <a:lstStyle/>
          <a:p>
            <a:pPr algn="ctr"/>
            <a:r>
              <a:rPr lang="en-US" sz="4400" dirty="0" smtClean="0">
                <a:solidFill>
                  <a:srgbClr val="FFFF00"/>
                </a:solidFill>
              </a:rPr>
              <a:t>Characteristics of  GOOD mentoring </a:t>
            </a:r>
            <a:endParaRPr lang="en-US" sz="4400" dirty="0">
              <a:solidFill>
                <a:srgbClr val="FFFF00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228600" y="990600"/>
            <a:ext cx="8915400" cy="5715000"/>
          </a:xfrm>
        </p:spPr>
        <p:txBody>
          <a:bodyPr>
            <a:noAutofit/>
          </a:bodyPr>
          <a:lstStyle/>
          <a:p>
            <a:pPr algn="l">
              <a:lnSpc>
                <a:spcPct val="160000"/>
              </a:lnSpc>
            </a:pPr>
            <a:r>
              <a:rPr lang="en-US" sz="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Establish an open 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communication system with 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utual feedback</a:t>
            </a:r>
            <a:endParaRPr lang="en-US" sz="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>
              <a:lnSpc>
                <a:spcPct val="160000"/>
              </a:lnSpc>
            </a:pPr>
            <a:r>
              <a:rPr lang="en-US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Set standards, goals, and expectations</a:t>
            </a:r>
          </a:p>
          <a:p>
            <a:pPr algn="l">
              <a:lnSpc>
                <a:spcPct val="160000"/>
              </a:lnSpc>
            </a:pPr>
            <a:r>
              <a:rPr lang="en-US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Establish trust</a:t>
            </a:r>
          </a:p>
          <a:p>
            <a:pPr algn="l">
              <a:lnSpc>
                <a:spcPct val="160000"/>
              </a:lnSpc>
            </a:pPr>
            <a:r>
              <a:rPr lang="en-US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Care for and enjoy each other</a:t>
            </a:r>
          </a:p>
          <a:p>
            <a:pPr algn="l">
              <a:lnSpc>
                <a:spcPct val="160000"/>
              </a:lnSpc>
            </a:pPr>
            <a:r>
              <a:rPr lang="en-US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 </a:t>
            </a: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Allow mistakes</a:t>
            </a:r>
          </a:p>
          <a:p>
            <a:pPr algn="l"/>
            <a:r>
              <a:rPr lang="en-US" sz="1800" dirty="0" smtClean="0">
                <a:solidFill>
                  <a:schemeClr val="bg1"/>
                </a:solidFill>
              </a:rPr>
              <a:t>(Allen &amp; Poteet, 1999).</a:t>
            </a:r>
            <a:endParaRPr lang="en-US" sz="18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533400" y="228600"/>
            <a:ext cx="8382000" cy="1371600"/>
          </a:xfrm>
        </p:spPr>
        <p:txBody>
          <a:bodyPr>
            <a:normAutofit/>
          </a:bodyPr>
          <a:lstStyle/>
          <a:p>
            <a:pPr algn="l"/>
            <a:r>
              <a:rPr lang="en-US" sz="4400" dirty="0" smtClean="0">
                <a:solidFill>
                  <a:srgbClr val="FFFF00"/>
                </a:solidFill>
              </a:rPr>
              <a:t>What is to be expected from a GOOD mentoring?</a:t>
            </a:r>
            <a:r>
              <a:rPr lang="en-US" sz="4400" dirty="0" smtClean="0"/>
              <a:t>  </a:t>
            </a:r>
            <a:r>
              <a:rPr lang="en-US" sz="4400" dirty="0" smtClean="0">
                <a:solidFill>
                  <a:srgbClr val="FFFF00"/>
                </a:solidFill>
              </a:rPr>
              <a:t>Cont:</a:t>
            </a:r>
            <a:endParaRPr lang="en-US" sz="44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235527" y="1905000"/>
            <a:ext cx="8915400" cy="4191000"/>
          </a:xfrm>
        </p:spPr>
        <p:txBody>
          <a:bodyPr>
            <a:normAutofit/>
          </a:bodyPr>
          <a:lstStyle/>
          <a:p>
            <a:pPr algn="l"/>
            <a:r>
              <a:rPr lang="en-US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Participate willingly</a:t>
            </a:r>
          </a:p>
          <a:p>
            <a:pPr algn="l"/>
            <a:r>
              <a:rPr lang="en-US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7. 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Demonstrate flexibility</a:t>
            </a:r>
          </a:p>
          <a:p>
            <a:pPr algn="l"/>
            <a:r>
              <a:rPr lang="en-US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8. 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Consider constraints to mentoring</a:t>
            </a:r>
          </a:p>
          <a:p>
            <a:pPr algn="l"/>
            <a:r>
              <a:rPr lang="en-US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9. 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Learn from others</a:t>
            </a:r>
          </a:p>
          <a:p>
            <a:pPr algn="l"/>
            <a:r>
              <a:rPr lang="en-US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10. 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Work on common tasks</a:t>
            </a:r>
          </a:p>
          <a:p>
            <a:pPr algn="l"/>
            <a:r>
              <a:rPr lang="en-US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11. 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 open and comfortable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M-TEC\Desktop\mentor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533400" y="0"/>
            <a:ext cx="7851648" cy="91440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SUMMARY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0" y="838200"/>
            <a:ext cx="9144000" cy="5715000"/>
          </a:xfrm>
        </p:spPr>
        <p:txBody>
          <a:bodyPr>
            <a:normAutofit fontScale="92500" lnSpcReduction="20000"/>
          </a:bodyPr>
          <a:lstStyle/>
          <a:p>
            <a:pPr algn="l"/>
            <a:endParaRPr lang="en-US" dirty="0" smtClean="0"/>
          </a:p>
          <a:p>
            <a:pPr algn="ctr"/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AS A </a:t>
            </a:r>
            <a:r>
              <a:rPr lang="en-US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MENTOR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 YOU SHOUD HAVE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 </a:t>
            </a:r>
          </a:p>
          <a:p>
            <a:pPr algn="l"/>
            <a:r>
              <a:rPr lang="en-US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desire 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help – you should be willing to spend time helping someone else, and remain positive throughout.</a:t>
            </a:r>
          </a:p>
          <a:p>
            <a:pPr algn="l"/>
            <a:r>
              <a:rPr lang="en-US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ability to challenge </a:t>
            </a: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mentee in a non-threatening way.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Provide Feedback</a:t>
            </a:r>
            <a:r>
              <a:rPr lang="en-US" sz="36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algn="l"/>
            <a:endParaRPr lang="en-US" dirty="0" smtClean="0">
              <a:latin typeface="Aharoni" pitchFamily="2" charset="-79"/>
              <a:cs typeface="Aharoni" pitchFamily="2" charset="-79"/>
            </a:endParaRPr>
          </a:p>
          <a:p>
            <a:pPr algn="ctr"/>
            <a:r>
              <a:rPr lang="en-US" sz="3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AS A </a:t>
            </a:r>
            <a:r>
              <a:rPr lang="en-US" sz="39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MENTEE</a:t>
            </a:r>
            <a:r>
              <a:rPr lang="en-US" sz="3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 YOU SHOULD HAVE </a:t>
            </a:r>
          </a:p>
          <a:p>
            <a:pPr algn="l"/>
            <a:r>
              <a:rPr lang="en-US" sz="39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Motivation</a:t>
            </a:r>
            <a:r>
              <a:rPr lang="en-US" sz="39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continue developing and growing and </a:t>
            </a:r>
            <a:r>
              <a:rPr lang="en-US" sz="3900" dirty="0" smtClean="0"/>
              <a:t> </a:t>
            </a:r>
            <a:r>
              <a:rPr lang="en-US" sz="39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Listen actively </a:t>
            </a:r>
            <a:endParaRPr lang="en-US" sz="3900" b="1" dirty="0" smtClean="0"/>
          </a:p>
          <a:p>
            <a:pPr algn="l"/>
            <a:r>
              <a:rPr lang="en-US" dirty="0" smtClean="0"/>
              <a:t> </a:t>
            </a:r>
          </a:p>
          <a:p>
            <a:pPr algn="l"/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endParaRPr lang="en-US" dirty="0" smtClean="0"/>
          </a:p>
          <a:p>
            <a:pPr algn="l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838200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>
                <a:solidFill>
                  <a:srgbClr val="FFFF00"/>
                </a:solidFill>
              </a:rPr>
              <a:t>FOR YOUR READING </a:t>
            </a:r>
            <a:endParaRPr lang="en-US" sz="3600" dirty="0">
              <a:solidFill>
                <a:srgbClr val="FFFF00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0" y="1600200"/>
            <a:ext cx="9144000" cy="5257800"/>
          </a:xfrm>
        </p:spPr>
        <p:txBody>
          <a:bodyPr>
            <a:noAutofit/>
          </a:bodyPr>
          <a:lstStyle/>
          <a:p>
            <a:pPr algn="l"/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Mentee's Guide: </a:t>
            </a:r>
          </a:p>
          <a:p>
            <a:pPr algn="l"/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Making Mentoring Work for You </a:t>
            </a:r>
          </a:p>
          <a:p>
            <a:pPr algn="l"/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 action="ppaction://hlinkfile"/>
              </a:rPr>
              <a:t>Lois J. Zachary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l"/>
            <a:endParaRPr lang="en-US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endParaRPr lang="en-US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endParaRPr lang="en-US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endParaRPr lang="en-US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endParaRPr lang="en-US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http://www.lumhs.edu.pk/jlumhs/Vol09No03/pdfs/v9n3ra01.pdf</a:t>
            </a:r>
          </a:p>
          <a:p>
            <a:pPr algn="l"/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 action="ppaction://hlinkfile"/>
              </a:rPr>
              <a:t>Dr. Kamran Sattar</a:t>
            </a:r>
          </a:p>
          <a:p>
            <a:pPr algn="l"/>
            <a:endParaRPr lang="en-US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hlinkClick r:id="rId2" action="ppaction://hlinkfile"/>
            </a:endParaRPr>
          </a:p>
        </p:txBody>
      </p:sp>
      <p:pic>
        <p:nvPicPr>
          <p:cNvPr id="2050" name="Picture 2" descr="C:\Users\vista\Pictures\boodk , mentee's guid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77000" y="990600"/>
            <a:ext cx="1828800" cy="1828800"/>
          </a:xfrm>
          <a:prstGeom prst="rect">
            <a:avLst/>
          </a:prstGeom>
          <a:noFill/>
        </p:spPr>
      </p:pic>
      <p:pic>
        <p:nvPicPr>
          <p:cNvPr id="1026" name="Picture 2" descr="C:\Users\Kamran\Desktop\cover-jlumh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00800" y="3505200"/>
            <a:ext cx="1905000" cy="20097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533400" y="152400"/>
            <a:ext cx="7851648" cy="990600"/>
          </a:xfrm>
        </p:spPr>
        <p:txBody>
          <a:bodyPr>
            <a:normAutofit/>
          </a:bodyPr>
          <a:lstStyle/>
          <a:p>
            <a:pPr algn="l"/>
            <a:r>
              <a:rPr lang="en-US" dirty="0" smtClean="0">
                <a:solidFill>
                  <a:schemeClr val="tx1"/>
                </a:solidFill>
              </a:rPr>
              <a:t>References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52400" y="1371600"/>
            <a:ext cx="8839200" cy="5486400"/>
          </a:xfrm>
        </p:spPr>
        <p:txBody>
          <a:bodyPr>
            <a:noAutofit/>
          </a:bodyPr>
          <a:lstStyle/>
          <a:p>
            <a:pPr algn="l">
              <a:buFont typeface="Wingdings" pitchFamily="2" charset="2"/>
              <a:buChar char="v"/>
            </a:pPr>
            <a:r>
              <a:rPr lang="en-US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Kamran Sattar</a:t>
            </a:r>
          </a:p>
          <a:p>
            <a:pPr algn="l"/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http://www.lumhs.edu.pk/jlumhs/Vol09No03/pdfs/v9n3ra01.pdf</a:t>
            </a:r>
            <a:endParaRPr lang="en-US" sz="2000" dirty="0" smtClean="0"/>
          </a:p>
          <a:p>
            <a:pPr algn="l">
              <a:buFont typeface="Wingdings" pitchFamily="2" charset="2"/>
              <a:buChar char="v"/>
            </a:pPr>
            <a:r>
              <a:rPr lang="en-US" sz="2000" dirty="0" err="1" smtClean="0"/>
              <a:t>Sackett</a:t>
            </a:r>
            <a:r>
              <a:rPr lang="en-US" sz="2000" dirty="0" smtClean="0"/>
              <a:t> DL. On the determinants of academic</a:t>
            </a:r>
          </a:p>
          <a:p>
            <a:pPr algn="l"/>
            <a:r>
              <a:rPr lang="en-US" sz="2000" dirty="0" smtClean="0"/>
              <a:t>success as a clinician-scientist. </a:t>
            </a:r>
            <a:r>
              <a:rPr lang="en-US" sz="2000" dirty="0" err="1" smtClean="0"/>
              <a:t>Clin</a:t>
            </a:r>
            <a:r>
              <a:rPr lang="en-US" sz="2000" dirty="0" smtClean="0"/>
              <a:t> Invest Med.</a:t>
            </a:r>
          </a:p>
          <a:p>
            <a:pPr algn="l"/>
            <a:r>
              <a:rPr lang="en-US" sz="2000" dirty="0" smtClean="0"/>
              <a:t>2001;24:94-100.</a:t>
            </a:r>
          </a:p>
          <a:p>
            <a:pPr algn="l">
              <a:buFont typeface="Wingdings" pitchFamily="2" charset="2"/>
              <a:buChar char="v"/>
            </a:pPr>
            <a:r>
              <a:rPr lang="en-US" sz="2000" dirty="0" smtClean="0"/>
              <a:t>Larson EB. Academic mentorship: an important</a:t>
            </a:r>
          </a:p>
          <a:p>
            <a:pPr algn="l"/>
            <a:r>
              <a:rPr lang="en-US" sz="2000" dirty="0" smtClean="0"/>
              <a:t>ingredient for our survival. J Gen Intern Med.</a:t>
            </a:r>
          </a:p>
          <a:p>
            <a:pPr algn="l"/>
            <a:r>
              <a:rPr lang="en-US" sz="2000" dirty="0" smtClean="0"/>
              <a:t>1992;7:255. </a:t>
            </a:r>
          </a:p>
          <a:p>
            <a:pPr algn="l">
              <a:buFont typeface="Wingdings" pitchFamily="2" charset="2"/>
              <a:buChar char="v"/>
            </a:pPr>
            <a:r>
              <a:rPr lang="en-US" sz="2000" dirty="0" smtClean="0"/>
              <a:t>Triple Creek Associates, Inc. (2007) Mentoring guide for mentees, second edition. Retrieved December 27, 2009,</a:t>
            </a:r>
            <a:br>
              <a:rPr lang="en-US" sz="2000" dirty="0" smtClean="0"/>
            </a:br>
            <a:r>
              <a:rPr lang="en-US" sz="2000" dirty="0" smtClean="0"/>
              <a:t>from </a:t>
            </a:r>
            <a:r>
              <a:rPr lang="en-US" sz="2000" dirty="0" smtClean="0">
                <a:hlinkClick r:id="rId2"/>
              </a:rPr>
              <a:t>http://www.3creek.com/resources/booklets/MenteeGuide.pdf</a:t>
            </a:r>
            <a:endParaRPr lang="en-US" sz="2000" dirty="0" smtClean="0"/>
          </a:p>
          <a:p>
            <a:pPr algn="l">
              <a:buFont typeface="Wingdings" pitchFamily="2" charset="2"/>
              <a:buChar char="v"/>
            </a:pPr>
            <a:r>
              <a:rPr lang="en-US" sz="2000" dirty="0" smtClean="0"/>
              <a:t>Allen, T. D., &amp; Poteet, M. L. (1999). Developing effective mentoring relationships: Strategies from the mentor’s</a:t>
            </a:r>
            <a:br>
              <a:rPr lang="en-US" sz="2000" dirty="0" smtClean="0"/>
            </a:br>
            <a:r>
              <a:rPr lang="en-US" sz="2000" dirty="0" smtClean="0"/>
              <a:t>viewpoint. The Career Development Quarterly, 48, 59-73.</a:t>
            </a:r>
          </a:p>
          <a:p>
            <a:pPr algn="l">
              <a:buFont typeface="Wingdings" pitchFamily="2" charset="2"/>
              <a:buChar char="v"/>
            </a:pPr>
            <a:r>
              <a:rPr lang="en-US" sz="2000" b="1" dirty="0" smtClean="0"/>
              <a:t>Judi Clements YouTube good coach vs. bad coach </a:t>
            </a:r>
            <a:endParaRPr lang="en-US" sz="2000" dirty="0" smtClean="0"/>
          </a:p>
          <a:p>
            <a:pPr algn="l"/>
            <a:endParaRPr lang="en-US" sz="2400" dirty="0" smtClean="0"/>
          </a:p>
          <a:p>
            <a:pPr algn="l"/>
            <a:endParaRPr lang="en-US" sz="2400" dirty="0" smtClean="0"/>
          </a:p>
          <a:p>
            <a:pPr algn="l"/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M-TEC\Desktop\m 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629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905000"/>
          </a:xfrm>
        </p:spPr>
        <p:txBody>
          <a:bodyPr>
            <a:noAutofit/>
          </a:bodyPr>
          <a:lstStyle/>
          <a:p>
            <a:pPr algn="ctr"/>
            <a:r>
              <a:rPr lang="en-US" sz="6000" dirty="0" smtClean="0">
                <a:solidFill>
                  <a:schemeClr val="tx1"/>
                </a:solidFill>
              </a:rPr>
              <a:t/>
            </a:r>
            <a:br>
              <a:rPr lang="en-US" sz="6000" dirty="0" smtClean="0">
                <a:solidFill>
                  <a:schemeClr val="tx1"/>
                </a:solidFill>
              </a:rPr>
            </a:br>
            <a:r>
              <a:rPr lang="en-US" sz="4400" dirty="0" smtClean="0">
                <a:solidFill>
                  <a:srgbClr val="FFFF00"/>
                </a:solidFill>
              </a:rPr>
              <a:t>Objectives</a:t>
            </a:r>
            <a:r>
              <a:rPr lang="en-US" sz="4000" dirty="0" smtClean="0">
                <a:solidFill>
                  <a:schemeClr val="tx1"/>
                </a:solidFill>
              </a:rPr>
              <a:t/>
            </a:r>
            <a:br>
              <a:rPr lang="en-US" sz="4000" dirty="0" smtClean="0">
                <a:solidFill>
                  <a:schemeClr val="tx1"/>
                </a:solidFill>
              </a:rPr>
            </a:br>
            <a:r>
              <a:rPr lang="en-US" sz="4000" dirty="0" smtClean="0">
                <a:solidFill>
                  <a:schemeClr val="tx1"/>
                </a:solidFill>
              </a:rPr>
              <a:t>S</a:t>
            </a:r>
            <a:r>
              <a:rPr lang="en-US" sz="3200" dirty="0" smtClean="0">
                <a:solidFill>
                  <a:schemeClr val="tx1"/>
                </a:solidFill>
              </a:rPr>
              <a:t>tudents should be able to  understand and describe; </a:t>
            </a:r>
            <a:r>
              <a:rPr lang="en-US" sz="6000" dirty="0" smtClean="0">
                <a:solidFill>
                  <a:schemeClr val="tx1"/>
                </a:solidFill>
              </a:rPr>
              <a:t/>
            </a:r>
            <a:br>
              <a:rPr lang="en-US" sz="6000" dirty="0" smtClean="0">
                <a:solidFill>
                  <a:schemeClr val="tx1"/>
                </a:solidFill>
              </a:rPr>
            </a:b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0" y="1905000"/>
            <a:ext cx="9144000" cy="4953000"/>
          </a:xfrm>
        </p:spPr>
        <p:txBody>
          <a:bodyPr>
            <a:noAutofit/>
          </a:bodyPr>
          <a:lstStyle/>
          <a:p>
            <a:pPr lvl="1" algn="l">
              <a:lnSpc>
                <a:spcPct val="20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concept of Mentoring.</a:t>
            </a:r>
          </a:p>
          <a:p>
            <a:pPr lvl="1" algn="l">
              <a:lnSpc>
                <a:spcPct val="20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roles of Mentor and Mentee.</a:t>
            </a:r>
          </a:p>
          <a:p>
            <a:pPr lvl="1" algn="l">
              <a:lnSpc>
                <a:spcPct val="20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is to be expected from  Mentoring?</a:t>
            </a:r>
          </a:p>
          <a:p>
            <a:pPr lvl="1" algn="l">
              <a:lnSpc>
                <a:spcPct val="200000"/>
              </a:lnSpc>
              <a:buClr>
                <a:srgbClr val="FFFF00"/>
              </a:buClr>
              <a:buFont typeface="Wingdings" pitchFamily="2" charset="2"/>
              <a:buChar char="Ø"/>
            </a:pPr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Professionalism through Mentoring.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0" y="27709"/>
            <a:ext cx="9144000" cy="990600"/>
          </a:xfrm>
        </p:spPr>
        <p:txBody>
          <a:bodyPr>
            <a:normAutofit/>
          </a:bodyPr>
          <a:lstStyle/>
          <a:p>
            <a:pPr algn="ctr"/>
            <a:r>
              <a:rPr lang="en-US" sz="4400" dirty="0" smtClean="0">
                <a:solidFill>
                  <a:srgbClr val="FFFF00"/>
                </a:solidFill>
              </a:rPr>
              <a:t>What is MENTORING ?</a:t>
            </a:r>
            <a:endParaRPr lang="en-US" sz="4400" dirty="0">
              <a:solidFill>
                <a:srgbClr val="FFFF00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52400" y="1905000"/>
            <a:ext cx="8763000" cy="4953000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“It is a professional </a:t>
            </a:r>
            <a:r>
              <a:rPr lang="en-US" sz="4000" b="1" i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relationship</a:t>
            </a:r>
            <a:r>
              <a:rPr lang="en-US" sz="40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built within an organization that is intended to target and focus the </a:t>
            </a:r>
            <a:r>
              <a:rPr lang="en-US" sz="4000" b="1" i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training</a:t>
            </a:r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individuals”</a:t>
            </a:r>
            <a:endParaRPr lang="en-US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0" y="6927"/>
            <a:ext cx="9144000" cy="151707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rgbClr val="FFFF00"/>
                </a:solidFill>
              </a:rPr>
              <a:t/>
            </a:r>
            <a:br>
              <a:rPr lang="en-US" dirty="0" smtClean="0">
                <a:solidFill>
                  <a:srgbClr val="FFFF00"/>
                </a:solidFill>
              </a:rPr>
            </a:br>
            <a:r>
              <a:rPr lang="en-US" dirty="0" smtClean="0">
                <a:solidFill>
                  <a:srgbClr val="FFFF00"/>
                </a:solidFill>
              </a:rPr>
              <a:t/>
            </a:r>
            <a:br>
              <a:rPr lang="en-US" dirty="0" smtClean="0">
                <a:solidFill>
                  <a:srgbClr val="FFFF00"/>
                </a:solidFill>
              </a:rPr>
            </a:br>
            <a:r>
              <a:rPr lang="en-US" dirty="0" smtClean="0">
                <a:solidFill>
                  <a:srgbClr val="FFFF00"/>
                </a:solidFill>
              </a:rPr>
              <a:t/>
            </a:r>
            <a:br>
              <a:rPr lang="en-US" dirty="0" smtClean="0">
                <a:solidFill>
                  <a:srgbClr val="FFFF00"/>
                </a:solidFill>
              </a:rPr>
            </a:br>
            <a:r>
              <a:rPr lang="en-US" sz="4900" dirty="0" smtClean="0">
                <a:solidFill>
                  <a:srgbClr val="FFFF00"/>
                </a:solidFill>
              </a:rPr>
              <a:t>What is MENTORING ? </a:t>
            </a:r>
            <a:br>
              <a:rPr lang="en-US" sz="4900" dirty="0" smtClean="0">
                <a:solidFill>
                  <a:srgbClr val="FFFF00"/>
                </a:solidFill>
              </a:rPr>
            </a:br>
            <a:r>
              <a:rPr lang="en-US" sz="4900" dirty="0" smtClean="0">
                <a:solidFill>
                  <a:srgbClr val="FFFF00"/>
                </a:solidFill>
              </a:rPr>
              <a:t>Cont:</a:t>
            </a:r>
            <a:endParaRPr lang="en-US" sz="4900" dirty="0">
              <a:solidFill>
                <a:srgbClr val="FFFF00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0" y="1905000"/>
            <a:ext cx="9144000" cy="3810000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"Mentoring is to support and encourage people to manage their own learning in order that they may maximise their </a:t>
            </a:r>
            <a:r>
              <a:rPr lang="en-US" sz="32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potential</a:t>
            </a:r>
            <a:r>
              <a:rPr lang="en-US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develop their </a:t>
            </a:r>
            <a:r>
              <a:rPr lang="en-US" sz="32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skills</a:t>
            </a:r>
            <a:r>
              <a:rPr lang="en-US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improve their </a:t>
            </a:r>
            <a:r>
              <a:rPr lang="en-US" sz="32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performance</a:t>
            </a:r>
            <a:r>
              <a:rPr lang="en-US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 become the person they want to be.”</a:t>
            </a:r>
          </a:p>
          <a:p>
            <a:pPr algn="ctr"/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Eric Parsloe, 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Oxford School of Coaching &amp; Mentoring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09600" y="-34636"/>
            <a:ext cx="7851648" cy="1406236"/>
          </a:xfrm>
        </p:spPr>
        <p:txBody>
          <a:bodyPr>
            <a:normAutofit/>
          </a:bodyPr>
          <a:lstStyle/>
          <a:p>
            <a:pPr algn="ctr"/>
            <a:r>
              <a:rPr lang="en-US" sz="4400" dirty="0" smtClean="0">
                <a:solidFill>
                  <a:srgbClr val="FFFF00"/>
                </a:solidFill>
              </a:rPr>
              <a:t>What is MENTORING ? </a:t>
            </a:r>
            <a:br>
              <a:rPr lang="en-US" sz="4400" dirty="0" smtClean="0">
                <a:solidFill>
                  <a:srgbClr val="FFFF00"/>
                </a:solidFill>
              </a:rPr>
            </a:br>
            <a:r>
              <a:rPr lang="en-US" sz="4400" dirty="0" smtClean="0">
                <a:solidFill>
                  <a:srgbClr val="FFFF00"/>
                </a:solidFill>
              </a:rPr>
              <a:t>Cont:</a:t>
            </a:r>
            <a:endParaRPr lang="en-US" sz="44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228600" y="1524000"/>
            <a:ext cx="8915400" cy="5334000"/>
          </a:xfrm>
        </p:spPr>
        <p:txBody>
          <a:bodyPr>
            <a:normAutofit/>
          </a:bodyPr>
          <a:lstStyle/>
          <a:p>
            <a:pPr marL="571500" indent="-571500" algn="just">
              <a:buFont typeface="Wingdings" panose="05000000000000000000" pitchFamily="2" charset="2"/>
              <a:buChar char="Ø"/>
            </a:pP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 is a relationship that involves interaction between two people ( mentor and mentee) normally working in a similar field or sharing similar experiences .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[1]</a:t>
            </a:r>
          </a:p>
          <a:p>
            <a:pPr marL="571500" indent="-571500" algn="just">
              <a:buFont typeface="Wingdings" panose="05000000000000000000" pitchFamily="2" charset="2"/>
              <a:buChar char="Ø"/>
            </a:pPr>
            <a:r>
              <a:rPr lang="en-US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Significant benefits are associated with mentorship. Effective mentorship  is crucial to career success in academic medicine</a:t>
            </a:r>
            <a:r>
              <a:rPr lang="en-US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[2,3] </a:t>
            </a:r>
            <a:endParaRPr lang="en-US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533400" y="-27709"/>
            <a:ext cx="7851648" cy="29718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sz="4900" dirty="0" smtClean="0">
                <a:solidFill>
                  <a:srgbClr val="FFFF00"/>
                </a:solidFill>
              </a:rPr>
              <a:t>MENTORING </a:t>
            </a:r>
            <a:r>
              <a:rPr lang="en-US" sz="4000" dirty="0" smtClean="0">
                <a:solidFill>
                  <a:schemeClr val="tx1"/>
                </a:solidFill>
              </a:rPr>
              <a:t/>
            </a:r>
            <a:br>
              <a:rPr lang="en-US" sz="4000" dirty="0" smtClean="0">
                <a:solidFill>
                  <a:schemeClr val="tx1"/>
                </a:solidFill>
              </a:rPr>
            </a:br>
            <a:r>
              <a:rPr lang="en-US" sz="4000" dirty="0" smtClean="0">
                <a:solidFill>
                  <a:schemeClr val="tx1"/>
                </a:solidFill>
              </a:rPr>
              <a:t> </a:t>
            </a:r>
            <a:r>
              <a:rPr lang="en-US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CAREER DEVELOPMENT TOOL</a:t>
            </a:r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0" y="2362200"/>
            <a:ext cx="9144000" cy="4495800"/>
          </a:xfrm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1026" name="Picture 2" descr="C:\Users\Dr. Kamran\Pictures\mentoring 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10400" y="5105400"/>
            <a:ext cx="2133600" cy="1752600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0" y="1981200"/>
            <a:ext cx="91440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FFFF00"/>
              </a:buClr>
              <a:buFont typeface="Wingdings" pitchFamily="2" charset="2"/>
              <a:buChar char="Ø"/>
            </a:pPr>
            <a:r>
              <a:rPr lang="en-US" sz="4000" dirty="0" smtClean="0"/>
              <a:t>Do you want to build a  career ? </a:t>
            </a:r>
          </a:p>
          <a:p>
            <a:pPr marL="571500" indent="-571500" algn="just">
              <a:buClr>
                <a:srgbClr val="FFFF00"/>
              </a:buClr>
              <a:buFont typeface="Wingdings" panose="05000000000000000000" pitchFamily="2" charset="2"/>
              <a:buChar char="Ø"/>
            </a:pPr>
            <a:r>
              <a:rPr lang="en-US" sz="4000" dirty="0" smtClean="0"/>
              <a:t>Do you want to develop your  skills and help others learn, grow, and improve their skills? </a:t>
            </a:r>
          </a:p>
          <a:p>
            <a:pPr algn="just">
              <a:buClr>
                <a:srgbClr val="FFFF00"/>
              </a:buClr>
              <a:buFont typeface="Wingdings" pitchFamily="2" charset="2"/>
              <a:buChar char="Ø"/>
            </a:pPr>
            <a:r>
              <a:rPr lang="en-US" sz="4000" dirty="0" smtClean="0"/>
              <a:t>Would you like to have someone help you do these things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152400"/>
            <a:ext cx="7086600" cy="1219200"/>
          </a:xfrm>
        </p:spPr>
        <p:txBody>
          <a:bodyPr>
            <a:normAutofit/>
          </a:bodyPr>
          <a:lstStyle/>
          <a:p>
            <a:pPr algn="ctr"/>
            <a:r>
              <a:rPr lang="en-US" sz="6000" dirty="0" smtClean="0">
                <a:solidFill>
                  <a:srgbClr val="FFFF00"/>
                </a:solidFill>
              </a:rPr>
              <a:t>    </a:t>
            </a:r>
            <a:r>
              <a:rPr lang="en-US" sz="4400" dirty="0" smtClean="0">
                <a:solidFill>
                  <a:srgbClr val="FFFF00"/>
                </a:solidFill>
              </a:rPr>
              <a:t>An Exercise </a:t>
            </a:r>
            <a:endParaRPr lang="en-US" sz="4400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0" y="1371600"/>
            <a:ext cx="9144000" cy="5486400"/>
          </a:xfrm>
        </p:spPr>
        <p:txBody>
          <a:bodyPr>
            <a:normAutofit/>
          </a:bodyPr>
          <a:lstStyle/>
          <a:p>
            <a:pPr algn="ctr"/>
            <a:r>
              <a:rPr lang="en-US" sz="7200" dirty="0" smtClean="0"/>
              <a:t>Please write a </a:t>
            </a:r>
            <a:r>
              <a:rPr lang="en-US" sz="7200" i="1" u="sng" dirty="0" smtClean="0"/>
              <a:t>“one sentence” </a:t>
            </a:r>
            <a:r>
              <a:rPr lang="en-US" sz="7200" dirty="0" smtClean="0"/>
              <a:t>definition of MENTORING </a:t>
            </a:r>
            <a:endParaRPr lang="en-US" sz="7200" dirty="0"/>
          </a:p>
        </p:txBody>
      </p:sp>
      <p:pic>
        <p:nvPicPr>
          <p:cNvPr id="5122" name="Picture 2" descr="C:\Users\Dr. Kamran\Pictures\writtin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4648200"/>
            <a:ext cx="4419600" cy="2019300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863</TotalTime>
  <Words>752</Words>
  <Application>Microsoft Office PowerPoint</Application>
  <PresentationFormat>On-screen Show (4:3)</PresentationFormat>
  <Paragraphs>189</Paragraphs>
  <Slides>33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Flow</vt:lpstr>
      <vt:lpstr>Slide 1</vt:lpstr>
      <vt:lpstr>Slide 2</vt:lpstr>
      <vt:lpstr>Slide 3</vt:lpstr>
      <vt:lpstr> Objectives Students should be able to  understand and describe;  </vt:lpstr>
      <vt:lpstr>What is MENTORING ?</vt:lpstr>
      <vt:lpstr>   What is MENTORING ?  Cont:</vt:lpstr>
      <vt:lpstr>What is MENTORING ?  Cont:</vt:lpstr>
      <vt:lpstr>  MENTORING   A CAREER DEVELOPMENT TOOL  </vt:lpstr>
      <vt:lpstr>    An Exercise </vt:lpstr>
      <vt:lpstr>Good mentoring </vt:lpstr>
      <vt:lpstr>Who is involved?</vt:lpstr>
      <vt:lpstr>        Teacher        Advisor          Role model         Friend           </vt:lpstr>
      <vt:lpstr>Who is a MENTOR ? Cont:</vt:lpstr>
      <vt:lpstr>Slide 14</vt:lpstr>
      <vt:lpstr>Who is to be expected from a   MENTOR ? </vt:lpstr>
      <vt:lpstr>Good mentoring </vt:lpstr>
      <vt:lpstr>What a MENTOR should  do ?</vt:lpstr>
      <vt:lpstr>What is achieved by a Mentor?</vt:lpstr>
      <vt:lpstr> who is MENTEE/PROTÉGÉ</vt:lpstr>
      <vt:lpstr>Slide 20</vt:lpstr>
      <vt:lpstr>A MENTEE should  be? </vt:lpstr>
      <vt:lpstr>What a MENTEE should  have? </vt:lpstr>
      <vt:lpstr>What a MENTEE should  have? Cont:</vt:lpstr>
      <vt:lpstr>What a MENTEE should  have? Cont:</vt:lpstr>
      <vt:lpstr>      What a MENTEE should  consider? </vt:lpstr>
      <vt:lpstr>Professionalism Through Mentoring </vt:lpstr>
      <vt:lpstr>   What is to be expected from GOOD mentoring? </vt:lpstr>
      <vt:lpstr>Characteristics of  GOOD mentoring </vt:lpstr>
      <vt:lpstr>What is to be expected from a GOOD mentoring?  Cont:</vt:lpstr>
      <vt:lpstr>SUMMARY </vt:lpstr>
      <vt:lpstr>FOR YOUR READING </vt:lpstr>
      <vt:lpstr>References </vt:lpstr>
      <vt:lpstr>Slide 33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vista</dc:creator>
  <cp:lastModifiedBy>M-TEC</cp:lastModifiedBy>
  <cp:revision>115</cp:revision>
  <dcterms:created xsi:type="dcterms:W3CDTF">2012-02-23T16:13:05Z</dcterms:created>
  <dcterms:modified xsi:type="dcterms:W3CDTF">2016-02-01T06:12:09Z</dcterms:modified>
</cp:coreProperties>
</file>