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96" r:id="rId5"/>
    <p:sldId id="261" r:id="rId6"/>
    <p:sldId id="260" r:id="rId7"/>
    <p:sldId id="302" r:id="rId8"/>
    <p:sldId id="303" r:id="rId9"/>
    <p:sldId id="304" r:id="rId10"/>
    <p:sldId id="263" r:id="rId11"/>
    <p:sldId id="264" r:id="rId12"/>
    <p:sldId id="265" r:id="rId13"/>
    <p:sldId id="266" r:id="rId14"/>
    <p:sldId id="267" r:id="rId15"/>
    <p:sldId id="268" r:id="rId16"/>
    <p:sldId id="272" r:id="rId17"/>
    <p:sldId id="269" r:id="rId18"/>
    <p:sldId id="306" r:id="rId19"/>
    <p:sldId id="273" r:id="rId20"/>
    <p:sldId id="275" r:id="rId21"/>
    <p:sldId id="274" r:id="rId22"/>
    <p:sldId id="276" r:id="rId23"/>
    <p:sldId id="307" r:id="rId24"/>
    <p:sldId id="312" r:id="rId25"/>
    <p:sldId id="308" r:id="rId26"/>
    <p:sldId id="309" r:id="rId27"/>
    <p:sldId id="310" r:id="rId28"/>
    <p:sldId id="313" r:id="rId29"/>
    <p:sldId id="278" r:id="rId30"/>
    <p:sldId id="279" r:id="rId31"/>
    <p:sldId id="280" r:id="rId32"/>
    <p:sldId id="281" r:id="rId33"/>
    <p:sldId id="282" r:id="rId34"/>
    <p:sldId id="283" r:id="rId35"/>
    <p:sldId id="285" r:id="rId36"/>
    <p:sldId id="286" r:id="rId37"/>
    <p:sldId id="287" r:id="rId38"/>
    <p:sldId id="314" r:id="rId39"/>
    <p:sldId id="315" r:id="rId40"/>
    <p:sldId id="305" r:id="rId41"/>
    <p:sldId id="295" r:id="rId42"/>
    <p:sldId id="31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43" d="100"/>
          <a:sy n="43" d="100"/>
        </p:scale>
        <p:origin x="-102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F62D-63A0-4C2B-807C-A67EE646458D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54AE-A1B5-40FB-B777-43C2AA882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89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F62D-63A0-4C2B-807C-A67EE646458D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54AE-A1B5-40FB-B777-43C2AA882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04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F62D-63A0-4C2B-807C-A67EE646458D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54AE-A1B5-40FB-B777-43C2AA882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23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F62D-63A0-4C2B-807C-A67EE646458D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54AE-A1B5-40FB-B777-43C2AA882B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5553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F62D-63A0-4C2B-807C-A67EE646458D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54AE-A1B5-40FB-B777-43C2AA882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13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F62D-63A0-4C2B-807C-A67EE646458D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54AE-A1B5-40FB-B777-43C2AA882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F62D-63A0-4C2B-807C-A67EE646458D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54AE-A1B5-40FB-B777-43C2AA882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15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F62D-63A0-4C2B-807C-A67EE646458D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54AE-A1B5-40FB-B777-43C2AA882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74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F62D-63A0-4C2B-807C-A67EE646458D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54AE-A1B5-40FB-B777-43C2AA882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4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F62D-63A0-4C2B-807C-A67EE646458D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54AE-A1B5-40FB-B777-43C2AA882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05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F62D-63A0-4C2B-807C-A67EE646458D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54AE-A1B5-40FB-B777-43C2AA882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8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F62D-63A0-4C2B-807C-A67EE646458D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54AE-A1B5-40FB-B777-43C2AA882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0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F62D-63A0-4C2B-807C-A67EE646458D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54AE-A1B5-40FB-B777-43C2AA882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58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F62D-63A0-4C2B-807C-A67EE646458D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54AE-A1B5-40FB-B777-43C2AA882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06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F62D-63A0-4C2B-807C-A67EE646458D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54AE-A1B5-40FB-B777-43C2AA882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6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F62D-63A0-4C2B-807C-A67EE646458D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54AE-A1B5-40FB-B777-43C2AA882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1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F62D-63A0-4C2B-807C-A67EE646458D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54AE-A1B5-40FB-B777-43C2AA882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95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59CF62D-63A0-4C2B-807C-A67EE646458D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0F654AE-A1B5-40FB-B777-43C2AA882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618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799" y="1809728"/>
            <a:ext cx="9144000" cy="164149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Learning from Errors to Prevent Harm</a:t>
            </a:r>
            <a:br>
              <a:rPr lang="en-US" sz="3200" dirty="0" smtClean="0"/>
            </a:br>
            <a:r>
              <a:rPr lang="en-US" sz="3200" dirty="0" smtClean="0"/>
              <a:t>Understanding &amp; Managing Clinical Risk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2617525"/>
          </a:xfrm>
        </p:spPr>
        <p:txBody>
          <a:bodyPr>
            <a:noAutofit/>
          </a:bodyPr>
          <a:lstStyle/>
          <a:p>
            <a:pPr algn="l"/>
            <a:endParaRPr lang="en-US" sz="2000" dirty="0" smtClean="0"/>
          </a:p>
          <a:p>
            <a:pPr algn="l"/>
            <a:endParaRPr lang="en-US" sz="2000" dirty="0"/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Prepared By:</a:t>
            </a:r>
          </a:p>
          <a:p>
            <a:pPr algn="l"/>
            <a:r>
              <a:rPr lang="en-US" sz="2000" dirty="0" err="1" smtClean="0"/>
              <a:t>Mr.Maher</a:t>
            </a:r>
            <a:r>
              <a:rPr lang="en-US" sz="2000" dirty="0" smtClean="0"/>
              <a:t> </a:t>
            </a:r>
            <a:r>
              <a:rPr lang="en-US" sz="2000" dirty="0" err="1" smtClean="0"/>
              <a:t>Titi</a:t>
            </a:r>
            <a:endParaRPr lang="en-US" sz="2000" dirty="0" smtClean="0"/>
          </a:p>
          <a:p>
            <a:pPr algn="l"/>
            <a:r>
              <a:rPr lang="en-US" sz="2000" dirty="0" smtClean="0"/>
              <a:t>Mr. </a:t>
            </a:r>
            <a:r>
              <a:rPr lang="en-US" sz="2000" dirty="0" err="1" smtClean="0"/>
              <a:t>Alaa</a:t>
            </a:r>
            <a:r>
              <a:rPr lang="en-US" sz="2000" dirty="0" smtClean="0"/>
              <a:t> </a:t>
            </a:r>
            <a:r>
              <a:rPr lang="en-US" sz="2000" dirty="0" err="1" smtClean="0"/>
              <a:t>Abualrub</a:t>
            </a:r>
            <a:endParaRPr lang="en-US" sz="2000" dirty="0" smtClean="0"/>
          </a:p>
          <a:p>
            <a:pPr algn="l"/>
            <a:r>
              <a:rPr lang="en-US" sz="2000" dirty="0" smtClean="0"/>
              <a:t>QMD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50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Situations Associated with an Increased Risk of Error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Inexperience:</a:t>
            </a:r>
          </a:p>
          <a:p>
            <a:pPr lvl="1"/>
            <a:r>
              <a:rPr lang="en-US" dirty="0"/>
              <a:t>It is very important </a:t>
            </a:r>
            <a:r>
              <a:rPr lang="en-US" dirty="0" smtClean="0"/>
              <a:t>not to perform a </a:t>
            </a:r>
            <a:r>
              <a:rPr lang="en-US" dirty="0"/>
              <a:t>procedure </a:t>
            </a:r>
            <a:r>
              <a:rPr lang="en-US" dirty="0" smtClean="0"/>
              <a:t>or </a:t>
            </a:r>
            <a:r>
              <a:rPr lang="en-US" dirty="0"/>
              <a:t>administer a </a:t>
            </a:r>
            <a:r>
              <a:rPr lang="en-US" dirty="0" smtClean="0"/>
              <a:t>treatment for very </a:t>
            </a:r>
            <a:r>
              <a:rPr lang="en-US" dirty="0"/>
              <a:t>first time without </a:t>
            </a:r>
            <a:r>
              <a:rPr lang="en-US" dirty="0" smtClean="0"/>
              <a:t>appropriate preparation.</a:t>
            </a:r>
          </a:p>
          <a:p>
            <a:pPr lvl="1"/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Shortage </a:t>
            </a:r>
            <a:r>
              <a:rPr lang="en-US" b="1" dirty="0">
                <a:solidFill>
                  <a:srgbClr val="FF0000"/>
                </a:solidFill>
              </a:rPr>
              <a:t>of </a:t>
            </a:r>
            <a:r>
              <a:rPr lang="en-US" b="1" dirty="0" smtClean="0">
                <a:solidFill>
                  <a:srgbClr val="FF0000"/>
                </a:solidFill>
              </a:rPr>
              <a:t>time:</a:t>
            </a:r>
          </a:p>
          <a:p>
            <a:pPr lvl="1"/>
            <a:r>
              <a:rPr lang="en-US" dirty="0"/>
              <a:t>Time pressures encourage people to cut </a:t>
            </a:r>
            <a:r>
              <a:rPr lang="en-US" dirty="0" smtClean="0"/>
              <a:t>corners and </a:t>
            </a:r>
            <a:r>
              <a:rPr lang="en-US" dirty="0"/>
              <a:t>take shortcuts when they should not.</a:t>
            </a:r>
          </a:p>
          <a:p>
            <a:pPr lvl="1"/>
            <a:r>
              <a:rPr lang="en-US" dirty="0" err="1" smtClean="0"/>
              <a:t>e.g</a:t>
            </a:r>
            <a:r>
              <a:rPr lang="en-US" dirty="0" smtClean="0"/>
              <a:t> Not </a:t>
            </a:r>
            <a:r>
              <a:rPr lang="en-US" dirty="0"/>
              <a:t>cleansing hands properly is an example of this.</a:t>
            </a:r>
          </a:p>
        </p:txBody>
      </p:sp>
    </p:spTree>
    <p:extLst>
      <p:ext uri="{BB962C8B-B14F-4D97-AF65-F5344CB8AC3E}">
        <p14:creationId xmlns:p14="http://schemas.microsoft.com/office/powerpoint/2010/main" val="4187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Situations Associated with an Increased Risk of Error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Inadequate </a:t>
            </a:r>
            <a:r>
              <a:rPr lang="en-US" b="1" dirty="0" smtClean="0">
                <a:solidFill>
                  <a:srgbClr val="FF0000"/>
                </a:solidFill>
              </a:rPr>
              <a:t>checking:</a:t>
            </a:r>
          </a:p>
          <a:p>
            <a:pPr lvl="1"/>
            <a:r>
              <a:rPr lang="en-US" dirty="0"/>
              <a:t>The simple act of checking saves </a:t>
            </a:r>
            <a:r>
              <a:rPr lang="en-US" dirty="0" smtClean="0"/>
              <a:t>thousands of </a:t>
            </a:r>
            <a:r>
              <a:rPr lang="en-US" dirty="0"/>
              <a:t>patients from receiving the wrong medications</a:t>
            </a:r>
            <a:r>
              <a:rPr lang="en-US" dirty="0" smtClean="0"/>
              <a:t>.</a:t>
            </a:r>
          </a:p>
          <a:p>
            <a:r>
              <a:rPr lang="en-US" b="1" dirty="0">
                <a:solidFill>
                  <a:srgbClr val="FF0000"/>
                </a:solidFill>
              </a:rPr>
              <a:t>Poor </a:t>
            </a:r>
            <a:r>
              <a:rPr lang="en-US" b="1" dirty="0" smtClean="0">
                <a:solidFill>
                  <a:srgbClr val="FF0000"/>
                </a:solidFill>
              </a:rPr>
              <a:t>procedures:</a:t>
            </a:r>
          </a:p>
          <a:p>
            <a:pPr lvl="1"/>
            <a:r>
              <a:rPr lang="en-US" dirty="0" smtClean="0"/>
              <a:t>Inadequate preparation</a:t>
            </a:r>
            <a:r>
              <a:rPr lang="en-US" dirty="0"/>
              <a:t>, inadequate staffing </a:t>
            </a:r>
            <a:r>
              <a:rPr lang="en-US" dirty="0" smtClean="0"/>
              <a:t>and/or inadequate </a:t>
            </a:r>
            <a:r>
              <a:rPr lang="en-US" dirty="0"/>
              <a:t>attention to the particular patient</a:t>
            </a:r>
            <a:r>
              <a:rPr lang="en-US" dirty="0" smtClean="0"/>
              <a:t>.</a:t>
            </a:r>
          </a:p>
          <a:p>
            <a:r>
              <a:rPr lang="en-US" b="1" dirty="0">
                <a:solidFill>
                  <a:srgbClr val="FF0000"/>
                </a:solidFill>
              </a:rPr>
              <a:t>Inadequate </a:t>
            </a:r>
            <a:r>
              <a:rPr lang="en-US" b="1" dirty="0" smtClean="0">
                <a:solidFill>
                  <a:srgbClr val="FF0000"/>
                </a:solidFill>
              </a:rPr>
              <a:t>information:</a:t>
            </a:r>
          </a:p>
          <a:p>
            <a:pPr lvl="1"/>
            <a:r>
              <a:rPr lang="en-US" dirty="0" smtClean="0"/>
              <a:t>Misinformation</a:t>
            </a:r>
            <a:r>
              <a:rPr lang="en-US" dirty="0"/>
              <a:t>, </a:t>
            </a:r>
            <a:r>
              <a:rPr lang="en-US" dirty="0" smtClean="0"/>
              <a:t>incorrect and </a:t>
            </a:r>
            <a:r>
              <a:rPr lang="en-US" dirty="0"/>
              <a:t>inadequate information are often </a:t>
            </a:r>
            <a:r>
              <a:rPr lang="en-US" dirty="0" smtClean="0"/>
              <a:t>factors contributing </a:t>
            </a:r>
            <a:r>
              <a:rPr lang="en-US" dirty="0"/>
              <a:t>to adverse events</a:t>
            </a:r>
            <a:r>
              <a:rPr lang="en-US" dirty="0" smtClean="0"/>
              <a:t>. Due to:</a:t>
            </a:r>
          </a:p>
          <a:p>
            <a:pPr lvl="2"/>
            <a:r>
              <a:rPr lang="en-US" dirty="0" smtClean="0"/>
              <a:t>Recoding the patient details inaccurately</a:t>
            </a:r>
          </a:p>
          <a:p>
            <a:pPr lvl="2"/>
            <a:r>
              <a:rPr lang="en-US" dirty="0" smtClean="0"/>
              <a:t>Illegible handwriting in the patient record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32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Individual factors that </a:t>
            </a:r>
            <a:r>
              <a:rPr lang="en-US" b="1" dirty="0" smtClean="0"/>
              <a:t>predispose to </a:t>
            </a:r>
            <a:r>
              <a:rPr lang="en-US" b="1" dirty="0"/>
              <a:t>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Limited memory </a:t>
            </a:r>
            <a:r>
              <a:rPr lang="en-US" b="1" dirty="0" smtClean="0">
                <a:solidFill>
                  <a:srgbClr val="FF0000"/>
                </a:solidFill>
              </a:rPr>
              <a:t>capacity:</a:t>
            </a:r>
          </a:p>
          <a:p>
            <a:pPr lvl="1"/>
            <a:r>
              <a:rPr lang="en-US" dirty="0"/>
              <a:t>Learning to ask for help is an essential </a:t>
            </a:r>
            <a:r>
              <a:rPr lang="en-US" dirty="0" smtClean="0"/>
              <a:t>skill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Fatigue:</a:t>
            </a:r>
          </a:p>
          <a:p>
            <a:pPr lvl="1"/>
            <a:r>
              <a:rPr lang="en-US" dirty="0" smtClean="0"/>
              <a:t>Study by </a:t>
            </a:r>
            <a:r>
              <a:rPr lang="en-US" dirty="0" err="1" smtClean="0"/>
              <a:t>Landrigan</a:t>
            </a:r>
            <a:r>
              <a:rPr lang="en-US" dirty="0" smtClean="0"/>
              <a:t> et al found that </a:t>
            </a:r>
            <a:r>
              <a:rPr lang="en-US" dirty="0">
                <a:solidFill>
                  <a:srgbClr val="FF0000"/>
                </a:solidFill>
              </a:rPr>
              <a:t>interns </a:t>
            </a:r>
            <a:r>
              <a:rPr lang="en-US" dirty="0"/>
              <a:t>working in the </a:t>
            </a:r>
            <a:r>
              <a:rPr lang="en-US" dirty="0" smtClean="0">
                <a:solidFill>
                  <a:srgbClr val="FF0000"/>
                </a:solidFill>
              </a:rPr>
              <a:t>ICU,CCU </a:t>
            </a:r>
            <a:r>
              <a:rPr lang="en-US" dirty="0" smtClean="0"/>
              <a:t>of </a:t>
            </a:r>
            <a:r>
              <a:rPr lang="en-US" dirty="0"/>
              <a:t>Brigham </a:t>
            </a:r>
            <a:r>
              <a:rPr lang="en-US" dirty="0" smtClean="0"/>
              <a:t>and Women’s </a:t>
            </a:r>
            <a:r>
              <a:rPr lang="en-US" dirty="0"/>
              <a:t>Hospital </a:t>
            </a:r>
            <a:r>
              <a:rPr lang="en-US" dirty="0" smtClean="0"/>
              <a:t>made </a:t>
            </a:r>
            <a:r>
              <a:rPr lang="en-US" dirty="0"/>
              <a:t>substantially</a:t>
            </a:r>
            <a:r>
              <a:rPr lang="en-US" dirty="0">
                <a:solidFill>
                  <a:srgbClr val="FF0000"/>
                </a:solidFill>
              </a:rPr>
              <a:t> more serious mistakes </a:t>
            </a:r>
            <a:r>
              <a:rPr lang="en-US" dirty="0" smtClean="0"/>
              <a:t>when they </a:t>
            </a:r>
            <a:r>
              <a:rPr lang="en-US" dirty="0"/>
              <a:t>worked frequent shifts of </a:t>
            </a:r>
            <a:r>
              <a:rPr lang="en-US" dirty="0">
                <a:solidFill>
                  <a:srgbClr val="FF0000"/>
                </a:solidFill>
              </a:rPr>
              <a:t>24 hours </a:t>
            </a:r>
            <a:r>
              <a:rPr lang="en-US" dirty="0" smtClean="0">
                <a:solidFill>
                  <a:srgbClr val="FF0000"/>
                </a:solidFill>
              </a:rPr>
              <a:t>or more </a:t>
            </a:r>
            <a:r>
              <a:rPr lang="en-US" dirty="0"/>
              <a:t>as compared to when they worked </a:t>
            </a:r>
            <a:r>
              <a:rPr lang="en-US" dirty="0" smtClean="0"/>
              <a:t>shorter shifts.</a:t>
            </a:r>
            <a:r>
              <a:rPr lang="en-US" dirty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452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Individual factors that predispose to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Stress, hunger and illness:</a:t>
            </a:r>
          </a:p>
          <a:p>
            <a:pPr lvl="1"/>
            <a:r>
              <a:rPr lang="en-US" dirty="0" smtClean="0"/>
              <a:t>There are many mnemonic devices to help students monitor themselves. HALT is one such aid.</a:t>
            </a:r>
          </a:p>
          <a:p>
            <a:pPr lvl="1"/>
            <a:r>
              <a:rPr lang="en-US" b="1" dirty="0"/>
              <a:t>H </a:t>
            </a:r>
            <a:r>
              <a:rPr lang="en-US" dirty="0"/>
              <a:t>Hungry</a:t>
            </a:r>
          </a:p>
          <a:p>
            <a:pPr lvl="1"/>
            <a:r>
              <a:rPr lang="en-US" b="1" dirty="0"/>
              <a:t>A </a:t>
            </a:r>
            <a:r>
              <a:rPr lang="en-US" dirty="0"/>
              <a:t>Angry</a:t>
            </a:r>
          </a:p>
          <a:p>
            <a:pPr lvl="1"/>
            <a:r>
              <a:rPr lang="en-US" b="1" dirty="0"/>
              <a:t>L </a:t>
            </a:r>
            <a:r>
              <a:rPr lang="en-US" dirty="0"/>
              <a:t>Late or</a:t>
            </a:r>
          </a:p>
          <a:p>
            <a:pPr lvl="1"/>
            <a:r>
              <a:rPr lang="en-US" b="1" dirty="0"/>
              <a:t>T </a:t>
            </a:r>
            <a:r>
              <a:rPr lang="en-US" dirty="0" smtClean="0"/>
              <a:t>Tired</a:t>
            </a:r>
          </a:p>
          <a:p>
            <a:r>
              <a:rPr lang="en-US" dirty="0"/>
              <a:t>Another memory tool for </a:t>
            </a:r>
            <a:r>
              <a:rPr lang="en-US" dirty="0" smtClean="0"/>
              <a:t>self-monitoring is </a:t>
            </a:r>
            <a:r>
              <a:rPr lang="en-US" dirty="0"/>
              <a:t>IM SAFE</a:t>
            </a:r>
            <a:r>
              <a:rPr lang="en-US" dirty="0" smtClean="0"/>
              <a:t>.</a:t>
            </a:r>
          </a:p>
          <a:p>
            <a:pPr lvl="1"/>
            <a:r>
              <a:rPr lang="en-US" b="1" dirty="0"/>
              <a:t>I </a:t>
            </a:r>
            <a:r>
              <a:rPr lang="en-US" dirty="0"/>
              <a:t>Illness</a:t>
            </a:r>
          </a:p>
          <a:p>
            <a:pPr lvl="1"/>
            <a:r>
              <a:rPr lang="en-US" b="1" dirty="0"/>
              <a:t>M </a:t>
            </a:r>
            <a:r>
              <a:rPr lang="en-US" dirty="0"/>
              <a:t>Medication (prescription and others)</a:t>
            </a:r>
          </a:p>
          <a:p>
            <a:pPr lvl="1"/>
            <a:r>
              <a:rPr lang="en-US" b="1" dirty="0"/>
              <a:t>S </a:t>
            </a:r>
            <a:r>
              <a:rPr lang="en-US" dirty="0"/>
              <a:t>Stress</a:t>
            </a:r>
          </a:p>
          <a:p>
            <a:pPr lvl="1"/>
            <a:r>
              <a:rPr lang="en-US" b="1" dirty="0"/>
              <a:t>A </a:t>
            </a:r>
            <a:r>
              <a:rPr lang="en-US" dirty="0"/>
              <a:t>Alcohol</a:t>
            </a:r>
          </a:p>
          <a:p>
            <a:pPr lvl="1"/>
            <a:r>
              <a:rPr lang="en-US" b="1" dirty="0"/>
              <a:t>F </a:t>
            </a:r>
            <a:r>
              <a:rPr lang="en-US" dirty="0"/>
              <a:t>Fatigue</a:t>
            </a:r>
          </a:p>
          <a:p>
            <a:pPr lvl="1"/>
            <a:r>
              <a:rPr lang="en-US" b="1" dirty="0"/>
              <a:t>E </a:t>
            </a:r>
            <a:r>
              <a:rPr lang="en-US" dirty="0"/>
              <a:t>Emotion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02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Individual factors that predispose to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Language </a:t>
            </a:r>
            <a:r>
              <a:rPr lang="en-US" b="1" dirty="0">
                <a:solidFill>
                  <a:srgbClr val="FF0000"/>
                </a:solidFill>
              </a:rPr>
              <a:t>or cultural </a:t>
            </a:r>
            <a:r>
              <a:rPr lang="en-US" b="1" dirty="0" smtClean="0">
                <a:solidFill>
                  <a:srgbClr val="FF0000"/>
                </a:solidFill>
              </a:rPr>
              <a:t>factors:</a:t>
            </a:r>
          </a:p>
          <a:p>
            <a:pPr lvl="1"/>
            <a:r>
              <a:rPr lang="en-US" dirty="0"/>
              <a:t>communication errors </a:t>
            </a:r>
            <a:r>
              <a:rPr lang="en-US" dirty="0" smtClean="0"/>
              <a:t>caused by </a:t>
            </a:r>
            <a:r>
              <a:rPr lang="en-US" dirty="0"/>
              <a:t>language and cultural factors is </a:t>
            </a:r>
            <a:r>
              <a:rPr lang="en-US" dirty="0" smtClean="0"/>
              <a:t>obvious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b="1" dirty="0">
                <a:solidFill>
                  <a:srgbClr val="FF0000"/>
                </a:solidFill>
              </a:rPr>
              <a:t>Hazardous </a:t>
            </a:r>
            <a:r>
              <a:rPr lang="en-US" b="1" dirty="0" smtClean="0">
                <a:solidFill>
                  <a:srgbClr val="FF0000"/>
                </a:solidFill>
              </a:rPr>
              <a:t>attitudes:</a:t>
            </a:r>
          </a:p>
          <a:p>
            <a:pPr lvl="1"/>
            <a:r>
              <a:rPr lang="en-US" dirty="0"/>
              <a:t>Students who </a:t>
            </a:r>
            <a:r>
              <a:rPr lang="en-US" dirty="0">
                <a:solidFill>
                  <a:srgbClr val="FF0000"/>
                </a:solidFill>
              </a:rPr>
              <a:t>perform procedures </a:t>
            </a:r>
            <a:r>
              <a:rPr lang="en-US" dirty="0"/>
              <a:t>or </a:t>
            </a:r>
            <a:r>
              <a:rPr lang="en-US" dirty="0" smtClean="0"/>
              <a:t>interventions for </a:t>
            </a:r>
            <a:r>
              <a:rPr lang="en-US" dirty="0"/>
              <a:t>patients </a:t>
            </a:r>
            <a:r>
              <a:rPr lang="en-US" dirty="0">
                <a:solidFill>
                  <a:srgbClr val="FF0000"/>
                </a:solidFill>
              </a:rPr>
              <a:t>without supervision </a:t>
            </a:r>
            <a:r>
              <a:rPr lang="en-US" dirty="0"/>
              <a:t>might be </a:t>
            </a:r>
            <a:r>
              <a:rPr lang="en-US" dirty="0" smtClean="0"/>
              <a:t>said to </a:t>
            </a:r>
            <a:r>
              <a:rPr lang="en-US" dirty="0"/>
              <a:t>display a hazardous attitude.</a:t>
            </a:r>
          </a:p>
        </p:txBody>
      </p:sp>
    </p:spTree>
    <p:extLst>
      <p:ext uri="{BB962C8B-B14F-4D97-AF65-F5344CB8AC3E}">
        <p14:creationId xmlns:p14="http://schemas.microsoft.com/office/powerpoint/2010/main" val="194032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learn from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Incident reporting</a:t>
            </a:r>
          </a:p>
          <a:p>
            <a:pPr lvl="1"/>
            <a:r>
              <a:rPr lang="en-US" dirty="0"/>
              <a:t>Incident reporting and monitoring </a:t>
            </a:r>
            <a:r>
              <a:rPr lang="en-US" dirty="0" smtClean="0"/>
              <a:t>involve collecting </a:t>
            </a:r>
            <a:r>
              <a:rPr lang="en-US" dirty="0"/>
              <a:t>and </a:t>
            </a:r>
            <a:r>
              <a:rPr lang="en-US" dirty="0" err="1"/>
              <a:t>analysing</a:t>
            </a:r>
            <a:r>
              <a:rPr lang="en-US" dirty="0"/>
              <a:t> information </a:t>
            </a:r>
            <a:r>
              <a:rPr lang="en-US" dirty="0" smtClean="0"/>
              <a:t>about any </a:t>
            </a:r>
            <a:r>
              <a:rPr lang="en-US" dirty="0"/>
              <a:t>event that could have harmed or did </a:t>
            </a:r>
            <a:r>
              <a:rPr lang="en-US" dirty="0" smtClean="0"/>
              <a:t>harm a </a:t>
            </a:r>
            <a:r>
              <a:rPr lang="en-US" dirty="0"/>
              <a:t>patient in a clinical setting or </a:t>
            </a:r>
            <a:r>
              <a:rPr lang="en-US" dirty="0" smtClean="0"/>
              <a:t>health-care organization.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Root Cause Analysis(RCA):</a:t>
            </a:r>
          </a:p>
          <a:p>
            <a:pPr lvl="1"/>
            <a:r>
              <a:rPr lang="en-US" dirty="0" smtClean="0"/>
              <a:t>Is a highly structured systemic approach to incident analysis </a:t>
            </a:r>
          </a:p>
          <a:p>
            <a:pPr lvl="1"/>
            <a:r>
              <a:rPr lang="en-US" dirty="0" smtClean="0"/>
              <a:t>RCA </a:t>
            </a:r>
            <a:r>
              <a:rPr lang="en-US" dirty="0"/>
              <a:t>focuses on the system, not the individual</a:t>
            </a:r>
          </a:p>
        </p:txBody>
      </p:sp>
      <p:pic>
        <p:nvPicPr>
          <p:cNvPr id="5" name="Content Placeholder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9838" y="1957939"/>
            <a:ext cx="5033962" cy="408671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128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/>
              <a:t>Case Studies-small Group Discussion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58-year-old female was being treated for non-Hodgkin’s lymphoma. Vincristine was prepared in a 20 ml syringe and delivered in a package containing two other drugs, including methotrexate. Route of administration was not indicated on the solutions. The intrathecal treatment was administered at noon. The </a:t>
            </a:r>
            <a:r>
              <a:rPr lang="en-US" dirty="0" err="1"/>
              <a:t>haematologist</a:t>
            </a:r>
            <a:r>
              <a:rPr lang="en-US" dirty="0"/>
              <a:t> was particularly busy and requested help from another doctor who had not recently participated in intrathecal procedures. The medication was delivered in the patient’s room.</a:t>
            </a:r>
            <a:br>
              <a:rPr lang="en-US" dirty="0"/>
            </a:br>
            <a:r>
              <a:rPr lang="en-US" dirty="0"/>
              <a:t>The nurse who assists was not familiar with the intrathecal procedures. The 20 ml syringe with vincristine was passed to the doctor who started to inject it. After administering approximately 2 ml, he noticed the size of the syringe and ceased administration realizing the error.</a:t>
            </a:r>
          </a:p>
          <a:p>
            <a:r>
              <a:rPr lang="en-US" dirty="0"/>
              <a:t>The patient died approximately 100 days later.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6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Case Studies-small Group Discussion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248400" cy="435133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Identifying the care management problems</a:t>
            </a:r>
          </a:p>
          <a:p>
            <a:r>
              <a:rPr lang="en-US" dirty="0" smtClean="0"/>
              <a:t>Identifying the </a:t>
            </a:r>
            <a:r>
              <a:rPr lang="en-US" dirty="0"/>
              <a:t>contributory </a:t>
            </a:r>
            <a:r>
              <a:rPr lang="en-US" dirty="0" smtClean="0"/>
              <a:t>factors</a:t>
            </a:r>
          </a:p>
          <a:p>
            <a:r>
              <a:rPr lang="en-US" dirty="0" smtClean="0"/>
              <a:t>Suggested actions</a:t>
            </a:r>
          </a:p>
          <a:p>
            <a:endParaRPr lang="en-US" dirty="0"/>
          </a:p>
        </p:txBody>
      </p:sp>
      <p:pic>
        <p:nvPicPr>
          <p:cNvPr id="1030" name="Picture 6" descr="http://cdn.vertex42.com/ExcelTemplates/Images/fishbone-diagram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2" y="1825625"/>
            <a:ext cx="3648075" cy="330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73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Understanding &amp; Managing Clinical Risk</a:t>
            </a:r>
            <a:endParaRPr lang="ar-JO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Risk </a:t>
            </a:r>
            <a:r>
              <a:rPr lang="en-US" dirty="0"/>
              <a:t>management is routine in most </a:t>
            </a:r>
            <a:r>
              <a:rPr lang="en-US" dirty="0" smtClean="0"/>
              <a:t>industries and </a:t>
            </a:r>
            <a:r>
              <a:rPr lang="en-US" dirty="0"/>
              <a:t>has traditionally been associated with </a:t>
            </a:r>
            <a:r>
              <a:rPr lang="en-US" dirty="0" smtClean="0"/>
              <a:t>limiting </a:t>
            </a:r>
            <a:r>
              <a:rPr lang="en-US" dirty="0" smtClean="0">
                <a:solidFill>
                  <a:srgbClr val="FF0000"/>
                </a:solidFill>
              </a:rPr>
              <a:t>litigation costs</a:t>
            </a:r>
          </a:p>
          <a:p>
            <a:endParaRPr lang="en-US" dirty="0" smtClean="0"/>
          </a:p>
          <a:p>
            <a:r>
              <a:rPr lang="en-US" dirty="0" smtClean="0"/>
              <a:t>Usually associated </a:t>
            </a:r>
            <a:r>
              <a:rPr lang="en-US" dirty="0"/>
              <a:t>with patients taking </a:t>
            </a:r>
            <a:r>
              <a:rPr lang="en-US" dirty="0">
                <a:solidFill>
                  <a:srgbClr val="FF0000"/>
                </a:solidFill>
              </a:rPr>
              <a:t>legal </a:t>
            </a:r>
            <a:r>
              <a:rPr lang="en-US" dirty="0" smtClean="0">
                <a:solidFill>
                  <a:srgbClr val="FF0000"/>
                </a:solidFill>
              </a:rPr>
              <a:t>action </a:t>
            </a:r>
            <a:r>
              <a:rPr lang="en-US" dirty="0" smtClean="0"/>
              <a:t>against </a:t>
            </a:r>
            <a:r>
              <a:rPr lang="en-US" dirty="0"/>
              <a:t>a health professional or </a:t>
            </a:r>
            <a:r>
              <a:rPr lang="en-US" dirty="0" smtClean="0"/>
              <a:t>hospital</a:t>
            </a:r>
          </a:p>
          <a:p>
            <a:endParaRPr lang="en-US" dirty="0" smtClean="0"/>
          </a:p>
          <a:p>
            <a:r>
              <a:rPr lang="en-US" dirty="0"/>
              <a:t>To avoid problems, </a:t>
            </a:r>
            <a:r>
              <a:rPr lang="en-US" dirty="0" smtClean="0"/>
              <a:t> hospitals </a:t>
            </a:r>
            <a:r>
              <a:rPr lang="en-US" dirty="0"/>
              <a:t>and health organizations use a </a:t>
            </a:r>
            <a:r>
              <a:rPr lang="en-US" dirty="0" smtClean="0"/>
              <a:t>variety of </a:t>
            </a:r>
            <a:r>
              <a:rPr lang="en-US" dirty="0"/>
              <a:t>methods to manage </a:t>
            </a:r>
            <a:r>
              <a:rPr lang="en-US" dirty="0" smtClean="0"/>
              <a:t>risks</a:t>
            </a:r>
          </a:p>
          <a:p>
            <a:r>
              <a:rPr lang="en-US" dirty="0" smtClean="0"/>
              <a:t>hospitals are potentially dangerous places for patients as well as medical workers</a:t>
            </a:r>
          </a:p>
          <a:p>
            <a:r>
              <a:rPr lang="en-US" dirty="0" smtClean="0"/>
              <a:t>it’s important to keep in mind that while there are a lot of potential hazards in hospitals,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81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end of this lecture you will be able to :</a:t>
            </a:r>
          </a:p>
          <a:p>
            <a:pPr lvl="1"/>
            <a:r>
              <a:rPr lang="en-US" dirty="0" smtClean="0"/>
              <a:t>Understand the nature of error.</a:t>
            </a:r>
          </a:p>
          <a:p>
            <a:pPr lvl="1"/>
            <a:r>
              <a:rPr lang="en-US" dirty="0" smtClean="0"/>
              <a:t>Define the following terms error, slip, lapse, mistake, violation, near miss, hazard, risk and Risk </a:t>
            </a:r>
            <a:r>
              <a:rPr lang="en-US" dirty="0"/>
              <a:t>management. </a:t>
            </a:r>
            <a:endParaRPr lang="en-US" dirty="0" smtClean="0"/>
          </a:p>
          <a:p>
            <a:pPr lvl="1"/>
            <a:r>
              <a:rPr lang="en-US" dirty="0" smtClean="0"/>
              <a:t>Understand how you can learn from errors. </a:t>
            </a:r>
          </a:p>
          <a:p>
            <a:pPr lvl="1"/>
            <a:r>
              <a:rPr lang="en-US" dirty="0" smtClean="0"/>
              <a:t>Identify situational and personal factors that are associated with the increased risk of error.</a:t>
            </a:r>
          </a:p>
          <a:p>
            <a:pPr lvl="1"/>
            <a:r>
              <a:rPr lang="en-US" dirty="0" smtClean="0"/>
              <a:t>Participate in analyses of adverse event and practice strategies to reduce errors.</a:t>
            </a:r>
          </a:p>
          <a:p>
            <a:pPr lvl="1"/>
            <a:r>
              <a:rPr lang="en-US" dirty="0" smtClean="0"/>
              <a:t>Know how to apply risk-management principles in the workplace.</a:t>
            </a:r>
          </a:p>
          <a:p>
            <a:pPr lvl="1"/>
            <a:r>
              <a:rPr lang="en-US" dirty="0" smtClean="0"/>
              <a:t>Know how to report risks or hazards in the workplace.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64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risk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Hazard:  </a:t>
            </a:r>
            <a:r>
              <a:rPr lang="en-US" dirty="0" smtClean="0"/>
              <a:t>is any activity, situation or, substance that </a:t>
            </a:r>
            <a:r>
              <a:rPr lang="en-US" dirty="0" smtClean="0">
                <a:solidFill>
                  <a:srgbClr val="FF0000"/>
                </a:solidFill>
              </a:rPr>
              <a:t>potential to cause harm</a:t>
            </a:r>
            <a:r>
              <a:rPr lang="en-US" dirty="0" smtClean="0"/>
              <a:t>, including ill health, injury, loss of product and/or damage to plant and property. </a:t>
            </a:r>
          </a:p>
          <a:p>
            <a:pPr lvl="1"/>
            <a:r>
              <a:rPr lang="en-US" b="1" dirty="0" err="1" smtClean="0"/>
              <a:t>Bloodborne</a:t>
            </a:r>
            <a:r>
              <a:rPr lang="en-US" b="1" dirty="0" smtClean="0"/>
              <a:t> Pathogens</a:t>
            </a:r>
          </a:p>
          <a:p>
            <a:pPr lvl="1"/>
            <a:r>
              <a:rPr lang="en-US" b="1" dirty="0" smtClean="0"/>
              <a:t>Hazardous Chemicals</a:t>
            </a:r>
          </a:p>
          <a:p>
            <a:pPr lvl="1"/>
            <a:r>
              <a:rPr lang="en-US" b="1" dirty="0" smtClean="0"/>
              <a:t>Stress</a:t>
            </a:r>
          </a:p>
          <a:p>
            <a:pPr>
              <a:buNone/>
            </a:pPr>
            <a:endParaRPr lang="en-US" dirty="0" smtClean="0"/>
          </a:p>
          <a:p>
            <a:r>
              <a:rPr lang="en-US" sz="3200" b="1" dirty="0" smtClean="0">
                <a:solidFill>
                  <a:srgbClr val="FF0000"/>
                </a:solidFill>
              </a:rPr>
              <a:t>Risk: </a:t>
            </a:r>
            <a:r>
              <a:rPr lang="en-US" sz="3200" dirty="0" smtClean="0"/>
              <a:t>is the probability </a:t>
            </a:r>
            <a:r>
              <a:rPr lang="en-US" dirty="0" smtClean="0"/>
              <a:t>that harm (illness or injury) will actually occur.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Risk Management: </a:t>
            </a:r>
            <a:r>
              <a:rPr lang="en-US" dirty="0" smtClean="0"/>
              <a:t>Organizational effort to identify, assess, control and evaluate the risk  to reduce harm to patient, visitors and staff and protect the organization from financial loss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4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Risk 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lvl="0">
              <a:buClr>
                <a:srgbClr val="83992A"/>
              </a:buClr>
            </a:pPr>
            <a:r>
              <a:rPr lang="en-US" dirty="0" smtClean="0">
                <a:solidFill>
                  <a:schemeClr val="tx1"/>
                </a:solidFill>
              </a:rPr>
              <a:t>Improve organizational and client  safety</a:t>
            </a:r>
          </a:p>
          <a:p>
            <a:pPr lvl="0">
              <a:buClr>
                <a:srgbClr val="83992A"/>
              </a:buClr>
            </a:pPr>
            <a:r>
              <a:rPr lang="en-US" dirty="0" smtClean="0">
                <a:solidFill>
                  <a:schemeClr val="tx1"/>
                </a:solidFill>
              </a:rPr>
              <a:t>Identify and  minimize  the risks and liability losses</a:t>
            </a:r>
          </a:p>
          <a:p>
            <a:pPr>
              <a:buClr>
                <a:srgbClr val="83992A"/>
              </a:buClr>
            </a:pPr>
            <a:r>
              <a:rPr lang="en-US" dirty="0" smtClean="0">
                <a:solidFill>
                  <a:schemeClr val="tx1"/>
                </a:solidFill>
              </a:rPr>
              <a:t>Protect the organization resources</a:t>
            </a:r>
          </a:p>
          <a:p>
            <a:pPr lvl="0">
              <a:buClr>
                <a:srgbClr val="83992A"/>
              </a:buClr>
            </a:pPr>
            <a:r>
              <a:rPr lang="en-US" dirty="0" smtClean="0">
                <a:solidFill>
                  <a:schemeClr val="tx1"/>
                </a:solidFill>
              </a:rPr>
              <a:t>Support regulatory, accreditation compliance</a:t>
            </a:r>
          </a:p>
          <a:p>
            <a:r>
              <a:rPr lang="en-US" dirty="0" smtClean="0"/>
              <a:t>Creating </a:t>
            </a:r>
            <a:r>
              <a:rPr lang="en-US" dirty="0"/>
              <a:t>and maintaining safe systems of </a:t>
            </a:r>
            <a:r>
              <a:rPr lang="en-US" dirty="0" smtClean="0"/>
              <a:t>care, designed </a:t>
            </a:r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reduce adverse events</a:t>
            </a:r>
            <a:r>
              <a:rPr lang="en-US" dirty="0"/>
              <a:t> and </a:t>
            </a:r>
            <a:r>
              <a:rPr lang="en-US" dirty="0" smtClean="0"/>
              <a:t>improve human </a:t>
            </a:r>
            <a:r>
              <a:rPr lang="en-US" dirty="0"/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62648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 Used to Manage Clinical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The following simple </a:t>
            </a:r>
            <a:r>
              <a:rPr lang="en-US" dirty="0" smtClean="0"/>
              <a:t>four-step process is </a:t>
            </a:r>
            <a:r>
              <a:rPr lang="en-US" dirty="0"/>
              <a:t>commonly used to manage clinical </a:t>
            </a:r>
            <a:r>
              <a:rPr lang="en-US" dirty="0" smtClean="0"/>
              <a:t>risks: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dirty="0" smtClean="0"/>
              <a:t>Identify </a:t>
            </a:r>
            <a:r>
              <a:rPr lang="en-US" dirty="0"/>
              <a:t>the risk;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smtClean="0"/>
              <a:t>Assess </a:t>
            </a:r>
            <a:r>
              <a:rPr lang="en-US" dirty="0"/>
              <a:t>the frequency and severity of the risk;</a:t>
            </a:r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dirty="0" smtClean="0"/>
              <a:t>Reduce </a:t>
            </a:r>
            <a:r>
              <a:rPr lang="en-US" dirty="0"/>
              <a:t>or eliminate the risk;</a:t>
            </a:r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dirty="0" smtClean="0"/>
              <a:t>Assess </a:t>
            </a:r>
            <a:r>
              <a:rPr lang="en-US" dirty="0"/>
              <a:t>the costs saved by reducing the </a:t>
            </a:r>
            <a:r>
              <a:rPr lang="en-US" dirty="0" smtClean="0"/>
              <a:t>risk or </a:t>
            </a:r>
            <a:r>
              <a:rPr lang="en-US" dirty="0"/>
              <a:t>the costs of </a:t>
            </a:r>
            <a:r>
              <a:rPr lang="en-US" dirty="0" smtClean="0"/>
              <a:t>not managing </a:t>
            </a:r>
            <a:r>
              <a:rPr lang="en-US" dirty="0"/>
              <a:t>the risk.</a:t>
            </a:r>
          </a:p>
        </p:txBody>
      </p:sp>
    </p:spTree>
    <p:extLst>
      <p:ext uri="{BB962C8B-B14F-4D97-AF65-F5344CB8AC3E}">
        <p14:creationId xmlns:p14="http://schemas.microsoft.com/office/powerpoint/2010/main" val="18144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 Used to Manage Clinical Risks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the risk:</a:t>
            </a:r>
          </a:p>
          <a:p>
            <a:pPr marL="1481328" indent="-1371600">
              <a:buNone/>
            </a:pPr>
            <a:r>
              <a:rPr lang="en-US" b="1" dirty="0" smtClean="0"/>
              <a:t>Use the following data as a sources for risk identification:</a:t>
            </a:r>
          </a:p>
          <a:p>
            <a:pPr lvl="1"/>
            <a:r>
              <a:rPr lang="en-US" dirty="0" smtClean="0"/>
              <a:t>Adverse event reports.</a:t>
            </a:r>
          </a:p>
          <a:p>
            <a:pPr lvl="1"/>
            <a:r>
              <a:rPr lang="en-US" dirty="0" smtClean="0"/>
              <a:t>Mortality and morbidities reports.</a:t>
            </a:r>
          </a:p>
          <a:p>
            <a:pPr lvl="1"/>
            <a:r>
              <a:rPr lang="en-US" dirty="0" smtClean="0"/>
              <a:t>Patient complaints reports.</a:t>
            </a:r>
          </a:p>
          <a:p>
            <a:pPr lvl="1"/>
            <a:r>
              <a:rPr lang="en-US" dirty="0" smtClean="0"/>
              <a:t>Assess the frequency and severity of the risk;</a:t>
            </a:r>
          </a:p>
          <a:p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 Used to Manage Clinical Risks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2.  Assess the frequency and severity of the risk: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FF0000"/>
                </a:solidFill>
              </a:rPr>
              <a:t>SAC (Severity Assessment Code) Score: </a:t>
            </a:r>
          </a:p>
          <a:p>
            <a:pPr marL="514350" indent="-514350">
              <a:buNone/>
            </a:pPr>
            <a:r>
              <a:rPr lang="en-US" dirty="0" smtClean="0"/>
              <a:t>	it is a matrix scoring system/ numerical scores are given to the severity and likelihood of risks and these scores are multiplied to get a rating for the risk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482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7689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15824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486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 Used to Manage Clinical Risks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 Reduce or eliminate the risk:</a:t>
            </a:r>
          </a:p>
          <a:p>
            <a:endParaRPr lang="ar-JO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93" y="2810557"/>
            <a:ext cx="10539608" cy="310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Activities Commonly Used to Manage Clinical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Incident monitoring:</a:t>
            </a:r>
          </a:p>
          <a:p>
            <a:endParaRPr lang="en-US" b="1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An incident: </a:t>
            </a:r>
            <a:r>
              <a:rPr lang="en-US" dirty="0" smtClean="0"/>
              <a:t>as </a:t>
            </a:r>
            <a:r>
              <a:rPr lang="en-US" dirty="0"/>
              <a:t>an </a:t>
            </a:r>
            <a:r>
              <a:rPr lang="en-US" dirty="0" smtClean="0"/>
              <a:t>event or </a:t>
            </a:r>
            <a:r>
              <a:rPr lang="en-US" dirty="0"/>
              <a:t>circumstance that could have or did </a:t>
            </a:r>
            <a:r>
              <a:rPr lang="en-US" dirty="0" smtClean="0"/>
              <a:t>lead to </a:t>
            </a:r>
            <a:r>
              <a:rPr lang="en-US" dirty="0"/>
              <a:t>unintended and/or unnecessary harm </a:t>
            </a:r>
            <a:r>
              <a:rPr lang="en-US" dirty="0" smtClean="0"/>
              <a:t>to a </a:t>
            </a:r>
            <a:r>
              <a:rPr lang="en-US" dirty="0"/>
              <a:t>person and/or a complaint, loss or damage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Incident monitoring: </a:t>
            </a:r>
            <a:r>
              <a:rPr lang="en-US" dirty="0"/>
              <a:t>refers </a:t>
            </a:r>
            <a:r>
              <a:rPr lang="en-US" dirty="0" smtClean="0"/>
              <a:t>to mechanisms </a:t>
            </a:r>
            <a:r>
              <a:rPr lang="en-US" dirty="0"/>
              <a:t>for identifying, processing, </a:t>
            </a:r>
            <a:r>
              <a:rPr lang="en-US" dirty="0" smtClean="0"/>
              <a:t>analyzing and </a:t>
            </a:r>
            <a:r>
              <a:rPr lang="en-US" dirty="0"/>
              <a:t>reporting incidents with a view to </a:t>
            </a:r>
            <a:r>
              <a:rPr lang="en-US" dirty="0" smtClean="0"/>
              <a:t>preventing their reoccurrence</a:t>
            </a:r>
          </a:p>
          <a:p>
            <a:pPr lvl="1"/>
            <a:r>
              <a:rPr lang="en-US" dirty="0"/>
              <a:t>The key to an </a:t>
            </a:r>
            <a:r>
              <a:rPr lang="en-US" dirty="0" smtClean="0"/>
              <a:t>effective reporting </a:t>
            </a:r>
            <a:r>
              <a:rPr lang="en-US" dirty="0"/>
              <a:t>system is for staff to routinely </a:t>
            </a:r>
            <a:r>
              <a:rPr lang="en-US" dirty="0" smtClean="0"/>
              <a:t>report incidents </a:t>
            </a:r>
            <a:r>
              <a:rPr lang="en-US" dirty="0"/>
              <a:t>and near misses.</a:t>
            </a:r>
          </a:p>
        </p:txBody>
      </p:sp>
    </p:spTree>
    <p:extLst>
      <p:ext uri="{BB962C8B-B14F-4D97-AF65-F5344CB8AC3E}">
        <p14:creationId xmlns:p14="http://schemas.microsoft.com/office/powerpoint/2010/main" val="11642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Types of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565753"/>
            <a:ext cx="5863225" cy="461121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Errors :</a:t>
            </a:r>
            <a:r>
              <a:rPr lang="en-US" dirty="0" smtClean="0"/>
              <a:t>An error is </a:t>
            </a:r>
            <a:r>
              <a:rPr lang="en-US" u="sng" dirty="0" smtClean="0"/>
              <a:t>a failure to carry out a planned action as intended</a:t>
            </a:r>
            <a:r>
              <a:rPr lang="en-US" dirty="0" smtClean="0"/>
              <a:t>. or  the use of a wrong plan to achieve an aim.</a:t>
            </a:r>
          </a:p>
          <a:p>
            <a:r>
              <a:rPr lang="en-US" dirty="0" smtClean="0"/>
              <a:t> Errors may manifest by:</a:t>
            </a:r>
          </a:p>
          <a:p>
            <a:pPr lvl="1"/>
            <a:r>
              <a:rPr lang="en-US" dirty="0" smtClean="0"/>
              <a:t>Doing the wrong thing (commission) OR</a:t>
            </a:r>
          </a:p>
          <a:p>
            <a:pPr lvl="1"/>
            <a:r>
              <a:rPr lang="en-US" dirty="0" smtClean="0"/>
              <a:t>failing to do the right thing (omission)</a:t>
            </a:r>
            <a:r>
              <a:rPr lang="en-US" sz="1600" dirty="0" smtClean="0"/>
              <a:t>.</a:t>
            </a:r>
          </a:p>
          <a:p>
            <a:pPr>
              <a:buNone/>
            </a:pPr>
            <a:endParaRPr lang="en-US" sz="2000" dirty="0" smtClean="0"/>
          </a:p>
          <a:p>
            <a:pPr marL="342900" lvl="1" indent="-342900"/>
            <a:r>
              <a:rPr lang="en-US" sz="1900" dirty="0" smtClean="0"/>
              <a:t>Example, </a:t>
            </a:r>
            <a:r>
              <a:rPr lang="en-US" sz="2000" dirty="0" smtClean="0"/>
              <a:t>Retained surgical instruments</a:t>
            </a:r>
            <a:endParaRPr lang="en-US" sz="1900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Violations:</a:t>
            </a:r>
            <a:r>
              <a:rPr lang="en-US" dirty="0" smtClean="0"/>
              <a:t> are errors caused by deliberate deviation by an individual from an accepted protocol or standard of care.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1565753"/>
            <a:ext cx="4457700" cy="461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9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4816" y="475989"/>
            <a:ext cx="10283869" cy="570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Activities Commonly Used to Manage Clinical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Sentinel </a:t>
            </a:r>
            <a:r>
              <a:rPr lang="en-US" b="1" dirty="0" smtClean="0"/>
              <a:t>events:</a:t>
            </a:r>
          </a:p>
          <a:p>
            <a:endParaRPr lang="en-US" b="1" dirty="0"/>
          </a:p>
          <a:p>
            <a:pPr lvl="1"/>
            <a:r>
              <a:rPr lang="en-US" dirty="0" smtClean="0"/>
              <a:t>Is </a:t>
            </a:r>
            <a:r>
              <a:rPr lang="en-US" dirty="0"/>
              <a:t>usually unexpected and involving a </a:t>
            </a:r>
            <a:r>
              <a:rPr lang="en-US" dirty="0" smtClean="0"/>
              <a:t>patient death </a:t>
            </a:r>
            <a:r>
              <a:rPr lang="en-US" dirty="0"/>
              <a:t>or serious physical or </a:t>
            </a:r>
            <a:r>
              <a:rPr lang="en-US" dirty="0" smtClean="0"/>
              <a:t>psychological injury </a:t>
            </a:r>
            <a:r>
              <a:rPr lang="en-US" dirty="0"/>
              <a:t>to a </a:t>
            </a:r>
            <a:r>
              <a:rPr lang="en-US" dirty="0" smtClean="0"/>
              <a:t>patient</a:t>
            </a:r>
          </a:p>
          <a:p>
            <a:pPr lvl="2"/>
            <a:r>
              <a:rPr lang="en-US" dirty="0" smtClean="0"/>
              <a:t>e.g</a:t>
            </a:r>
            <a:r>
              <a:rPr lang="en-US" dirty="0"/>
              <a:t>. surgery on the wrong </a:t>
            </a:r>
            <a:r>
              <a:rPr lang="en-US" dirty="0" smtClean="0"/>
              <a:t>patient or </a:t>
            </a:r>
            <a:r>
              <a:rPr lang="en-US" dirty="0"/>
              <a:t>body site, incompatible blood </a:t>
            </a:r>
            <a:r>
              <a:rPr lang="en-US" dirty="0" smtClean="0"/>
              <a:t>transfusion. 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r>
              <a:rPr lang="en-US" dirty="0"/>
              <a:t>Many health-care facilities have </a:t>
            </a:r>
            <a:r>
              <a:rPr lang="en-US" dirty="0" smtClean="0"/>
              <a:t>mandated the </a:t>
            </a:r>
            <a:r>
              <a:rPr lang="en-US" dirty="0"/>
              <a:t>reporting of these types of events </a:t>
            </a:r>
            <a:r>
              <a:rPr lang="en-US" dirty="0" smtClean="0"/>
              <a:t>because of </a:t>
            </a:r>
            <a:r>
              <a:rPr lang="en-US" dirty="0"/>
              <a:t>the significant risks associated with </a:t>
            </a:r>
            <a:r>
              <a:rPr lang="en-US" dirty="0" smtClean="0"/>
              <a:t>their repetition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0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Activities Commonly Used to Manage Clinical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role of complaints in improving care </a:t>
            </a:r>
          </a:p>
          <a:p>
            <a:endParaRPr lang="en-US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A complaint : </a:t>
            </a:r>
            <a:r>
              <a:rPr lang="en-US" dirty="0" smtClean="0"/>
              <a:t>is defined as an expression of dissatisfaction by a patient, family member or </a:t>
            </a:r>
            <a:r>
              <a:rPr lang="en-US" dirty="0" err="1" smtClean="0"/>
              <a:t>carer</a:t>
            </a:r>
            <a:r>
              <a:rPr lang="en-US" dirty="0" smtClean="0"/>
              <a:t> with the provided health care.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Complaints often </a:t>
            </a:r>
            <a:r>
              <a:rPr lang="en-US" dirty="0" smtClean="0"/>
              <a:t>highlight problems </a:t>
            </a:r>
            <a:r>
              <a:rPr lang="en-US" dirty="0"/>
              <a:t>that need addressing, such as </a:t>
            </a:r>
            <a:r>
              <a:rPr lang="en-US" dirty="0" smtClean="0"/>
              <a:t>poor communication </a:t>
            </a:r>
            <a:r>
              <a:rPr lang="en-US" dirty="0"/>
              <a:t>or suboptimal decision making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Communication problems are common </a:t>
            </a:r>
            <a:r>
              <a:rPr lang="en-US" dirty="0" smtClean="0"/>
              <a:t>causes of </a:t>
            </a:r>
            <a:r>
              <a:rPr lang="en-US" dirty="0"/>
              <a:t>complaints, as are problems with </a:t>
            </a:r>
            <a:r>
              <a:rPr lang="en-US" dirty="0" smtClean="0"/>
              <a:t>treatment and </a:t>
            </a:r>
            <a:r>
              <a:rPr lang="en-US" dirty="0"/>
              <a:t>diagnosis.</a:t>
            </a:r>
          </a:p>
        </p:txBody>
      </p:sp>
    </p:spTree>
    <p:extLst>
      <p:ext uri="{BB962C8B-B14F-4D97-AF65-F5344CB8AC3E}">
        <p14:creationId xmlns:p14="http://schemas.microsoft.com/office/powerpoint/2010/main" val="57516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complaints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Assist the maintenance of high standards;</a:t>
            </a:r>
          </a:p>
          <a:p>
            <a:endParaRPr lang="en-US" dirty="0" smtClean="0"/>
          </a:p>
          <a:p>
            <a:r>
              <a:rPr lang="en-US" dirty="0" smtClean="0"/>
              <a:t>Reduce the frequency of litigation;</a:t>
            </a:r>
          </a:p>
          <a:p>
            <a:endParaRPr lang="en-US" dirty="0" smtClean="0"/>
          </a:p>
          <a:p>
            <a:r>
              <a:rPr lang="en-US" dirty="0" smtClean="0"/>
              <a:t>Help maintain trust in the profession;</a:t>
            </a:r>
          </a:p>
          <a:p>
            <a:endParaRPr lang="en-US" dirty="0" smtClean="0"/>
          </a:p>
          <a:p>
            <a:r>
              <a:rPr lang="en-US" dirty="0" smtClean="0"/>
              <a:t>Encourage self-assessment;</a:t>
            </a:r>
          </a:p>
          <a:p>
            <a:endParaRPr lang="en-US" dirty="0" smtClean="0"/>
          </a:p>
          <a:p>
            <a:r>
              <a:rPr lang="en-US" dirty="0" smtClean="0"/>
              <a:t>Protect the public.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17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Activities Commonly Used to Manage Clinical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Fitness-to-practice requirements</a:t>
            </a:r>
          </a:p>
          <a:p>
            <a:pPr lvl="1"/>
            <a:r>
              <a:rPr lang="en-US" dirty="0" smtClean="0"/>
              <a:t>Accountability</a:t>
            </a:r>
          </a:p>
          <a:p>
            <a:pPr lvl="1"/>
            <a:r>
              <a:rPr lang="en-US" dirty="0" smtClean="0"/>
              <a:t>Competency of healthcare professionals.</a:t>
            </a:r>
          </a:p>
          <a:p>
            <a:pPr lvl="1"/>
            <a:r>
              <a:rPr lang="en-US" dirty="0" smtClean="0"/>
              <a:t>Are </a:t>
            </a:r>
            <a:r>
              <a:rPr lang="en-US" dirty="0"/>
              <a:t>they </a:t>
            </a:r>
            <a:r>
              <a:rPr lang="en-US" dirty="0" smtClean="0"/>
              <a:t>practicing </a:t>
            </a:r>
            <a:r>
              <a:rPr lang="en-US" dirty="0"/>
              <a:t>beyond their level </a:t>
            </a:r>
            <a:r>
              <a:rPr lang="en-US" dirty="0" smtClean="0"/>
              <a:t>of experience </a:t>
            </a:r>
            <a:r>
              <a:rPr lang="en-US" dirty="0"/>
              <a:t>and skill? Are they unwell, </a:t>
            </a:r>
            <a:r>
              <a:rPr lang="en-US" dirty="0" smtClean="0"/>
              <a:t>suffering from </a:t>
            </a:r>
            <a:r>
              <a:rPr lang="en-US" dirty="0"/>
              <a:t>stress or </a:t>
            </a:r>
            <a:r>
              <a:rPr lang="en-US" dirty="0" smtClean="0"/>
              <a:t>illness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2"/>
            <a:r>
              <a:rPr lang="en-US" b="1" dirty="0" smtClean="0"/>
              <a:t>Credentialing</a:t>
            </a:r>
          </a:p>
          <a:p>
            <a:pPr lvl="2"/>
            <a:r>
              <a:rPr lang="en-US" b="1" dirty="0"/>
              <a:t>Registration (licensure</a:t>
            </a:r>
            <a:r>
              <a:rPr lang="en-US" b="1" dirty="0" smtClean="0"/>
              <a:t>)</a:t>
            </a:r>
            <a:r>
              <a:rPr lang="en-US" dirty="0" smtClean="0"/>
              <a:t> </a:t>
            </a:r>
          </a:p>
          <a:p>
            <a:pPr lvl="2"/>
            <a:r>
              <a:rPr lang="en-US" b="1" dirty="0" smtClean="0"/>
              <a:t>Accreditation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8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Credentialing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process of assessing and conferring approval on a person’s suitability to provide specific consumer/patient care and treatment services, within defined limits, based on an individual’s </a:t>
            </a:r>
            <a:r>
              <a:rPr lang="en-US" dirty="0" err="1" smtClean="0"/>
              <a:t>licence</a:t>
            </a:r>
            <a:r>
              <a:rPr lang="en-US" dirty="0" smtClean="0"/>
              <a:t>, education, training, experience, and competence.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Accreditation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a formal process to ensure delivery of safe, high-quality health care based on standards and processes devised and developed by health-care professionals for health-care services.</a:t>
            </a:r>
          </a:p>
          <a:p>
            <a:endParaRPr lang="en-US" dirty="0" smtClean="0"/>
          </a:p>
          <a:p>
            <a:r>
              <a:rPr lang="en-US" dirty="0" smtClean="0"/>
              <a:t>National Accreditation Program: CBAHI</a:t>
            </a:r>
          </a:p>
          <a:p>
            <a:r>
              <a:rPr lang="en-US" dirty="0" smtClean="0"/>
              <a:t>International Accreditation Program: Joint commission (US), Accreditation Canada(Canada)</a:t>
            </a:r>
            <a:endParaRPr lang="ar-JO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Registration (licensure)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Registration of  health-care practitioners with a government authority, to protect the health and safety of the public through mechanisms designed to ensure that health practitioners are fit to </a:t>
            </a:r>
            <a:r>
              <a:rPr lang="en-US" dirty="0" err="1" smtClean="0"/>
              <a:t>practise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E.g</a:t>
            </a:r>
            <a:r>
              <a:rPr lang="en-US" dirty="0" smtClean="0"/>
              <a:t> Saudi Commission for Health Specialties</a:t>
            </a:r>
          </a:p>
          <a:p>
            <a:endParaRPr lang="en-US" dirty="0" smtClean="0"/>
          </a:p>
          <a:p>
            <a:r>
              <a:rPr lang="en-US" dirty="0" smtClean="0"/>
              <a:t>Proper registration/licensure  is an important part of the credentialing and accreditation processes</a:t>
            </a:r>
            <a:endParaRPr lang="ar-JO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Personal Strategies for Managing Risk and Reduce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Care for one’s self (eat well, sleep well and look after yourself);</a:t>
            </a:r>
          </a:p>
          <a:p>
            <a:r>
              <a:rPr lang="en-US" dirty="0" smtClean="0"/>
              <a:t>Know your environment;</a:t>
            </a:r>
          </a:p>
          <a:p>
            <a:r>
              <a:rPr lang="en-US" dirty="0" smtClean="0"/>
              <a:t>Know your task(s);</a:t>
            </a:r>
          </a:p>
          <a:p>
            <a:r>
              <a:rPr lang="en-US" dirty="0" smtClean="0"/>
              <a:t>Prepare and plan (</a:t>
            </a:r>
            <a:r>
              <a:rPr lang="en-US" i="1" dirty="0" smtClean="0"/>
              <a:t>what if</a:t>
            </a:r>
            <a:r>
              <a:rPr lang="en-US" dirty="0" smtClean="0"/>
              <a:t>...);</a:t>
            </a:r>
          </a:p>
          <a:p>
            <a:r>
              <a:rPr lang="en-US" dirty="0" smtClean="0"/>
              <a:t>Build checks into your routine;</a:t>
            </a:r>
          </a:p>
          <a:p>
            <a:r>
              <a:rPr lang="en-US" dirty="0" smtClean="0"/>
              <a:t>Practice the good documentation:</a:t>
            </a:r>
          </a:p>
          <a:p>
            <a:pPr lvl="1"/>
            <a:r>
              <a:rPr lang="en-US" dirty="0" smtClean="0"/>
              <a:t>A referral or request for consultation : it is important to only include relevant and necessary information:</a:t>
            </a:r>
          </a:p>
          <a:p>
            <a:pPr lvl="1"/>
            <a:r>
              <a:rPr lang="en-US" dirty="0" smtClean="0"/>
              <a:t>Keep accurate and complete health-care records</a:t>
            </a:r>
          </a:p>
          <a:p>
            <a:pPr lvl="1"/>
            <a:r>
              <a:rPr lang="en-US" dirty="0" smtClean="0"/>
              <a:t>Provide sufficient information</a:t>
            </a:r>
          </a:p>
          <a:p>
            <a:pPr lvl="1"/>
            <a:r>
              <a:rPr lang="en-US" dirty="0" smtClean="0"/>
              <a:t>Note any information relevant to the patient’s diagnosis or treatment and outcomes;</a:t>
            </a:r>
          </a:p>
          <a:p>
            <a:pPr lvl="1"/>
            <a:r>
              <a:rPr lang="en-US" dirty="0" smtClean="0"/>
              <a:t>Document the date and time</a:t>
            </a:r>
          </a:p>
          <a:p>
            <a:pPr lvl="1"/>
            <a:endParaRPr lang="en-US" dirty="0"/>
          </a:p>
        </p:txBody>
      </p:sp>
      <p:pic>
        <p:nvPicPr>
          <p:cNvPr id="1026" name="Picture 2" descr="C:\Users\Maher\Desktop\stressmanage_sleepNutEx_fin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62389" y="1691014"/>
            <a:ext cx="5799551" cy="3983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81825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Personal Strategies for Managing Risk and Reduce Errors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Report any risks or hazards/incidents  in your workplace</a:t>
            </a:r>
          </a:p>
          <a:p>
            <a:r>
              <a:rPr lang="en-US" dirty="0" smtClean="0"/>
              <a:t>Participate in meetings to discuss risk management and patient safety</a:t>
            </a:r>
          </a:p>
          <a:p>
            <a:r>
              <a:rPr lang="en-US" dirty="0" smtClean="0"/>
              <a:t>Respond appropriately to patients and families after an adverse event</a:t>
            </a:r>
          </a:p>
          <a:p>
            <a:r>
              <a:rPr lang="en-US" dirty="0" smtClean="0"/>
              <a:t>Respond appropriately to complaints</a:t>
            </a:r>
            <a:endParaRPr lang="ar-JO" dirty="0" smtClean="0"/>
          </a:p>
          <a:p>
            <a:r>
              <a:rPr lang="en-US" dirty="0" smtClean="0"/>
              <a:t>Ask if you do not know. Request that a more experienced person </a:t>
            </a:r>
          </a:p>
          <a:p>
            <a:endParaRPr lang="ar-JO" dirty="0"/>
          </a:p>
        </p:txBody>
      </p:sp>
      <p:pic>
        <p:nvPicPr>
          <p:cNvPr id="2050" name="Picture 2" descr="C:\Users\Maher\Desktop\cts_post_2012-10_complaint-is-a-gift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00801" y="1628384"/>
            <a:ext cx="4258848" cy="4860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Types of Human errors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4504" y="1528175"/>
            <a:ext cx="9945666" cy="479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0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Summary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300" dirty="0" smtClean="0"/>
              <a:t>Medical </a:t>
            </a:r>
            <a:r>
              <a:rPr lang="en-US" sz="2300" dirty="0"/>
              <a:t>error is a complex issue, but error </a:t>
            </a:r>
            <a:r>
              <a:rPr lang="en-US" sz="2300" dirty="0" smtClean="0"/>
              <a:t>itself is </a:t>
            </a:r>
            <a:r>
              <a:rPr lang="en-US" sz="2300" dirty="0"/>
              <a:t>an inevitable part of being human.</a:t>
            </a:r>
          </a:p>
          <a:p>
            <a:r>
              <a:rPr lang="en-US" sz="2300" dirty="0"/>
              <a:t>These tips are </a:t>
            </a:r>
            <a:r>
              <a:rPr lang="en-US" sz="2300" dirty="0" smtClean="0"/>
              <a:t>known to limit the potential errors caused by humans</a:t>
            </a:r>
          </a:p>
          <a:p>
            <a:pPr lvl="1"/>
            <a:r>
              <a:rPr lang="en-US" sz="2300" dirty="0" smtClean="0"/>
              <a:t>Avoid </a:t>
            </a:r>
            <a:r>
              <a:rPr lang="en-US" sz="2300" dirty="0"/>
              <a:t>reliance on memory</a:t>
            </a:r>
          </a:p>
          <a:p>
            <a:pPr lvl="1"/>
            <a:r>
              <a:rPr lang="en-US" sz="2300" dirty="0" smtClean="0"/>
              <a:t>Simplify process</a:t>
            </a:r>
            <a:endParaRPr lang="en-US" sz="2300" dirty="0"/>
          </a:p>
          <a:p>
            <a:pPr lvl="1"/>
            <a:r>
              <a:rPr lang="en-US" sz="2300" dirty="0" smtClean="0"/>
              <a:t>Standardize </a:t>
            </a:r>
            <a:r>
              <a:rPr lang="en-US" sz="2300" dirty="0"/>
              <a:t>common processes and procedures</a:t>
            </a:r>
          </a:p>
          <a:p>
            <a:pPr lvl="1"/>
            <a:r>
              <a:rPr lang="en-US" sz="2300" dirty="0" smtClean="0"/>
              <a:t>Routinely </a:t>
            </a:r>
            <a:r>
              <a:rPr lang="en-US" sz="2300" dirty="0"/>
              <a:t>use checklists</a:t>
            </a:r>
          </a:p>
          <a:p>
            <a:pPr lvl="1"/>
            <a:r>
              <a:rPr lang="en-US" sz="2300" dirty="0" smtClean="0"/>
              <a:t>Decrease </a:t>
            </a:r>
            <a:r>
              <a:rPr lang="en-US" sz="2300" dirty="0"/>
              <a:t>reliance on </a:t>
            </a:r>
            <a:r>
              <a:rPr lang="en-US" sz="2300" dirty="0" smtClean="0"/>
              <a:t>vigilance</a:t>
            </a:r>
          </a:p>
          <a:p>
            <a:r>
              <a:rPr lang="en-US" sz="2300" dirty="0"/>
              <a:t>Learning from error can occur at both </a:t>
            </a:r>
            <a:r>
              <a:rPr lang="en-US" sz="2300" dirty="0" smtClean="0"/>
              <a:t>an individual </a:t>
            </a:r>
            <a:r>
              <a:rPr lang="en-US" sz="2300" dirty="0"/>
              <a:t>level and an organizational </a:t>
            </a:r>
            <a:r>
              <a:rPr lang="en-US" sz="2300" dirty="0" smtClean="0"/>
              <a:t>level through </a:t>
            </a:r>
            <a:r>
              <a:rPr lang="en-US" sz="2300" dirty="0"/>
              <a:t>incident reporting and analysis</a:t>
            </a:r>
            <a:r>
              <a:rPr lang="en-US" sz="2300" dirty="0" smtClean="0"/>
              <a:t>.</a:t>
            </a:r>
          </a:p>
          <a:p>
            <a:r>
              <a:rPr lang="en-US" sz="2300" dirty="0"/>
              <a:t>Root cause analysis (RCA) is a highly </a:t>
            </a:r>
            <a:r>
              <a:rPr lang="en-US" sz="2300" dirty="0" smtClean="0"/>
              <a:t>structured systemic </a:t>
            </a:r>
            <a:r>
              <a:rPr lang="en-US" sz="2300" dirty="0"/>
              <a:t>approach to incident analysis that </a:t>
            </a:r>
            <a:r>
              <a:rPr lang="en-US" sz="2300" dirty="0" smtClean="0"/>
              <a:t>is generally </a:t>
            </a:r>
            <a:r>
              <a:rPr lang="en-US" sz="2300" dirty="0"/>
              <a:t>reserved for the most </a:t>
            </a:r>
            <a:r>
              <a:rPr lang="en-US" sz="2300" dirty="0" smtClean="0"/>
              <a:t>serious patient harm episodes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1106754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Health-care professionals are responsible for the treatment, care and clinical outcomes of their patients. </a:t>
            </a:r>
          </a:p>
          <a:p>
            <a:r>
              <a:rPr lang="en-US" dirty="0" smtClean="0"/>
              <a:t>Personal accountability is important, as any person in the chain might expose a patient to risk. </a:t>
            </a:r>
          </a:p>
          <a:p>
            <a:r>
              <a:rPr lang="en-US" dirty="0" smtClean="0"/>
              <a:t>One way for professionals to help prevent adverse events is to identify areas prone to errors.</a:t>
            </a:r>
          </a:p>
          <a:p>
            <a:r>
              <a:rPr lang="en-US" dirty="0" smtClean="0"/>
              <a:t>The proactive intervention of a systems approach for minimizing the opportunities for errors can prevent adverse events.</a:t>
            </a:r>
          </a:p>
          <a:p>
            <a:r>
              <a:rPr lang="en-US" dirty="0" smtClean="0"/>
              <a:t>Individuals can also work to maintain a safe clinical working environment by looking after their own health and responding appropriately to concerns from patients and colleagues.</a:t>
            </a:r>
            <a:endParaRPr lang="ar-JO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he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7003" y="839244"/>
            <a:ext cx="7640876" cy="52108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Types of Human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 </a:t>
            </a:r>
            <a:r>
              <a:rPr lang="en-US" sz="3200" dirty="0" smtClean="0"/>
              <a:t>mistake is </a:t>
            </a:r>
            <a:r>
              <a:rPr lang="en-US" sz="3200" dirty="0"/>
              <a:t>a failure of planning (i.e. the plan is wrong</a:t>
            </a:r>
            <a:r>
              <a:rPr lang="en-US" sz="3200" dirty="0" smtClean="0"/>
              <a:t>).</a:t>
            </a:r>
          </a:p>
          <a:p>
            <a:pPr>
              <a:buNone/>
            </a:pPr>
            <a:endParaRPr lang="en-US" sz="3200" dirty="0"/>
          </a:p>
          <a:p>
            <a:r>
              <a:rPr lang="en-US" sz="3200" dirty="0"/>
              <a:t>This can be </a:t>
            </a:r>
            <a:r>
              <a:rPr lang="en-US" sz="3200" dirty="0" smtClean="0"/>
              <a:t>either: </a:t>
            </a:r>
          </a:p>
          <a:p>
            <a:pPr lvl="1"/>
            <a:r>
              <a:rPr lang="en-US" sz="3000" b="1" dirty="0" smtClean="0">
                <a:solidFill>
                  <a:srgbClr val="FF0000"/>
                </a:solidFill>
              </a:rPr>
              <a:t>Rule-based</a:t>
            </a:r>
            <a:r>
              <a:rPr lang="en-US" sz="3000" dirty="0"/>
              <a:t>, when the </a:t>
            </a:r>
            <a:r>
              <a:rPr lang="en-US" sz="3000" dirty="0" smtClean="0"/>
              <a:t>wrong rule </a:t>
            </a:r>
            <a:r>
              <a:rPr lang="en-US" sz="3000" dirty="0"/>
              <a:t>is applied, </a:t>
            </a:r>
            <a:endParaRPr lang="en-US" sz="3000" dirty="0" smtClean="0"/>
          </a:p>
          <a:p>
            <a:pPr lvl="2">
              <a:buNone/>
            </a:pPr>
            <a:r>
              <a:rPr lang="en-US" sz="2400" dirty="0" err="1" smtClean="0"/>
              <a:t>e,g</a:t>
            </a:r>
            <a:r>
              <a:rPr lang="en-US" sz="2400" dirty="0" smtClean="0"/>
              <a:t>: wrong diagnosis end with  inappropriate treatment plan</a:t>
            </a:r>
          </a:p>
          <a:p>
            <a:pPr lvl="2">
              <a:buNone/>
            </a:pPr>
            <a:endParaRPr lang="en-US" sz="3000" dirty="0" smtClean="0"/>
          </a:p>
          <a:p>
            <a:pPr lvl="1"/>
            <a:r>
              <a:rPr lang="en-US" sz="3000" b="1" dirty="0" smtClean="0">
                <a:solidFill>
                  <a:srgbClr val="FF0000"/>
                </a:solidFill>
              </a:rPr>
              <a:t>Knowledge-based</a:t>
            </a:r>
            <a:r>
              <a:rPr lang="en-US" sz="3000" dirty="0"/>
              <a:t>, </a:t>
            </a:r>
            <a:r>
              <a:rPr lang="en-US" sz="3000" dirty="0" smtClean="0"/>
              <a:t>when a </a:t>
            </a:r>
            <a:r>
              <a:rPr lang="en-US" sz="3000" dirty="0"/>
              <a:t>clinician does not take the correct </a:t>
            </a:r>
            <a:r>
              <a:rPr lang="en-US" sz="3000" dirty="0" smtClean="0"/>
              <a:t>course of </a:t>
            </a:r>
            <a:r>
              <a:rPr lang="en-US" sz="3000" dirty="0"/>
              <a:t>action</a:t>
            </a:r>
            <a:r>
              <a:rPr lang="en-US" sz="3000" dirty="0" smtClean="0"/>
              <a:t>.</a:t>
            </a:r>
          </a:p>
          <a:p>
            <a:pPr lvl="2">
              <a:buNone/>
            </a:pPr>
            <a:r>
              <a:rPr lang="en-US" sz="2400" dirty="0" smtClean="0"/>
              <a:t> </a:t>
            </a:r>
            <a:r>
              <a:rPr lang="en-US" sz="2400" dirty="0" err="1" smtClean="0"/>
              <a:t>e.g</a:t>
            </a:r>
            <a:r>
              <a:rPr lang="en-US" sz="2400" dirty="0" smtClean="0"/>
              <a:t>: when physicians are dealing  with </a:t>
            </a:r>
            <a:r>
              <a:rPr lang="en-US" sz="2400" dirty="0"/>
              <a:t>unfamiliar clinical </a:t>
            </a:r>
            <a:r>
              <a:rPr lang="en-US" sz="2400" dirty="0" smtClean="0"/>
              <a:t>situations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680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Types of Human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Skill-based </a:t>
            </a:r>
            <a:r>
              <a:rPr lang="en-US" sz="3200" b="1" dirty="0" smtClean="0">
                <a:solidFill>
                  <a:srgbClr val="FF0000"/>
                </a:solidFill>
              </a:rPr>
              <a:t>slips</a:t>
            </a:r>
            <a:r>
              <a:rPr lang="en-US" sz="3200" dirty="0" smtClean="0"/>
              <a:t> error : if the action is observable</a:t>
            </a:r>
          </a:p>
          <a:p>
            <a:pPr lvl="1"/>
            <a:r>
              <a:rPr lang="en-US" sz="3200" dirty="0" err="1" smtClean="0"/>
              <a:t>e.g</a:t>
            </a:r>
            <a:r>
              <a:rPr lang="en-US" sz="3200" dirty="0" smtClean="0"/>
              <a:t> pushing the wrong button on a piece of equipment</a:t>
            </a:r>
          </a:p>
          <a:p>
            <a:endParaRPr lang="en-US" sz="3200" dirty="0"/>
          </a:p>
          <a:p>
            <a:r>
              <a:rPr lang="en-US" sz="3200" dirty="0" smtClean="0"/>
              <a:t>Skill-based </a:t>
            </a:r>
            <a:r>
              <a:rPr lang="en-US" sz="3200" b="1" dirty="0" smtClean="0">
                <a:solidFill>
                  <a:srgbClr val="FF0000"/>
                </a:solidFill>
              </a:rPr>
              <a:t>lapse</a:t>
            </a:r>
            <a:r>
              <a:rPr lang="en-US" sz="3200" dirty="0" smtClean="0"/>
              <a:t> error : if the action is NOT observable</a:t>
            </a:r>
          </a:p>
          <a:p>
            <a:pPr lvl="1"/>
            <a:r>
              <a:rPr lang="en-US" sz="3200" dirty="0" err="1" smtClean="0"/>
              <a:t>e.g</a:t>
            </a:r>
            <a:r>
              <a:rPr lang="en-US" sz="3200" dirty="0" smtClean="0"/>
              <a:t> a memory failure</a:t>
            </a:r>
            <a:r>
              <a:rPr lang="en-US" sz="3200" dirty="0"/>
              <a:t>, such as forgetting to </a:t>
            </a:r>
            <a:r>
              <a:rPr lang="en-US" sz="3200" dirty="0" smtClean="0"/>
              <a:t>administer a </a:t>
            </a:r>
            <a:r>
              <a:rPr lang="en-US" sz="3200" dirty="0"/>
              <a:t>medication.</a:t>
            </a:r>
          </a:p>
        </p:txBody>
      </p:sp>
    </p:spTree>
    <p:extLst>
      <p:ext uri="{BB962C8B-B14F-4D97-AF65-F5344CB8AC3E}">
        <p14:creationId xmlns:p14="http://schemas.microsoft.com/office/powerpoint/2010/main" val="173853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Medical Errors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75745" y="1930401"/>
            <a:ext cx="4185623" cy="4281268"/>
          </a:xfrm>
        </p:spPr>
        <p:txBody>
          <a:bodyPr>
            <a:normAutofit fontScale="55000" lnSpcReduction="20000"/>
          </a:bodyPr>
          <a:lstStyle/>
          <a:p>
            <a:r>
              <a:rPr lang="en-US" sz="5100" b="1" dirty="0"/>
              <a:t>Diagnostic</a:t>
            </a:r>
          </a:p>
          <a:p>
            <a:pPr lvl="1"/>
            <a:r>
              <a:rPr lang="en-US" sz="3800" dirty="0"/>
              <a:t>Error or delay in diagnosis(in the case of the diabetic </a:t>
            </a:r>
            <a:r>
              <a:rPr lang="en-US" sz="3800" dirty="0" smtClean="0"/>
              <a:t>patient may lead to </a:t>
            </a:r>
            <a:r>
              <a:rPr lang="en-US" sz="3800" dirty="0"/>
              <a:t>blindness or glaucoma)</a:t>
            </a:r>
          </a:p>
          <a:p>
            <a:pPr lvl="1"/>
            <a:r>
              <a:rPr lang="en-US" sz="3800" dirty="0"/>
              <a:t>Use of outmoded tests or therapy</a:t>
            </a:r>
          </a:p>
          <a:p>
            <a:r>
              <a:rPr lang="en-US" sz="5100" b="1" dirty="0"/>
              <a:t>Treatment </a:t>
            </a:r>
          </a:p>
          <a:p>
            <a:pPr lvl="1"/>
            <a:r>
              <a:rPr lang="en-US" sz="3800" dirty="0"/>
              <a:t>Error in the performance of an operation, procedure, or test(inserting a breathing tube </a:t>
            </a:r>
            <a:r>
              <a:rPr lang="en-US" sz="3800" dirty="0" smtClean="0"/>
              <a:t>into </a:t>
            </a:r>
            <a:r>
              <a:rPr lang="en-US" sz="3800" dirty="0"/>
              <a:t>a patient’s </a:t>
            </a:r>
            <a:r>
              <a:rPr lang="en-US" sz="3800" dirty="0" smtClean="0"/>
              <a:t>esophagus ).</a:t>
            </a:r>
            <a:endParaRPr lang="en-US" sz="3800" dirty="0"/>
          </a:p>
          <a:p>
            <a:pPr lvl="1"/>
            <a:r>
              <a:rPr lang="en-US" sz="3800" dirty="0" smtClean="0"/>
              <a:t>Error </a:t>
            </a:r>
            <a:r>
              <a:rPr lang="en-US" sz="3800" dirty="0"/>
              <a:t>in the dose or method of using a drug </a:t>
            </a:r>
          </a:p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5088384" y="1930401"/>
            <a:ext cx="4614416" cy="4110962"/>
          </a:xfrm>
        </p:spPr>
        <p:txBody>
          <a:bodyPr>
            <a:normAutofit/>
          </a:bodyPr>
          <a:lstStyle/>
          <a:p>
            <a:r>
              <a:rPr lang="en-US" sz="2400" b="1" dirty="0"/>
              <a:t>Preventive </a:t>
            </a:r>
          </a:p>
          <a:p>
            <a:pPr lvl="1"/>
            <a:r>
              <a:rPr lang="en-US" sz="2100" dirty="0"/>
              <a:t>Failure to provide prophylactic treatment </a:t>
            </a:r>
          </a:p>
          <a:p>
            <a:pPr lvl="1"/>
            <a:r>
              <a:rPr lang="en-US" sz="2100" dirty="0"/>
              <a:t>Inadequate monitoring or follow-up of treatment </a:t>
            </a:r>
            <a:r>
              <a:rPr lang="en-US" sz="2100" dirty="0" smtClean="0"/>
              <a:t>( </a:t>
            </a:r>
            <a:r>
              <a:rPr lang="en-US" sz="1800" dirty="0" smtClean="0"/>
              <a:t>no order for anticoagulant post major orthopedic procedure may lead to PE).</a:t>
            </a:r>
            <a:endParaRPr lang="en-US" sz="1800" dirty="0"/>
          </a:p>
          <a:p>
            <a:r>
              <a:rPr lang="en-US" sz="2400" b="1" dirty="0"/>
              <a:t>Other </a:t>
            </a:r>
          </a:p>
          <a:p>
            <a:pPr lvl="1"/>
            <a:r>
              <a:rPr lang="en-US" sz="2100" dirty="0"/>
              <a:t>Failure of communication </a:t>
            </a:r>
          </a:p>
          <a:p>
            <a:pPr lvl="1"/>
            <a:r>
              <a:rPr lang="en-US" sz="2100" dirty="0"/>
              <a:t>Equipment failure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A36F-6849-4C9E-87E8-8A91EA13BAAD}" type="datetime1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77334" y="6211669"/>
            <a:ext cx="1012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</a:t>
            </a:r>
            <a:r>
              <a:rPr lang="en-US" sz="1000" dirty="0"/>
              <a:t>SOURCE: </a:t>
            </a:r>
            <a:r>
              <a:rPr lang="en-US" sz="1000" dirty="0" err="1"/>
              <a:t>Leape</a:t>
            </a:r>
            <a:r>
              <a:rPr lang="en-US" sz="1000" dirty="0"/>
              <a:t>, Lucian; </a:t>
            </a:r>
            <a:r>
              <a:rPr lang="en-US" sz="1000" dirty="0" err="1"/>
              <a:t>Lawthers</a:t>
            </a:r>
            <a:r>
              <a:rPr lang="en-US" sz="1000" dirty="0"/>
              <a:t>, Ann G.; Brennan, </a:t>
            </a:r>
            <a:r>
              <a:rPr lang="en-US" sz="1000" dirty="0" err="1"/>
              <a:t>Troyen</a:t>
            </a:r>
            <a:r>
              <a:rPr lang="en-US" sz="1000" dirty="0"/>
              <a:t> A., et al. </a:t>
            </a:r>
            <a:r>
              <a:rPr lang="en-US" sz="1000" dirty="0" err="1"/>
              <a:t>Pr</a:t>
            </a:r>
            <a:r>
              <a:rPr lang="en-US" sz="1000" dirty="0"/>
              <a:t> e-venting Medical Injury. </a:t>
            </a:r>
            <a:r>
              <a:rPr lang="en-US" sz="1000" dirty="0" err="1"/>
              <a:t>Qual</a:t>
            </a:r>
            <a:r>
              <a:rPr lang="en-US" sz="1000" dirty="0"/>
              <a:t> Rev Bull. 19(5):144–149, 1993. </a:t>
            </a:r>
          </a:p>
        </p:txBody>
      </p:sp>
    </p:spTree>
    <p:extLst>
      <p:ext uri="{BB962C8B-B14F-4D97-AF65-F5344CB8AC3E}">
        <p14:creationId xmlns:p14="http://schemas.microsoft.com/office/powerpoint/2010/main" val="420676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 : </a:t>
            </a:r>
            <a:endParaRPr lang="ar-JO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clinical incident:</a:t>
            </a:r>
          </a:p>
          <a:p>
            <a:pPr lvl="2">
              <a:buNone/>
            </a:pPr>
            <a:r>
              <a:rPr lang="en-US" dirty="0" smtClean="0"/>
              <a:t> </a:t>
            </a:r>
            <a:r>
              <a:rPr lang="en-US" sz="2800" dirty="0" smtClean="0"/>
              <a:t>Is a deviation  from standard of care and safety</a:t>
            </a:r>
          </a:p>
          <a:p>
            <a:pPr lvl="2">
              <a:buNone/>
            </a:pPr>
            <a:endParaRPr lang="en-US" sz="2800" b="1" dirty="0" smtClean="0"/>
          </a:p>
          <a:p>
            <a:pPr lvl="2">
              <a:buNone/>
            </a:pPr>
            <a:r>
              <a:rPr lang="en-US" sz="2800" b="1" dirty="0" smtClean="0"/>
              <a:t>Examples: Medication</a:t>
            </a:r>
            <a:r>
              <a:rPr lang="en-US" sz="2800" dirty="0" smtClean="0"/>
              <a:t> errors </a:t>
            </a: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Near miss: </a:t>
            </a:r>
          </a:p>
          <a:p>
            <a:pPr marL="0" indent="0">
              <a:buNone/>
            </a:pPr>
            <a:r>
              <a:rPr lang="en-US" dirty="0" smtClean="0"/>
              <a:t>	Is any situations that did not cause harm to patients (that did 	not reach the patient) , but could have done.</a:t>
            </a:r>
          </a:p>
          <a:p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Factors Associated with an Increased Risk of Error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Situations factors:</a:t>
            </a:r>
          </a:p>
          <a:p>
            <a:pPr lvl="1">
              <a:buNone/>
            </a:pPr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Shortage of time</a:t>
            </a:r>
          </a:p>
          <a:p>
            <a:pPr lvl="1"/>
            <a:r>
              <a:rPr lang="en-US" dirty="0" smtClean="0"/>
              <a:t>Poor procedures preparation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 Individual factors:</a:t>
            </a:r>
          </a:p>
          <a:p>
            <a:pPr lvl="1">
              <a:buNone/>
            </a:pPr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Fatigue</a:t>
            </a:r>
          </a:p>
          <a:p>
            <a:pPr lvl="1"/>
            <a:r>
              <a:rPr lang="en-US" dirty="0" smtClean="0"/>
              <a:t>Stress</a:t>
            </a:r>
          </a:p>
          <a:p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466</TotalTime>
  <Words>2064</Words>
  <Application>Microsoft Office PowerPoint</Application>
  <PresentationFormat>Custom</PresentationFormat>
  <Paragraphs>272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Depth</vt:lpstr>
      <vt:lpstr>Learning from Errors to Prevent Harm Understanding &amp; Managing Clinical Risk</vt:lpstr>
      <vt:lpstr>Learning objective</vt:lpstr>
      <vt:lpstr>Principal Types of errors</vt:lpstr>
      <vt:lpstr>Principal Types of Human errors</vt:lpstr>
      <vt:lpstr>Principal Types of Human errors</vt:lpstr>
      <vt:lpstr>Principal Types of Human errors</vt:lpstr>
      <vt:lpstr>Types of Medical Errors </vt:lpstr>
      <vt:lpstr>Concepts : </vt:lpstr>
      <vt:lpstr>Factors Associated with an Increased Risk of Error</vt:lpstr>
      <vt:lpstr>Situations Associated with an Increased Risk of Error</vt:lpstr>
      <vt:lpstr>Situations Associated with an Increased Risk of Error</vt:lpstr>
      <vt:lpstr>Individual factors that predispose to errors</vt:lpstr>
      <vt:lpstr>Individual factors that predispose to errors</vt:lpstr>
      <vt:lpstr>Individual factors that predispose to errors</vt:lpstr>
      <vt:lpstr>Ways to learn from errors</vt:lpstr>
      <vt:lpstr>       Case Studies-small Group Discussion       </vt:lpstr>
      <vt:lpstr>       Case Studies-small Group Discussion       </vt:lpstr>
      <vt:lpstr>Understanding &amp; Managing Clinical Risk</vt:lpstr>
      <vt:lpstr>Introduction</vt:lpstr>
      <vt:lpstr>Clinical risk management</vt:lpstr>
      <vt:lpstr>Purpose of Risk Management </vt:lpstr>
      <vt:lpstr>Process Used to Manage Clinical Risks</vt:lpstr>
      <vt:lpstr>Process Used to Manage Clinical Risks</vt:lpstr>
      <vt:lpstr>Process Used to Manage Clinical Risks</vt:lpstr>
      <vt:lpstr>PowerPoint Presentation</vt:lpstr>
      <vt:lpstr>PowerPoint Presentation</vt:lpstr>
      <vt:lpstr>PowerPoint Presentation</vt:lpstr>
      <vt:lpstr>Process Used to Manage Clinical Risks</vt:lpstr>
      <vt:lpstr>Activities Commonly Used to Manage Clinical Risk</vt:lpstr>
      <vt:lpstr>PowerPoint Presentation</vt:lpstr>
      <vt:lpstr>Activities Commonly Used to Manage Clinical Risk</vt:lpstr>
      <vt:lpstr>Activities Commonly Used to Manage Clinical Risk</vt:lpstr>
      <vt:lpstr>Benefits of complaints</vt:lpstr>
      <vt:lpstr>Activities Commonly Used to Manage Clinical Risk</vt:lpstr>
      <vt:lpstr>Credentialing</vt:lpstr>
      <vt:lpstr>Accreditation</vt:lpstr>
      <vt:lpstr>Registration (licensure)</vt:lpstr>
      <vt:lpstr>Personal Strategies for Managing Risk and Reduce Errors</vt:lpstr>
      <vt:lpstr>Personal Strategies for Managing Risk and Reduce Errors</vt:lpstr>
      <vt:lpstr>Summary 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from errors to prevent harm</dc:title>
  <dc:creator>maher</dc:creator>
  <cp:lastModifiedBy>3422</cp:lastModifiedBy>
  <cp:revision>68</cp:revision>
  <dcterms:created xsi:type="dcterms:W3CDTF">2016-02-24T12:12:00Z</dcterms:created>
  <dcterms:modified xsi:type="dcterms:W3CDTF">2016-02-25T08:23:51Z</dcterms:modified>
</cp:coreProperties>
</file>