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3" r:id="rId1"/>
  </p:sldMasterIdLst>
  <p:notesMasterIdLst>
    <p:notesMasterId r:id="rId26"/>
  </p:notesMasterIdLst>
  <p:handoutMasterIdLst>
    <p:handoutMasterId r:id="rId27"/>
  </p:handoutMasterIdLst>
  <p:sldIdLst>
    <p:sldId id="256" r:id="rId2"/>
    <p:sldId id="270" r:id="rId3"/>
    <p:sldId id="273" r:id="rId4"/>
    <p:sldId id="278" r:id="rId5"/>
    <p:sldId id="275" r:id="rId6"/>
    <p:sldId id="276" r:id="rId7"/>
    <p:sldId id="257" r:id="rId8"/>
    <p:sldId id="258" r:id="rId9"/>
    <p:sldId id="259" r:id="rId10"/>
    <p:sldId id="260" r:id="rId11"/>
    <p:sldId id="279" r:id="rId12"/>
    <p:sldId id="280" r:id="rId13"/>
    <p:sldId id="268" r:id="rId14"/>
    <p:sldId id="281" r:id="rId15"/>
    <p:sldId id="262" r:id="rId16"/>
    <p:sldId id="263" r:id="rId17"/>
    <p:sldId id="264" r:id="rId18"/>
    <p:sldId id="282" r:id="rId19"/>
    <p:sldId id="283" r:id="rId20"/>
    <p:sldId id="284" r:id="rId21"/>
    <p:sldId id="285" r:id="rId22"/>
    <p:sldId id="286" r:id="rId23"/>
    <p:sldId id="266" r:id="rId24"/>
    <p:sldId id="267" r:id="rId25"/>
  </p:sldIdLst>
  <p:sldSz cx="12192000" cy="6858000"/>
  <p:notesSz cx="7010400" cy="92964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86" autoAdjust="0"/>
    <p:restoredTop sz="94660"/>
  </p:normalViewPr>
  <p:slideViewPr>
    <p:cSldViewPr snapToGrid="0">
      <p:cViewPr>
        <p:scale>
          <a:sx n="75" d="100"/>
          <a:sy n="75" d="100"/>
        </p:scale>
        <p:origin x="-318"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CAEF7-7EB7-40C1-A162-2DACD0DCD0BE}" type="doc">
      <dgm:prSet loTypeId="urn:microsoft.com/office/officeart/2005/8/layout/default#1" loCatId="list" qsTypeId="urn:microsoft.com/office/officeart/2005/8/quickstyle/3d3" qsCatId="3D" csTypeId="urn:microsoft.com/office/officeart/2005/8/colors/accent1_5" csCatId="accent1" phldr="1"/>
      <dgm:spPr/>
      <dgm:t>
        <a:bodyPr/>
        <a:lstStyle/>
        <a:p>
          <a:pPr rtl="1"/>
          <a:endParaRPr lang="ar-SA"/>
        </a:p>
      </dgm:t>
    </dgm:pt>
    <dgm:pt modelId="{6B05C5EF-F5B7-4261-B8F7-345F6EE3D972}">
      <dgm:prSet phldrT="[Text]" custT="1"/>
      <dgm:spPr/>
      <dgm:t>
        <a:bodyPr/>
        <a:lstStyle/>
        <a:p>
          <a:pPr rtl="1"/>
          <a:r>
            <a:rPr lang="en-US" sz="2800" dirty="0" smtClean="0"/>
            <a:t>Sentinel events </a:t>
          </a:r>
          <a:endParaRPr lang="ar-SA" sz="2800" dirty="0"/>
        </a:p>
      </dgm:t>
    </dgm:pt>
    <dgm:pt modelId="{ABEAD5EA-BEE7-4EFA-B578-44F0DE619604}" type="parTrans" cxnId="{E120E216-9CC3-43B8-9F91-C4F7F005F4EA}">
      <dgm:prSet/>
      <dgm:spPr/>
      <dgm:t>
        <a:bodyPr/>
        <a:lstStyle/>
        <a:p>
          <a:pPr rtl="1"/>
          <a:endParaRPr lang="ar-SA"/>
        </a:p>
      </dgm:t>
    </dgm:pt>
    <dgm:pt modelId="{82654654-79FD-4F4C-A07C-654C2BA2FD56}" type="sibTrans" cxnId="{E120E216-9CC3-43B8-9F91-C4F7F005F4EA}">
      <dgm:prSet/>
      <dgm:spPr/>
      <dgm:t>
        <a:bodyPr/>
        <a:lstStyle/>
        <a:p>
          <a:pPr rtl="1"/>
          <a:endParaRPr lang="ar-SA"/>
        </a:p>
      </dgm:t>
    </dgm:pt>
    <dgm:pt modelId="{90093B2F-E3B3-409D-B573-4166B450DD1A}">
      <dgm:prSet phldrT="[Text]" custT="1"/>
      <dgm:spPr/>
      <dgm:t>
        <a:bodyPr/>
        <a:lstStyle/>
        <a:p>
          <a:pPr rtl="1"/>
          <a:r>
            <a:rPr lang="en-US" sz="2800" dirty="0" smtClean="0"/>
            <a:t>Near miss</a:t>
          </a:r>
          <a:endParaRPr lang="ar-SA" sz="2800" dirty="0"/>
        </a:p>
      </dgm:t>
    </dgm:pt>
    <dgm:pt modelId="{C3B9C1AB-B7EC-49CE-881B-19ED4E29293B}" type="parTrans" cxnId="{8E803290-F718-403C-A080-9EA3FDE90487}">
      <dgm:prSet/>
      <dgm:spPr/>
      <dgm:t>
        <a:bodyPr/>
        <a:lstStyle/>
        <a:p>
          <a:pPr rtl="1"/>
          <a:endParaRPr lang="ar-SA"/>
        </a:p>
      </dgm:t>
    </dgm:pt>
    <dgm:pt modelId="{914C7405-44C1-410A-B9E0-5F98B3CB19DD}" type="sibTrans" cxnId="{8E803290-F718-403C-A080-9EA3FDE90487}">
      <dgm:prSet/>
      <dgm:spPr/>
      <dgm:t>
        <a:bodyPr/>
        <a:lstStyle/>
        <a:p>
          <a:pPr rtl="1"/>
          <a:endParaRPr lang="ar-SA"/>
        </a:p>
      </dgm:t>
    </dgm:pt>
    <dgm:pt modelId="{9192BD66-185C-43E9-833F-7FA600571952}">
      <dgm:prSet phldrT="[Text]" custT="1"/>
      <dgm:spPr/>
      <dgm:t>
        <a:bodyPr/>
        <a:lstStyle/>
        <a:p>
          <a:pPr rtl="1"/>
          <a:r>
            <a:rPr lang="en-US" sz="2800" dirty="0" smtClean="0"/>
            <a:t>Adverse event </a:t>
          </a:r>
          <a:endParaRPr lang="ar-SA" sz="2800" dirty="0"/>
        </a:p>
      </dgm:t>
    </dgm:pt>
    <dgm:pt modelId="{CFA29A70-2514-465D-9058-0819A14E832F}" type="parTrans" cxnId="{8F68800D-F866-4A84-80C9-1E583DA1D154}">
      <dgm:prSet/>
      <dgm:spPr/>
      <dgm:t>
        <a:bodyPr/>
        <a:lstStyle/>
        <a:p>
          <a:pPr rtl="1"/>
          <a:endParaRPr lang="ar-SA"/>
        </a:p>
      </dgm:t>
    </dgm:pt>
    <dgm:pt modelId="{485F28C0-0537-4DB1-8709-50075252B02F}" type="sibTrans" cxnId="{8F68800D-F866-4A84-80C9-1E583DA1D154}">
      <dgm:prSet/>
      <dgm:spPr/>
      <dgm:t>
        <a:bodyPr/>
        <a:lstStyle/>
        <a:p>
          <a:pPr rtl="1"/>
          <a:endParaRPr lang="ar-SA"/>
        </a:p>
      </dgm:t>
    </dgm:pt>
    <dgm:pt modelId="{4492B056-FA63-4CDC-A1C0-6ECE8C772A61}">
      <dgm:prSet phldrT="[Text]" custT="1"/>
      <dgm:spPr/>
      <dgm:t>
        <a:bodyPr/>
        <a:lstStyle/>
        <a:p>
          <a:pPr rtl="1"/>
          <a:r>
            <a:rPr lang="en-US" sz="2800" dirty="0" smtClean="0"/>
            <a:t>Medication errors</a:t>
          </a:r>
          <a:endParaRPr lang="ar-SA" sz="2800" dirty="0"/>
        </a:p>
      </dgm:t>
    </dgm:pt>
    <dgm:pt modelId="{D25DF9AE-2EA0-456A-9A0C-415589611D9D}" type="parTrans" cxnId="{641BDB3A-C45A-434A-85D9-BB4C7DACC408}">
      <dgm:prSet/>
      <dgm:spPr/>
      <dgm:t>
        <a:bodyPr/>
        <a:lstStyle/>
        <a:p>
          <a:pPr rtl="1"/>
          <a:endParaRPr lang="ar-SA"/>
        </a:p>
      </dgm:t>
    </dgm:pt>
    <dgm:pt modelId="{883F3E91-3BF8-404D-BEE5-E849DFF6D5D6}" type="sibTrans" cxnId="{641BDB3A-C45A-434A-85D9-BB4C7DACC408}">
      <dgm:prSet/>
      <dgm:spPr/>
      <dgm:t>
        <a:bodyPr/>
        <a:lstStyle/>
        <a:p>
          <a:pPr rtl="1"/>
          <a:endParaRPr lang="ar-SA"/>
        </a:p>
      </dgm:t>
    </dgm:pt>
    <dgm:pt modelId="{3D586397-2DC9-4799-ABF9-CFD37A8B727D}" type="pres">
      <dgm:prSet presAssocID="{D9FCAEF7-7EB7-40C1-A162-2DACD0DCD0BE}" presName="diagram" presStyleCnt="0">
        <dgm:presLayoutVars>
          <dgm:dir/>
          <dgm:resizeHandles val="exact"/>
        </dgm:presLayoutVars>
      </dgm:prSet>
      <dgm:spPr/>
      <dgm:t>
        <a:bodyPr/>
        <a:lstStyle/>
        <a:p>
          <a:pPr rtl="1"/>
          <a:endParaRPr lang="ar-SA"/>
        </a:p>
      </dgm:t>
    </dgm:pt>
    <dgm:pt modelId="{E343828C-334C-4B62-87E0-6C7BF26E4176}" type="pres">
      <dgm:prSet presAssocID="{6B05C5EF-F5B7-4261-B8F7-345F6EE3D972}" presName="node" presStyleLbl="node1" presStyleIdx="0" presStyleCnt="4" custLinFactNeighborX="1119" custLinFactNeighborY="-5594">
        <dgm:presLayoutVars>
          <dgm:bulletEnabled val="1"/>
        </dgm:presLayoutVars>
      </dgm:prSet>
      <dgm:spPr/>
      <dgm:t>
        <a:bodyPr/>
        <a:lstStyle/>
        <a:p>
          <a:pPr rtl="1"/>
          <a:endParaRPr lang="ar-SA"/>
        </a:p>
      </dgm:t>
    </dgm:pt>
    <dgm:pt modelId="{804EC592-4186-428D-B65D-D2F096BA0886}" type="pres">
      <dgm:prSet presAssocID="{82654654-79FD-4F4C-A07C-654C2BA2FD56}" presName="sibTrans" presStyleCnt="0"/>
      <dgm:spPr/>
    </dgm:pt>
    <dgm:pt modelId="{BEFF76D2-043F-4A1D-99E9-6D0ED56E2D5D}" type="pres">
      <dgm:prSet presAssocID="{90093B2F-E3B3-409D-B573-4166B450DD1A}" presName="node" presStyleLbl="node1" presStyleIdx="1" presStyleCnt="4">
        <dgm:presLayoutVars>
          <dgm:bulletEnabled val="1"/>
        </dgm:presLayoutVars>
      </dgm:prSet>
      <dgm:spPr/>
      <dgm:t>
        <a:bodyPr/>
        <a:lstStyle/>
        <a:p>
          <a:pPr rtl="1"/>
          <a:endParaRPr lang="ar-SA"/>
        </a:p>
      </dgm:t>
    </dgm:pt>
    <dgm:pt modelId="{B396FAAB-1791-46B4-ABF4-93DF13225A95}" type="pres">
      <dgm:prSet presAssocID="{914C7405-44C1-410A-B9E0-5F98B3CB19DD}" presName="sibTrans" presStyleCnt="0"/>
      <dgm:spPr/>
    </dgm:pt>
    <dgm:pt modelId="{A260E499-4CEA-401D-B479-955205A7210C}" type="pres">
      <dgm:prSet presAssocID="{9192BD66-185C-43E9-833F-7FA600571952}" presName="node" presStyleLbl="node1" presStyleIdx="2" presStyleCnt="4">
        <dgm:presLayoutVars>
          <dgm:bulletEnabled val="1"/>
        </dgm:presLayoutVars>
      </dgm:prSet>
      <dgm:spPr/>
      <dgm:t>
        <a:bodyPr/>
        <a:lstStyle/>
        <a:p>
          <a:pPr rtl="1"/>
          <a:endParaRPr lang="ar-SA"/>
        </a:p>
      </dgm:t>
    </dgm:pt>
    <dgm:pt modelId="{BD5DB79E-18E4-4192-AFA1-C1220CD65D9E}" type="pres">
      <dgm:prSet presAssocID="{485F28C0-0537-4DB1-8709-50075252B02F}" presName="sibTrans" presStyleCnt="0"/>
      <dgm:spPr/>
    </dgm:pt>
    <dgm:pt modelId="{C5D286D9-58DC-4AEB-ABD9-37E4E5EE5039}" type="pres">
      <dgm:prSet presAssocID="{4492B056-FA63-4CDC-A1C0-6ECE8C772A61}" presName="node" presStyleLbl="node1" presStyleIdx="3" presStyleCnt="4">
        <dgm:presLayoutVars>
          <dgm:bulletEnabled val="1"/>
        </dgm:presLayoutVars>
      </dgm:prSet>
      <dgm:spPr/>
      <dgm:t>
        <a:bodyPr/>
        <a:lstStyle/>
        <a:p>
          <a:pPr rtl="1"/>
          <a:endParaRPr lang="ar-SA"/>
        </a:p>
      </dgm:t>
    </dgm:pt>
  </dgm:ptLst>
  <dgm:cxnLst>
    <dgm:cxn modelId="{641BDB3A-C45A-434A-85D9-BB4C7DACC408}" srcId="{D9FCAEF7-7EB7-40C1-A162-2DACD0DCD0BE}" destId="{4492B056-FA63-4CDC-A1C0-6ECE8C772A61}" srcOrd="3" destOrd="0" parTransId="{D25DF9AE-2EA0-456A-9A0C-415589611D9D}" sibTransId="{883F3E91-3BF8-404D-BEE5-E849DFF6D5D6}"/>
    <dgm:cxn modelId="{E120E216-9CC3-43B8-9F91-C4F7F005F4EA}" srcId="{D9FCAEF7-7EB7-40C1-A162-2DACD0DCD0BE}" destId="{6B05C5EF-F5B7-4261-B8F7-345F6EE3D972}" srcOrd="0" destOrd="0" parTransId="{ABEAD5EA-BEE7-4EFA-B578-44F0DE619604}" sibTransId="{82654654-79FD-4F4C-A07C-654C2BA2FD56}"/>
    <dgm:cxn modelId="{BAED8FEE-8601-47BE-89A5-0D4F572EF5A0}" type="presOf" srcId="{90093B2F-E3B3-409D-B573-4166B450DD1A}" destId="{BEFF76D2-043F-4A1D-99E9-6D0ED56E2D5D}" srcOrd="0" destOrd="0" presId="urn:microsoft.com/office/officeart/2005/8/layout/default#1"/>
    <dgm:cxn modelId="{ADA25BBB-6243-4418-9E8D-6689B057B6BF}" type="presOf" srcId="{4492B056-FA63-4CDC-A1C0-6ECE8C772A61}" destId="{C5D286D9-58DC-4AEB-ABD9-37E4E5EE5039}" srcOrd="0" destOrd="0" presId="urn:microsoft.com/office/officeart/2005/8/layout/default#1"/>
    <dgm:cxn modelId="{8E803290-F718-403C-A080-9EA3FDE90487}" srcId="{D9FCAEF7-7EB7-40C1-A162-2DACD0DCD0BE}" destId="{90093B2F-E3B3-409D-B573-4166B450DD1A}" srcOrd="1" destOrd="0" parTransId="{C3B9C1AB-B7EC-49CE-881B-19ED4E29293B}" sibTransId="{914C7405-44C1-410A-B9E0-5F98B3CB19DD}"/>
    <dgm:cxn modelId="{51F7B8B8-09F0-40B1-B53B-C7ADEDE4A0FF}" type="presOf" srcId="{9192BD66-185C-43E9-833F-7FA600571952}" destId="{A260E499-4CEA-401D-B479-955205A7210C}" srcOrd="0" destOrd="0" presId="urn:microsoft.com/office/officeart/2005/8/layout/default#1"/>
    <dgm:cxn modelId="{F8032062-8460-4A03-B1E0-79FE66CC3B7A}" type="presOf" srcId="{D9FCAEF7-7EB7-40C1-A162-2DACD0DCD0BE}" destId="{3D586397-2DC9-4799-ABF9-CFD37A8B727D}" srcOrd="0" destOrd="0" presId="urn:microsoft.com/office/officeart/2005/8/layout/default#1"/>
    <dgm:cxn modelId="{0F95CC79-6645-48D7-B58B-4C1A0E20E715}" type="presOf" srcId="{6B05C5EF-F5B7-4261-B8F7-345F6EE3D972}" destId="{E343828C-334C-4B62-87E0-6C7BF26E4176}" srcOrd="0" destOrd="0" presId="urn:microsoft.com/office/officeart/2005/8/layout/default#1"/>
    <dgm:cxn modelId="{8F68800D-F866-4A84-80C9-1E583DA1D154}" srcId="{D9FCAEF7-7EB7-40C1-A162-2DACD0DCD0BE}" destId="{9192BD66-185C-43E9-833F-7FA600571952}" srcOrd="2" destOrd="0" parTransId="{CFA29A70-2514-465D-9058-0819A14E832F}" sibTransId="{485F28C0-0537-4DB1-8709-50075252B02F}"/>
    <dgm:cxn modelId="{F2BB1099-3E5F-49A4-87EA-AC3FAB531D4B}" type="presParOf" srcId="{3D586397-2DC9-4799-ABF9-CFD37A8B727D}" destId="{E343828C-334C-4B62-87E0-6C7BF26E4176}" srcOrd="0" destOrd="0" presId="urn:microsoft.com/office/officeart/2005/8/layout/default#1"/>
    <dgm:cxn modelId="{207BA439-269D-43F2-878B-604D08E12CF5}" type="presParOf" srcId="{3D586397-2DC9-4799-ABF9-CFD37A8B727D}" destId="{804EC592-4186-428D-B65D-D2F096BA0886}" srcOrd="1" destOrd="0" presId="urn:microsoft.com/office/officeart/2005/8/layout/default#1"/>
    <dgm:cxn modelId="{2328DF32-26E3-42D2-82B8-4C3FF4BA01C4}" type="presParOf" srcId="{3D586397-2DC9-4799-ABF9-CFD37A8B727D}" destId="{BEFF76D2-043F-4A1D-99E9-6D0ED56E2D5D}" srcOrd="2" destOrd="0" presId="urn:microsoft.com/office/officeart/2005/8/layout/default#1"/>
    <dgm:cxn modelId="{BDD31557-354A-47F0-9E29-73A91FB529E2}" type="presParOf" srcId="{3D586397-2DC9-4799-ABF9-CFD37A8B727D}" destId="{B396FAAB-1791-46B4-ABF4-93DF13225A95}" srcOrd="3" destOrd="0" presId="urn:microsoft.com/office/officeart/2005/8/layout/default#1"/>
    <dgm:cxn modelId="{05AB685D-DEBE-4DE5-9CCB-65EFCC5BDC24}" type="presParOf" srcId="{3D586397-2DC9-4799-ABF9-CFD37A8B727D}" destId="{A260E499-4CEA-401D-B479-955205A7210C}" srcOrd="4" destOrd="0" presId="urn:microsoft.com/office/officeart/2005/8/layout/default#1"/>
    <dgm:cxn modelId="{63352765-BCFE-4F40-B1E9-FB3BB639B5E5}" type="presParOf" srcId="{3D586397-2DC9-4799-ABF9-CFD37A8B727D}" destId="{BD5DB79E-18E4-4192-AFA1-C1220CD65D9E}" srcOrd="5" destOrd="0" presId="urn:microsoft.com/office/officeart/2005/8/layout/default#1"/>
    <dgm:cxn modelId="{18E80AE5-E1A9-4D7D-8798-22AB7DE5B916}" type="presParOf" srcId="{3D586397-2DC9-4799-ABF9-CFD37A8B727D}" destId="{C5D286D9-58DC-4AEB-ABD9-37E4E5EE5039}"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591BE8-C8FE-4A61-8155-B1C9884AB79A}" type="doc">
      <dgm:prSet loTypeId="urn:microsoft.com/office/officeart/2005/8/layout/default#2" loCatId="list" qsTypeId="urn:microsoft.com/office/officeart/2005/8/quickstyle/3d2" qsCatId="3D" csTypeId="urn:microsoft.com/office/officeart/2005/8/colors/accent1_2" csCatId="accent1" phldr="1"/>
      <dgm:spPr/>
      <dgm:t>
        <a:bodyPr/>
        <a:lstStyle/>
        <a:p>
          <a:pPr rtl="1"/>
          <a:endParaRPr lang="ar-SA"/>
        </a:p>
      </dgm:t>
    </dgm:pt>
    <dgm:pt modelId="{8BCB9552-DF1B-4FAA-B24E-46A163061D22}">
      <dgm:prSet phldrT="[Text]" custT="1"/>
      <dgm:spPr/>
      <dgm:t>
        <a:bodyPr/>
        <a:lstStyle/>
        <a:p>
          <a:pPr rtl="1"/>
          <a:r>
            <a:rPr lang="en-US" sz="2800" b="1" dirty="0" smtClean="0"/>
            <a:t>Incident report</a:t>
          </a:r>
        </a:p>
        <a:p>
          <a:pPr rtl="1"/>
          <a:r>
            <a:rPr lang="en-US" sz="2800" b="1" dirty="0" smtClean="0"/>
            <a:t>(OVR) </a:t>
          </a:r>
          <a:endParaRPr lang="ar-SA" sz="2800" b="1" dirty="0"/>
        </a:p>
      </dgm:t>
    </dgm:pt>
    <dgm:pt modelId="{5AF18C30-7CEB-4843-8CBD-5181D1AD13BD}" type="parTrans" cxnId="{6A752129-F6E7-4FC1-BA6B-6644B09D01A4}">
      <dgm:prSet/>
      <dgm:spPr/>
      <dgm:t>
        <a:bodyPr/>
        <a:lstStyle/>
        <a:p>
          <a:pPr rtl="1"/>
          <a:endParaRPr lang="ar-SA"/>
        </a:p>
      </dgm:t>
    </dgm:pt>
    <dgm:pt modelId="{10D90DCB-9205-41B4-A597-05A30A21A10F}" type="sibTrans" cxnId="{6A752129-F6E7-4FC1-BA6B-6644B09D01A4}">
      <dgm:prSet/>
      <dgm:spPr/>
      <dgm:t>
        <a:bodyPr/>
        <a:lstStyle/>
        <a:p>
          <a:pPr rtl="1"/>
          <a:endParaRPr lang="ar-SA"/>
        </a:p>
      </dgm:t>
    </dgm:pt>
    <dgm:pt modelId="{D43F5329-6AAE-425E-9859-2D061F5F8A00}">
      <dgm:prSet phldrT="[Text]" custT="1"/>
      <dgm:spPr/>
      <dgm:t>
        <a:bodyPr/>
        <a:lstStyle/>
        <a:p>
          <a:pPr rtl="1"/>
          <a:r>
            <a:rPr lang="en-US" sz="2800" b="1" dirty="0" smtClean="0"/>
            <a:t>Patient complain</a:t>
          </a:r>
          <a:endParaRPr lang="ar-SA" sz="2800" b="1" dirty="0"/>
        </a:p>
      </dgm:t>
    </dgm:pt>
    <dgm:pt modelId="{B60FFA52-BE70-4D7C-B6F9-ED508B62AD7D}" type="parTrans" cxnId="{55C3A0C2-E4DF-48EE-B602-2C668879A4B8}">
      <dgm:prSet/>
      <dgm:spPr/>
      <dgm:t>
        <a:bodyPr/>
        <a:lstStyle/>
        <a:p>
          <a:pPr rtl="1"/>
          <a:endParaRPr lang="ar-SA"/>
        </a:p>
      </dgm:t>
    </dgm:pt>
    <dgm:pt modelId="{2FF7E441-2D8A-4305-BB76-5EAE8721AEA7}" type="sibTrans" cxnId="{55C3A0C2-E4DF-48EE-B602-2C668879A4B8}">
      <dgm:prSet/>
      <dgm:spPr/>
      <dgm:t>
        <a:bodyPr/>
        <a:lstStyle/>
        <a:p>
          <a:pPr rtl="1"/>
          <a:endParaRPr lang="ar-SA"/>
        </a:p>
      </dgm:t>
    </dgm:pt>
    <dgm:pt modelId="{11358422-8575-43BD-A1BC-A106DFC15B7F}" type="pres">
      <dgm:prSet presAssocID="{B8591BE8-C8FE-4A61-8155-B1C9884AB79A}" presName="diagram" presStyleCnt="0">
        <dgm:presLayoutVars>
          <dgm:dir/>
          <dgm:resizeHandles val="exact"/>
        </dgm:presLayoutVars>
      </dgm:prSet>
      <dgm:spPr/>
      <dgm:t>
        <a:bodyPr/>
        <a:lstStyle/>
        <a:p>
          <a:pPr rtl="1"/>
          <a:endParaRPr lang="ar-SA"/>
        </a:p>
      </dgm:t>
    </dgm:pt>
    <dgm:pt modelId="{5AC2C40D-417F-4EE0-9BA4-B6E149A004CA}" type="pres">
      <dgm:prSet presAssocID="{8BCB9552-DF1B-4FAA-B24E-46A163061D22}" presName="node" presStyleLbl="node1" presStyleIdx="0" presStyleCnt="2" custScaleX="102974" custScaleY="86812" custLinFactNeighborX="-2820" custLinFactNeighborY="-21185">
        <dgm:presLayoutVars>
          <dgm:bulletEnabled val="1"/>
        </dgm:presLayoutVars>
      </dgm:prSet>
      <dgm:spPr/>
      <dgm:t>
        <a:bodyPr/>
        <a:lstStyle/>
        <a:p>
          <a:pPr rtl="1"/>
          <a:endParaRPr lang="ar-SA"/>
        </a:p>
      </dgm:t>
    </dgm:pt>
    <dgm:pt modelId="{41F215F6-8651-4C95-9878-94FB61CCC803}" type="pres">
      <dgm:prSet presAssocID="{10D90DCB-9205-41B4-A597-05A30A21A10F}" presName="sibTrans" presStyleCnt="0"/>
      <dgm:spPr/>
    </dgm:pt>
    <dgm:pt modelId="{55E9492F-555F-4FDF-AC8B-A24C16D7F1F0}" type="pres">
      <dgm:prSet presAssocID="{D43F5329-6AAE-425E-9859-2D061F5F8A00}" presName="node" presStyleLbl="node1" presStyleIdx="1" presStyleCnt="2" custScaleY="85979" custLinFactNeighborX="69" custLinFactNeighborY="-21674">
        <dgm:presLayoutVars>
          <dgm:bulletEnabled val="1"/>
        </dgm:presLayoutVars>
      </dgm:prSet>
      <dgm:spPr/>
      <dgm:t>
        <a:bodyPr/>
        <a:lstStyle/>
        <a:p>
          <a:pPr rtl="1"/>
          <a:endParaRPr lang="ar-SA"/>
        </a:p>
      </dgm:t>
    </dgm:pt>
  </dgm:ptLst>
  <dgm:cxnLst>
    <dgm:cxn modelId="{55C3A0C2-E4DF-48EE-B602-2C668879A4B8}" srcId="{B8591BE8-C8FE-4A61-8155-B1C9884AB79A}" destId="{D43F5329-6AAE-425E-9859-2D061F5F8A00}" srcOrd="1" destOrd="0" parTransId="{B60FFA52-BE70-4D7C-B6F9-ED508B62AD7D}" sibTransId="{2FF7E441-2D8A-4305-BB76-5EAE8721AEA7}"/>
    <dgm:cxn modelId="{6A752129-F6E7-4FC1-BA6B-6644B09D01A4}" srcId="{B8591BE8-C8FE-4A61-8155-B1C9884AB79A}" destId="{8BCB9552-DF1B-4FAA-B24E-46A163061D22}" srcOrd="0" destOrd="0" parTransId="{5AF18C30-7CEB-4843-8CBD-5181D1AD13BD}" sibTransId="{10D90DCB-9205-41B4-A597-05A30A21A10F}"/>
    <dgm:cxn modelId="{2920CB45-EDFC-4C40-BB49-49739AE08E57}" type="presOf" srcId="{D43F5329-6AAE-425E-9859-2D061F5F8A00}" destId="{55E9492F-555F-4FDF-AC8B-A24C16D7F1F0}" srcOrd="0" destOrd="0" presId="urn:microsoft.com/office/officeart/2005/8/layout/default#2"/>
    <dgm:cxn modelId="{8E48E723-59DB-4298-874A-EB0C79B41BEA}" type="presOf" srcId="{8BCB9552-DF1B-4FAA-B24E-46A163061D22}" destId="{5AC2C40D-417F-4EE0-9BA4-B6E149A004CA}" srcOrd="0" destOrd="0" presId="urn:microsoft.com/office/officeart/2005/8/layout/default#2"/>
    <dgm:cxn modelId="{DB684389-347C-4483-80CC-E6B1D5014BC6}" type="presOf" srcId="{B8591BE8-C8FE-4A61-8155-B1C9884AB79A}" destId="{11358422-8575-43BD-A1BC-A106DFC15B7F}" srcOrd="0" destOrd="0" presId="urn:microsoft.com/office/officeart/2005/8/layout/default#2"/>
    <dgm:cxn modelId="{B0562D77-A1A7-4064-90D2-550874645BB0}" type="presParOf" srcId="{11358422-8575-43BD-A1BC-A106DFC15B7F}" destId="{5AC2C40D-417F-4EE0-9BA4-B6E149A004CA}" srcOrd="0" destOrd="0" presId="urn:microsoft.com/office/officeart/2005/8/layout/default#2"/>
    <dgm:cxn modelId="{EB9CF440-C345-472D-B2D3-BB8EBAFF6F9B}" type="presParOf" srcId="{11358422-8575-43BD-A1BC-A106DFC15B7F}" destId="{41F215F6-8651-4C95-9878-94FB61CCC803}" srcOrd="1" destOrd="0" presId="urn:microsoft.com/office/officeart/2005/8/layout/default#2"/>
    <dgm:cxn modelId="{9DFB77A0-5154-459D-8C6A-973F493BDB27}" type="presParOf" srcId="{11358422-8575-43BD-A1BC-A106DFC15B7F}" destId="{55E9492F-555F-4FDF-AC8B-A24C16D7F1F0}" srcOrd="2"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4F9B93-D986-49E3-8927-F2D1CD38E7C6}"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n-US"/>
        </a:p>
      </dgm:t>
    </dgm:pt>
    <dgm:pt modelId="{0F8ED3A3-F1C7-47EE-9996-A8A7135F1237}">
      <dgm:prSet phldrT="[Text]"/>
      <dgm:spPr/>
      <dgm:t>
        <a:bodyPr/>
        <a:lstStyle/>
        <a:p>
          <a:r>
            <a:rPr lang="en-US" b="1" dirty="0" smtClean="0"/>
            <a:t>credentialing</a:t>
          </a:r>
          <a:endParaRPr lang="en-US" b="1" dirty="0"/>
        </a:p>
      </dgm:t>
    </dgm:pt>
    <dgm:pt modelId="{9CCAE0E6-BE9E-4DE1-91C8-2CE789D5D07F}" type="parTrans" cxnId="{ADF64507-D189-43C0-B5DC-53E789C26331}">
      <dgm:prSet/>
      <dgm:spPr/>
      <dgm:t>
        <a:bodyPr/>
        <a:lstStyle/>
        <a:p>
          <a:endParaRPr lang="en-US"/>
        </a:p>
      </dgm:t>
    </dgm:pt>
    <dgm:pt modelId="{591E3CB0-AE7A-4A53-B8A5-7944F327C8CB}" type="sibTrans" cxnId="{ADF64507-D189-43C0-B5DC-53E789C26331}">
      <dgm:prSet/>
      <dgm:spPr/>
      <dgm:t>
        <a:bodyPr/>
        <a:lstStyle/>
        <a:p>
          <a:endParaRPr lang="en-US"/>
        </a:p>
      </dgm:t>
    </dgm:pt>
    <dgm:pt modelId="{19BD1619-9457-428B-986B-D0670353D816}">
      <dgm:prSet phldrT="[Text]" phldr="1"/>
      <dgm:spPr/>
      <dgm:t>
        <a:bodyPr/>
        <a:lstStyle/>
        <a:p>
          <a:endParaRPr lang="en-US"/>
        </a:p>
      </dgm:t>
    </dgm:pt>
    <dgm:pt modelId="{A060F33B-9761-436B-AAC9-7CAF16A97500}" type="parTrans" cxnId="{0C59B7B5-D710-4521-80CF-61A6CE119F2A}">
      <dgm:prSet/>
      <dgm:spPr/>
      <dgm:t>
        <a:bodyPr/>
        <a:lstStyle/>
        <a:p>
          <a:endParaRPr lang="en-US"/>
        </a:p>
      </dgm:t>
    </dgm:pt>
    <dgm:pt modelId="{54F18A4B-2E38-493D-B264-4B5C4BCE2BCB}" type="sibTrans" cxnId="{0C59B7B5-D710-4521-80CF-61A6CE119F2A}">
      <dgm:prSet/>
      <dgm:spPr/>
      <dgm:t>
        <a:bodyPr/>
        <a:lstStyle/>
        <a:p>
          <a:endParaRPr lang="en-US"/>
        </a:p>
      </dgm:t>
    </dgm:pt>
    <dgm:pt modelId="{8BE6F6EC-A12F-4DC3-B0D4-7032461B8916}">
      <dgm:prSet phldrT="[Text]"/>
      <dgm:spPr/>
      <dgm:t>
        <a:bodyPr/>
        <a:lstStyle/>
        <a:p>
          <a:r>
            <a:rPr lang="en-US" b="1" dirty="0" smtClean="0"/>
            <a:t>Accreditation</a:t>
          </a:r>
          <a:r>
            <a:rPr lang="en-US" dirty="0" smtClean="0"/>
            <a:t> </a:t>
          </a:r>
          <a:endParaRPr lang="en-US" dirty="0"/>
        </a:p>
      </dgm:t>
    </dgm:pt>
    <dgm:pt modelId="{59A41912-648D-41C2-8776-EA68C8F00E8E}" type="parTrans" cxnId="{D1D9E01C-E54B-4196-B4E4-621AAD77301F}">
      <dgm:prSet/>
      <dgm:spPr/>
      <dgm:t>
        <a:bodyPr/>
        <a:lstStyle/>
        <a:p>
          <a:endParaRPr lang="en-US"/>
        </a:p>
      </dgm:t>
    </dgm:pt>
    <dgm:pt modelId="{C1DEB544-FB50-4F78-B0FE-7229DA4CE2B8}" type="sibTrans" cxnId="{D1D9E01C-E54B-4196-B4E4-621AAD77301F}">
      <dgm:prSet/>
      <dgm:spPr/>
      <dgm:t>
        <a:bodyPr/>
        <a:lstStyle/>
        <a:p>
          <a:endParaRPr lang="en-US"/>
        </a:p>
      </dgm:t>
    </dgm:pt>
    <dgm:pt modelId="{D8B0241F-7FE9-41AB-BD15-9C75A1B3B772}">
      <dgm:prSet phldrT="[Text]" phldr="1"/>
      <dgm:spPr/>
      <dgm:t>
        <a:bodyPr/>
        <a:lstStyle/>
        <a:p>
          <a:endParaRPr lang="en-US"/>
        </a:p>
      </dgm:t>
    </dgm:pt>
    <dgm:pt modelId="{CAE9887F-266B-433A-AE45-3F6203E7FA80}" type="parTrans" cxnId="{6C6C25F5-5E13-48EB-974D-3F4A95A7F0D0}">
      <dgm:prSet/>
      <dgm:spPr/>
      <dgm:t>
        <a:bodyPr/>
        <a:lstStyle/>
        <a:p>
          <a:endParaRPr lang="en-US"/>
        </a:p>
      </dgm:t>
    </dgm:pt>
    <dgm:pt modelId="{D6938EE2-690F-4094-977A-6B423DF7EEEA}" type="sibTrans" cxnId="{6C6C25F5-5E13-48EB-974D-3F4A95A7F0D0}">
      <dgm:prSet/>
      <dgm:spPr/>
      <dgm:t>
        <a:bodyPr/>
        <a:lstStyle/>
        <a:p>
          <a:endParaRPr lang="en-US"/>
        </a:p>
      </dgm:t>
    </dgm:pt>
    <dgm:pt modelId="{20AD91E4-2556-403B-AF1A-9F73D134A883}">
      <dgm:prSet phldrT="[Text]"/>
      <dgm:spPr/>
      <dgm:t>
        <a:bodyPr/>
        <a:lstStyle/>
        <a:p>
          <a:r>
            <a:rPr lang="en-US" b="1" dirty="0" smtClean="0"/>
            <a:t>Registration</a:t>
          </a:r>
          <a:endParaRPr lang="en-US" b="1" dirty="0"/>
        </a:p>
      </dgm:t>
    </dgm:pt>
    <dgm:pt modelId="{F15C2D6B-2DD6-4FB7-94F8-AE18E6035A5E}" type="parTrans" cxnId="{EAA52781-4728-413F-8B52-C8254A2C643A}">
      <dgm:prSet/>
      <dgm:spPr/>
      <dgm:t>
        <a:bodyPr/>
        <a:lstStyle/>
        <a:p>
          <a:endParaRPr lang="en-US"/>
        </a:p>
      </dgm:t>
    </dgm:pt>
    <dgm:pt modelId="{64361C98-F71B-4570-BEF4-5211425A39B1}" type="sibTrans" cxnId="{EAA52781-4728-413F-8B52-C8254A2C643A}">
      <dgm:prSet/>
      <dgm:spPr/>
      <dgm:t>
        <a:bodyPr/>
        <a:lstStyle/>
        <a:p>
          <a:endParaRPr lang="en-US"/>
        </a:p>
      </dgm:t>
    </dgm:pt>
    <dgm:pt modelId="{8F7EB62B-A92C-48E5-8978-672B5222EDFD}">
      <dgm:prSet phldrT="[Text]" phldr="1"/>
      <dgm:spPr/>
      <dgm:t>
        <a:bodyPr/>
        <a:lstStyle/>
        <a:p>
          <a:endParaRPr lang="en-US" dirty="0"/>
        </a:p>
      </dgm:t>
    </dgm:pt>
    <dgm:pt modelId="{E41037FB-AED0-4CD7-956E-3585DC6E90DD}" type="sibTrans" cxnId="{A262DCDA-206E-490B-8B1D-E699B2697166}">
      <dgm:prSet/>
      <dgm:spPr/>
      <dgm:t>
        <a:bodyPr/>
        <a:lstStyle/>
        <a:p>
          <a:endParaRPr lang="en-US"/>
        </a:p>
      </dgm:t>
    </dgm:pt>
    <dgm:pt modelId="{0476A293-36CB-4726-97FB-8C5EBC6079CA}" type="parTrans" cxnId="{A262DCDA-206E-490B-8B1D-E699B2697166}">
      <dgm:prSet/>
      <dgm:spPr/>
      <dgm:t>
        <a:bodyPr/>
        <a:lstStyle/>
        <a:p>
          <a:endParaRPr lang="en-US"/>
        </a:p>
      </dgm:t>
    </dgm:pt>
    <dgm:pt modelId="{AEBA9929-69AB-413F-A8E0-185CF97AA0AC}" type="pres">
      <dgm:prSet presAssocID="{064F9B93-D986-49E3-8927-F2D1CD38E7C6}" presName="Name0" presStyleCnt="0">
        <dgm:presLayoutVars>
          <dgm:dir/>
          <dgm:animLvl val="lvl"/>
          <dgm:resizeHandles val="exact"/>
        </dgm:presLayoutVars>
      </dgm:prSet>
      <dgm:spPr/>
      <dgm:t>
        <a:bodyPr/>
        <a:lstStyle/>
        <a:p>
          <a:endParaRPr lang="en-US"/>
        </a:p>
      </dgm:t>
    </dgm:pt>
    <dgm:pt modelId="{EB77E2F8-9C3A-423F-8F64-E955FA05CBAE}" type="pres">
      <dgm:prSet presAssocID="{8F7EB62B-A92C-48E5-8978-672B5222EDFD}" presName="compositeNode" presStyleCnt="0">
        <dgm:presLayoutVars>
          <dgm:bulletEnabled val="1"/>
        </dgm:presLayoutVars>
      </dgm:prSet>
      <dgm:spPr/>
    </dgm:pt>
    <dgm:pt modelId="{3BCEC44B-9571-453F-B97B-C4410FFA6C08}" type="pres">
      <dgm:prSet presAssocID="{8F7EB62B-A92C-48E5-8978-672B5222EDFD}" presName="bgRect" presStyleLbl="node1" presStyleIdx="0" presStyleCnt="3"/>
      <dgm:spPr/>
      <dgm:t>
        <a:bodyPr/>
        <a:lstStyle/>
        <a:p>
          <a:endParaRPr lang="en-US"/>
        </a:p>
      </dgm:t>
    </dgm:pt>
    <dgm:pt modelId="{C9DBF264-0F27-4A57-A0DC-D8DDBC80F9E6}" type="pres">
      <dgm:prSet presAssocID="{8F7EB62B-A92C-48E5-8978-672B5222EDFD}" presName="parentNode" presStyleLbl="node1" presStyleIdx="0" presStyleCnt="3">
        <dgm:presLayoutVars>
          <dgm:chMax val="0"/>
          <dgm:bulletEnabled val="1"/>
        </dgm:presLayoutVars>
      </dgm:prSet>
      <dgm:spPr/>
      <dgm:t>
        <a:bodyPr/>
        <a:lstStyle/>
        <a:p>
          <a:endParaRPr lang="en-US"/>
        </a:p>
      </dgm:t>
    </dgm:pt>
    <dgm:pt modelId="{F02CB74F-66AD-4E7E-91E8-0D5FCCDE2CDE}" type="pres">
      <dgm:prSet presAssocID="{8F7EB62B-A92C-48E5-8978-672B5222EDFD}" presName="childNode" presStyleLbl="node1" presStyleIdx="0" presStyleCnt="3">
        <dgm:presLayoutVars>
          <dgm:bulletEnabled val="1"/>
        </dgm:presLayoutVars>
      </dgm:prSet>
      <dgm:spPr/>
      <dgm:t>
        <a:bodyPr/>
        <a:lstStyle/>
        <a:p>
          <a:endParaRPr lang="en-US"/>
        </a:p>
      </dgm:t>
    </dgm:pt>
    <dgm:pt modelId="{275E2BEF-7C49-4528-9817-F02BA6E6E917}" type="pres">
      <dgm:prSet presAssocID="{E41037FB-AED0-4CD7-956E-3585DC6E90DD}" presName="hSp" presStyleCnt="0"/>
      <dgm:spPr/>
    </dgm:pt>
    <dgm:pt modelId="{DE06A28B-2B82-4D04-8B12-459AE3F0EBC5}" type="pres">
      <dgm:prSet presAssocID="{E41037FB-AED0-4CD7-956E-3585DC6E90DD}" presName="vProcSp" presStyleCnt="0"/>
      <dgm:spPr/>
    </dgm:pt>
    <dgm:pt modelId="{BA1A417B-178C-4883-BC9C-EA5AD4F10BC1}" type="pres">
      <dgm:prSet presAssocID="{E41037FB-AED0-4CD7-956E-3585DC6E90DD}" presName="vSp1" presStyleCnt="0"/>
      <dgm:spPr/>
    </dgm:pt>
    <dgm:pt modelId="{AA788002-EDB1-42A2-8CFD-E5722AE2A317}" type="pres">
      <dgm:prSet presAssocID="{E41037FB-AED0-4CD7-956E-3585DC6E90DD}" presName="simulatedConn" presStyleLbl="solidFgAcc1" presStyleIdx="0" presStyleCnt="2"/>
      <dgm:spPr/>
    </dgm:pt>
    <dgm:pt modelId="{4FACC880-F4B3-41A1-AC50-8DDCAAAB2A1F}" type="pres">
      <dgm:prSet presAssocID="{E41037FB-AED0-4CD7-956E-3585DC6E90DD}" presName="vSp2" presStyleCnt="0"/>
      <dgm:spPr/>
    </dgm:pt>
    <dgm:pt modelId="{B350B5A1-312B-44BB-A783-DE14B73A3C69}" type="pres">
      <dgm:prSet presAssocID="{E41037FB-AED0-4CD7-956E-3585DC6E90DD}" presName="sibTrans" presStyleCnt="0"/>
      <dgm:spPr/>
    </dgm:pt>
    <dgm:pt modelId="{D4A491DD-4C39-421B-8C94-9B843D2AAC85}" type="pres">
      <dgm:prSet presAssocID="{19BD1619-9457-428B-986B-D0670353D816}" presName="compositeNode" presStyleCnt="0">
        <dgm:presLayoutVars>
          <dgm:bulletEnabled val="1"/>
        </dgm:presLayoutVars>
      </dgm:prSet>
      <dgm:spPr/>
    </dgm:pt>
    <dgm:pt modelId="{4C1A7522-E2D2-4012-AB2E-6EE4C9144420}" type="pres">
      <dgm:prSet presAssocID="{19BD1619-9457-428B-986B-D0670353D816}" presName="bgRect" presStyleLbl="node1" presStyleIdx="1" presStyleCnt="3" custLinFactNeighborX="780" custLinFactNeighborY="2913"/>
      <dgm:spPr/>
      <dgm:t>
        <a:bodyPr/>
        <a:lstStyle/>
        <a:p>
          <a:endParaRPr lang="en-US"/>
        </a:p>
      </dgm:t>
    </dgm:pt>
    <dgm:pt modelId="{A1FD5947-5BC8-4560-B642-0EFF82BE1296}" type="pres">
      <dgm:prSet presAssocID="{19BD1619-9457-428B-986B-D0670353D816}" presName="parentNode" presStyleLbl="node1" presStyleIdx="1" presStyleCnt="3">
        <dgm:presLayoutVars>
          <dgm:chMax val="0"/>
          <dgm:bulletEnabled val="1"/>
        </dgm:presLayoutVars>
      </dgm:prSet>
      <dgm:spPr/>
      <dgm:t>
        <a:bodyPr/>
        <a:lstStyle/>
        <a:p>
          <a:endParaRPr lang="en-US"/>
        </a:p>
      </dgm:t>
    </dgm:pt>
    <dgm:pt modelId="{1316A940-0C04-4159-B61F-C7D12917AB24}" type="pres">
      <dgm:prSet presAssocID="{19BD1619-9457-428B-986B-D0670353D816}" presName="childNode" presStyleLbl="node1" presStyleIdx="1" presStyleCnt="3">
        <dgm:presLayoutVars>
          <dgm:bulletEnabled val="1"/>
        </dgm:presLayoutVars>
      </dgm:prSet>
      <dgm:spPr/>
      <dgm:t>
        <a:bodyPr/>
        <a:lstStyle/>
        <a:p>
          <a:endParaRPr lang="en-US"/>
        </a:p>
      </dgm:t>
    </dgm:pt>
    <dgm:pt modelId="{03A54CB7-D42E-4612-974B-9DFC32A8C60E}" type="pres">
      <dgm:prSet presAssocID="{54F18A4B-2E38-493D-B264-4B5C4BCE2BCB}" presName="hSp" presStyleCnt="0"/>
      <dgm:spPr/>
    </dgm:pt>
    <dgm:pt modelId="{1F77F2C0-5E70-4B9C-8DFF-165A2E7138A6}" type="pres">
      <dgm:prSet presAssocID="{54F18A4B-2E38-493D-B264-4B5C4BCE2BCB}" presName="vProcSp" presStyleCnt="0"/>
      <dgm:spPr/>
    </dgm:pt>
    <dgm:pt modelId="{90B59606-670C-4864-9791-D88514071D78}" type="pres">
      <dgm:prSet presAssocID="{54F18A4B-2E38-493D-B264-4B5C4BCE2BCB}" presName="vSp1" presStyleCnt="0"/>
      <dgm:spPr/>
    </dgm:pt>
    <dgm:pt modelId="{1BD5E5E5-E497-48EE-BEFD-434D72CA034E}" type="pres">
      <dgm:prSet presAssocID="{54F18A4B-2E38-493D-B264-4B5C4BCE2BCB}" presName="simulatedConn" presStyleLbl="solidFgAcc1" presStyleIdx="1" presStyleCnt="2"/>
      <dgm:spPr/>
    </dgm:pt>
    <dgm:pt modelId="{B940AF0E-A48F-4838-8A79-600407179F7E}" type="pres">
      <dgm:prSet presAssocID="{54F18A4B-2E38-493D-B264-4B5C4BCE2BCB}" presName="vSp2" presStyleCnt="0"/>
      <dgm:spPr/>
    </dgm:pt>
    <dgm:pt modelId="{6EF75769-E150-40CB-9C6A-2CE729798A2D}" type="pres">
      <dgm:prSet presAssocID="{54F18A4B-2E38-493D-B264-4B5C4BCE2BCB}" presName="sibTrans" presStyleCnt="0"/>
      <dgm:spPr/>
    </dgm:pt>
    <dgm:pt modelId="{3ECC40E0-F1A5-427A-A520-4B42B4B02DE6}" type="pres">
      <dgm:prSet presAssocID="{D8B0241F-7FE9-41AB-BD15-9C75A1B3B772}" presName="compositeNode" presStyleCnt="0">
        <dgm:presLayoutVars>
          <dgm:bulletEnabled val="1"/>
        </dgm:presLayoutVars>
      </dgm:prSet>
      <dgm:spPr/>
    </dgm:pt>
    <dgm:pt modelId="{BE359989-0972-4928-B669-C843177EF81D}" type="pres">
      <dgm:prSet presAssocID="{D8B0241F-7FE9-41AB-BD15-9C75A1B3B772}" presName="bgRect" presStyleLbl="node1" presStyleIdx="2" presStyleCnt="3"/>
      <dgm:spPr/>
      <dgm:t>
        <a:bodyPr/>
        <a:lstStyle/>
        <a:p>
          <a:endParaRPr lang="en-US"/>
        </a:p>
      </dgm:t>
    </dgm:pt>
    <dgm:pt modelId="{B4928CEC-B09C-4015-9353-1486F0B9DE57}" type="pres">
      <dgm:prSet presAssocID="{D8B0241F-7FE9-41AB-BD15-9C75A1B3B772}" presName="parentNode" presStyleLbl="node1" presStyleIdx="2" presStyleCnt="3">
        <dgm:presLayoutVars>
          <dgm:chMax val="0"/>
          <dgm:bulletEnabled val="1"/>
        </dgm:presLayoutVars>
      </dgm:prSet>
      <dgm:spPr/>
      <dgm:t>
        <a:bodyPr/>
        <a:lstStyle/>
        <a:p>
          <a:endParaRPr lang="en-US"/>
        </a:p>
      </dgm:t>
    </dgm:pt>
    <dgm:pt modelId="{BD29052C-31D6-4924-815D-CA48B3BD4E8F}" type="pres">
      <dgm:prSet presAssocID="{D8B0241F-7FE9-41AB-BD15-9C75A1B3B772}" presName="childNode" presStyleLbl="node1" presStyleIdx="2" presStyleCnt="3">
        <dgm:presLayoutVars>
          <dgm:bulletEnabled val="1"/>
        </dgm:presLayoutVars>
      </dgm:prSet>
      <dgm:spPr/>
      <dgm:t>
        <a:bodyPr/>
        <a:lstStyle/>
        <a:p>
          <a:endParaRPr lang="en-US"/>
        </a:p>
      </dgm:t>
    </dgm:pt>
  </dgm:ptLst>
  <dgm:cxnLst>
    <dgm:cxn modelId="{EAA52781-4728-413F-8B52-C8254A2C643A}" srcId="{D8B0241F-7FE9-41AB-BD15-9C75A1B3B772}" destId="{20AD91E4-2556-403B-AF1A-9F73D134A883}" srcOrd="0" destOrd="0" parTransId="{F15C2D6B-2DD6-4FB7-94F8-AE18E6035A5E}" sibTransId="{64361C98-F71B-4570-BEF4-5211425A39B1}"/>
    <dgm:cxn modelId="{A8D53BE0-C5C9-4DB7-B803-CBFDDA725B1B}" type="presOf" srcId="{19BD1619-9457-428B-986B-D0670353D816}" destId="{4C1A7522-E2D2-4012-AB2E-6EE4C9144420}" srcOrd="0" destOrd="0" presId="urn:microsoft.com/office/officeart/2005/8/layout/hProcess7#1"/>
    <dgm:cxn modelId="{15E1524F-1075-4A4E-9CAF-6A4CDC66DA7F}" type="presOf" srcId="{064F9B93-D986-49E3-8927-F2D1CD38E7C6}" destId="{AEBA9929-69AB-413F-A8E0-185CF97AA0AC}" srcOrd="0" destOrd="0" presId="urn:microsoft.com/office/officeart/2005/8/layout/hProcess7#1"/>
    <dgm:cxn modelId="{2437AF53-9F83-4FE5-9C1D-9E4CB51DEEEF}" type="presOf" srcId="{D8B0241F-7FE9-41AB-BD15-9C75A1B3B772}" destId="{B4928CEC-B09C-4015-9353-1486F0B9DE57}" srcOrd="1" destOrd="0" presId="urn:microsoft.com/office/officeart/2005/8/layout/hProcess7#1"/>
    <dgm:cxn modelId="{FBF3BD33-4E33-40D9-944D-B724B2CA096E}" type="presOf" srcId="{0F8ED3A3-F1C7-47EE-9996-A8A7135F1237}" destId="{F02CB74F-66AD-4E7E-91E8-0D5FCCDE2CDE}" srcOrd="0" destOrd="0" presId="urn:microsoft.com/office/officeart/2005/8/layout/hProcess7#1"/>
    <dgm:cxn modelId="{F2495ED6-B848-4E5C-ABFC-3ADF6B6D0A6B}" type="presOf" srcId="{20AD91E4-2556-403B-AF1A-9F73D134A883}" destId="{BD29052C-31D6-4924-815D-CA48B3BD4E8F}" srcOrd="0" destOrd="0" presId="urn:microsoft.com/office/officeart/2005/8/layout/hProcess7#1"/>
    <dgm:cxn modelId="{FC736C48-F330-4860-85A1-C9729DF4E6DF}" type="presOf" srcId="{8F7EB62B-A92C-48E5-8978-672B5222EDFD}" destId="{C9DBF264-0F27-4A57-A0DC-D8DDBC80F9E6}" srcOrd="1" destOrd="0" presId="urn:microsoft.com/office/officeart/2005/8/layout/hProcess7#1"/>
    <dgm:cxn modelId="{D1D9E01C-E54B-4196-B4E4-621AAD77301F}" srcId="{19BD1619-9457-428B-986B-D0670353D816}" destId="{8BE6F6EC-A12F-4DC3-B0D4-7032461B8916}" srcOrd="0" destOrd="0" parTransId="{59A41912-648D-41C2-8776-EA68C8F00E8E}" sibTransId="{C1DEB544-FB50-4F78-B0FE-7229DA4CE2B8}"/>
    <dgm:cxn modelId="{ADF64507-D189-43C0-B5DC-53E789C26331}" srcId="{8F7EB62B-A92C-48E5-8978-672B5222EDFD}" destId="{0F8ED3A3-F1C7-47EE-9996-A8A7135F1237}" srcOrd="0" destOrd="0" parTransId="{9CCAE0E6-BE9E-4DE1-91C8-2CE789D5D07F}" sibTransId="{591E3CB0-AE7A-4A53-B8A5-7944F327C8CB}"/>
    <dgm:cxn modelId="{38BF2960-6595-4F3D-82BF-166E1A99E4A4}" type="presOf" srcId="{8F7EB62B-A92C-48E5-8978-672B5222EDFD}" destId="{3BCEC44B-9571-453F-B97B-C4410FFA6C08}" srcOrd="0" destOrd="0" presId="urn:microsoft.com/office/officeart/2005/8/layout/hProcess7#1"/>
    <dgm:cxn modelId="{4A449A8E-8898-4DE5-90CB-343FB591759E}" type="presOf" srcId="{8BE6F6EC-A12F-4DC3-B0D4-7032461B8916}" destId="{1316A940-0C04-4159-B61F-C7D12917AB24}" srcOrd="0" destOrd="0" presId="urn:microsoft.com/office/officeart/2005/8/layout/hProcess7#1"/>
    <dgm:cxn modelId="{0C59B7B5-D710-4521-80CF-61A6CE119F2A}" srcId="{064F9B93-D986-49E3-8927-F2D1CD38E7C6}" destId="{19BD1619-9457-428B-986B-D0670353D816}" srcOrd="1" destOrd="0" parTransId="{A060F33B-9761-436B-AAC9-7CAF16A97500}" sibTransId="{54F18A4B-2E38-493D-B264-4B5C4BCE2BCB}"/>
    <dgm:cxn modelId="{46F52824-7C25-4045-8D33-B5E9E5423A50}" type="presOf" srcId="{D8B0241F-7FE9-41AB-BD15-9C75A1B3B772}" destId="{BE359989-0972-4928-B669-C843177EF81D}" srcOrd="0" destOrd="0" presId="urn:microsoft.com/office/officeart/2005/8/layout/hProcess7#1"/>
    <dgm:cxn modelId="{A262DCDA-206E-490B-8B1D-E699B2697166}" srcId="{064F9B93-D986-49E3-8927-F2D1CD38E7C6}" destId="{8F7EB62B-A92C-48E5-8978-672B5222EDFD}" srcOrd="0" destOrd="0" parTransId="{0476A293-36CB-4726-97FB-8C5EBC6079CA}" sibTransId="{E41037FB-AED0-4CD7-956E-3585DC6E90DD}"/>
    <dgm:cxn modelId="{6C6C25F5-5E13-48EB-974D-3F4A95A7F0D0}" srcId="{064F9B93-D986-49E3-8927-F2D1CD38E7C6}" destId="{D8B0241F-7FE9-41AB-BD15-9C75A1B3B772}" srcOrd="2" destOrd="0" parTransId="{CAE9887F-266B-433A-AE45-3F6203E7FA80}" sibTransId="{D6938EE2-690F-4094-977A-6B423DF7EEEA}"/>
    <dgm:cxn modelId="{8B8FC573-DA36-462E-B276-B95848971FA6}" type="presOf" srcId="{19BD1619-9457-428B-986B-D0670353D816}" destId="{A1FD5947-5BC8-4560-B642-0EFF82BE1296}" srcOrd="1" destOrd="0" presId="urn:microsoft.com/office/officeart/2005/8/layout/hProcess7#1"/>
    <dgm:cxn modelId="{851BDA15-9602-4790-BE65-46B042118234}" type="presParOf" srcId="{AEBA9929-69AB-413F-A8E0-185CF97AA0AC}" destId="{EB77E2F8-9C3A-423F-8F64-E955FA05CBAE}" srcOrd="0" destOrd="0" presId="urn:microsoft.com/office/officeart/2005/8/layout/hProcess7#1"/>
    <dgm:cxn modelId="{0549B4EE-14AE-4A6D-9047-3BDF1AE1DA49}" type="presParOf" srcId="{EB77E2F8-9C3A-423F-8F64-E955FA05CBAE}" destId="{3BCEC44B-9571-453F-B97B-C4410FFA6C08}" srcOrd="0" destOrd="0" presId="urn:microsoft.com/office/officeart/2005/8/layout/hProcess7#1"/>
    <dgm:cxn modelId="{F9AE9DD3-596F-4C26-B22D-FC5EEB58D466}" type="presParOf" srcId="{EB77E2F8-9C3A-423F-8F64-E955FA05CBAE}" destId="{C9DBF264-0F27-4A57-A0DC-D8DDBC80F9E6}" srcOrd="1" destOrd="0" presId="urn:microsoft.com/office/officeart/2005/8/layout/hProcess7#1"/>
    <dgm:cxn modelId="{0FAF05F9-842A-440C-9CBA-12AEAB8FAE21}" type="presParOf" srcId="{EB77E2F8-9C3A-423F-8F64-E955FA05CBAE}" destId="{F02CB74F-66AD-4E7E-91E8-0D5FCCDE2CDE}" srcOrd="2" destOrd="0" presId="urn:microsoft.com/office/officeart/2005/8/layout/hProcess7#1"/>
    <dgm:cxn modelId="{FCAE7499-186A-401A-B981-27E651E9638A}" type="presParOf" srcId="{AEBA9929-69AB-413F-A8E0-185CF97AA0AC}" destId="{275E2BEF-7C49-4528-9817-F02BA6E6E917}" srcOrd="1" destOrd="0" presId="urn:microsoft.com/office/officeart/2005/8/layout/hProcess7#1"/>
    <dgm:cxn modelId="{3B1C4B5E-1C8D-4A5F-BCBC-7FAAB31D2B6F}" type="presParOf" srcId="{AEBA9929-69AB-413F-A8E0-185CF97AA0AC}" destId="{DE06A28B-2B82-4D04-8B12-459AE3F0EBC5}" srcOrd="2" destOrd="0" presId="urn:microsoft.com/office/officeart/2005/8/layout/hProcess7#1"/>
    <dgm:cxn modelId="{8CE58311-4FE7-464E-9C91-11DD023F38E7}" type="presParOf" srcId="{DE06A28B-2B82-4D04-8B12-459AE3F0EBC5}" destId="{BA1A417B-178C-4883-BC9C-EA5AD4F10BC1}" srcOrd="0" destOrd="0" presId="urn:microsoft.com/office/officeart/2005/8/layout/hProcess7#1"/>
    <dgm:cxn modelId="{F876760B-8349-4BA6-897B-CC33875DACB6}" type="presParOf" srcId="{DE06A28B-2B82-4D04-8B12-459AE3F0EBC5}" destId="{AA788002-EDB1-42A2-8CFD-E5722AE2A317}" srcOrd="1" destOrd="0" presId="urn:microsoft.com/office/officeart/2005/8/layout/hProcess7#1"/>
    <dgm:cxn modelId="{5415B8FE-4D35-4239-9C96-1E2C657B57C9}" type="presParOf" srcId="{DE06A28B-2B82-4D04-8B12-459AE3F0EBC5}" destId="{4FACC880-F4B3-41A1-AC50-8DDCAAAB2A1F}" srcOrd="2" destOrd="0" presId="urn:microsoft.com/office/officeart/2005/8/layout/hProcess7#1"/>
    <dgm:cxn modelId="{19E0C0F4-CE12-4F11-80AD-26E29904BA80}" type="presParOf" srcId="{AEBA9929-69AB-413F-A8E0-185CF97AA0AC}" destId="{B350B5A1-312B-44BB-A783-DE14B73A3C69}" srcOrd="3" destOrd="0" presId="urn:microsoft.com/office/officeart/2005/8/layout/hProcess7#1"/>
    <dgm:cxn modelId="{ECD11C33-DB57-448C-B82E-3DC8B4BD183C}" type="presParOf" srcId="{AEBA9929-69AB-413F-A8E0-185CF97AA0AC}" destId="{D4A491DD-4C39-421B-8C94-9B843D2AAC85}" srcOrd="4" destOrd="0" presId="urn:microsoft.com/office/officeart/2005/8/layout/hProcess7#1"/>
    <dgm:cxn modelId="{2B0145F6-4ED4-42C7-B5DE-EBE0989C8654}" type="presParOf" srcId="{D4A491DD-4C39-421B-8C94-9B843D2AAC85}" destId="{4C1A7522-E2D2-4012-AB2E-6EE4C9144420}" srcOrd="0" destOrd="0" presId="urn:microsoft.com/office/officeart/2005/8/layout/hProcess7#1"/>
    <dgm:cxn modelId="{D095E930-A0F4-4BED-A2E8-B964F2D963E7}" type="presParOf" srcId="{D4A491DD-4C39-421B-8C94-9B843D2AAC85}" destId="{A1FD5947-5BC8-4560-B642-0EFF82BE1296}" srcOrd="1" destOrd="0" presId="urn:microsoft.com/office/officeart/2005/8/layout/hProcess7#1"/>
    <dgm:cxn modelId="{5D5FCF8C-745B-4DBD-A2AD-654A09D10E11}" type="presParOf" srcId="{D4A491DD-4C39-421B-8C94-9B843D2AAC85}" destId="{1316A940-0C04-4159-B61F-C7D12917AB24}" srcOrd="2" destOrd="0" presId="urn:microsoft.com/office/officeart/2005/8/layout/hProcess7#1"/>
    <dgm:cxn modelId="{9A319F17-E90D-42BF-8A8C-BA60ADF83694}" type="presParOf" srcId="{AEBA9929-69AB-413F-A8E0-185CF97AA0AC}" destId="{03A54CB7-D42E-4612-974B-9DFC32A8C60E}" srcOrd="5" destOrd="0" presId="urn:microsoft.com/office/officeart/2005/8/layout/hProcess7#1"/>
    <dgm:cxn modelId="{D8FAC89A-12DF-4D55-B0F6-D952CC8FABC7}" type="presParOf" srcId="{AEBA9929-69AB-413F-A8E0-185CF97AA0AC}" destId="{1F77F2C0-5E70-4B9C-8DFF-165A2E7138A6}" srcOrd="6" destOrd="0" presId="urn:microsoft.com/office/officeart/2005/8/layout/hProcess7#1"/>
    <dgm:cxn modelId="{207FB5DA-5E6F-4C2F-86E9-3F6B4EC32D94}" type="presParOf" srcId="{1F77F2C0-5E70-4B9C-8DFF-165A2E7138A6}" destId="{90B59606-670C-4864-9791-D88514071D78}" srcOrd="0" destOrd="0" presId="urn:microsoft.com/office/officeart/2005/8/layout/hProcess7#1"/>
    <dgm:cxn modelId="{34200CDE-557F-4CF8-AD74-76386A1E9533}" type="presParOf" srcId="{1F77F2C0-5E70-4B9C-8DFF-165A2E7138A6}" destId="{1BD5E5E5-E497-48EE-BEFD-434D72CA034E}" srcOrd="1" destOrd="0" presId="urn:microsoft.com/office/officeart/2005/8/layout/hProcess7#1"/>
    <dgm:cxn modelId="{52E7CAEC-9BF0-4732-A48B-A97F992C49D0}" type="presParOf" srcId="{1F77F2C0-5E70-4B9C-8DFF-165A2E7138A6}" destId="{B940AF0E-A48F-4838-8A79-600407179F7E}" srcOrd="2" destOrd="0" presId="urn:microsoft.com/office/officeart/2005/8/layout/hProcess7#1"/>
    <dgm:cxn modelId="{E6140B59-5909-4B7C-8266-59DCD71DC8CC}" type="presParOf" srcId="{AEBA9929-69AB-413F-A8E0-185CF97AA0AC}" destId="{6EF75769-E150-40CB-9C6A-2CE729798A2D}" srcOrd="7" destOrd="0" presId="urn:microsoft.com/office/officeart/2005/8/layout/hProcess7#1"/>
    <dgm:cxn modelId="{3EAEA6E5-7928-47F6-84F5-D6323DB0A4C7}" type="presParOf" srcId="{AEBA9929-69AB-413F-A8E0-185CF97AA0AC}" destId="{3ECC40E0-F1A5-427A-A520-4B42B4B02DE6}" srcOrd="8" destOrd="0" presId="urn:microsoft.com/office/officeart/2005/8/layout/hProcess7#1"/>
    <dgm:cxn modelId="{1ADACA7A-FFE4-400E-B148-66708756CAA2}" type="presParOf" srcId="{3ECC40E0-F1A5-427A-A520-4B42B4B02DE6}" destId="{BE359989-0972-4928-B669-C843177EF81D}" srcOrd="0" destOrd="0" presId="urn:microsoft.com/office/officeart/2005/8/layout/hProcess7#1"/>
    <dgm:cxn modelId="{51AF8D40-7DC8-4D58-9A63-52ADABAEB3C1}" type="presParOf" srcId="{3ECC40E0-F1A5-427A-A520-4B42B4B02DE6}" destId="{B4928CEC-B09C-4015-9353-1486F0B9DE57}" srcOrd="1" destOrd="0" presId="urn:microsoft.com/office/officeart/2005/8/layout/hProcess7#1"/>
    <dgm:cxn modelId="{19D3577D-7029-45E4-B146-7D4F62E2B9AE}" type="presParOf" srcId="{3ECC40E0-F1A5-427A-A520-4B42B4B02DE6}" destId="{BD29052C-31D6-4924-815D-CA48B3BD4E8F}"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43828C-334C-4B62-87E0-6C7BF26E4176}">
      <dsp:nvSpPr>
        <dsp:cNvPr id="0" name=""/>
        <dsp:cNvSpPr/>
      </dsp:nvSpPr>
      <dsp:spPr>
        <a:xfrm>
          <a:off x="1441411" y="0"/>
          <a:ext cx="2903599" cy="1742159"/>
        </a:xfrm>
        <a:prstGeom prst="rect">
          <a:avLst/>
        </a:prstGeom>
        <a:solidFill>
          <a:schemeClr val="accent1">
            <a:alpha val="90000"/>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t>Sentinel events </a:t>
          </a:r>
          <a:endParaRPr lang="ar-SA" sz="2800" kern="1200" dirty="0"/>
        </a:p>
      </dsp:txBody>
      <dsp:txXfrm>
        <a:off x="1441411" y="0"/>
        <a:ext cx="2903599" cy="1742159"/>
      </dsp:txXfrm>
    </dsp:sp>
    <dsp:sp modelId="{BEFF76D2-043F-4A1D-99E9-6D0ED56E2D5D}">
      <dsp:nvSpPr>
        <dsp:cNvPr id="0" name=""/>
        <dsp:cNvSpPr/>
      </dsp:nvSpPr>
      <dsp:spPr>
        <a:xfrm>
          <a:off x="4602879" y="991"/>
          <a:ext cx="2903599" cy="1742159"/>
        </a:xfrm>
        <a:prstGeom prst="rect">
          <a:avLst/>
        </a:prstGeom>
        <a:solidFill>
          <a:schemeClr val="accent1">
            <a:alpha val="90000"/>
            <a:hueOff val="0"/>
            <a:satOff val="0"/>
            <a:lumOff val="0"/>
            <a:alphaOff val="-13333"/>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t>Near miss</a:t>
          </a:r>
          <a:endParaRPr lang="ar-SA" sz="2800" kern="1200" dirty="0"/>
        </a:p>
      </dsp:txBody>
      <dsp:txXfrm>
        <a:off x="4602879" y="991"/>
        <a:ext cx="2903599" cy="1742159"/>
      </dsp:txXfrm>
    </dsp:sp>
    <dsp:sp modelId="{A260E499-4CEA-401D-B479-955205A7210C}">
      <dsp:nvSpPr>
        <dsp:cNvPr id="0" name=""/>
        <dsp:cNvSpPr/>
      </dsp:nvSpPr>
      <dsp:spPr>
        <a:xfrm>
          <a:off x="1408920" y="2033511"/>
          <a:ext cx="2903599" cy="1742159"/>
        </a:xfrm>
        <a:prstGeom prst="rect">
          <a:avLst/>
        </a:prstGeom>
        <a:solidFill>
          <a:schemeClr val="accent1">
            <a:alpha val="90000"/>
            <a:hueOff val="0"/>
            <a:satOff val="0"/>
            <a:lumOff val="0"/>
            <a:alphaOff val="-26667"/>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t>Adverse event </a:t>
          </a:r>
          <a:endParaRPr lang="ar-SA" sz="2800" kern="1200" dirty="0"/>
        </a:p>
      </dsp:txBody>
      <dsp:txXfrm>
        <a:off x="1408920" y="2033511"/>
        <a:ext cx="2903599" cy="1742159"/>
      </dsp:txXfrm>
    </dsp:sp>
    <dsp:sp modelId="{C5D286D9-58DC-4AEB-ABD9-37E4E5EE5039}">
      <dsp:nvSpPr>
        <dsp:cNvPr id="0" name=""/>
        <dsp:cNvSpPr/>
      </dsp:nvSpPr>
      <dsp:spPr>
        <a:xfrm>
          <a:off x="4602879" y="2033511"/>
          <a:ext cx="2903599" cy="1742159"/>
        </a:xfrm>
        <a:prstGeom prst="rect">
          <a:avLst/>
        </a:prstGeom>
        <a:solidFill>
          <a:schemeClr val="accent1">
            <a:alpha val="90000"/>
            <a:hueOff val="0"/>
            <a:satOff val="0"/>
            <a:lumOff val="0"/>
            <a:alphaOff val="-4000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kern="1200" dirty="0" smtClean="0"/>
            <a:t>Medication errors</a:t>
          </a:r>
          <a:endParaRPr lang="ar-SA" sz="2800" kern="1200" dirty="0"/>
        </a:p>
      </dsp:txBody>
      <dsp:txXfrm>
        <a:off x="4602879" y="2033511"/>
        <a:ext cx="2903599" cy="1742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2C40D-417F-4EE0-9BA4-B6E149A004CA}">
      <dsp:nvSpPr>
        <dsp:cNvPr id="0" name=""/>
        <dsp:cNvSpPr/>
      </dsp:nvSpPr>
      <dsp:spPr>
        <a:xfrm>
          <a:off x="0" y="270381"/>
          <a:ext cx="5228345" cy="2644647"/>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Incident report</a:t>
          </a:r>
        </a:p>
        <a:p>
          <a:pPr lvl="0" algn="ctr" defTabSz="1244600" rtl="1">
            <a:lnSpc>
              <a:spcPct val="90000"/>
            </a:lnSpc>
            <a:spcBef>
              <a:spcPct val="0"/>
            </a:spcBef>
            <a:spcAft>
              <a:spcPct val="35000"/>
            </a:spcAft>
          </a:pPr>
          <a:r>
            <a:rPr lang="en-US" sz="2800" b="1" kern="1200" dirty="0" smtClean="0"/>
            <a:t>(OVR) </a:t>
          </a:r>
          <a:endParaRPr lang="ar-SA" sz="2800" b="1" kern="1200" dirty="0"/>
        </a:p>
      </dsp:txBody>
      <dsp:txXfrm>
        <a:off x="0" y="270381"/>
        <a:ext cx="5228345" cy="2644647"/>
      </dsp:txXfrm>
    </dsp:sp>
    <dsp:sp modelId="{55E9492F-555F-4FDF-AC8B-A24C16D7F1F0}">
      <dsp:nvSpPr>
        <dsp:cNvPr id="0" name=""/>
        <dsp:cNvSpPr/>
      </dsp:nvSpPr>
      <dsp:spPr>
        <a:xfrm>
          <a:off x="5743053" y="268172"/>
          <a:ext cx="5077345" cy="2619270"/>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Patient complain</a:t>
          </a:r>
          <a:endParaRPr lang="ar-SA" sz="2800" b="1" kern="1200" dirty="0"/>
        </a:p>
      </dsp:txBody>
      <dsp:txXfrm>
        <a:off x="5743053" y="268172"/>
        <a:ext cx="5077345" cy="26192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EC44B-9571-453F-B97B-C4410FFA6C08}">
      <dsp:nvSpPr>
        <dsp:cNvPr id="0" name=""/>
        <dsp:cNvSpPr/>
      </dsp:nvSpPr>
      <dsp:spPr>
        <a:xfrm>
          <a:off x="756" y="0"/>
          <a:ext cx="3255691" cy="1308100"/>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n-US" sz="2800" kern="1200" dirty="0"/>
        </a:p>
      </dsp:txBody>
      <dsp:txXfrm rot="16200000">
        <a:off x="-209995" y="210751"/>
        <a:ext cx="1072642" cy="651138"/>
      </dsp:txXfrm>
    </dsp:sp>
    <dsp:sp modelId="{F02CB74F-66AD-4E7E-91E8-0D5FCCDE2CDE}">
      <dsp:nvSpPr>
        <dsp:cNvPr id="0" name=""/>
        <dsp:cNvSpPr/>
      </dsp:nvSpPr>
      <dsp:spPr>
        <a:xfrm>
          <a:off x="651894" y="0"/>
          <a:ext cx="2425490" cy="130810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b="1" kern="1200" dirty="0" smtClean="0"/>
            <a:t>credentialing</a:t>
          </a:r>
          <a:endParaRPr lang="en-US" sz="2800" b="1" kern="1200" dirty="0"/>
        </a:p>
      </dsp:txBody>
      <dsp:txXfrm>
        <a:off x="651894" y="0"/>
        <a:ext cx="2425490" cy="1308100"/>
      </dsp:txXfrm>
    </dsp:sp>
    <dsp:sp modelId="{4C1A7522-E2D2-4012-AB2E-6EE4C9144420}">
      <dsp:nvSpPr>
        <dsp:cNvPr id="0" name=""/>
        <dsp:cNvSpPr/>
      </dsp:nvSpPr>
      <dsp:spPr>
        <a:xfrm>
          <a:off x="3395791" y="0"/>
          <a:ext cx="3255691" cy="1308100"/>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n-US" sz="2800" kern="1200"/>
        </a:p>
      </dsp:txBody>
      <dsp:txXfrm rot="16200000">
        <a:off x="3185040" y="210751"/>
        <a:ext cx="1072642" cy="651138"/>
      </dsp:txXfrm>
    </dsp:sp>
    <dsp:sp modelId="{AA788002-EDB1-42A2-8CFD-E5722AE2A317}">
      <dsp:nvSpPr>
        <dsp:cNvPr id="0" name=""/>
        <dsp:cNvSpPr/>
      </dsp:nvSpPr>
      <dsp:spPr>
        <a:xfrm rot="5400000">
          <a:off x="3290579" y="876950"/>
          <a:ext cx="192193" cy="488353"/>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16A940-0C04-4159-B61F-C7D12917AB24}">
      <dsp:nvSpPr>
        <dsp:cNvPr id="0" name=""/>
        <dsp:cNvSpPr/>
      </dsp:nvSpPr>
      <dsp:spPr>
        <a:xfrm>
          <a:off x="4046930" y="0"/>
          <a:ext cx="2425490" cy="130810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b="1" kern="1200" dirty="0" smtClean="0"/>
            <a:t>Accreditation</a:t>
          </a:r>
          <a:r>
            <a:rPr lang="en-US" sz="2800" kern="1200" dirty="0" smtClean="0"/>
            <a:t> </a:t>
          </a:r>
          <a:endParaRPr lang="en-US" sz="2800" kern="1200" dirty="0"/>
        </a:p>
      </dsp:txBody>
      <dsp:txXfrm>
        <a:off x="4046930" y="0"/>
        <a:ext cx="2425490" cy="1308100"/>
      </dsp:txXfrm>
    </dsp:sp>
    <dsp:sp modelId="{BE359989-0972-4928-B669-C843177EF81D}">
      <dsp:nvSpPr>
        <dsp:cNvPr id="0" name=""/>
        <dsp:cNvSpPr/>
      </dsp:nvSpPr>
      <dsp:spPr>
        <a:xfrm>
          <a:off x="6740038" y="0"/>
          <a:ext cx="3255691" cy="1308100"/>
        </a:xfrm>
        <a:prstGeom prst="roundRect">
          <a:avLst>
            <a:gd name="adj" fmla="val 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en-US" sz="2800" kern="1200"/>
        </a:p>
      </dsp:txBody>
      <dsp:txXfrm rot="16200000">
        <a:off x="6529286" y="210751"/>
        <a:ext cx="1072642" cy="651138"/>
      </dsp:txXfrm>
    </dsp:sp>
    <dsp:sp modelId="{1BD5E5E5-E497-48EE-BEFD-434D72CA034E}">
      <dsp:nvSpPr>
        <dsp:cNvPr id="0" name=""/>
        <dsp:cNvSpPr/>
      </dsp:nvSpPr>
      <dsp:spPr>
        <a:xfrm rot="5400000">
          <a:off x="6660220" y="876950"/>
          <a:ext cx="192193" cy="488353"/>
        </a:xfrm>
        <a:prstGeom prst="flowChartExtract">
          <a:avLst/>
        </a:prstGeom>
        <a:solidFill>
          <a:schemeClr val="l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29052C-31D6-4924-815D-CA48B3BD4E8F}">
      <dsp:nvSpPr>
        <dsp:cNvPr id="0" name=""/>
        <dsp:cNvSpPr/>
      </dsp:nvSpPr>
      <dsp:spPr>
        <a:xfrm>
          <a:off x="7391176" y="0"/>
          <a:ext cx="2425490" cy="130810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b="1" kern="1200" dirty="0" smtClean="0"/>
            <a:t>Registration</a:t>
          </a:r>
          <a:endParaRPr lang="en-US" sz="2800" b="1" kern="1200" dirty="0"/>
        </a:p>
      </dsp:txBody>
      <dsp:txXfrm>
        <a:off x="7391176" y="0"/>
        <a:ext cx="2425490" cy="13081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502DD54-D81A-4883-B210-148B6C74E7EB}" type="datetimeFigureOut">
              <a:rPr lang="en-US" smtClean="0"/>
              <a:pPr/>
              <a:t>2/23/2016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09B11DA-180E-4515-89D2-AFE3EC505277}" type="slidenum">
              <a:rPr lang="en-US" smtClean="0"/>
              <a:pPr/>
              <a:t>‹#›</a:t>
            </a:fld>
            <a:endParaRPr lang="en-US"/>
          </a:p>
        </p:txBody>
      </p:sp>
    </p:spTree>
    <p:extLst>
      <p:ext uri="{BB962C8B-B14F-4D97-AF65-F5344CB8AC3E}">
        <p14:creationId xmlns:p14="http://schemas.microsoft.com/office/powerpoint/2010/main" val="582358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4861ABB-7764-469E-A394-4DA6629CACE9}" type="datetimeFigureOut">
              <a:rPr lang="en-US" smtClean="0"/>
              <a:t>2/23/2016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0CD1929-9913-4CDF-9C4F-A14C5A92CF33}" type="slidenum">
              <a:rPr lang="en-US" smtClean="0"/>
              <a:t>‹#›</a:t>
            </a:fld>
            <a:endParaRPr lang="en-US"/>
          </a:p>
        </p:txBody>
      </p:sp>
    </p:spTree>
    <p:extLst>
      <p:ext uri="{BB962C8B-B14F-4D97-AF65-F5344CB8AC3E}">
        <p14:creationId xmlns:p14="http://schemas.microsoft.com/office/powerpoint/2010/main" val="378792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C34036-60D6-4478-B54A-23E5BC936054}" type="slidenum">
              <a:rPr lang="en-US"/>
              <a:pPr/>
              <a:t>4</a:t>
            </a:fld>
            <a:endParaRPr lang="en-US"/>
          </a:p>
        </p:txBody>
      </p:sp>
      <p:sp>
        <p:nvSpPr>
          <p:cNvPr id="936962" name="Rectangle 2"/>
          <p:cNvSpPr>
            <a:spLocks noGrp="1" noRot="1" noChangeAspect="1" noChangeArrowheads="1" noTextEdit="1"/>
          </p:cNvSpPr>
          <p:nvPr>
            <p:ph type="sldImg"/>
          </p:nvPr>
        </p:nvSpPr>
        <p:spPr>
          <a:ln/>
        </p:spPr>
      </p:sp>
      <p:sp>
        <p:nvSpPr>
          <p:cNvPr id="936963" name="Rectangle 3"/>
          <p:cNvSpPr>
            <a:spLocks noGrp="1" noChangeArrowheads="1"/>
          </p:cNvSpPr>
          <p:nvPr>
            <p:ph type="body" idx="1"/>
          </p:nvPr>
        </p:nvSpPr>
        <p:spPr/>
        <p:txBody>
          <a:bodyPr/>
          <a:lstStyle/>
          <a:p>
            <a:endParaRPr lang="en-GB">
              <a:solidFill>
                <a:srgbClr val="120B99"/>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79EE69-7591-43F5-A257-8F1E69D71ABB}" type="slidenum">
              <a:rPr lang="en-US"/>
              <a:pPr/>
              <a:t>5</a:t>
            </a:fld>
            <a:endParaRPr lang="en-US"/>
          </a:p>
        </p:txBody>
      </p:sp>
      <p:sp>
        <p:nvSpPr>
          <p:cNvPr id="934914" name="Rectangle 2"/>
          <p:cNvSpPr>
            <a:spLocks noGrp="1" noRot="1" noChangeAspect="1" noChangeArrowheads="1" noTextEdit="1"/>
          </p:cNvSpPr>
          <p:nvPr>
            <p:ph type="sldImg"/>
          </p:nvPr>
        </p:nvSpPr>
        <p:spPr>
          <a:ln/>
        </p:spPr>
      </p:sp>
      <p:sp>
        <p:nvSpPr>
          <p:cNvPr id="934915" name="Rectangle 3"/>
          <p:cNvSpPr>
            <a:spLocks noGrp="1" noChangeArrowheads="1"/>
          </p:cNvSpPr>
          <p:nvPr>
            <p:ph type="body" idx="1"/>
          </p:nvPr>
        </p:nvSpPr>
        <p:spPr/>
        <p:txBody>
          <a:bodyPr/>
          <a:lstStyle/>
          <a:p>
            <a:endParaRPr lang="en-GB">
              <a:solidFill>
                <a:srgbClr val="120B99"/>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95464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148757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07815-F66B-45EE-9318-4F2E0B94916E}" type="slidenum">
              <a:rPr lang="ar-SA" smtClean="0"/>
              <a:pPr/>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8822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1922791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07815-F66B-45EE-9318-4F2E0B94916E}" type="slidenum">
              <a:rPr lang="ar-SA" smtClean="0"/>
              <a:pPr/>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9281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84665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1745415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3596687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37748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3085151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4614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8" name="Footer Placeholder 7"/>
          <p:cNvSpPr>
            <a:spLocks noGrp="1"/>
          </p:cNvSpPr>
          <p:nvPr>
            <p:ph type="ftr" sz="quarter" idx="11"/>
          </p:nvPr>
        </p:nvSpPr>
        <p:spPr/>
        <p:txBody>
          <a:bodyPr/>
          <a:lstStyle/>
          <a:p>
            <a:endParaRPr lang="ar-S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386180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4" name="Footer Placeholder 3"/>
          <p:cNvSpPr>
            <a:spLocks noGrp="1"/>
          </p:cNvSpPr>
          <p:nvPr>
            <p:ph type="ftr" sz="quarter" idx="11"/>
          </p:nvPr>
        </p:nvSpPr>
        <p:spPr/>
        <p:txBody>
          <a:bodyPr/>
          <a:lstStyle/>
          <a:p>
            <a:endParaRPr lang="ar-S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323314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1854237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4269743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69048-115B-4296-A533-D656EC008689}" type="datetimeFigureOut">
              <a:rPr lang="ar-SA" smtClean="0"/>
              <a:pPr/>
              <a:t>15/05/1437</a:t>
            </a:fld>
            <a:endParaRPr lang="ar-SA"/>
          </a:p>
        </p:txBody>
      </p:sp>
      <p:sp>
        <p:nvSpPr>
          <p:cNvPr id="6" name="Footer Placeholder 5"/>
          <p:cNvSpPr>
            <a:spLocks noGrp="1"/>
          </p:cNvSpPr>
          <p:nvPr>
            <p:ph type="ftr" sz="quarter" idx="11"/>
          </p:nvPr>
        </p:nvSpPr>
        <p:spPr/>
        <p:txBody>
          <a:bodyPr/>
          <a:lstStyle/>
          <a:p>
            <a:endParaRPr lang="ar-S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F07815-F66B-45EE-9318-4F2E0B94916E}" type="slidenum">
              <a:rPr lang="ar-SA" smtClean="0"/>
              <a:pPr/>
              <a:t>‹#›</a:t>
            </a:fld>
            <a:endParaRPr lang="ar-SA"/>
          </a:p>
        </p:txBody>
      </p:sp>
    </p:spTree>
    <p:extLst>
      <p:ext uri="{BB962C8B-B14F-4D97-AF65-F5344CB8AC3E}">
        <p14:creationId xmlns:p14="http://schemas.microsoft.com/office/powerpoint/2010/main" val="319063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2A69048-115B-4296-A533-D656EC008689}" type="datetimeFigureOut">
              <a:rPr lang="ar-SA" smtClean="0"/>
              <a:pPr/>
              <a:t>15/05/1437</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F07815-F66B-45EE-9318-4F2E0B94916E}" type="slidenum">
              <a:rPr lang="ar-SA" smtClean="0"/>
              <a:pPr/>
              <a:t>‹#›</a:t>
            </a:fld>
            <a:endParaRPr lang="ar-SA"/>
          </a:p>
        </p:txBody>
      </p:sp>
    </p:spTree>
    <p:extLst>
      <p:ext uri="{BB962C8B-B14F-4D97-AF65-F5344CB8AC3E}">
        <p14:creationId xmlns:p14="http://schemas.microsoft.com/office/powerpoint/2010/main" val="168907035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Document" TargetMode="External"/><Relationship Id="rId2" Type="http://schemas.openxmlformats.org/officeDocument/2006/relationships/hyperlink" Target="https://en.wikipedia.org/wiki/Pati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10.135.196.38/Datix/live/index.ph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1787" y="1943099"/>
            <a:ext cx="7936778" cy="2088573"/>
          </a:xfrm>
        </p:spPr>
        <p:txBody>
          <a:bodyPr>
            <a:normAutofit/>
          </a:bodyPr>
          <a:lstStyle/>
          <a:p>
            <a:r>
              <a:rPr lang="en-US" sz="4000" b="1" i="1" dirty="0" smtClean="0">
                <a:solidFill>
                  <a:schemeClr val="accent2">
                    <a:lumMod val="75000"/>
                  </a:schemeClr>
                </a:solidFill>
                <a:effectLst>
                  <a:outerShdw blurRad="38100" dist="38100" dir="2700000" algn="tl">
                    <a:srgbClr val="000000">
                      <a:alpha val="43137"/>
                    </a:srgbClr>
                  </a:outerShdw>
                </a:effectLst>
              </a:rPr>
              <a:t>Understanding and learning from errors and managing </a:t>
            </a:r>
            <a:r>
              <a:rPr lang="en-US" sz="4000" b="1" i="1" smtClean="0">
                <a:solidFill>
                  <a:schemeClr val="accent2">
                    <a:lumMod val="75000"/>
                  </a:schemeClr>
                </a:solidFill>
                <a:effectLst>
                  <a:outerShdw blurRad="38100" dist="38100" dir="2700000" algn="tl">
                    <a:srgbClr val="000000">
                      <a:alpha val="43137"/>
                    </a:srgbClr>
                  </a:outerShdw>
                </a:effectLst>
              </a:rPr>
              <a:t>clinical risks  </a:t>
            </a:r>
            <a:endParaRPr lang="ar-SA" sz="4000" b="1" i="1" dirty="0">
              <a:solidFill>
                <a:schemeClr val="accent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4115629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479" y="790364"/>
            <a:ext cx="8911687" cy="861791"/>
          </a:xfrm>
        </p:spPr>
        <p:txBody>
          <a:bodyPr>
            <a:noAutofit/>
          </a:bodyPr>
          <a:lstStyle/>
          <a:p>
            <a:r>
              <a:rPr lang="en-US" sz="4000" b="1" dirty="0" smtClean="0">
                <a:solidFill>
                  <a:schemeClr val="accent2">
                    <a:lumMod val="75000"/>
                  </a:schemeClr>
                </a:solidFill>
              </a:rPr>
              <a:t>How to capture error ? </a:t>
            </a:r>
            <a:endParaRPr lang="ar-SA" sz="4000" b="1" dirty="0">
              <a:solidFill>
                <a:schemeClr val="accent2">
                  <a:lumMod val="75000"/>
                </a:schemeClr>
              </a:solidFill>
            </a:endParaRPr>
          </a:p>
        </p:txBody>
      </p:sp>
      <p:sp>
        <p:nvSpPr>
          <p:cNvPr id="3" name="Content Placeholder 2"/>
          <p:cNvSpPr>
            <a:spLocks noGrp="1"/>
          </p:cNvSpPr>
          <p:nvPr>
            <p:ph idx="1"/>
          </p:nvPr>
        </p:nvSpPr>
        <p:spPr>
          <a:xfrm>
            <a:off x="1726766" y="1967345"/>
            <a:ext cx="8915400" cy="3777622"/>
          </a:xfrm>
        </p:spPr>
        <p:txBody>
          <a:bodyPr/>
          <a:lstStyle/>
          <a:p>
            <a:pPr algn="l"/>
            <a:endParaRPr lang="en-US" dirty="0" smtClean="0"/>
          </a:p>
          <a:p>
            <a:pPr algn="l"/>
            <a:endParaRPr lang="en-US" dirty="0"/>
          </a:p>
          <a:p>
            <a:pPr marL="0" indent="0" algn="l">
              <a:buNone/>
            </a:pPr>
            <a:endParaRPr lang="ar-SA" dirty="0"/>
          </a:p>
        </p:txBody>
      </p:sp>
      <p:graphicFrame>
        <p:nvGraphicFramePr>
          <p:cNvPr id="4" name="Diagram 3"/>
          <p:cNvGraphicFramePr/>
          <p:nvPr>
            <p:extLst>
              <p:ext uri="{D42A27DB-BD31-4B8C-83A1-F6EECF244321}">
                <p14:modId xmlns:p14="http://schemas.microsoft.com/office/powerpoint/2010/main" val="2962094091"/>
              </p:ext>
            </p:extLst>
          </p:nvPr>
        </p:nvGraphicFramePr>
        <p:xfrm>
          <a:off x="736600" y="1797627"/>
          <a:ext cx="10820399" cy="44761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47300" y="152400"/>
            <a:ext cx="1812886" cy="1609686"/>
          </a:xfrm>
          <a:prstGeom prst="rect">
            <a:avLst/>
          </a:prstGeom>
        </p:spPr>
      </p:pic>
    </p:spTree>
    <p:extLst>
      <p:ext uri="{BB962C8B-B14F-4D97-AF65-F5344CB8AC3E}">
        <p14:creationId xmlns:p14="http://schemas.microsoft.com/office/powerpoint/2010/main" val="2799285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8812" y="711200"/>
            <a:ext cx="8915400" cy="3777622"/>
          </a:xfrm>
        </p:spPr>
        <p:txBody>
          <a:bodyPr/>
          <a:lstStyle/>
          <a:p>
            <a:pPr lvl="0" algn="l">
              <a:buNone/>
            </a:pPr>
            <a:r>
              <a:rPr lang="en-US" sz="3200" b="1" dirty="0" smtClean="0">
                <a:solidFill>
                  <a:schemeClr val="accent2">
                    <a:lumMod val="75000"/>
                  </a:schemeClr>
                </a:solidFill>
              </a:rPr>
              <a:t>Incident report</a:t>
            </a:r>
          </a:p>
          <a:p>
            <a:pPr lvl="0" algn="l">
              <a:buNone/>
            </a:pPr>
            <a:r>
              <a:rPr lang="en-US" dirty="0" smtClean="0"/>
              <a:t>  </a:t>
            </a:r>
            <a:r>
              <a:rPr lang="en-US" sz="2000" dirty="0" smtClean="0">
                <a:solidFill>
                  <a:schemeClr val="tx1"/>
                </a:solidFill>
                <a:latin typeface="Arial" pitchFamily="34" charset="0"/>
                <a:cs typeface="Arial" pitchFamily="34" charset="0"/>
              </a:rPr>
              <a:t>is a form that is filled out in order to record details of an unusual event that occurs at the facility, such as an injury to a </a:t>
            </a:r>
            <a:r>
              <a:rPr lang="en-US" sz="2000" dirty="0" smtClean="0">
                <a:solidFill>
                  <a:schemeClr val="tx1"/>
                </a:solidFill>
                <a:latin typeface="Arial" pitchFamily="34" charset="0"/>
                <a:cs typeface="Arial" pitchFamily="34" charset="0"/>
                <a:hlinkClick r:id="rId2" tooltip="Patient"/>
              </a:rPr>
              <a:t>patient</a:t>
            </a:r>
            <a:r>
              <a:rPr lang="en-US" sz="2000" dirty="0" smtClean="0">
                <a:solidFill>
                  <a:schemeClr val="tx1"/>
                </a:solidFill>
                <a:latin typeface="Arial" pitchFamily="34" charset="0"/>
                <a:cs typeface="Arial" pitchFamily="34" charset="0"/>
              </a:rPr>
              <a:t>. the purpose of the incident report is to </a:t>
            </a:r>
            <a:r>
              <a:rPr lang="en-US" sz="2000" dirty="0" smtClean="0">
                <a:solidFill>
                  <a:schemeClr val="tx1"/>
                </a:solidFill>
                <a:latin typeface="Arial" pitchFamily="34" charset="0"/>
                <a:cs typeface="Arial" pitchFamily="34" charset="0"/>
                <a:hlinkClick r:id="rId3" tooltip="Document"/>
              </a:rPr>
              <a:t>document</a:t>
            </a:r>
            <a:r>
              <a:rPr lang="en-US" sz="2000" dirty="0" smtClean="0">
                <a:solidFill>
                  <a:schemeClr val="tx1"/>
                </a:solidFill>
                <a:latin typeface="Arial" pitchFamily="34" charset="0"/>
                <a:cs typeface="Arial" pitchFamily="34" charset="0"/>
              </a:rPr>
              <a:t> the exact details of the occurrence while they are fresh in the minds of those who witnessed the event. this information may be useful in the future when dealing with liability issues stemming from the incident</a:t>
            </a:r>
            <a:r>
              <a:rPr lang="en-US"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0313" y="255810"/>
            <a:ext cx="8911687" cy="556990"/>
          </a:xfrm>
        </p:spPr>
        <p:txBody>
          <a:bodyPr>
            <a:normAutofit fontScale="90000"/>
          </a:bodyPr>
          <a:lstStyle/>
          <a:p>
            <a:endParaRPr lang="en-US" dirty="0"/>
          </a:p>
        </p:txBody>
      </p:sp>
      <p:sp>
        <p:nvSpPr>
          <p:cNvPr id="4" name="Content Placeholder 3"/>
          <p:cNvSpPr txBox="1">
            <a:spLocks noGrp="1"/>
          </p:cNvSpPr>
          <p:nvPr>
            <p:ph idx="1"/>
          </p:nvPr>
        </p:nvSpPr>
        <p:spPr>
          <a:xfrm>
            <a:off x="2220912" y="1270000"/>
            <a:ext cx="8915400" cy="5421997"/>
          </a:xfrm>
          <a:prstGeom prst="rect">
            <a:avLst/>
          </a:prstGeom>
          <a:noFill/>
        </p:spPr>
        <p:txBody>
          <a:bodyPr wrap="square" rtlCol="0">
            <a:spAutoFit/>
          </a:bodyPr>
          <a:lstStyle/>
          <a:p>
            <a:pPr algn="l"/>
            <a:r>
              <a:rPr lang="en-US" sz="3200" b="1" dirty="0" smtClean="0">
                <a:solidFill>
                  <a:schemeClr val="accent2">
                    <a:lumMod val="75000"/>
                  </a:schemeClr>
                </a:solidFill>
              </a:rPr>
              <a:t>Patient complain</a:t>
            </a:r>
          </a:p>
          <a:p>
            <a:pPr algn="l"/>
            <a:r>
              <a:rPr lang="en-US" sz="3200" spc="-150" dirty="0" smtClean="0">
                <a:latin typeface="Arial" pitchFamily="34" charset="0"/>
                <a:cs typeface="Arial" pitchFamily="34" charset="0"/>
              </a:rPr>
              <a:t>A complaint is defined as an expression of dissatisfaction by a patient, family member or </a:t>
            </a:r>
            <a:r>
              <a:rPr lang="en-US" sz="3200" spc="-150" dirty="0" err="1" smtClean="0">
                <a:latin typeface="Arial" pitchFamily="34" charset="0"/>
                <a:cs typeface="Arial" pitchFamily="34" charset="0"/>
              </a:rPr>
              <a:t>carer</a:t>
            </a:r>
            <a:r>
              <a:rPr lang="en-US" sz="3200" spc="-150" dirty="0" smtClean="0">
                <a:latin typeface="Arial" pitchFamily="34" charset="0"/>
                <a:cs typeface="Arial" pitchFamily="34" charset="0"/>
              </a:rPr>
              <a:t> </a:t>
            </a:r>
          </a:p>
          <a:p>
            <a:pPr algn="l"/>
            <a:r>
              <a:rPr lang="en-US" sz="3200" spc="-150" dirty="0" smtClean="0">
                <a:latin typeface="Arial" pitchFamily="34" charset="0"/>
                <a:cs typeface="Arial" pitchFamily="34" charset="0"/>
              </a:rPr>
              <a:t>with the provided health care</a:t>
            </a:r>
            <a:endParaRPr lang="en-US" sz="3200" spc="-150" dirty="0" smtClean="0">
              <a:solidFill>
                <a:schemeClr val="accent2">
                  <a:lumMod val="75000"/>
                </a:schemeClr>
              </a:solidFill>
              <a:latin typeface="Arial" pitchFamily="34" charset="0"/>
              <a:cs typeface="Arial" pitchFamily="34" charset="0"/>
            </a:endParaRPr>
          </a:p>
          <a:p>
            <a:pPr algn="l"/>
            <a:endParaRPr lang="en-US" sz="3200" b="1" dirty="0" smtClean="0">
              <a:solidFill>
                <a:schemeClr val="accent2">
                  <a:lumMod val="75000"/>
                </a:schemeClr>
              </a:solidFill>
            </a:endParaRPr>
          </a:p>
          <a:p>
            <a:pPr algn="l"/>
            <a:endParaRPr lang="en-US" sz="3200" b="1" dirty="0" smtClean="0">
              <a:solidFill>
                <a:schemeClr val="accent2">
                  <a:lumMod val="75000"/>
                </a:schemeClr>
              </a:solidFill>
            </a:endParaRPr>
          </a:p>
          <a:p>
            <a:pPr algn="l"/>
            <a:endParaRPr lang="en-US" sz="3200" b="1" dirty="0" smtClean="0">
              <a:solidFill>
                <a:schemeClr val="accent2">
                  <a:lumMod val="75000"/>
                </a:schemeClr>
              </a:solidFill>
            </a:endParaRPr>
          </a:p>
          <a:p>
            <a:pPr algn="l"/>
            <a:endParaRPr lang="en-US" sz="3200" b="1" dirty="0" smtClean="0">
              <a:solidFill>
                <a:schemeClr val="accent2">
                  <a:lumMod val="75000"/>
                </a:schemeClr>
              </a:solidFill>
            </a:endParaRPr>
          </a:p>
          <a:p>
            <a:pPr algn="l"/>
            <a:r>
              <a:rPr lang="en-US" sz="3200" b="1" dirty="0" smtClean="0">
                <a:solidFill>
                  <a:schemeClr val="accent2">
                    <a:lumMod val="75000"/>
                  </a:schemeClr>
                </a:solidFill>
              </a:rPr>
              <a:t> </a:t>
            </a:r>
            <a:endParaRPr lang="en-US" sz="32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KSUMC Reporting System</a:t>
            </a:r>
            <a:endParaRPr lang="en-US" dirty="0"/>
          </a:p>
        </p:txBody>
      </p:sp>
      <p:sp>
        <p:nvSpPr>
          <p:cNvPr id="3" name="Content Placeholder 2"/>
          <p:cNvSpPr>
            <a:spLocks noGrp="1"/>
          </p:cNvSpPr>
          <p:nvPr>
            <p:ph idx="1"/>
          </p:nvPr>
        </p:nvSpPr>
        <p:spPr/>
        <p:txBody>
          <a:bodyPr/>
          <a:lstStyle/>
          <a:p>
            <a:pPr marL="0" indent="0" algn="ctr">
              <a:buNone/>
            </a:pPr>
            <a:r>
              <a:rPr lang="en-US" dirty="0">
                <a:hlinkClick r:id="rId2"/>
              </a:rPr>
              <a:t>http://</a:t>
            </a:r>
            <a:r>
              <a:rPr lang="en-US" dirty="0" smtClean="0">
                <a:hlinkClick r:id="rId2"/>
              </a:rPr>
              <a:t>10.135.196.38/Datix/live/index.php</a:t>
            </a:r>
            <a:endParaRPr lang="en-US" dirty="0" smtClean="0"/>
          </a:p>
          <a:p>
            <a:pPr marL="0" indent="0" algn="ctr">
              <a:buNone/>
            </a:pPr>
            <a:endParaRPr lang="en-US"/>
          </a:p>
          <a:p>
            <a:pPr marL="0" indent="0" algn="ctr">
              <a:buNone/>
            </a:pPr>
            <a:endParaRPr lang="en-US" dirty="0"/>
          </a:p>
        </p:txBody>
      </p:sp>
    </p:spTree>
    <p:extLst>
      <p:ext uri="{BB962C8B-B14F-4D97-AF65-F5344CB8AC3E}">
        <p14:creationId xmlns:p14="http://schemas.microsoft.com/office/powerpoint/2010/main" val="1844740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91890"/>
          </a:xfrm>
        </p:spPr>
        <p:txBody>
          <a:bodyPr>
            <a:normAutofit fontScale="90000"/>
          </a:bodyPr>
          <a:lstStyle/>
          <a:p>
            <a:endParaRPr lang="en-US" dirty="0"/>
          </a:p>
        </p:txBody>
      </p:sp>
      <p:sp>
        <p:nvSpPr>
          <p:cNvPr id="4" name="Rounded Rectangle 3"/>
          <p:cNvSpPr/>
          <p:nvPr/>
        </p:nvSpPr>
        <p:spPr>
          <a:xfrm>
            <a:off x="1663700" y="1993900"/>
            <a:ext cx="3149600" cy="172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Analyzing incident </a:t>
            </a:r>
            <a:endParaRPr lang="en-US" b="1" dirty="0"/>
          </a:p>
        </p:txBody>
      </p:sp>
      <p:cxnSp>
        <p:nvCxnSpPr>
          <p:cNvPr id="6" name="Straight Arrow Connector 5"/>
          <p:cNvCxnSpPr/>
          <p:nvPr/>
        </p:nvCxnSpPr>
        <p:spPr>
          <a:xfrm flipV="1">
            <a:off x="5029200" y="2946400"/>
            <a:ext cx="2095500" cy="38100"/>
          </a:xfrm>
          <a:prstGeom prst="straightConnector1">
            <a:avLst/>
          </a:prstGeom>
          <a:ln w="76200">
            <a:tailEnd type="arrow"/>
          </a:ln>
        </p:spPr>
        <p:style>
          <a:lnRef idx="3">
            <a:schemeClr val="dk1"/>
          </a:lnRef>
          <a:fillRef idx="0">
            <a:schemeClr val="dk1"/>
          </a:fillRef>
          <a:effectRef idx="2">
            <a:schemeClr val="dk1"/>
          </a:effectRef>
          <a:fontRef idx="minor">
            <a:schemeClr val="tx1"/>
          </a:fontRef>
        </p:style>
      </p:cxnSp>
      <p:sp>
        <p:nvSpPr>
          <p:cNvPr id="8" name="Content Placeholder 7"/>
          <p:cNvSpPr>
            <a:spLocks noGrp="1"/>
          </p:cNvSpPr>
          <p:nvPr>
            <p:ph idx="1"/>
          </p:nvPr>
        </p:nvSpPr>
        <p:spPr>
          <a:xfrm>
            <a:off x="7277100" y="1968500"/>
            <a:ext cx="3340100" cy="1663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Root cause analysis(RCA) </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800" y="555847"/>
            <a:ext cx="8911687" cy="937990"/>
          </a:xfrm>
        </p:spPr>
        <p:txBody>
          <a:bodyPr>
            <a:normAutofit fontScale="90000"/>
          </a:bodyPr>
          <a:lstStyle/>
          <a:p>
            <a:r>
              <a:rPr lang="en-US" b="1" dirty="0" smtClean="0">
                <a:solidFill>
                  <a:schemeClr val="accent2">
                    <a:lumMod val="75000"/>
                  </a:schemeClr>
                </a:solidFill>
              </a:rPr>
              <a:t>Root cause analysis (</a:t>
            </a:r>
            <a:r>
              <a:rPr lang="en-US" b="1" dirty="0">
                <a:solidFill>
                  <a:schemeClr val="accent2">
                    <a:lumMod val="75000"/>
                  </a:schemeClr>
                </a:solidFill>
              </a:rPr>
              <a:t>F</a:t>
            </a:r>
            <a:r>
              <a:rPr lang="en-US" b="1" dirty="0" smtClean="0">
                <a:solidFill>
                  <a:schemeClr val="accent2">
                    <a:lumMod val="75000"/>
                  </a:schemeClr>
                </a:solidFill>
              </a:rPr>
              <a:t>ish bone analysis)</a:t>
            </a:r>
            <a:r>
              <a:rPr lang="en-US" dirty="0" smtClean="0"/>
              <a:t/>
            </a:r>
            <a:br>
              <a:rPr lang="en-US" dirty="0" smtClean="0"/>
            </a:br>
            <a:endParaRPr lang="ar-SA" dirty="0"/>
          </a:p>
        </p:txBody>
      </p:sp>
      <p:sp>
        <p:nvSpPr>
          <p:cNvPr id="5" name="TextBox 4"/>
          <p:cNvSpPr txBox="1"/>
          <p:nvPr/>
        </p:nvSpPr>
        <p:spPr>
          <a:xfrm>
            <a:off x="1422399" y="1277937"/>
            <a:ext cx="7454900" cy="1569660"/>
          </a:xfrm>
          <a:prstGeom prst="rect">
            <a:avLst/>
          </a:prstGeom>
          <a:noFill/>
        </p:spPr>
        <p:txBody>
          <a:bodyPr wrap="square" rtlCol="1">
            <a:spAutoFit/>
          </a:bodyPr>
          <a:lstStyle/>
          <a:p>
            <a:pPr algn="l"/>
            <a:r>
              <a:rPr lang="en-US" sz="2400" dirty="0"/>
              <a:t>is an approach for identifying the underlying causes of why </a:t>
            </a:r>
            <a:r>
              <a:rPr lang="en-US" sz="2400" dirty="0" smtClean="0"/>
              <a:t>an </a:t>
            </a:r>
            <a:r>
              <a:rPr lang="en-US" sz="2400" dirty="0"/>
              <a:t>incident occurred so that the most effective solutions can </a:t>
            </a:r>
            <a:r>
              <a:rPr lang="en-US" sz="2400" dirty="0" smtClean="0"/>
              <a:t>be </a:t>
            </a:r>
            <a:r>
              <a:rPr lang="en-US" sz="2400" dirty="0"/>
              <a:t>identified and implemented</a:t>
            </a:r>
            <a:endParaRPr lang="ar-SA" sz="2400" dirty="0"/>
          </a:p>
        </p:txBody>
      </p:sp>
      <p:pic>
        <p:nvPicPr>
          <p:cNvPr id="7" name="Content Placeholder 6"/>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956697" y="2749550"/>
            <a:ext cx="4654003" cy="377825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86423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625" y="560610"/>
            <a:ext cx="8911687" cy="1280890"/>
          </a:xfrm>
        </p:spPr>
        <p:txBody>
          <a:bodyPr/>
          <a:lstStyle/>
          <a:p>
            <a:r>
              <a:rPr lang="en-US" b="1" dirty="0" smtClean="0">
                <a:solidFill>
                  <a:schemeClr val="accent2">
                    <a:lumMod val="75000"/>
                  </a:schemeClr>
                </a:solidFill>
              </a:rPr>
              <a:t>Fish bone analysis </a:t>
            </a:r>
            <a:endParaRPr lang="ar-SA" b="1" dirty="0">
              <a:solidFill>
                <a:schemeClr val="accent2">
                  <a:lumMod val="75000"/>
                </a:schemeClr>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55862" y="1527174"/>
            <a:ext cx="6713537" cy="4135539"/>
          </a:xfrm>
        </p:spPr>
      </p:pic>
    </p:spTree>
    <p:extLst>
      <p:ext uri="{BB962C8B-B14F-4D97-AF65-F5344CB8AC3E}">
        <p14:creationId xmlns:p14="http://schemas.microsoft.com/office/powerpoint/2010/main" val="3326632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825" y="586010"/>
            <a:ext cx="8911687" cy="988790"/>
          </a:xfrm>
        </p:spPr>
        <p:txBody>
          <a:bodyPr>
            <a:normAutofit/>
          </a:bodyPr>
          <a:lstStyle/>
          <a:p>
            <a:r>
              <a:rPr lang="en-US" b="1" dirty="0" smtClean="0">
                <a:solidFill>
                  <a:schemeClr val="accent2">
                    <a:lumMod val="75000"/>
                  </a:schemeClr>
                </a:solidFill>
              </a:rPr>
              <a:t>Action plan and time frame </a:t>
            </a:r>
            <a:endParaRPr lang="ar-SA"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2589733"/>
              </p:ext>
            </p:extLst>
          </p:nvPr>
        </p:nvGraphicFramePr>
        <p:xfrm>
          <a:off x="1651000" y="1524000"/>
          <a:ext cx="9220199" cy="4671110"/>
        </p:xfrm>
        <a:graphic>
          <a:graphicData uri="http://schemas.openxmlformats.org/drawingml/2006/table">
            <a:tbl>
              <a:tblPr firstRow="1" firstCol="1" bandRow="1" bandCol="1">
                <a:tableStyleId>{5C22544A-7EE6-4342-B048-85BDC9FD1C3A}</a:tableStyleId>
              </a:tblPr>
              <a:tblGrid>
                <a:gridCol w="1922806"/>
                <a:gridCol w="1505811"/>
                <a:gridCol w="1737475"/>
                <a:gridCol w="2084969"/>
                <a:gridCol w="1969138"/>
              </a:tblGrid>
              <a:tr h="699720">
                <a:tc>
                  <a:txBody>
                    <a:bodyPr/>
                    <a:lstStyle/>
                    <a:p>
                      <a:pPr marL="0" marR="0" algn="ctr">
                        <a:lnSpc>
                          <a:spcPct val="107000"/>
                        </a:lnSpc>
                        <a:spcBef>
                          <a:spcPts val="0"/>
                        </a:spcBef>
                        <a:spcAft>
                          <a:spcPts val="0"/>
                        </a:spcAft>
                      </a:pPr>
                      <a:r>
                        <a:rPr lang="en-GB" sz="1400" dirty="0">
                          <a:effectLst/>
                        </a:rPr>
                        <a:t>Objective (what)</a:t>
                      </a:r>
                      <a:endParaRPr lang="en-US" sz="14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gn="ctr">
                        <a:lnSpc>
                          <a:spcPct val="107000"/>
                        </a:lnSpc>
                        <a:spcBef>
                          <a:spcPts val="0"/>
                        </a:spcBef>
                        <a:spcAft>
                          <a:spcPts val="0"/>
                        </a:spcAft>
                      </a:pPr>
                      <a:r>
                        <a:rPr lang="en-GB" sz="1400" dirty="0">
                          <a:effectLst/>
                        </a:rPr>
                        <a:t>Actions (how) </a:t>
                      </a:r>
                      <a:endParaRPr lang="en-US" sz="14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gn="ctr">
                        <a:lnSpc>
                          <a:spcPct val="107000"/>
                        </a:lnSpc>
                        <a:spcBef>
                          <a:spcPts val="0"/>
                        </a:spcBef>
                        <a:spcAft>
                          <a:spcPts val="0"/>
                        </a:spcAft>
                      </a:pPr>
                      <a:r>
                        <a:rPr lang="en-GB" sz="1400" dirty="0">
                          <a:effectLst/>
                        </a:rPr>
                        <a:t>Responsible(who)</a:t>
                      </a:r>
                      <a:endParaRPr lang="en-US" sz="14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gn="ctr">
                        <a:lnSpc>
                          <a:spcPct val="107000"/>
                        </a:lnSpc>
                        <a:spcBef>
                          <a:spcPts val="0"/>
                        </a:spcBef>
                        <a:spcAft>
                          <a:spcPts val="0"/>
                        </a:spcAft>
                      </a:pPr>
                      <a:r>
                        <a:rPr lang="en-GB" sz="1400" dirty="0">
                          <a:effectLst/>
                        </a:rPr>
                        <a:t>Timescale (when)</a:t>
                      </a:r>
                      <a:endParaRPr lang="en-US" sz="14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gn="ctr">
                        <a:lnSpc>
                          <a:spcPct val="107000"/>
                        </a:lnSpc>
                        <a:spcBef>
                          <a:spcPts val="0"/>
                        </a:spcBef>
                        <a:spcAft>
                          <a:spcPts val="0"/>
                        </a:spcAft>
                      </a:pPr>
                      <a:r>
                        <a:rPr lang="en-GB" sz="1400" dirty="0">
                          <a:effectLst/>
                        </a:rPr>
                        <a:t>Progress </a:t>
                      </a:r>
                      <a:endParaRPr lang="en-US" sz="1400" dirty="0">
                        <a:effectLst/>
                      </a:endParaRPr>
                    </a:p>
                    <a:p>
                      <a:pPr marL="0" marR="0" algn="ctr">
                        <a:lnSpc>
                          <a:spcPct val="107000"/>
                        </a:lnSpc>
                        <a:spcBef>
                          <a:spcPts val="0"/>
                        </a:spcBef>
                        <a:spcAft>
                          <a:spcPts val="0"/>
                        </a:spcAft>
                      </a:pPr>
                      <a:r>
                        <a:rPr lang="en-GB" sz="1400" dirty="0">
                          <a:effectLst/>
                        </a:rPr>
                        <a:t>(review regularly and sign off when completed)</a:t>
                      </a:r>
                      <a:endParaRPr lang="en-US" sz="1400" dirty="0">
                        <a:effectLst/>
                        <a:latin typeface="Times New Roman" panose="02020603050405020304" pitchFamily="18" charset="0"/>
                        <a:ea typeface="Times New Roman" panose="02020603050405020304" pitchFamily="18" charset="0"/>
                      </a:endParaRPr>
                    </a:p>
                  </a:txBody>
                  <a:tcPr marL="55943" marR="55943" marT="0" marB="0"/>
                </a:tc>
              </a:tr>
              <a:tr h="939458">
                <a:tc>
                  <a:txBody>
                    <a:bodyPr/>
                    <a:lstStyle/>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r>
              <a:tr h="939458">
                <a:tc>
                  <a:txBody>
                    <a:bodyPr/>
                    <a:lstStyle/>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r>
              <a:tr h="939532">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endParaRPr>
                    </a:p>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r>
              <a:tr h="939532">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a:effectLst/>
                        </a:rPr>
                        <a:t> </a:t>
                      </a:r>
                      <a:endParaRPr lang="en-US" sz="1000">
                        <a:effectLst/>
                        <a:latin typeface="Times New Roman" panose="02020603050405020304" pitchFamily="18" charset="0"/>
                        <a:ea typeface="Times New Roman" panose="02020603050405020304" pitchFamily="18" charset="0"/>
                      </a:endParaRPr>
                    </a:p>
                  </a:txBody>
                  <a:tcPr marL="55943" marR="55943" marT="0" marB="0"/>
                </a:tc>
                <a:tc>
                  <a:txBody>
                    <a:bodyPr/>
                    <a:lstStyle/>
                    <a:p>
                      <a:pPr marL="0" marR="0">
                        <a:lnSpc>
                          <a:spcPct val="107000"/>
                        </a:lnSpc>
                        <a:spcBef>
                          <a:spcPts val="0"/>
                        </a:spcBef>
                        <a:spcAft>
                          <a:spcPts val="0"/>
                        </a:spcAft>
                      </a:pPr>
                      <a:r>
                        <a:rPr lang="en-GB" sz="1000" dirty="0">
                          <a:effectLst/>
                        </a:rPr>
                        <a:t> </a:t>
                      </a:r>
                      <a:endParaRPr lang="en-US" sz="1000" dirty="0">
                        <a:effectLst/>
                      </a:endParaRPr>
                    </a:p>
                    <a:p>
                      <a:pPr marL="0" marR="0">
                        <a:lnSpc>
                          <a:spcPct val="107000"/>
                        </a:lnSpc>
                        <a:spcBef>
                          <a:spcPts val="0"/>
                        </a:spcBef>
                        <a:spcAft>
                          <a:spcPts val="0"/>
                        </a:spcAft>
                      </a:pPr>
                      <a:r>
                        <a:rPr lang="en-GB" sz="1000" dirty="0">
                          <a:effectLst/>
                        </a:rPr>
                        <a:t> </a:t>
                      </a:r>
                      <a:endParaRPr lang="en-US" sz="1000" dirty="0">
                        <a:effectLst/>
                      </a:endParaRPr>
                    </a:p>
                    <a:p>
                      <a:pPr marL="0" marR="0">
                        <a:lnSpc>
                          <a:spcPct val="107000"/>
                        </a:lnSpc>
                        <a:spcBef>
                          <a:spcPts val="0"/>
                        </a:spcBef>
                        <a:spcAft>
                          <a:spcPts val="0"/>
                        </a:spcAft>
                      </a:pPr>
                      <a:r>
                        <a:rPr lang="en-GB" sz="1000" dirty="0">
                          <a:effectLst/>
                        </a:rPr>
                        <a:t> </a:t>
                      </a:r>
                      <a:endParaRPr lang="en-US" sz="1000" dirty="0">
                        <a:effectLst/>
                      </a:endParaRPr>
                    </a:p>
                    <a:p>
                      <a:pPr marL="0" marR="0">
                        <a:lnSpc>
                          <a:spcPct val="107000"/>
                        </a:lnSpc>
                        <a:spcBef>
                          <a:spcPts val="0"/>
                        </a:spcBef>
                        <a:spcAft>
                          <a:spcPts val="0"/>
                        </a:spcAft>
                      </a:pPr>
                      <a:r>
                        <a:rPr lang="en-GB" sz="1000" dirty="0">
                          <a:effectLst/>
                        </a:rPr>
                        <a:t> </a:t>
                      </a:r>
                      <a:endParaRPr lang="en-US" sz="1000" dirty="0">
                        <a:effectLst/>
                      </a:endParaRPr>
                    </a:p>
                    <a:p>
                      <a:pPr marL="0" marR="0">
                        <a:lnSpc>
                          <a:spcPct val="107000"/>
                        </a:lnSpc>
                        <a:spcBef>
                          <a:spcPts val="0"/>
                        </a:spcBef>
                        <a:spcAft>
                          <a:spcPts val="0"/>
                        </a:spcAft>
                      </a:pPr>
                      <a:r>
                        <a:rPr lang="en-GB"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43" marR="55943" marT="0" marB="0"/>
                </a:tc>
              </a:tr>
            </a:tbl>
          </a:graphicData>
        </a:graphic>
      </p:graphicFrame>
    </p:spTree>
    <p:extLst>
      <p:ext uri="{BB962C8B-B14F-4D97-AF65-F5344CB8AC3E}">
        <p14:creationId xmlns:p14="http://schemas.microsoft.com/office/powerpoint/2010/main" val="484437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8125" y="624110"/>
            <a:ext cx="8911687" cy="1280890"/>
          </a:xfrm>
        </p:spPr>
        <p:txBody>
          <a:bodyPr/>
          <a:lstStyle/>
          <a:p>
            <a:r>
              <a:rPr lang="en-US" b="1" dirty="0" smtClean="0">
                <a:solidFill>
                  <a:schemeClr val="accent2">
                    <a:lumMod val="75000"/>
                  </a:schemeClr>
                </a:solidFill>
              </a:rPr>
              <a:t>Fitness to practice</a:t>
            </a:r>
            <a:r>
              <a:rPr lang="en-US" dirty="0" smtClean="0"/>
              <a:t/>
            </a:r>
            <a:br>
              <a:rPr lang="en-US" dirty="0" smtClean="0"/>
            </a:br>
            <a:endParaRPr lang="en-US" dirty="0"/>
          </a:p>
        </p:txBody>
      </p:sp>
      <p:sp>
        <p:nvSpPr>
          <p:cNvPr id="3" name="Content Placeholder 2"/>
          <p:cNvSpPr>
            <a:spLocks noGrp="1"/>
          </p:cNvSpPr>
          <p:nvPr>
            <p:ph idx="1"/>
          </p:nvPr>
        </p:nvSpPr>
        <p:spPr>
          <a:xfrm>
            <a:off x="2259012" y="1524000"/>
            <a:ext cx="8915400" cy="3777622"/>
          </a:xfrm>
        </p:spPr>
        <p:txBody>
          <a:bodyPr>
            <a:normAutofit/>
          </a:bodyPr>
          <a:lstStyle/>
          <a:p>
            <a:pPr algn="l"/>
            <a:r>
              <a:rPr lang="en-US" sz="2800" dirty="0" smtClean="0">
                <a:latin typeface="Arial" pitchFamily="34" charset="0"/>
                <a:cs typeface="Arial" pitchFamily="34" charset="0"/>
              </a:rPr>
              <a:t>When we say that someone is ‘fit to practice’ we mean that they have the skills, knowledge and character needed to practice their profession safely and effectively </a:t>
            </a:r>
          </a:p>
          <a:p>
            <a:pPr>
              <a:buNone/>
            </a:pPr>
            <a:endParaRPr lang="en-US" sz="2800" dirty="0" smtClean="0">
              <a:latin typeface="Arial" pitchFamily="34" charset="0"/>
              <a:cs typeface="Arial" pitchFamily="34" charset="0"/>
            </a:endParaRPr>
          </a:p>
          <a:p>
            <a:pPr>
              <a:buNone/>
            </a:pP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101" y="624110"/>
            <a:ext cx="9688512" cy="1357090"/>
          </a:xfrm>
        </p:spPr>
        <p:txBody>
          <a:bodyPr>
            <a:normAutofit/>
          </a:bodyPr>
          <a:lstStyle/>
          <a:p>
            <a:r>
              <a:rPr lang="en-US" sz="2400" b="1" dirty="0" smtClean="0">
                <a:solidFill>
                  <a:schemeClr val="accent2">
                    <a:lumMod val="75000"/>
                  </a:schemeClr>
                </a:solidFill>
              </a:rPr>
              <a:t>Health-care services are required to check that a health-care professional has the right qualifications and experience to </a:t>
            </a:r>
            <a:br>
              <a:rPr lang="en-US" sz="2400" b="1" dirty="0" smtClean="0">
                <a:solidFill>
                  <a:schemeClr val="accent2">
                    <a:lumMod val="75000"/>
                  </a:schemeClr>
                </a:solidFill>
              </a:rPr>
            </a:br>
            <a:r>
              <a:rPr lang="en-US" sz="2400" b="1" dirty="0" err="1" smtClean="0">
                <a:solidFill>
                  <a:schemeClr val="accent2">
                    <a:lumMod val="75000"/>
                  </a:schemeClr>
                </a:solidFill>
              </a:rPr>
              <a:t>practise</a:t>
            </a:r>
            <a:r>
              <a:rPr lang="en-US" sz="2400" b="1" dirty="0" smtClean="0">
                <a:solidFill>
                  <a:schemeClr val="accent2">
                    <a:lumMod val="75000"/>
                  </a:schemeClr>
                </a:solidFill>
              </a:rPr>
              <a:t> through different process:</a:t>
            </a:r>
            <a:endParaRPr lang="en-US" sz="2400" b="1"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1725613" y="2692400"/>
          <a:ext cx="9996487" cy="1308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2">
                    <a:lumMod val="75000"/>
                  </a:schemeClr>
                </a:solidFill>
              </a:rPr>
              <a:t>What is clinical risks ?</a:t>
            </a:r>
            <a:endParaRPr lang="en-US" sz="4400" b="1" dirty="0">
              <a:solidFill>
                <a:schemeClr val="accent2">
                  <a:lumMod val="75000"/>
                </a:schemeClr>
              </a:solidFill>
            </a:endParaRPr>
          </a:p>
        </p:txBody>
      </p:sp>
      <p:sp>
        <p:nvSpPr>
          <p:cNvPr id="3" name="Content Placeholder 2"/>
          <p:cNvSpPr>
            <a:spLocks noGrp="1"/>
          </p:cNvSpPr>
          <p:nvPr>
            <p:ph idx="1"/>
          </p:nvPr>
        </p:nvSpPr>
        <p:spPr>
          <a:xfrm>
            <a:off x="2373312" y="1676400"/>
            <a:ext cx="8915400" cy="3777622"/>
          </a:xfrm>
        </p:spPr>
        <p:txBody>
          <a:bodyPr>
            <a:normAutofit/>
          </a:bodyPr>
          <a:lstStyle/>
          <a:p>
            <a:pPr algn="l"/>
            <a:r>
              <a:rPr lang="en-US" sz="2400" dirty="0" smtClean="0"/>
              <a:t>A clinical risk or healthcare risk is the </a:t>
            </a:r>
            <a:r>
              <a:rPr lang="en-US" sz="2400" b="1" u="sng" dirty="0" smtClean="0"/>
              <a:t>chance</a:t>
            </a:r>
            <a:r>
              <a:rPr lang="en-US" sz="2400" dirty="0" smtClean="0"/>
              <a:t> of an adverse outcome resulting from clinical investigation, treatment or patient care.</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7325" y="840010"/>
            <a:ext cx="8911687" cy="1280890"/>
          </a:xfrm>
        </p:spPr>
        <p:txBody>
          <a:bodyPr/>
          <a:lstStyle/>
          <a:p>
            <a:r>
              <a:rPr lang="en-US" b="1" dirty="0" smtClean="0">
                <a:solidFill>
                  <a:schemeClr val="accent2">
                    <a:lumMod val="75000"/>
                  </a:schemeClr>
                </a:solidFill>
              </a:rPr>
              <a:t>Credentialing</a:t>
            </a:r>
            <a:endParaRPr lang="en-US" b="1" dirty="0">
              <a:solidFill>
                <a:schemeClr val="accent2">
                  <a:lumMod val="75000"/>
                </a:schemeClr>
              </a:solidFill>
            </a:endParaRPr>
          </a:p>
        </p:txBody>
      </p:sp>
      <p:sp>
        <p:nvSpPr>
          <p:cNvPr id="3" name="Content Placeholder 2"/>
          <p:cNvSpPr>
            <a:spLocks noGrp="1"/>
          </p:cNvSpPr>
          <p:nvPr>
            <p:ph idx="1"/>
          </p:nvPr>
        </p:nvSpPr>
        <p:spPr>
          <a:xfrm>
            <a:off x="2373312" y="1739900"/>
            <a:ext cx="8915400" cy="3777622"/>
          </a:xfrm>
        </p:spPr>
        <p:txBody>
          <a:bodyPr>
            <a:normAutofit/>
          </a:bodyPr>
          <a:lstStyle/>
          <a:p>
            <a:pPr algn="l"/>
            <a:r>
              <a:rPr lang="en-US" sz="2400" dirty="0" smtClean="0"/>
              <a:t>process of assessing and conferring approval on a person’s suitability to provide specific consumer/patient care and treatment services</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Accreditation</a:t>
            </a:r>
            <a:endParaRPr lang="en-US" b="1" dirty="0">
              <a:solidFill>
                <a:schemeClr val="accent2">
                  <a:lumMod val="75000"/>
                </a:schemeClr>
              </a:solidFill>
            </a:endParaRPr>
          </a:p>
        </p:txBody>
      </p:sp>
      <p:sp>
        <p:nvSpPr>
          <p:cNvPr id="3" name="Content Placeholder 2"/>
          <p:cNvSpPr>
            <a:spLocks noGrp="1"/>
          </p:cNvSpPr>
          <p:nvPr>
            <p:ph idx="1"/>
          </p:nvPr>
        </p:nvSpPr>
        <p:spPr>
          <a:xfrm>
            <a:off x="2398712" y="1587500"/>
            <a:ext cx="8915400" cy="3777622"/>
          </a:xfrm>
        </p:spPr>
        <p:txBody>
          <a:bodyPr>
            <a:normAutofit/>
          </a:bodyPr>
          <a:lstStyle/>
          <a:p>
            <a:pPr algn="l"/>
            <a:r>
              <a:rPr lang="en-US" sz="2800" dirty="0" smtClean="0"/>
              <a:t>is a formal process to ensure delivery of safe, high-quality health care based on standards and processes devised and developed by health-care professionals for health-care services</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Registration (licensure)</a:t>
            </a:r>
            <a:endParaRPr lang="en-US" b="1" dirty="0">
              <a:solidFill>
                <a:schemeClr val="accent2">
                  <a:lumMod val="75000"/>
                </a:schemeClr>
              </a:solidFill>
            </a:endParaRPr>
          </a:p>
        </p:txBody>
      </p:sp>
      <p:sp>
        <p:nvSpPr>
          <p:cNvPr id="3" name="Content Placeholder 2"/>
          <p:cNvSpPr>
            <a:spLocks noGrp="1"/>
          </p:cNvSpPr>
          <p:nvPr>
            <p:ph idx="1"/>
          </p:nvPr>
        </p:nvSpPr>
        <p:spPr>
          <a:xfrm>
            <a:off x="2347912" y="1689100"/>
            <a:ext cx="8915400" cy="3777622"/>
          </a:xfrm>
        </p:spPr>
        <p:txBody>
          <a:bodyPr>
            <a:normAutofit/>
          </a:bodyPr>
          <a:lstStyle/>
          <a:p>
            <a:pPr algn="l"/>
            <a:r>
              <a:rPr lang="en-US" sz="2800" dirty="0" smtClean="0"/>
              <a:t>Most countries require health-care practitioners to be registered with a government authority or under a government instrument </a:t>
            </a:r>
          </a:p>
          <a:p>
            <a:pPr algn="l"/>
            <a:r>
              <a:rPr lang="en-US" sz="2800" dirty="0" smtClean="0"/>
              <a:t>The principal purpose of a registration authority is to protect the health and safety of the public through mechanisms designed to ensure that health practitioners are fit to </a:t>
            </a:r>
            <a:r>
              <a:rPr lang="en-US" sz="2800" dirty="0" err="1" smtClean="0"/>
              <a:t>practise</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4225" y="611410"/>
            <a:ext cx="8911687" cy="887190"/>
          </a:xfrm>
        </p:spPr>
        <p:txBody>
          <a:bodyPr/>
          <a:lstStyle/>
          <a:p>
            <a:r>
              <a:rPr lang="en-US" b="1" dirty="0" smtClean="0">
                <a:solidFill>
                  <a:schemeClr val="accent2">
                    <a:lumMod val="75000"/>
                  </a:schemeClr>
                </a:solidFill>
              </a:rPr>
              <a:t>Group exercise </a:t>
            </a:r>
            <a:endParaRPr lang="ar-SA" b="1" dirty="0">
              <a:solidFill>
                <a:schemeClr val="accent2">
                  <a:lumMod val="75000"/>
                </a:schemeClr>
              </a:solidFill>
            </a:endParaRPr>
          </a:p>
        </p:txBody>
      </p:sp>
      <p:sp>
        <p:nvSpPr>
          <p:cNvPr id="3" name="Content Placeholder 2"/>
          <p:cNvSpPr>
            <a:spLocks noGrp="1"/>
          </p:cNvSpPr>
          <p:nvPr>
            <p:ph idx="1"/>
          </p:nvPr>
        </p:nvSpPr>
        <p:spPr>
          <a:xfrm>
            <a:off x="1564225" y="1625600"/>
            <a:ext cx="8915400" cy="3777622"/>
          </a:xfrm>
        </p:spPr>
        <p:txBody>
          <a:bodyPr/>
          <a:lstStyle/>
          <a:p>
            <a:pPr marL="0" indent="0" algn="l">
              <a:buNone/>
            </a:pPr>
            <a:r>
              <a:rPr lang="en-US" dirty="0" smtClean="0"/>
              <a:t>Through incident reporting system quality management department t recognize tow major issues in the hospital </a:t>
            </a:r>
          </a:p>
          <a:p>
            <a:pPr marL="0" indent="0" algn="l">
              <a:buNone/>
            </a:pPr>
            <a:r>
              <a:rPr lang="en-US" dirty="0" smtClean="0"/>
              <a:t>1- High volume of patient falls </a:t>
            </a:r>
          </a:p>
          <a:p>
            <a:pPr marL="0" indent="0" algn="l">
              <a:buNone/>
            </a:pPr>
            <a:r>
              <a:rPr lang="en-US" dirty="0" smtClean="0"/>
              <a:t>2- medication error </a:t>
            </a:r>
          </a:p>
          <a:p>
            <a:pPr marL="0" indent="0" algn="l">
              <a:buNone/>
            </a:pPr>
            <a:endParaRPr lang="en-US" dirty="0"/>
          </a:p>
          <a:p>
            <a:pPr marL="0" indent="0" algn="l">
              <a:buNone/>
            </a:pPr>
            <a:r>
              <a:rPr lang="en-US" sz="2400" b="1" dirty="0" smtClean="0">
                <a:solidFill>
                  <a:srgbClr val="FF0000"/>
                </a:solidFill>
              </a:rPr>
              <a:t>Based on information you get from this lecture what is your plan to solve this problem ?</a:t>
            </a:r>
          </a:p>
          <a:p>
            <a:pPr marL="0" indent="0" algn="l">
              <a:buNone/>
            </a:pPr>
            <a:endParaRPr lang="ar-SA" dirty="0"/>
          </a:p>
        </p:txBody>
      </p:sp>
    </p:spTree>
    <p:extLst>
      <p:ext uri="{BB962C8B-B14F-4D97-AF65-F5344CB8AC3E}">
        <p14:creationId xmlns:p14="http://schemas.microsoft.com/office/powerpoint/2010/main" val="333775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44754" y="1409700"/>
            <a:ext cx="6633310" cy="4419600"/>
          </a:xfrm>
          <a:prstGeom prst="rect">
            <a:avLst/>
          </a:prstGeom>
          <a:ln>
            <a:noFill/>
          </a:ln>
          <a:effectLst>
            <a:softEdge rad="112500"/>
          </a:effectLst>
        </p:spPr>
      </p:pic>
    </p:spTree>
    <p:extLst>
      <p:ext uri="{BB962C8B-B14F-4D97-AF65-F5344CB8AC3E}">
        <p14:creationId xmlns:p14="http://schemas.microsoft.com/office/powerpoint/2010/main" val="528973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2">
                    <a:lumMod val="75000"/>
                  </a:schemeClr>
                </a:solidFill>
              </a:rPr>
              <a:t>Clinical risk management</a:t>
            </a:r>
            <a:endParaRPr lang="en-US" sz="4000" b="1" dirty="0">
              <a:solidFill>
                <a:schemeClr val="accent2">
                  <a:lumMod val="75000"/>
                </a:schemeClr>
              </a:solidFill>
            </a:endParaRPr>
          </a:p>
        </p:txBody>
      </p:sp>
      <p:sp>
        <p:nvSpPr>
          <p:cNvPr id="3" name="Content Placeholder 2"/>
          <p:cNvSpPr>
            <a:spLocks noGrp="1"/>
          </p:cNvSpPr>
          <p:nvPr>
            <p:ph idx="1"/>
          </p:nvPr>
        </p:nvSpPr>
        <p:spPr>
          <a:xfrm>
            <a:off x="2246312" y="1803400"/>
            <a:ext cx="8915400" cy="3777622"/>
          </a:xfrm>
        </p:spPr>
        <p:txBody>
          <a:bodyPr>
            <a:normAutofit/>
          </a:bodyPr>
          <a:lstStyle/>
          <a:p>
            <a:pPr algn="l"/>
            <a:r>
              <a:rPr lang="en-GB" sz="2400" dirty="0" smtClean="0"/>
              <a:t>Clinical risk management is a whole systems approach to identifying, assessing, evaluating, minimising and communicating risks associated with clinical activities in order to maximise safety for all parties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1026"/>
          <p:cNvSpPr>
            <a:spLocks noGrp="1" noChangeArrowheads="1"/>
          </p:cNvSpPr>
          <p:nvPr>
            <p:ph type="title"/>
          </p:nvPr>
        </p:nvSpPr>
        <p:spPr>
          <a:xfrm>
            <a:off x="1714500" y="635000"/>
            <a:ext cx="8737600" cy="1868489"/>
          </a:xfrm>
        </p:spPr>
        <p:txBody>
          <a:bodyPr>
            <a:normAutofit fontScale="90000"/>
          </a:bodyPr>
          <a:lstStyle/>
          <a:p>
            <a:r>
              <a:rPr lang="en-AU" sz="4400" b="1" dirty="0">
                <a:solidFill>
                  <a:schemeClr val="accent2">
                    <a:lumMod val="75000"/>
                  </a:schemeClr>
                </a:solidFill>
              </a:rPr>
              <a:t>Why clinical risk is relevant to patient safety</a:t>
            </a:r>
            <a:r>
              <a:rPr lang="en-AU" sz="3800" b="1" dirty="0">
                <a:solidFill>
                  <a:schemeClr val="accent2">
                    <a:lumMod val="75000"/>
                  </a:schemeClr>
                </a:solidFill>
              </a:rPr>
              <a:t> </a:t>
            </a:r>
            <a:r>
              <a:rPr lang="en-AU" sz="3800" b="1" dirty="0"/>
              <a:t/>
            </a:r>
            <a:br>
              <a:rPr lang="en-AU" sz="3800" b="1" dirty="0"/>
            </a:br>
            <a:endParaRPr lang="en-AU" sz="3800" b="1" dirty="0"/>
          </a:p>
        </p:txBody>
      </p:sp>
      <p:sp>
        <p:nvSpPr>
          <p:cNvPr id="935939" name="Rectangle 1027"/>
          <p:cNvSpPr>
            <a:spLocks noGrp="1" noChangeArrowheads="1"/>
          </p:cNvSpPr>
          <p:nvPr>
            <p:ph type="body" idx="1"/>
          </p:nvPr>
        </p:nvSpPr>
        <p:spPr>
          <a:xfrm>
            <a:off x="1638299" y="2717800"/>
            <a:ext cx="9251951" cy="3695701"/>
          </a:xfrm>
        </p:spPr>
        <p:txBody>
          <a:bodyPr/>
          <a:lstStyle/>
          <a:p>
            <a:pPr algn="l"/>
            <a:r>
              <a:rPr lang="en-AU" sz="2400" dirty="0"/>
              <a:t>clinical risk management specifically is concerned with improving the quality and safety of health-care services by identifying the circumstances and opportunities that put patients at risk of harm and acting to prevent or control those risks</a:t>
            </a:r>
            <a:r>
              <a:rPr lang="en-AU" dirty="0"/>
              <a:t>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a:xfrm>
            <a:off x="1714500" y="342900"/>
            <a:ext cx="9152467" cy="1817689"/>
          </a:xfrm>
        </p:spPr>
        <p:txBody>
          <a:bodyPr/>
          <a:lstStyle/>
          <a:p>
            <a:r>
              <a:rPr lang="en-AU" sz="4400" b="1" dirty="0">
                <a:solidFill>
                  <a:schemeClr val="accent2">
                    <a:lumMod val="75000"/>
                  </a:schemeClr>
                </a:solidFill>
              </a:rPr>
              <a:t>4-step process to manage clinical risks</a:t>
            </a:r>
          </a:p>
        </p:txBody>
      </p:sp>
      <p:sp>
        <p:nvSpPr>
          <p:cNvPr id="933891" name="Rectangle 3"/>
          <p:cNvSpPr>
            <a:spLocks noGrp="1" noChangeArrowheads="1"/>
          </p:cNvSpPr>
          <p:nvPr>
            <p:ph type="body" idx="1"/>
          </p:nvPr>
        </p:nvSpPr>
        <p:spPr>
          <a:xfrm>
            <a:off x="1054101" y="2492376"/>
            <a:ext cx="11137900" cy="3527425"/>
          </a:xfrm>
        </p:spPr>
        <p:txBody>
          <a:bodyPr/>
          <a:lstStyle/>
          <a:p>
            <a:pPr algn="l"/>
            <a:r>
              <a:rPr lang="en-AU" sz="3600" dirty="0"/>
              <a:t> </a:t>
            </a:r>
            <a:r>
              <a:rPr lang="en-AU" sz="3200" dirty="0"/>
              <a:t>identify the risk</a:t>
            </a:r>
          </a:p>
          <a:p>
            <a:pPr algn="l"/>
            <a:r>
              <a:rPr lang="en-AU" sz="3200" dirty="0"/>
              <a:t> assess the frequency and severity of the risk</a:t>
            </a:r>
          </a:p>
          <a:p>
            <a:pPr algn="l"/>
            <a:r>
              <a:rPr lang="en-AU" sz="3200" dirty="0"/>
              <a:t>reduce or eliminate the </a:t>
            </a:r>
            <a:r>
              <a:rPr lang="en-AU" sz="3200" dirty="0" smtClean="0"/>
              <a:t>risk</a:t>
            </a:r>
          </a:p>
          <a:p>
            <a:pPr lvl="0" algn="l"/>
            <a:r>
              <a:rPr lang="en-GB" sz="3200" dirty="0" smtClean="0"/>
              <a:t>Reviewing the effectiveness of the assessment and action plan</a:t>
            </a:r>
            <a:endParaRPr lang="en-US" sz="3200" dirty="0" smtClean="0"/>
          </a:p>
          <a:p>
            <a:pPr algn="l"/>
            <a:endParaRPr lang="en-AU"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Clinical risk assessment tool</a:t>
            </a:r>
            <a:endParaRPr lang="en-US" b="1" dirty="0">
              <a:solidFill>
                <a:schemeClr val="accent2">
                  <a:lumMod val="75000"/>
                </a:schemeClr>
              </a:solidFill>
            </a:endParaRPr>
          </a:p>
        </p:txBody>
      </p:sp>
      <p:pic>
        <p:nvPicPr>
          <p:cNvPr id="4" name="Content Placeholder 3" descr="image2.jpeg"/>
          <p:cNvPicPr>
            <a:picLocks noGrp="1" noChangeAspect="1"/>
          </p:cNvPicPr>
          <p:nvPr>
            <p:ph idx="1"/>
          </p:nvPr>
        </p:nvPicPr>
        <p:blipFill>
          <a:blip r:embed="rId2" cstate="print"/>
          <a:stretch>
            <a:fillRect/>
          </a:stretch>
        </p:blipFill>
        <p:spPr>
          <a:xfrm>
            <a:off x="3225800" y="1663700"/>
            <a:ext cx="7480299" cy="44577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397" y="1090979"/>
            <a:ext cx="8911687" cy="1280890"/>
          </a:xfrm>
        </p:spPr>
        <p:txBody>
          <a:bodyPr>
            <a:normAutofit/>
          </a:bodyPr>
          <a:lstStyle/>
          <a:p>
            <a:r>
              <a:rPr lang="en-US" sz="4800" b="1" u="sng" dirty="0" smtClean="0">
                <a:solidFill>
                  <a:schemeClr val="accent2">
                    <a:lumMod val="75000"/>
                  </a:schemeClr>
                </a:solidFill>
                <a:effectLst>
                  <a:outerShdw blurRad="38100" dist="38100" dir="2700000" algn="tl">
                    <a:srgbClr val="000000">
                      <a:alpha val="43137"/>
                    </a:srgbClr>
                  </a:outerShdw>
                </a:effectLst>
              </a:rPr>
              <a:t>Medical error </a:t>
            </a:r>
            <a:endParaRPr lang="ar-SA" sz="4800" b="1" u="sng" dirty="0">
              <a:solidFill>
                <a:schemeClr val="accent2">
                  <a:lumMod val="75000"/>
                </a:schemeClr>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83324" y="228744"/>
            <a:ext cx="2857500" cy="2143125"/>
          </a:xfrm>
          <a:prstGeom prst="rect">
            <a:avLst/>
          </a:prstGeom>
          <a:ln>
            <a:noFill/>
          </a:ln>
          <a:effectLst>
            <a:softEdge rad="112500"/>
          </a:effectLst>
        </p:spPr>
      </p:pic>
      <p:sp>
        <p:nvSpPr>
          <p:cNvPr id="5" name="TextBox 4"/>
          <p:cNvSpPr txBox="1"/>
          <p:nvPr/>
        </p:nvSpPr>
        <p:spPr>
          <a:xfrm>
            <a:off x="1236518" y="2580408"/>
            <a:ext cx="8499764" cy="1200329"/>
          </a:xfrm>
          <a:prstGeom prst="rect">
            <a:avLst/>
          </a:prstGeom>
          <a:noFill/>
        </p:spPr>
        <p:txBody>
          <a:bodyPr wrap="square" rtlCol="1">
            <a:spAutoFit/>
          </a:bodyPr>
          <a:lstStyle/>
          <a:p>
            <a:pPr algn="l"/>
            <a:r>
              <a:rPr lang="en-US" sz="2400" dirty="0" smtClean="0"/>
              <a:t>Failure of planned action to be completed as intended </a:t>
            </a:r>
          </a:p>
          <a:p>
            <a:pPr algn="l"/>
            <a:r>
              <a:rPr lang="en-US" sz="2400" dirty="0" smtClean="0"/>
              <a:t>                                              or</a:t>
            </a:r>
          </a:p>
          <a:p>
            <a:pPr algn="l"/>
            <a:r>
              <a:rPr lang="en-US" sz="2400" dirty="0" smtClean="0"/>
              <a:t>              The use of wrong plan to achieve an aim </a:t>
            </a:r>
            <a:endParaRPr lang="en-US" sz="2400" dirty="0"/>
          </a:p>
        </p:txBody>
      </p:sp>
    </p:spTree>
    <p:extLst>
      <p:ext uri="{BB962C8B-B14F-4D97-AF65-F5344CB8AC3E}">
        <p14:creationId xmlns:p14="http://schemas.microsoft.com/office/powerpoint/2010/main" val="272048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3770" y="447464"/>
            <a:ext cx="8911687" cy="1280890"/>
          </a:xfrm>
        </p:spPr>
        <p:txBody>
          <a:bodyPr>
            <a:normAutofit fontScale="90000"/>
          </a:bodyPr>
          <a:lstStyle/>
          <a:p>
            <a:r>
              <a:rPr lang="en-US" sz="4900" b="1" u="sng" dirty="0" smtClean="0">
                <a:solidFill>
                  <a:schemeClr val="accent2">
                    <a:lumMod val="75000"/>
                  </a:schemeClr>
                </a:solidFill>
                <a:effectLst>
                  <a:outerShdw blurRad="38100" dist="38100" dir="2700000" algn="tl">
                    <a:srgbClr val="000000">
                      <a:alpha val="43137"/>
                    </a:srgbClr>
                  </a:outerShdw>
                </a:effectLst>
              </a:rPr>
              <a:t>Types of errors</a:t>
            </a:r>
            <a:r>
              <a:rPr lang="en-US" dirty="0" smtClean="0"/>
              <a:t/>
            </a:r>
            <a:br>
              <a:rPr lang="en-US" dirty="0" smtClean="0"/>
            </a:b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0005605"/>
              </p:ext>
            </p:extLst>
          </p:nvPr>
        </p:nvGraphicFramePr>
        <p:xfrm>
          <a:off x="2214563" y="1822450"/>
          <a:ext cx="8915400" cy="3776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9138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809894" y="613061"/>
            <a:ext cx="9090170" cy="6099465"/>
          </a:xfrm>
        </p:spPr>
        <p:txBody>
          <a:bodyPr>
            <a:normAutofit/>
          </a:bodyPr>
          <a:lstStyle/>
          <a:p>
            <a:pPr algn="l"/>
            <a:r>
              <a:rPr lang="en-US" sz="2800" b="1" dirty="0" smtClean="0"/>
              <a:t>Near Miss</a:t>
            </a:r>
            <a:r>
              <a:rPr lang="en-US" sz="2400" dirty="0" smtClean="0"/>
              <a:t>: </a:t>
            </a:r>
          </a:p>
          <a:p>
            <a:pPr algn="l"/>
            <a:r>
              <a:rPr lang="en-US" sz="2400" dirty="0" smtClean="0"/>
              <a:t>incidence about to happen but by chance didn’t occur.</a:t>
            </a:r>
            <a:endParaRPr lang="en-US" sz="2800" dirty="0" smtClean="0"/>
          </a:p>
          <a:p>
            <a:pPr algn="l"/>
            <a:r>
              <a:rPr lang="en-US" sz="2800" b="1" dirty="0" smtClean="0"/>
              <a:t>sentinel event</a:t>
            </a:r>
            <a:r>
              <a:rPr lang="en-US" sz="2400" dirty="0" smtClean="0"/>
              <a:t>: </a:t>
            </a:r>
          </a:p>
          <a:p>
            <a:pPr algn="l"/>
            <a:r>
              <a:rPr lang="en-US" sz="2400" dirty="0" smtClean="0"/>
              <a:t> A sentinel event is an unexpected occurrence involving death or serious physical or psychological injury</a:t>
            </a:r>
            <a:endParaRPr lang="en-US" sz="3200" dirty="0" smtClean="0"/>
          </a:p>
          <a:p>
            <a:pPr algn="l"/>
            <a:r>
              <a:rPr lang="en-US" sz="2800" b="1" dirty="0" smtClean="0"/>
              <a:t>Medication Error</a:t>
            </a:r>
            <a:r>
              <a:rPr lang="en-US" sz="2400" dirty="0" smtClean="0"/>
              <a:t>:</a:t>
            </a:r>
          </a:p>
          <a:p>
            <a:pPr algn="l"/>
            <a:r>
              <a:rPr lang="en-US" sz="2400" dirty="0" smtClean="0"/>
              <a:t> is any preventable event that may cause or led to inappropriate medication use or patient harm.</a:t>
            </a:r>
          </a:p>
          <a:p>
            <a:pPr algn="l"/>
            <a:r>
              <a:rPr lang="en-US" sz="3200" b="1" dirty="0"/>
              <a:t>Adverse event </a:t>
            </a:r>
          </a:p>
          <a:p>
            <a:pPr algn="l"/>
            <a:r>
              <a:rPr lang="en-US" sz="2400" dirty="0"/>
              <a:t>defined as incidents in which harm resulted to a person receiving health care. They include infections, falls resulting in injuries, </a:t>
            </a:r>
          </a:p>
          <a:p>
            <a:pPr algn="l"/>
            <a:endParaRPr lang="en-US" sz="2400" dirty="0"/>
          </a:p>
          <a:p>
            <a:pPr algn="l"/>
            <a:endParaRPr lang="en-US" sz="2400" dirty="0" smtClean="0"/>
          </a:p>
          <a:p>
            <a:pPr algn="l">
              <a:buNone/>
            </a:pPr>
            <a:endParaRPr lang="en-US" sz="2400" dirty="0"/>
          </a:p>
        </p:txBody>
      </p:sp>
    </p:spTree>
    <p:extLst>
      <p:ext uri="{BB962C8B-B14F-4D97-AF65-F5344CB8AC3E}">
        <p14:creationId xmlns:p14="http://schemas.microsoft.com/office/powerpoint/2010/main" val="4089794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482</TotalTime>
  <Words>574</Words>
  <Application>Microsoft Office PowerPoint</Application>
  <PresentationFormat>Custom</PresentationFormat>
  <Paragraphs>118</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Wisp</vt:lpstr>
      <vt:lpstr>Understanding and learning from errors and managing clinical risks  </vt:lpstr>
      <vt:lpstr>What is clinical risks ?</vt:lpstr>
      <vt:lpstr>Clinical risk management</vt:lpstr>
      <vt:lpstr>Why clinical risk is relevant to patient safety  </vt:lpstr>
      <vt:lpstr>4-step process to manage clinical risks</vt:lpstr>
      <vt:lpstr>Clinical risk assessment tool</vt:lpstr>
      <vt:lpstr>Medical error </vt:lpstr>
      <vt:lpstr>Types of errors </vt:lpstr>
      <vt:lpstr>PowerPoint Presentation</vt:lpstr>
      <vt:lpstr>How to capture error ? </vt:lpstr>
      <vt:lpstr>PowerPoint Presentation</vt:lpstr>
      <vt:lpstr>PowerPoint Presentation</vt:lpstr>
      <vt:lpstr>KSUMC Reporting System</vt:lpstr>
      <vt:lpstr>PowerPoint Presentation</vt:lpstr>
      <vt:lpstr>Root cause analysis (Fish bone analysis) </vt:lpstr>
      <vt:lpstr>Fish bone analysis </vt:lpstr>
      <vt:lpstr>Action plan and time frame </vt:lpstr>
      <vt:lpstr>Fitness to practice </vt:lpstr>
      <vt:lpstr>Health-care services are required to check that a health-care professional has the right qualifications and experience to  practise through different process:</vt:lpstr>
      <vt:lpstr>Credentialing</vt:lpstr>
      <vt:lpstr>Accreditation</vt:lpstr>
      <vt:lpstr>Registration (licensure)</vt:lpstr>
      <vt:lpstr>Group exercise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learning from errors and managing clinical skills</dc:title>
  <dc:creator>nada</dc:creator>
  <cp:lastModifiedBy>GCUSER</cp:lastModifiedBy>
  <cp:revision>32</cp:revision>
  <cp:lastPrinted>2015-01-28T05:46:36Z</cp:lastPrinted>
  <dcterms:created xsi:type="dcterms:W3CDTF">2015-01-26T06:53:05Z</dcterms:created>
  <dcterms:modified xsi:type="dcterms:W3CDTF">2016-02-23T07:26:26Z</dcterms:modified>
</cp:coreProperties>
</file>