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354" r:id="rId2"/>
    <p:sldId id="355" r:id="rId3"/>
    <p:sldId id="351" r:id="rId4"/>
    <p:sldId id="361" r:id="rId5"/>
    <p:sldId id="362" r:id="rId6"/>
    <p:sldId id="360" r:id="rId7"/>
    <p:sldId id="344" r:id="rId8"/>
    <p:sldId id="259" r:id="rId9"/>
    <p:sldId id="260" r:id="rId10"/>
    <p:sldId id="261" r:id="rId11"/>
    <p:sldId id="363" r:id="rId12"/>
    <p:sldId id="265" r:id="rId13"/>
    <p:sldId id="266" r:id="rId14"/>
    <p:sldId id="267" r:id="rId15"/>
    <p:sldId id="268" r:id="rId16"/>
    <p:sldId id="269" r:id="rId17"/>
    <p:sldId id="270" r:id="rId18"/>
    <p:sldId id="272" r:id="rId19"/>
    <p:sldId id="279" r:id="rId20"/>
    <p:sldId id="352" r:id="rId21"/>
    <p:sldId id="283" r:id="rId22"/>
    <p:sldId id="284" r:id="rId23"/>
    <p:sldId id="285" r:id="rId24"/>
    <p:sldId id="288" r:id="rId25"/>
    <p:sldId id="291" r:id="rId26"/>
    <p:sldId id="303" r:id="rId27"/>
    <p:sldId id="307" r:id="rId28"/>
    <p:sldId id="308" r:id="rId29"/>
    <p:sldId id="312" r:id="rId30"/>
    <p:sldId id="316" r:id="rId31"/>
    <p:sldId id="319" r:id="rId32"/>
    <p:sldId id="341" r:id="rId33"/>
    <p:sldId id="342" r:id="rId34"/>
    <p:sldId id="347" r:id="rId35"/>
    <p:sldId id="358" r:id="rId36"/>
    <p:sldId id="348"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348" autoAdjust="0"/>
  </p:normalViewPr>
  <p:slideViewPr>
    <p:cSldViewPr>
      <p:cViewPr>
        <p:scale>
          <a:sx n="60" d="100"/>
          <a:sy n="60" d="100"/>
        </p:scale>
        <p:origin x="-1656" y="-2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883CC1-FCEE-4CF0-879A-4A29C099A2B2}" type="doc">
      <dgm:prSet loTypeId="urn:microsoft.com/office/officeart/2005/8/layout/hierarchy1" loCatId="hierarchy" qsTypeId="urn:microsoft.com/office/officeart/2005/8/quickstyle/3d3" qsCatId="3D" csTypeId="urn:microsoft.com/office/officeart/2005/8/colors/accent1_2" csCatId="accent1" phldr="1"/>
      <dgm:spPr/>
      <dgm:t>
        <a:bodyPr/>
        <a:lstStyle/>
        <a:p>
          <a:endParaRPr lang="en-US"/>
        </a:p>
      </dgm:t>
    </dgm:pt>
    <dgm:pt modelId="{E249B018-9AF1-4BDF-87B9-D0B5689F87EE}">
      <dgm:prSet phldrT="[Text]"/>
      <dgm:spPr/>
      <dgm:t>
        <a:bodyPr/>
        <a:lstStyle/>
        <a:p>
          <a:r>
            <a:rPr lang="en-US" dirty="0" smtClean="0"/>
            <a:t>Dealing with unprofessional behavior</a:t>
          </a:r>
          <a:endParaRPr lang="en-US" dirty="0"/>
        </a:p>
      </dgm:t>
    </dgm:pt>
    <dgm:pt modelId="{CA71DDB9-A427-4F09-A3E0-EA3C3CB8553F}" type="parTrans" cxnId="{DBDFC8DA-427B-4D87-8767-92130BB59BE7}">
      <dgm:prSet/>
      <dgm:spPr/>
      <dgm:t>
        <a:bodyPr/>
        <a:lstStyle/>
        <a:p>
          <a:endParaRPr lang="en-US"/>
        </a:p>
      </dgm:t>
    </dgm:pt>
    <dgm:pt modelId="{523611DC-B510-4205-BD3B-5E33A6818D71}" type="sibTrans" cxnId="{DBDFC8DA-427B-4D87-8767-92130BB59BE7}">
      <dgm:prSet/>
      <dgm:spPr/>
      <dgm:t>
        <a:bodyPr/>
        <a:lstStyle/>
        <a:p>
          <a:endParaRPr lang="en-US"/>
        </a:p>
      </dgm:t>
    </dgm:pt>
    <dgm:pt modelId="{71C2065D-F598-4B2E-94B9-4BC1363A37DA}">
      <dgm:prSet phldrT="[Text]"/>
      <dgm:spPr/>
      <dgm:t>
        <a:bodyPr/>
        <a:lstStyle/>
        <a:p>
          <a:r>
            <a:rPr lang="en-US" dirty="0" smtClean="0"/>
            <a:t>Surveillance</a:t>
          </a:r>
          <a:endParaRPr lang="en-US" dirty="0"/>
        </a:p>
      </dgm:t>
    </dgm:pt>
    <dgm:pt modelId="{CC93641B-F56B-4C2E-91F8-591B0B67E73C}" type="parTrans" cxnId="{DDFBE1A6-2E6D-4FCE-AFA6-4B59BFAF48F0}">
      <dgm:prSet/>
      <dgm:spPr/>
      <dgm:t>
        <a:bodyPr/>
        <a:lstStyle/>
        <a:p>
          <a:endParaRPr lang="en-US"/>
        </a:p>
      </dgm:t>
    </dgm:pt>
    <dgm:pt modelId="{7ACF2DA2-6BC9-4E39-9E5F-9284A20869B0}" type="sibTrans" cxnId="{DDFBE1A6-2E6D-4FCE-AFA6-4B59BFAF48F0}">
      <dgm:prSet/>
      <dgm:spPr/>
      <dgm:t>
        <a:bodyPr/>
        <a:lstStyle/>
        <a:p>
          <a:endParaRPr lang="en-US"/>
        </a:p>
      </dgm:t>
    </dgm:pt>
    <dgm:pt modelId="{845A7A7D-FDDE-4901-B5EE-3A5093C249EC}">
      <dgm:prSet phldrT="[Text]"/>
      <dgm:spPr/>
      <dgm:t>
        <a:bodyPr/>
        <a:lstStyle/>
        <a:p>
          <a:r>
            <a:rPr lang="en-US" dirty="0" smtClean="0"/>
            <a:t>Registration</a:t>
          </a:r>
          <a:endParaRPr lang="en-US" dirty="0"/>
        </a:p>
      </dgm:t>
    </dgm:pt>
    <dgm:pt modelId="{12B6571F-DFC2-4AC0-89C1-E06A3BE3F91E}" type="parTrans" cxnId="{4C4F6050-6F69-4D64-9A10-FDBE6A3237A7}">
      <dgm:prSet/>
      <dgm:spPr/>
      <dgm:t>
        <a:bodyPr/>
        <a:lstStyle/>
        <a:p>
          <a:endParaRPr lang="en-US"/>
        </a:p>
      </dgm:t>
    </dgm:pt>
    <dgm:pt modelId="{095A954D-2781-42E6-AE3F-CCE97CFB0067}" type="sibTrans" cxnId="{4C4F6050-6F69-4D64-9A10-FDBE6A3237A7}">
      <dgm:prSet/>
      <dgm:spPr/>
      <dgm:t>
        <a:bodyPr/>
        <a:lstStyle/>
        <a:p>
          <a:endParaRPr lang="en-US"/>
        </a:p>
      </dgm:t>
    </dgm:pt>
    <dgm:pt modelId="{BE9960B6-5EA3-447A-8F65-1A9BEA29665A}" type="pres">
      <dgm:prSet presAssocID="{5F883CC1-FCEE-4CF0-879A-4A29C099A2B2}" presName="hierChild1" presStyleCnt="0">
        <dgm:presLayoutVars>
          <dgm:chPref val="1"/>
          <dgm:dir/>
          <dgm:animOne val="branch"/>
          <dgm:animLvl val="lvl"/>
          <dgm:resizeHandles/>
        </dgm:presLayoutVars>
      </dgm:prSet>
      <dgm:spPr/>
      <dgm:t>
        <a:bodyPr/>
        <a:lstStyle/>
        <a:p>
          <a:endParaRPr lang="en-US"/>
        </a:p>
      </dgm:t>
    </dgm:pt>
    <dgm:pt modelId="{EADA384C-A2DB-4621-89F4-183839E78E43}" type="pres">
      <dgm:prSet presAssocID="{E249B018-9AF1-4BDF-87B9-D0B5689F87EE}" presName="hierRoot1" presStyleCnt="0"/>
      <dgm:spPr/>
    </dgm:pt>
    <dgm:pt modelId="{C39ADA3C-6D7C-4F74-AFAB-B9F7DC0D6BE3}" type="pres">
      <dgm:prSet presAssocID="{E249B018-9AF1-4BDF-87B9-D0B5689F87EE}" presName="composite" presStyleCnt="0"/>
      <dgm:spPr/>
    </dgm:pt>
    <dgm:pt modelId="{83B3EA38-7A61-49CB-87CA-03575BB32899}" type="pres">
      <dgm:prSet presAssocID="{E249B018-9AF1-4BDF-87B9-D0B5689F87EE}" presName="background" presStyleLbl="node0" presStyleIdx="0" presStyleCnt="1"/>
      <dgm:spPr/>
    </dgm:pt>
    <dgm:pt modelId="{666920C1-5342-42FA-8BC1-B1EEAF1D47EB}" type="pres">
      <dgm:prSet presAssocID="{E249B018-9AF1-4BDF-87B9-D0B5689F87EE}" presName="text" presStyleLbl="fgAcc0" presStyleIdx="0" presStyleCnt="1">
        <dgm:presLayoutVars>
          <dgm:chPref val="3"/>
        </dgm:presLayoutVars>
      </dgm:prSet>
      <dgm:spPr/>
      <dgm:t>
        <a:bodyPr/>
        <a:lstStyle/>
        <a:p>
          <a:endParaRPr lang="en-US"/>
        </a:p>
      </dgm:t>
    </dgm:pt>
    <dgm:pt modelId="{DEEF9583-27A5-4174-BBAA-9D46B341E3CB}" type="pres">
      <dgm:prSet presAssocID="{E249B018-9AF1-4BDF-87B9-D0B5689F87EE}" presName="hierChild2" presStyleCnt="0"/>
      <dgm:spPr/>
    </dgm:pt>
    <dgm:pt modelId="{569526CC-1EFA-4E67-A243-FA846E8E03C2}" type="pres">
      <dgm:prSet presAssocID="{CC93641B-F56B-4C2E-91F8-591B0B67E73C}" presName="Name10" presStyleLbl="parChTrans1D2" presStyleIdx="0" presStyleCnt="2"/>
      <dgm:spPr/>
      <dgm:t>
        <a:bodyPr/>
        <a:lstStyle/>
        <a:p>
          <a:endParaRPr lang="en-US"/>
        </a:p>
      </dgm:t>
    </dgm:pt>
    <dgm:pt modelId="{9906B32F-4FF4-4F26-BF97-43F3AEBA0353}" type="pres">
      <dgm:prSet presAssocID="{71C2065D-F598-4B2E-94B9-4BC1363A37DA}" presName="hierRoot2" presStyleCnt="0"/>
      <dgm:spPr/>
    </dgm:pt>
    <dgm:pt modelId="{65B447A8-7936-4A9A-BD8D-3D948FE4FABB}" type="pres">
      <dgm:prSet presAssocID="{71C2065D-F598-4B2E-94B9-4BC1363A37DA}" presName="composite2" presStyleCnt="0"/>
      <dgm:spPr/>
    </dgm:pt>
    <dgm:pt modelId="{DEAA2E01-24B8-4042-921E-8931217D0FC7}" type="pres">
      <dgm:prSet presAssocID="{71C2065D-F598-4B2E-94B9-4BC1363A37DA}" presName="background2" presStyleLbl="node2" presStyleIdx="0" presStyleCnt="2"/>
      <dgm:spPr/>
    </dgm:pt>
    <dgm:pt modelId="{86F7D32C-FD35-4236-A651-19ABBE474B6E}" type="pres">
      <dgm:prSet presAssocID="{71C2065D-F598-4B2E-94B9-4BC1363A37DA}" presName="text2" presStyleLbl="fgAcc2" presStyleIdx="0" presStyleCnt="2">
        <dgm:presLayoutVars>
          <dgm:chPref val="3"/>
        </dgm:presLayoutVars>
      </dgm:prSet>
      <dgm:spPr/>
      <dgm:t>
        <a:bodyPr/>
        <a:lstStyle/>
        <a:p>
          <a:endParaRPr lang="en-US"/>
        </a:p>
      </dgm:t>
    </dgm:pt>
    <dgm:pt modelId="{A0778435-99AA-42B9-82FC-84833A9DB97D}" type="pres">
      <dgm:prSet presAssocID="{71C2065D-F598-4B2E-94B9-4BC1363A37DA}" presName="hierChild3" presStyleCnt="0"/>
      <dgm:spPr/>
    </dgm:pt>
    <dgm:pt modelId="{D51D1931-0623-41D0-91ED-79600949A1A9}" type="pres">
      <dgm:prSet presAssocID="{12B6571F-DFC2-4AC0-89C1-E06A3BE3F91E}" presName="Name10" presStyleLbl="parChTrans1D2" presStyleIdx="1" presStyleCnt="2"/>
      <dgm:spPr/>
      <dgm:t>
        <a:bodyPr/>
        <a:lstStyle/>
        <a:p>
          <a:endParaRPr lang="en-US"/>
        </a:p>
      </dgm:t>
    </dgm:pt>
    <dgm:pt modelId="{DC28C4AF-55C8-47D6-A1CE-5C38470651CF}" type="pres">
      <dgm:prSet presAssocID="{845A7A7D-FDDE-4901-B5EE-3A5093C249EC}" presName="hierRoot2" presStyleCnt="0"/>
      <dgm:spPr/>
    </dgm:pt>
    <dgm:pt modelId="{3ADD2D89-7174-4E7A-A49E-422D065D9AED}" type="pres">
      <dgm:prSet presAssocID="{845A7A7D-FDDE-4901-B5EE-3A5093C249EC}" presName="composite2" presStyleCnt="0"/>
      <dgm:spPr/>
    </dgm:pt>
    <dgm:pt modelId="{8C7A9183-2428-46B9-A2D9-E770E9711381}" type="pres">
      <dgm:prSet presAssocID="{845A7A7D-FDDE-4901-B5EE-3A5093C249EC}" presName="background2" presStyleLbl="node2" presStyleIdx="1" presStyleCnt="2"/>
      <dgm:spPr/>
    </dgm:pt>
    <dgm:pt modelId="{EE3111D9-9AC8-4B76-B990-4F50A5B16E67}" type="pres">
      <dgm:prSet presAssocID="{845A7A7D-FDDE-4901-B5EE-3A5093C249EC}" presName="text2" presStyleLbl="fgAcc2" presStyleIdx="1" presStyleCnt="2">
        <dgm:presLayoutVars>
          <dgm:chPref val="3"/>
        </dgm:presLayoutVars>
      </dgm:prSet>
      <dgm:spPr/>
      <dgm:t>
        <a:bodyPr/>
        <a:lstStyle/>
        <a:p>
          <a:endParaRPr lang="en-US"/>
        </a:p>
      </dgm:t>
    </dgm:pt>
    <dgm:pt modelId="{A8328C93-8A5F-4C16-9145-40EEFA727CD8}" type="pres">
      <dgm:prSet presAssocID="{845A7A7D-FDDE-4901-B5EE-3A5093C249EC}" presName="hierChild3" presStyleCnt="0"/>
      <dgm:spPr/>
    </dgm:pt>
  </dgm:ptLst>
  <dgm:cxnLst>
    <dgm:cxn modelId="{4620D717-CFCA-4AF7-A4F2-31A04C0B4D6A}" type="presOf" srcId="{845A7A7D-FDDE-4901-B5EE-3A5093C249EC}" destId="{EE3111D9-9AC8-4B76-B990-4F50A5B16E67}" srcOrd="0" destOrd="0" presId="urn:microsoft.com/office/officeart/2005/8/layout/hierarchy1"/>
    <dgm:cxn modelId="{77038DAB-47D3-4B86-8627-D31C07BD5A9D}" type="presOf" srcId="{E249B018-9AF1-4BDF-87B9-D0B5689F87EE}" destId="{666920C1-5342-42FA-8BC1-B1EEAF1D47EB}" srcOrd="0" destOrd="0" presId="urn:microsoft.com/office/officeart/2005/8/layout/hierarchy1"/>
    <dgm:cxn modelId="{4C4F6050-6F69-4D64-9A10-FDBE6A3237A7}" srcId="{E249B018-9AF1-4BDF-87B9-D0B5689F87EE}" destId="{845A7A7D-FDDE-4901-B5EE-3A5093C249EC}" srcOrd="1" destOrd="0" parTransId="{12B6571F-DFC2-4AC0-89C1-E06A3BE3F91E}" sibTransId="{095A954D-2781-42E6-AE3F-CCE97CFB0067}"/>
    <dgm:cxn modelId="{DDFBE1A6-2E6D-4FCE-AFA6-4B59BFAF48F0}" srcId="{E249B018-9AF1-4BDF-87B9-D0B5689F87EE}" destId="{71C2065D-F598-4B2E-94B9-4BC1363A37DA}" srcOrd="0" destOrd="0" parTransId="{CC93641B-F56B-4C2E-91F8-591B0B67E73C}" sibTransId="{7ACF2DA2-6BC9-4E39-9E5F-9284A20869B0}"/>
    <dgm:cxn modelId="{ACAD0E8A-81EB-4197-8F0C-94B4BC9EF467}" type="presOf" srcId="{5F883CC1-FCEE-4CF0-879A-4A29C099A2B2}" destId="{BE9960B6-5EA3-447A-8F65-1A9BEA29665A}" srcOrd="0" destOrd="0" presId="urn:microsoft.com/office/officeart/2005/8/layout/hierarchy1"/>
    <dgm:cxn modelId="{35136B1F-DE9B-4FC9-9C60-86086166026E}" type="presOf" srcId="{71C2065D-F598-4B2E-94B9-4BC1363A37DA}" destId="{86F7D32C-FD35-4236-A651-19ABBE474B6E}" srcOrd="0" destOrd="0" presId="urn:microsoft.com/office/officeart/2005/8/layout/hierarchy1"/>
    <dgm:cxn modelId="{B32BF236-4760-432A-B34B-111A491D4100}" type="presOf" srcId="{CC93641B-F56B-4C2E-91F8-591B0B67E73C}" destId="{569526CC-1EFA-4E67-A243-FA846E8E03C2}" srcOrd="0" destOrd="0" presId="urn:microsoft.com/office/officeart/2005/8/layout/hierarchy1"/>
    <dgm:cxn modelId="{DBDFC8DA-427B-4D87-8767-92130BB59BE7}" srcId="{5F883CC1-FCEE-4CF0-879A-4A29C099A2B2}" destId="{E249B018-9AF1-4BDF-87B9-D0B5689F87EE}" srcOrd="0" destOrd="0" parTransId="{CA71DDB9-A427-4F09-A3E0-EA3C3CB8553F}" sibTransId="{523611DC-B510-4205-BD3B-5E33A6818D71}"/>
    <dgm:cxn modelId="{D475E228-1F35-4C0D-8F0B-CB0696674032}" type="presOf" srcId="{12B6571F-DFC2-4AC0-89C1-E06A3BE3F91E}" destId="{D51D1931-0623-41D0-91ED-79600949A1A9}" srcOrd="0" destOrd="0" presId="urn:microsoft.com/office/officeart/2005/8/layout/hierarchy1"/>
    <dgm:cxn modelId="{EEA1ACF1-2D00-4CF9-B55B-7B031D78BEB2}" type="presParOf" srcId="{BE9960B6-5EA3-447A-8F65-1A9BEA29665A}" destId="{EADA384C-A2DB-4621-89F4-183839E78E43}" srcOrd="0" destOrd="0" presId="urn:microsoft.com/office/officeart/2005/8/layout/hierarchy1"/>
    <dgm:cxn modelId="{FA2AFF4D-C3FB-4DC8-8C41-F330D141D9F5}" type="presParOf" srcId="{EADA384C-A2DB-4621-89F4-183839E78E43}" destId="{C39ADA3C-6D7C-4F74-AFAB-B9F7DC0D6BE3}" srcOrd="0" destOrd="0" presId="urn:microsoft.com/office/officeart/2005/8/layout/hierarchy1"/>
    <dgm:cxn modelId="{97C67832-3D2B-4FE8-8EA4-99E39CEF989C}" type="presParOf" srcId="{C39ADA3C-6D7C-4F74-AFAB-B9F7DC0D6BE3}" destId="{83B3EA38-7A61-49CB-87CA-03575BB32899}" srcOrd="0" destOrd="0" presId="urn:microsoft.com/office/officeart/2005/8/layout/hierarchy1"/>
    <dgm:cxn modelId="{0305FE2E-A62D-45CB-9F38-1E3B331D6F39}" type="presParOf" srcId="{C39ADA3C-6D7C-4F74-AFAB-B9F7DC0D6BE3}" destId="{666920C1-5342-42FA-8BC1-B1EEAF1D47EB}" srcOrd="1" destOrd="0" presId="urn:microsoft.com/office/officeart/2005/8/layout/hierarchy1"/>
    <dgm:cxn modelId="{9CF79445-EF49-4387-8CB1-EE2A3A8435F6}" type="presParOf" srcId="{EADA384C-A2DB-4621-89F4-183839E78E43}" destId="{DEEF9583-27A5-4174-BBAA-9D46B341E3CB}" srcOrd="1" destOrd="0" presId="urn:microsoft.com/office/officeart/2005/8/layout/hierarchy1"/>
    <dgm:cxn modelId="{F0D03293-3498-4F49-A990-77824D8F776B}" type="presParOf" srcId="{DEEF9583-27A5-4174-BBAA-9D46B341E3CB}" destId="{569526CC-1EFA-4E67-A243-FA846E8E03C2}" srcOrd="0" destOrd="0" presId="urn:microsoft.com/office/officeart/2005/8/layout/hierarchy1"/>
    <dgm:cxn modelId="{2D1EEB19-CD9E-46A9-9945-0E789836DA2A}" type="presParOf" srcId="{DEEF9583-27A5-4174-BBAA-9D46B341E3CB}" destId="{9906B32F-4FF4-4F26-BF97-43F3AEBA0353}" srcOrd="1" destOrd="0" presId="urn:microsoft.com/office/officeart/2005/8/layout/hierarchy1"/>
    <dgm:cxn modelId="{28AE87D1-6375-4B25-8B82-4F486132B2E8}" type="presParOf" srcId="{9906B32F-4FF4-4F26-BF97-43F3AEBA0353}" destId="{65B447A8-7936-4A9A-BD8D-3D948FE4FABB}" srcOrd="0" destOrd="0" presId="urn:microsoft.com/office/officeart/2005/8/layout/hierarchy1"/>
    <dgm:cxn modelId="{064E4A4F-22E2-4701-AB8A-9DEC121D1D96}" type="presParOf" srcId="{65B447A8-7936-4A9A-BD8D-3D948FE4FABB}" destId="{DEAA2E01-24B8-4042-921E-8931217D0FC7}" srcOrd="0" destOrd="0" presId="urn:microsoft.com/office/officeart/2005/8/layout/hierarchy1"/>
    <dgm:cxn modelId="{638BECD0-2E74-495D-96F7-F52F36445C8A}" type="presParOf" srcId="{65B447A8-7936-4A9A-BD8D-3D948FE4FABB}" destId="{86F7D32C-FD35-4236-A651-19ABBE474B6E}" srcOrd="1" destOrd="0" presId="urn:microsoft.com/office/officeart/2005/8/layout/hierarchy1"/>
    <dgm:cxn modelId="{03BE9C32-4479-4203-A0AF-C0B5B9C495C7}" type="presParOf" srcId="{9906B32F-4FF4-4F26-BF97-43F3AEBA0353}" destId="{A0778435-99AA-42B9-82FC-84833A9DB97D}" srcOrd="1" destOrd="0" presId="urn:microsoft.com/office/officeart/2005/8/layout/hierarchy1"/>
    <dgm:cxn modelId="{AB51C416-01A3-42DE-8DF4-32D68AE9F8CD}" type="presParOf" srcId="{DEEF9583-27A5-4174-BBAA-9D46B341E3CB}" destId="{D51D1931-0623-41D0-91ED-79600949A1A9}" srcOrd="2" destOrd="0" presId="urn:microsoft.com/office/officeart/2005/8/layout/hierarchy1"/>
    <dgm:cxn modelId="{DAE9DFF4-4D91-427C-A900-E376882C6DE7}" type="presParOf" srcId="{DEEF9583-27A5-4174-BBAA-9D46B341E3CB}" destId="{DC28C4AF-55C8-47D6-A1CE-5C38470651CF}" srcOrd="3" destOrd="0" presId="urn:microsoft.com/office/officeart/2005/8/layout/hierarchy1"/>
    <dgm:cxn modelId="{888E0D91-7EEF-4A3C-AD4B-29646324580E}" type="presParOf" srcId="{DC28C4AF-55C8-47D6-A1CE-5C38470651CF}" destId="{3ADD2D89-7174-4E7A-A49E-422D065D9AED}" srcOrd="0" destOrd="0" presId="urn:microsoft.com/office/officeart/2005/8/layout/hierarchy1"/>
    <dgm:cxn modelId="{5007BA38-7888-44DA-91CC-732BC6ECF752}" type="presParOf" srcId="{3ADD2D89-7174-4E7A-A49E-422D065D9AED}" destId="{8C7A9183-2428-46B9-A2D9-E770E9711381}" srcOrd="0" destOrd="0" presId="urn:microsoft.com/office/officeart/2005/8/layout/hierarchy1"/>
    <dgm:cxn modelId="{A942EE66-6ACA-4A3B-A502-FBF1019E8532}" type="presParOf" srcId="{3ADD2D89-7174-4E7A-A49E-422D065D9AED}" destId="{EE3111D9-9AC8-4B76-B990-4F50A5B16E67}" srcOrd="1" destOrd="0" presId="urn:microsoft.com/office/officeart/2005/8/layout/hierarchy1"/>
    <dgm:cxn modelId="{E855C625-70F6-4E92-9798-FAD6A6E1C287}" type="presParOf" srcId="{DC28C4AF-55C8-47D6-A1CE-5C38470651CF}" destId="{A8328C93-8A5F-4C16-9145-40EEFA727CD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CB4946-D611-4DCD-AEED-A1481FD45396}" type="doc">
      <dgm:prSet loTypeId="urn:microsoft.com/office/officeart/2005/8/layout/pyramid1" loCatId="pyramid" qsTypeId="urn:microsoft.com/office/officeart/2005/8/quickstyle/3d2" qsCatId="3D" csTypeId="urn:microsoft.com/office/officeart/2005/8/colors/accent1_2" csCatId="accent1" phldr="1"/>
      <dgm:spPr/>
    </dgm:pt>
    <dgm:pt modelId="{62185178-19FE-4F28-8E1E-E39B5CDEE56F}">
      <dgm:prSet phldrT="[Text]" custT="1"/>
      <dgm:spPr/>
      <dgm:t>
        <a:bodyPr/>
        <a:lstStyle/>
        <a:p>
          <a:r>
            <a:rPr lang="en-US" sz="2400" dirty="0" smtClean="0"/>
            <a:t>No change</a:t>
          </a:r>
          <a:endParaRPr lang="en-US" sz="2400" dirty="0"/>
        </a:p>
      </dgm:t>
    </dgm:pt>
    <dgm:pt modelId="{9DC26E04-D801-4006-BEE3-B1988FDB4872}" type="parTrans" cxnId="{C7D015EB-91E5-4884-B1F1-D72CFB9A46B1}">
      <dgm:prSet/>
      <dgm:spPr/>
      <dgm:t>
        <a:bodyPr/>
        <a:lstStyle/>
        <a:p>
          <a:endParaRPr lang="en-US"/>
        </a:p>
      </dgm:t>
    </dgm:pt>
    <dgm:pt modelId="{51BDB504-CC2F-4DBD-9CB2-01C908802DC7}" type="sibTrans" cxnId="{C7D015EB-91E5-4884-B1F1-D72CFB9A46B1}">
      <dgm:prSet/>
      <dgm:spPr/>
      <dgm:t>
        <a:bodyPr/>
        <a:lstStyle/>
        <a:p>
          <a:endParaRPr lang="en-US"/>
        </a:p>
      </dgm:t>
    </dgm:pt>
    <dgm:pt modelId="{14BAD920-64B0-48E8-B304-1E85561B6651}">
      <dgm:prSet phldrT="[Text]" custT="1"/>
      <dgm:spPr/>
      <dgm:t>
        <a:bodyPr/>
        <a:lstStyle/>
        <a:p>
          <a:r>
            <a:rPr lang="en-US" sz="2400" dirty="0" smtClean="0"/>
            <a:t>Vast majority of doctors: no professionalism issues</a:t>
          </a:r>
          <a:endParaRPr lang="en-US" sz="2400" dirty="0"/>
        </a:p>
      </dgm:t>
    </dgm:pt>
    <dgm:pt modelId="{655BEECC-209F-453B-95F7-52EF458140CF}" type="parTrans" cxnId="{CCE7EAF5-1853-4E85-A3BB-38AF03802668}">
      <dgm:prSet/>
      <dgm:spPr/>
      <dgm:t>
        <a:bodyPr/>
        <a:lstStyle/>
        <a:p>
          <a:endParaRPr lang="en-US"/>
        </a:p>
      </dgm:t>
    </dgm:pt>
    <dgm:pt modelId="{26A92E36-FE37-4ED3-B3AE-7786E766C688}" type="sibTrans" cxnId="{CCE7EAF5-1853-4E85-A3BB-38AF03802668}">
      <dgm:prSet/>
      <dgm:spPr/>
      <dgm:t>
        <a:bodyPr/>
        <a:lstStyle/>
        <a:p>
          <a:endParaRPr lang="en-US"/>
        </a:p>
      </dgm:t>
    </dgm:pt>
    <dgm:pt modelId="{3B1DC396-B975-4B1B-B6DC-4CC84DC5E9F2}">
      <dgm:prSet custT="1"/>
      <dgm:spPr/>
      <dgm:t>
        <a:bodyPr/>
        <a:lstStyle/>
        <a:p>
          <a:r>
            <a:rPr lang="en-US" sz="2400" dirty="0" smtClean="0"/>
            <a:t>Single ‘unprofessional’ incident</a:t>
          </a:r>
          <a:endParaRPr lang="en-US" sz="2400" dirty="0"/>
        </a:p>
      </dgm:t>
    </dgm:pt>
    <dgm:pt modelId="{6DC306AE-CDCE-4942-B3C9-34ADD8AD527D}" type="parTrans" cxnId="{12EE7EF1-FA1D-400E-BC27-9BE81EA5D567}">
      <dgm:prSet/>
      <dgm:spPr/>
      <dgm:t>
        <a:bodyPr/>
        <a:lstStyle/>
        <a:p>
          <a:endParaRPr lang="en-US"/>
        </a:p>
      </dgm:t>
    </dgm:pt>
    <dgm:pt modelId="{17A34266-3322-4668-9C37-C712E40494AC}" type="sibTrans" cxnId="{12EE7EF1-FA1D-400E-BC27-9BE81EA5D567}">
      <dgm:prSet/>
      <dgm:spPr/>
      <dgm:t>
        <a:bodyPr/>
        <a:lstStyle/>
        <a:p>
          <a:endParaRPr lang="en-US"/>
        </a:p>
      </dgm:t>
    </dgm:pt>
    <dgm:pt modelId="{F75178E6-619B-4EAD-B8E6-8888BF306A9E}">
      <dgm:prSet custT="1"/>
      <dgm:spPr/>
      <dgm:t>
        <a:bodyPr/>
        <a:lstStyle/>
        <a:p>
          <a:r>
            <a:rPr lang="en-US" sz="2400" dirty="0" smtClean="0"/>
            <a:t>Apparent pattern</a:t>
          </a:r>
          <a:endParaRPr lang="en-US" sz="2400" dirty="0"/>
        </a:p>
      </dgm:t>
    </dgm:pt>
    <dgm:pt modelId="{3110EDCB-6D62-4831-97A1-349227766A6B}" type="parTrans" cxnId="{43C12554-A5E1-4652-8BD3-F26414EC648A}">
      <dgm:prSet/>
      <dgm:spPr/>
      <dgm:t>
        <a:bodyPr/>
        <a:lstStyle/>
        <a:p>
          <a:endParaRPr lang="en-US"/>
        </a:p>
      </dgm:t>
    </dgm:pt>
    <dgm:pt modelId="{EB7602DD-5BDB-408F-ACDC-38D87195B17C}" type="sibTrans" cxnId="{43C12554-A5E1-4652-8BD3-F26414EC648A}">
      <dgm:prSet/>
      <dgm:spPr/>
      <dgm:t>
        <a:bodyPr/>
        <a:lstStyle/>
        <a:p>
          <a:endParaRPr lang="en-US"/>
        </a:p>
      </dgm:t>
    </dgm:pt>
    <dgm:pt modelId="{2594F092-CD54-437C-BDBA-F42A9BADB496}">
      <dgm:prSet custT="1"/>
      <dgm:spPr/>
      <dgm:t>
        <a:bodyPr/>
        <a:lstStyle/>
        <a:p>
          <a:r>
            <a:rPr lang="en-US" sz="2400" dirty="0" smtClean="0"/>
            <a:t>Pattern persists</a:t>
          </a:r>
          <a:endParaRPr lang="en-US" sz="2400" dirty="0"/>
        </a:p>
      </dgm:t>
    </dgm:pt>
    <dgm:pt modelId="{33D13D58-659D-4D9C-8203-E137A507DC6D}" type="parTrans" cxnId="{36529E49-9379-4C19-93B1-FE223935F6DA}">
      <dgm:prSet/>
      <dgm:spPr/>
      <dgm:t>
        <a:bodyPr/>
        <a:lstStyle/>
        <a:p>
          <a:endParaRPr lang="en-US"/>
        </a:p>
      </dgm:t>
    </dgm:pt>
    <dgm:pt modelId="{5102FF3B-F1B6-4197-B83A-36C7CEA4C0B3}" type="sibTrans" cxnId="{36529E49-9379-4C19-93B1-FE223935F6DA}">
      <dgm:prSet/>
      <dgm:spPr/>
      <dgm:t>
        <a:bodyPr/>
        <a:lstStyle/>
        <a:p>
          <a:endParaRPr lang="en-US"/>
        </a:p>
      </dgm:t>
    </dgm:pt>
    <dgm:pt modelId="{948F9129-5F51-47E3-AB09-6473F772EC2D}" type="pres">
      <dgm:prSet presAssocID="{83CB4946-D611-4DCD-AEED-A1481FD45396}" presName="Name0" presStyleCnt="0">
        <dgm:presLayoutVars>
          <dgm:dir/>
          <dgm:animLvl val="lvl"/>
          <dgm:resizeHandles val="exact"/>
        </dgm:presLayoutVars>
      </dgm:prSet>
      <dgm:spPr/>
    </dgm:pt>
    <dgm:pt modelId="{F4C5B603-1B8D-41F1-A0E2-5347FFC5930B}" type="pres">
      <dgm:prSet presAssocID="{62185178-19FE-4F28-8E1E-E39B5CDEE56F}" presName="Name8" presStyleCnt="0"/>
      <dgm:spPr/>
    </dgm:pt>
    <dgm:pt modelId="{EBB01AFC-2E86-485D-93BA-A2CDDE923E4F}" type="pres">
      <dgm:prSet presAssocID="{62185178-19FE-4F28-8E1E-E39B5CDEE56F}" presName="level" presStyleLbl="node1" presStyleIdx="0" presStyleCnt="5" custLinFactNeighborY="1583">
        <dgm:presLayoutVars>
          <dgm:chMax val="1"/>
          <dgm:bulletEnabled val="1"/>
        </dgm:presLayoutVars>
      </dgm:prSet>
      <dgm:spPr/>
      <dgm:t>
        <a:bodyPr/>
        <a:lstStyle/>
        <a:p>
          <a:endParaRPr lang="en-US"/>
        </a:p>
      </dgm:t>
    </dgm:pt>
    <dgm:pt modelId="{17C7F9A7-6516-49F7-9689-253246656C4C}" type="pres">
      <dgm:prSet presAssocID="{62185178-19FE-4F28-8E1E-E39B5CDEE56F}" presName="levelTx" presStyleLbl="revTx" presStyleIdx="0" presStyleCnt="0">
        <dgm:presLayoutVars>
          <dgm:chMax val="1"/>
          <dgm:bulletEnabled val="1"/>
        </dgm:presLayoutVars>
      </dgm:prSet>
      <dgm:spPr/>
      <dgm:t>
        <a:bodyPr/>
        <a:lstStyle/>
        <a:p>
          <a:endParaRPr lang="en-US"/>
        </a:p>
      </dgm:t>
    </dgm:pt>
    <dgm:pt modelId="{BB6B96E6-22BB-401A-AEB5-88236391555B}" type="pres">
      <dgm:prSet presAssocID="{2594F092-CD54-437C-BDBA-F42A9BADB496}" presName="Name8" presStyleCnt="0"/>
      <dgm:spPr/>
    </dgm:pt>
    <dgm:pt modelId="{38D5A442-5795-4C0D-B685-C5449266DF91}" type="pres">
      <dgm:prSet presAssocID="{2594F092-CD54-437C-BDBA-F42A9BADB496}" presName="level" presStyleLbl="node1" presStyleIdx="1" presStyleCnt="5">
        <dgm:presLayoutVars>
          <dgm:chMax val="1"/>
          <dgm:bulletEnabled val="1"/>
        </dgm:presLayoutVars>
      </dgm:prSet>
      <dgm:spPr/>
      <dgm:t>
        <a:bodyPr/>
        <a:lstStyle/>
        <a:p>
          <a:endParaRPr lang="en-US"/>
        </a:p>
      </dgm:t>
    </dgm:pt>
    <dgm:pt modelId="{E41BFA71-CC4D-4762-BEEE-B54FED9AB5F5}" type="pres">
      <dgm:prSet presAssocID="{2594F092-CD54-437C-BDBA-F42A9BADB496}" presName="levelTx" presStyleLbl="revTx" presStyleIdx="0" presStyleCnt="0">
        <dgm:presLayoutVars>
          <dgm:chMax val="1"/>
          <dgm:bulletEnabled val="1"/>
        </dgm:presLayoutVars>
      </dgm:prSet>
      <dgm:spPr/>
      <dgm:t>
        <a:bodyPr/>
        <a:lstStyle/>
        <a:p>
          <a:endParaRPr lang="en-US"/>
        </a:p>
      </dgm:t>
    </dgm:pt>
    <dgm:pt modelId="{07DE22D3-7B0B-4A84-9BBF-382627725D53}" type="pres">
      <dgm:prSet presAssocID="{F75178E6-619B-4EAD-B8E6-8888BF306A9E}" presName="Name8" presStyleCnt="0"/>
      <dgm:spPr/>
    </dgm:pt>
    <dgm:pt modelId="{A08193C2-442F-46D4-9B1B-FC9B3215C9C5}" type="pres">
      <dgm:prSet presAssocID="{F75178E6-619B-4EAD-B8E6-8888BF306A9E}" presName="level" presStyleLbl="node1" presStyleIdx="2" presStyleCnt="5">
        <dgm:presLayoutVars>
          <dgm:chMax val="1"/>
          <dgm:bulletEnabled val="1"/>
        </dgm:presLayoutVars>
      </dgm:prSet>
      <dgm:spPr/>
      <dgm:t>
        <a:bodyPr/>
        <a:lstStyle/>
        <a:p>
          <a:endParaRPr lang="en-US"/>
        </a:p>
      </dgm:t>
    </dgm:pt>
    <dgm:pt modelId="{85B953B2-17FF-4B19-B878-92FF9CF5F5A4}" type="pres">
      <dgm:prSet presAssocID="{F75178E6-619B-4EAD-B8E6-8888BF306A9E}" presName="levelTx" presStyleLbl="revTx" presStyleIdx="0" presStyleCnt="0">
        <dgm:presLayoutVars>
          <dgm:chMax val="1"/>
          <dgm:bulletEnabled val="1"/>
        </dgm:presLayoutVars>
      </dgm:prSet>
      <dgm:spPr/>
      <dgm:t>
        <a:bodyPr/>
        <a:lstStyle/>
        <a:p>
          <a:endParaRPr lang="en-US"/>
        </a:p>
      </dgm:t>
    </dgm:pt>
    <dgm:pt modelId="{B9EE75CC-9317-46C2-B65A-0C37F41B0942}" type="pres">
      <dgm:prSet presAssocID="{3B1DC396-B975-4B1B-B6DC-4CC84DC5E9F2}" presName="Name8" presStyleCnt="0"/>
      <dgm:spPr/>
    </dgm:pt>
    <dgm:pt modelId="{50F8A3EE-75CA-4DB9-A42A-57C58D3C1FAF}" type="pres">
      <dgm:prSet presAssocID="{3B1DC396-B975-4B1B-B6DC-4CC84DC5E9F2}" presName="level" presStyleLbl="node1" presStyleIdx="3" presStyleCnt="5">
        <dgm:presLayoutVars>
          <dgm:chMax val="1"/>
          <dgm:bulletEnabled val="1"/>
        </dgm:presLayoutVars>
      </dgm:prSet>
      <dgm:spPr/>
      <dgm:t>
        <a:bodyPr/>
        <a:lstStyle/>
        <a:p>
          <a:endParaRPr lang="en-US"/>
        </a:p>
      </dgm:t>
    </dgm:pt>
    <dgm:pt modelId="{0D08460C-1185-4492-B53B-E77AB311C438}" type="pres">
      <dgm:prSet presAssocID="{3B1DC396-B975-4B1B-B6DC-4CC84DC5E9F2}" presName="levelTx" presStyleLbl="revTx" presStyleIdx="0" presStyleCnt="0">
        <dgm:presLayoutVars>
          <dgm:chMax val="1"/>
          <dgm:bulletEnabled val="1"/>
        </dgm:presLayoutVars>
      </dgm:prSet>
      <dgm:spPr/>
      <dgm:t>
        <a:bodyPr/>
        <a:lstStyle/>
        <a:p>
          <a:endParaRPr lang="en-US"/>
        </a:p>
      </dgm:t>
    </dgm:pt>
    <dgm:pt modelId="{06F79D91-E712-44B5-96F2-B5DE42C094F6}" type="pres">
      <dgm:prSet presAssocID="{14BAD920-64B0-48E8-B304-1E85561B6651}" presName="Name8" presStyleCnt="0"/>
      <dgm:spPr/>
    </dgm:pt>
    <dgm:pt modelId="{29EE9A4D-F2BB-4FEA-BA6C-3B4BCDBFAF23}" type="pres">
      <dgm:prSet presAssocID="{14BAD920-64B0-48E8-B304-1E85561B6651}" presName="level" presStyleLbl="node1" presStyleIdx="4" presStyleCnt="5">
        <dgm:presLayoutVars>
          <dgm:chMax val="1"/>
          <dgm:bulletEnabled val="1"/>
        </dgm:presLayoutVars>
      </dgm:prSet>
      <dgm:spPr/>
      <dgm:t>
        <a:bodyPr/>
        <a:lstStyle/>
        <a:p>
          <a:endParaRPr lang="en-US"/>
        </a:p>
      </dgm:t>
    </dgm:pt>
    <dgm:pt modelId="{87068808-B6CA-4196-AA5B-4EEC2A887184}" type="pres">
      <dgm:prSet presAssocID="{14BAD920-64B0-48E8-B304-1E85561B6651}" presName="levelTx" presStyleLbl="revTx" presStyleIdx="0" presStyleCnt="0">
        <dgm:presLayoutVars>
          <dgm:chMax val="1"/>
          <dgm:bulletEnabled val="1"/>
        </dgm:presLayoutVars>
      </dgm:prSet>
      <dgm:spPr/>
      <dgm:t>
        <a:bodyPr/>
        <a:lstStyle/>
        <a:p>
          <a:endParaRPr lang="en-US"/>
        </a:p>
      </dgm:t>
    </dgm:pt>
  </dgm:ptLst>
  <dgm:cxnLst>
    <dgm:cxn modelId="{F8D85FED-670B-4A68-B6FE-159BFBC75427}" type="presOf" srcId="{62185178-19FE-4F28-8E1E-E39B5CDEE56F}" destId="{EBB01AFC-2E86-485D-93BA-A2CDDE923E4F}" srcOrd="0" destOrd="0" presId="urn:microsoft.com/office/officeart/2005/8/layout/pyramid1"/>
    <dgm:cxn modelId="{B1CADD95-D0E4-4E54-B1B9-F37E1A999340}" type="presOf" srcId="{14BAD920-64B0-48E8-B304-1E85561B6651}" destId="{29EE9A4D-F2BB-4FEA-BA6C-3B4BCDBFAF23}" srcOrd="0" destOrd="0" presId="urn:microsoft.com/office/officeart/2005/8/layout/pyramid1"/>
    <dgm:cxn modelId="{F19DC618-A675-4E9A-A85F-E7DFA2726CF2}" type="presOf" srcId="{3B1DC396-B975-4B1B-B6DC-4CC84DC5E9F2}" destId="{50F8A3EE-75CA-4DB9-A42A-57C58D3C1FAF}" srcOrd="0" destOrd="0" presId="urn:microsoft.com/office/officeart/2005/8/layout/pyramid1"/>
    <dgm:cxn modelId="{7C110045-9F91-4A80-A94B-2815B199EA67}" type="presOf" srcId="{14BAD920-64B0-48E8-B304-1E85561B6651}" destId="{87068808-B6CA-4196-AA5B-4EEC2A887184}" srcOrd="1" destOrd="0" presId="urn:microsoft.com/office/officeart/2005/8/layout/pyramid1"/>
    <dgm:cxn modelId="{B9A71B8D-D919-4C5F-8911-0B1AB4346965}" type="presOf" srcId="{2594F092-CD54-437C-BDBA-F42A9BADB496}" destId="{E41BFA71-CC4D-4762-BEEE-B54FED9AB5F5}" srcOrd="1" destOrd="0" presId="urn:microsoft.com/office/officeart/2005/8/layout/pyramid1"/>
    <dgm:cxn modelId="{CCE7EAF5-1853-4E85-A3BB-38AF03802668}" srcId="{83CB4946-D611-4DCD-AEED-A1481FD45396}" destId="{14BAD920-64B0-48E8-B304-1E85561B6651}" srcOrd="4" destOrd="0" parTransId="{655BEECC-209F-453B-95F7-52EF458140CF}" sibTransId="{26A92E36-FE37-4ED3-B3AE-7786E766C688}"/>
    <dgm:cxn modelId="{A02909F8-F409-42D9-93DB-F419AA4EED2B}" type="presOf" srcId="{F75178E6-619B-4EAD-B8E6-8888BF306A9E}" destId="{85B953B2-17FF-4B19-B878-92FF9CF5F5A4}" srcOrd="1" destOrd="0" presId="urn:microsoft.com/office/officeart/2005/8/layout/pyramid1"/>
    <dgm:cxn modelId="{4E8B2AD6-FD66-4CC9-B788-6E031AB5C5E1}" type="presOf" srcId="{2594F092-CD54-437C-BDBA-F42A9BADB496}" destId="{38D5A442-5795-4C0D-B685-C5449266DF91}" srcOrd="0" destOrd="0" presId="urn:microsoft.com/office/officeart/2005/8/layout/pyramid1"/>
    <dgm:cxn modelId="{12EE7EF1-FA1D-400E-BC27-9BE81EA5D567}" srcId="{83CB4946-D611-4DCD-AEED-A1481FD45396}" destId="{3B1DC396-B975-4B1B-B6DC-4CC84DC5E9F2}" srcOrd="3" destOrd="0" parTransId="{6DC306AE-CDCE-4942-B3C9-34ADD8AD527D}" sibTransId="{17A34266-3322-4668-9C37-C712E40494AC}"/>
    <dgm:cxn modelId="{CED7A396-0437-448A-9CB4-671E41DD5FA6}" type="presOf" srcId="{62185178-19FE-4F28-8E1E-E39B5CDEE56F}" destId="{17C7F9A7-6516-49F7-9689-253246656C4C}" srcOrd="1" destOrd="0" presId="urn:microsoft.com/office/officeart/2005/8/layout/pyramid1"/>
    <dgm:cxn modelId="{43C12554-A5E1-4652-8BD3-F26414EC648A}" srcId="{83CB4946-D611-4DCD-AEED-A1481FD45396}" destId="{F75178E6-619B-4EAD-B8E6-8888BF306A9E}" srcOrd="2" destOrd="0" parTransId="{3110EDCB-6D62-4831-97A1-349227766A6B}" sibTransId="{EB7602DD-5BDB-408F-ACDC-38D87195B17C}"/>
    <dgm:cxn modelId="{C7D015EB-91E5-4884-B1F1-D72CFB9A46B1}" srcId="{83CB4946-D611-4DCD-AEED-A1481FD45396}" destId="{62185178-19FE-4F28-8E1E-E39B5CDEE56F}" srcOrd="0" destOrd="0" parTransId="{9DC26E04-D801-4006-BEE3-B1988FDB4872}" sibTransId="{51BDB504-CC2F-4DBD-9CB2-01C908802DC7}"/>
    <dgm:cxn modelId="{36529E49-9379-4C19-93B1-FE223935F6DA}" srcId="{83CB4946-D611-4DCD-AEED-A1481FD45396}" destId="{2594F092-CD54-437C-BDBA-F42A9BADB496}" srcOrd="1" destOrd="0" parTransId="{33D13D58-659D-4D9C-8203-E137A507DC6D}" sibTransId="{5102FF3B-F1B6-4197-B83A-36C7CEA4C0B3}"/>
    <dgm:cxn modelId="{8413F3DA-99BB-451F-854C-47F350971899}" type="presOf" srcId="{83CB4946-D611-4DCD-AEED-A1481FD45396}" destId="{948F9129-5F51-47E3-AB09-6473F772EC2D}" srcOrd="0" destOrd="0" presId="urn:microsoft.com/office/officeart/2005/8/layout/pyramid1"/>
    <dgm:cxn modelId="{DEE8D978-332B-4326-AA95-FFD32C8D189D}" type="presOf" srcId="{3B1DC396-B975-4B1B-B6DC-4CC84DC5E9F2}" destId="{0D08460C-1185-4492-B53B-E77AB311C438}" srcOrd="1" destOrd="0" presId="urn:microsoft.com/office/officeart/2005/8/layout/pyramid1"/>
    <dgm:cxn modelId="{FE58FC21-9875-43C0-9774-C00C906161A9}" type="presOf" srcId="{F75178E6-619B-4EAD-B8E6-8888BF306A9E}" destId="{A08193C2-442F-46D4-9B1B-FC9B3215C9C5}" srcOrd="0" destOrd="0" presId="urn:microsoft.com/office/officeart/2005/8/layout/pyramid1"/>
    <dgm:cxn modelId="{7538BED3-E367-427A-9720-CABF30A626B8}" type="presParOf" srcId="{948F9129-5F51-47E3-AB09-6473F772EC2D}" destId="{F4C5B603-1B8D-41F1-A0E2-5347FFC5930B}" srcOrd="0" destOrd="0" presId="urn:microsoft.com/office/officeart/2005/8/layout/pyramid1"/>
    <dgm:cxn modelId="{9AD3A591-BAF3-4094-A949-9EE8A6DC4B6C}" type="presParOf" srcId="{F4C5B603-1B8D-41F1-A0E2-5347FFC5930B}" destId="{EBB01AFC-2E86-485D-93BA-A2CDDE923E4F}" srcOrd="0" destOrd="0" presId="urn:microsoft.com/office/officeart/2005/8/layout/pyramid1"/>
    <dgm:cxn modelId="{395B4383-25C7-45BE-856A-BC7594BADB5A}" type="presParOf" srcId="{F4C5B603-1B8D-41F1-A0E2-5347FFC5930B}" destId="{17C7F9A7-6516-49F7-9689-253246656C4C}" srcOrd="1" destOrd="0" presId="urn:microsoft.com/office/officeart/2005/8/layout/pyramid1"/>
    <dgm:cxn modelId="{7C3365B1-5F54-47DA-AD77-BD95BF498E53}" type="presParOf" srcId="{948F9129-5F51-47E3-AB09-6473F772EC2D}" destId="{BB6B96E6-22BB-401A-AEB5-88236391555B}" srcOrd="1" destOrd="0" presId="urn:microsoft.com/office/officeart/2005/8/layout/pyramid1"/>
    <dgm:cxn modelId="{FCDF695E-2C16-4F93-9DDB-D52806E61AB9}" type="presParOf" srcId="{BB6B96E6-22BB-401A-AEB5-88236391555B}" destId="{38D5A442-5795-4C0D-B685-C5449266DF91}" srcOrd="0" destOrd="0" presId="urn:microsoft.com/office/officeart/2005/8/layout/pyramid1"/>
    <dgm:cxn modelId="{2C40B145-2FD5-4EDC-82A4-5A536EA08763}" type="presParOf" srcId="{BB6B96E6-22BB-401A-AEB5-88236391555B}" destId="{E41BFA71-CC4D-4762-BEEE-B54FED9AB5F5}" srcOrd="1" destOrd="0" presId="urn:microsoft.com/office/officeart/2005/8/layout/pyramid1"/>
    <dgm:cxn modelId="{AD23CB57-0201-4AE6-A8D7-F53B4B08FA4D}" type="presParOf" srcId="{948F9129-5F51-47E3-AB09-6473F772EC2D}" destId="{07DE22D3-7B0B-4A84-9BBF-382627725D53}" srcOrd="2" destOrd="0" presId="urn:microsoft.com/office/officeart/2005/8/layout/pyramid1"/>
    <dgm:cxn modelId="{7CBAF53F-F998-461F-A614-DFF1BAF9C8EA}" type="presParOf" srcId="{07DE22D3-7B0B-4A84-9BBF-382627725D53}" destId="{A08193C2-442F-46D4-9B1B-FC9B3215C9C5}" srcOrd="0" destOrd="0" presId="urn:microsoft.com/office/officeart/2005/8/layout/pyramid1"/>
    <dgm:cxn modelId="{F023763C-C166-4C9D-85C6-F7B56AFFFA0D}" type="presParOf" srcId="{07DE22D3-7B0B-4A84-9BBF-382627725D53}" destId="{85B953B2-17FF-4B19-B878-92FF9CF5F5A4}" srcOrd="1" destOrd="0" presId="urn:microsoft.com/office/officeart/2005/8/layout/pyramid1"/>
    <dgm:cxn modelId="{7ADD9E2F-E76E-4E80-A164-357538721C7F}" type="presParOf" srcId="{948F9129-5F51-47E3-AB09-6473F772EC2D}" destId="{B9EE75CC-9317-46C2-B65A-0C37F41B0942}" srcOrd="3" destOrd="0" presId="urn:microsoft.com/office/officeart/2005/8/layout/pyramid1"/>
    <dgm:cxn modelId="{633960FC-FC26-46AF-8C96-41396BB53144}" type="presParOf" srcId="{B9EE75CC-9317-46C2-B65A-0C37F41B0942}" destId="{50F8A3EE-75CA-4DB9-A42A-57C58D3C1FAF}" srcOrd="0" destOrd="0" presId="urn:microsoft.com/office/officeart/2005/8/layout/pyramid1"/>
    <dgm:cxn modelId="{30A7CD33-F6E7-4651-8FE5-5F7129836727}" type="presParOf" srcId="{B9EE75CC-9317-46C2-B65A-0C37F41B0942}" destId="{0D08460C-1185-4492-B53B-E77AB311C438}" srcOrd="1" destOrd="0" presId="urn:microsoft.com/office/officeart/2005/8/layout/pyramid1"/>
    <dgm:cxn modelId="{5A4E71B1-66D0-4584-8ECE-3399E5F8F9A2}" type="presParOf" srcId="{948F9129-5F51-47E3-AB09-6473F772EC2D}" destId="{06F79D91-E712-44B5-96F2-B5DE42C094F6}" srcOrd="4" destOrd="0" presId="urn:microsoft.com/office/officeart/2005/8/layout/pyramid1"/>
    <dgm:cxn modelId="{E2324C07-1C3E-45A2-BB6A-9E94EBED03DB}" type="presParOf" srcId="{06F79D91-E712-44B5-96F2-B5DE42C094F6}" destId="{29EE9A4D-F2BB-4FEA-BA6C-3B4BCDBFAF23}" srcOrd="0" destOrd="0" presId="urn:microsoft.com/office/officeart/2005/8/layout/pyramid1"/>
    <dgm:cxn modelId="{8176145C-095E-4D41-9919-8D3160031A38}" type="presParOf" srcId="{06F79D91-E712-44B5-96F2-B5DE42C094F6}" destId="{87068808-B6CA-4196-AA5B-4EEC2A887184}"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919E62-D3BE-44D8-9B4F-FCFE4E37356F}" type="doc">
      <dgm:prSet loTypeId="urn:microsoft.com/office/officeart/2005/8/layout/equation2" loCatId="process" qsTypeId="urn:microsoft.com/office/officeart/2005/8/quickstyle/3d5" qsCatId="3D" csTypeId="urn:microsoft.com/office/officeart/2005/8/colors/accent1_2" csCatId="accent1" phldr="1"/>
      <dgm:spPr/>
    </dgm:pt>
    <dgm:pt modelId="{66C4F2E7-709F-4D0F-9F6B-DBC5310A2A12}">
      <dgm:prSet phldrT="[Text]"/>
      <dgm:spPr/>
      <dgm:t>
        <a:bodyPr/>
        <a:lstStyle/>
        <a:p>
          <a:r>
            <a:rPr lang="en-US" dirty="0" smtClean="0"/>
            <a:t>Cost</a:t>
          </a:r>
          <a:endParaRPr lang="en-US" dirty="0"/>
        </a:p>
      </dgm:t>
    </dgm:pt>
    <dgm:pt modelId="{B2B1C1E3-C4CC-4235-8F1D-821D198E42BF}" type="parTrans" cxnId="{C4D7B004-5BDF-47EC-AF52-BB872314E0C4}">
      <dgm:prSet/>
      <dgm:spPr/>
      <dgm:t>
        <a:bodyPr/>
        <a:lstStyle/>
        <a:p>
          <a:endParaRPr lang="en-US"/>
        </a:p>
      </dgm:t>
    </dgm:pt>
    <dgm:pt modelId="{2BA6E8DA-B76D-4632-85DF-7E84361114A3}" type="sibTrans" cxnId="{C4D7B004-5BDF-47EC-AF52-BB872314E0C4}">
      <dgm:prSet/>
      <dgm:spPr/>
      <dgm:t>
        <a:bodyPr/>
        <a:lstStyle/>
        <a:p>
          <a:endParaRPr lang="en-US"/>
        </a:p>
      </dgm:t>
    </dgm:pt>
    <dgm:pt modelId="{31B96118-D17A-4816-B348-ECDD40F7FBF6}">
      <dgm:prSet phldrT="[Text]"/>
      <dgm:spPr/>
      <dgm:t>
        <a:bodyPr/>
        <a:lstStyle/>
        <a:p>
          <a:r>
            <a:rPr lang="en-US" dirty="0" smtClean="0"/>
            <a:t>Time</a:t>
          </a:r>
          <a:endParaRPr lang="en-US" dirty="0"/>
        </a:p>
      </dgm:t>
    </dgm:pt>
    <dgm:pt modelId="{BC3E01DA-0DA0-4A78-AF45-306DED3258A2}" type="parTrans" cxnId="{DFF3399B-ECA3-4B2A-B826-1763D4DF6ED5}">
      <dgm:prSet/>
      <dgm:spPr/>
      <dgm:t>
        <a:bodyPr/>
        <a:lstStyle/>
        <a:p>
          <a:endParaRPr lang="en-US"/>
        </a:p>
      </dgm:t>
    </dgm:pt>
    <dgm:pt modelId="{D4F97BEC-0DD6-403D-8F76-30965ECB50E7}" type="sibTrans" cxnId="{DFF3399B-ECA3-4B2A-B826-1763D4DF6ED5}">
      <dgm:prSet/>
      <dgm:spPr/>
      <dgm:t>
        <a:bodyPr/>
        <a:lstStyle/>
        <a:p>
          <a:endParaRPr lang="en-US"/>
        </a:p>
      </dgm:t>
    </dgm:pt>
    <dgm:pt modelId="{D2715BCB-CA45-451C-B637-DEF86CCB6DDB}">
      <dgm:prSet phldrT="[Text]"/>
      <dgm:spPr/>
      <dgm:t>
        <a:bodyPr/>
        <a:lstStyle/>
        <a:p>
          <a:r>
            <a:rPr lang="en-US" dirty="0" smtClean="0"/>
            <a:t>Formalizing a response</a:t>
          </a:r>
          <a:endParaRPr lang="en-US" dirty="0"/>
        </a:p>
      </dgm:t>
    </dgm:pt>
    <dgm:pt modelId="{4618EDE9-2955-41B0-BD47-DA69AE34EB17}" type="sibTrans" cxnId="{6C26B780-A114-461F-BDD7-74F5BE8162C7}">
      <dgm:prSet/>
      <dgm:spPr/>
      <dgm:t>
        <a:bodyPr/>
        <a:lstStyle/>
        <a:p>
          <a:endParaRPr lang="en-US"/>
        </a:p>
      </dgm:t>
    </dgm:pt>
    <dgm:pt modelId="{6C35028C-63CB-4A37-867A-FD5703D58AF4}" type="parTrans" cxnId="{6C26B780-A114-461F-BDD7-74F5BE8162C7}">
      <dgm:prSet/>
      <dgm:spPr/>
      <dgm:t>
        <a:bodyPr/>
        <a:lstStyle/>
        <a:p>
          <a:endParaRPr lang="en-US"/>
        </a:p>
      </dgm:t>
    </dgm:pt>
    <dgm:pt modelId="{FC88F961-1D6A-4236-B5D4-04078367B580}" type="pres">
      <dgm:prSet presAssocID="{F6919E62-D3BE-44D8-9B4F-FCFE4E37356F}" presName="Name0" presStyleCnt="0">
        <dgm:presLayoutVars>
          <dgm:dir/>
          <dgm:resizeHandles val="exact"/>
        </dgm:presLayoutVars>
      </dgm:prSet>
      <dgm:spPr/>
    </dgm:pt>
    <dgm:pt modelId="{E0F0C0CF-9AE0-4005-B26C-CEEBA47807BB}" type="pres">
      <dgm:prSet presAssocID="{F6919E62-D3BE-44D8-9B4F-FCFE4E37356F}" presName="vNodes" presStyleCnt="0"/>
      <dgm:spPr/>
    </dgm:pt>
    <dgm:pt modelId="{3FF87A19-6292-4B8D-900B-DDCB3C3260C0}" type="pres">
      <dgm:prSet presAssocID="{66C4F2E7-709F-4D0F-9F6B-DBC5310A2A12}" presName="node" presStyleLbl="node1" presStyleIdx="0" presStyleCnt="3" custLinFactNeighborX="8260" custLinFactNeighborY="42732">
        <dgm:presLayoutVars>
          <dgm:bulletEnabled val="1"/>
        </dgm:presLayoutVars>
      </dgm:prSet>
      <dgm:spPr/>
      <dgm:t>
        <a:bodyPr/>
        <a:lstStyle/>
        <a:p>
          <a:endParaRPr lang="en-US"/>
        </a:p>
      </dgm:t>
    </dgm:pt>
    <dgm:pt modelId="{82482E08-A870-43C2-9B53-68E3ACB0BDC2}" type="pres">
      <dgm:prSet presAssocID="{2BA6E8DA-B76D-4632-85DF-7E84361114A3}" presName="spacerT" presStyleCnt="0"/>
      <dgm:spPr/>
    </dgm:pt>
    <dgm:pt modelId="{B87B0158-905D-4C35-BFA9-1636CA2C5726}" type="pres">
      <dgm:prSet presAssocID="{2BA6E8DA-B76D-4632-85DF-7E84361114A3}" presName="sibTrans" presStyleLbl="sibTrans2D1" presStyleIdx="0" presStyleCnt="2"/>
      <dgm:spPr/>
      <dgm:t>
        <a:bodyPr/>
        <a:lstStyle/>
        <a:p>
          <a:endParaRPr lang="en-US"/>
        </a:p>
      </dgm:t>
    </dgm:pt>
    <dgm:pt modelId="{E34B617C-FB7A-4D0A-A864-9F1CA758C88F}" type="pres">
      <dgm:prSet presAssocID="{2BA6E8DA-B76D-4632-85DF-7E84361114A3}" presName="spacerB" presStyleCnt="0"/>
      <dgm:spPr/>
    </dgm:pt>
    <dgm:pt modelId="{94E08ACA-5EA1-4492-9F5F-D37241D35F65}" type="pres">
      <dgm:prSet presAssocID="{31B96118-D17A-4816-B348-ECDD40F7FBF6}" presName="node" presStyleLbl="node1" presStyleIdx="1" presStyleCnt="3">
        <dgm:presLayoutVars>
          <dgm:bulletEnabled val="1"/>
        </dgm:presLayoutVars>
      </dgm:prSet>
      <dgm:spPr/>
      <dgm:t>
        <a:bodyPr/>
        <a:lstStyle/>
        <a:p>
          <a:endParaRPr lang="en-US"/>
        </a:p>
      </dgm:t>
    </dgm:pt>
    <dgm:pt modelId="{F7E46059-AB0D-44AD-9D90-A62E5EDBEB37}" type="pres">
      <dgm:prSet presAssocID="{F6919E62-D3BE-44D8-9B4F-FCFE4E37356F}" presName="sibTransLast" presStyleLbl="sibTrans2D1" presStyleIdx="1" presStyleCnt="2"/>
      <dgm:spPr/>
      <dgm:t>
        <a:bodyPr/>
        <a:lstStyle/>
        <a:p>
          <a:endParaRPr lang="en-US"/>
        </a:p>
      </dgm:t>
    </dgm:pt>
    <dgm:pt modelId="{4929ADDA-B49E-49BD-BD90-89F91F616E94}" type="pres">
      <dgm:prSet presAssocID="{F6919E62-D3BE-44D8-9B4F-FCFE4E37356F}" presName="connectorText" presStyleLbl="sibTrans2D1" presStyleIdx="1" presStyleCnt="2"/>
      <dgm:spPr/>
      <dgm:t>
        <a:bodyPr/>
        <a:lstStyle/>
        <a:p>
          <a:endParaRPr lang="en-US"/>
        </a:p>
      </dgm:t>
    </dgm:pt>
    <dgm:pt modelId="{830DBE15-BCF4-43B9-9DDB-F478DF0EE35B}" type="pres">
      <dgm:prSet presAssocID="{F6919E62-D3BE-44D8-9B4F-FCFE4E37356F}" presName="lastNode" presStyleLbl="node1" presStyleIdx="2" presStyleCnt="3">
        <dgm:presLayoutVars>
          <dgm:bulletEnabled val="1"/>
        </dgm:presLayoutVars>
      </dgm:prSet>
      <dgm:spPr/>
      <dgm:t>
        <a:bodyPr/>
        <a:lstStyle/>
        <a:p>
          <a:endParaRPr lang="en-US"/>
        </a:p>
      </dgm:t>
    </dgm:pt>
  </dgm:ptLst>
  <dgm:cxnLst>
    <dgm:cxn modelId="{7780327A-EB49-43E2-BC38-4BC42CF477AC}" type="presOf" srcId="{D4F97BEC-0DD6-403D-8F76-30965ECB50E7}" destId="{4929ADDA-B49E-49BD-BD90-89F91F616E94}" srcOrd="1" destOrd="0" presId="urn:microsoft.com/office/officeart/2005/8/layout/equation2"/>
    <dgm:cxn modelId="{E395CEA3-F073-41BA-AFB6-7691448A5B05}" type="presOf" srcId="{31B96118-D17A-4816-B348-ECDD40F7FBF6}" destId="{94E08ACA-5EA1-4492-9F5F-D37241D35F65}" srcOrd="0" destOrd="0" presId="urn:microsoft.com/office/officeart/2005/8/layout/equation2"/>
    <dgm:cxn modelId="{6C26B780-A114-461F-BDD7-74F5BE8162C7}" srcId="{F6919E62-D3BE-44D8-9B4F-FCFE4E37356F}" destId="{D2715BCB-CA45-451C-B637-DEF86CCB6DDB}" srcOrd="2" destOrd="0" parTransId="{6C35028C-63CB-4A37-867A-FD5703D58AF4}" sibTransId="{4618EDE9-2955-41B0-BD47-DA69AE34EB17}"/>
    <dgm:cxn modelId="{EE1B5DC7-C417-40CC-92B9-A39390E7C14C}" type="presOf" srcId="{66C4F2E7-709F-4D0F-9F6B-DBC5310A2A12}" destId="{3FF87A19-6292-4B8D-900B-DDCB3C3260C0}" srcOrd="0" destOrd="0" presId="urn:microsoft.com/office/officeart/2005/8/layout/equation2"/>
    <dgm:cxn modelId="{93C7D146-78FD-4EDD-9C95-81D9F3AC2310}" type="presOf" srcId="{D4F97BEC-0DD6-403D-8F76-30965ECB50E7}" destId="{F7E46059-AB0D-44AD-9D90-A62E5EDBEB37}" srcOrd="0" destOrd="0" presId="urn:microsoft.com/office/officeart/2005/8/layout/equation2"/>
    <dgm:cxn modelId="{C4D7B004-5BDF-47EC-AF52-BB872314E0C4}" srcId="{F6919E62-D3BE-44D8-9B4F-FCFE4E37356F}" destId="{66C4F2E7-709F-4D0F-9F6B-DBC5310A2A12}" srcOrd="0" destOrd="0" parTransId="{B2B1C1E3-C4CC-4235-8F1D-821D198E42BF}" sibTransId="{2BA6E8DA-B76D-4632-85DF-7E84361114A3}"/>
    <dgm:cxn modelId="{B0C79814-04E4-4565-AFA5-30ED86A2C1AF}" type="presOf" srcId="{2BA6E8DA-B76D-4632-85DF-7E84361114A3}" destId="{B87B0158-905D-4C35-BFA9-1636CA2C5726}" srcOrd="0" destOrd="0" presId="urn:microsoft.com/office/officeart/2005/8/layout/equation2"/>
    <dgm:cxn modelId="{9C4F5634-9A52-4DC0-9039-6D15A71B111B}" type="presOf" srcId="{D2715BCB-CA45-451C-B637-DEF86CCB6DDB}" destId="{830DBE15-BCF4-43B9-9DDB-F478DF0EE35B}" srcOrd="0" destOrd="0" presId="urn:microsoft.com/office/officeart/2005/8/layout/equation2"/>
    <dgm:cxn modelId="{DFF3399B-ECA3-4B2A-B826-1763D4DF6ED5}" srcId="{F6919E62-D3BE-44D8-9B4F-FCFE4E37356F}" destId="{31B96118-D17A-4816-B348-ECDD40F7FBF6}" srcOrd="1" destOrd="0" parTransId="{BC3E01DA-0DA0-4A78-AF45-306DED3258A2}" sibTransId="{D4F97BEC-0DD6-403D-8F76-30965ECB50E7}"/>
    <dgm:cxn modelId="{377C925B-4D16-415A-852D-85C081E4DF3F}" type="presOf" srcId="{F6919E62-D3BE-44D8-9B4F-FCFE4E37356F}" destId="{FC88F961-1D6A-4236-B5D4-04078367B580}" srcOrd="0" destOrd="0" presId="urn:microsoft.com/office/officeart/2005/8/layout/equation2"/>
    <dgm:cxn modelId="{4824AE38-CC78-4267-A31A-463469C7B0F4}" type="presParOf" srcId="{FC88F961-1D6A-4236-B5D4-04078367B580}" destId="{E0F0C0CF-9AE0-4005-B26C-CEEBA47807BB}" srcOrd="0" destOrd="0" presId="urn:microsoft.com/office/officeart/2005/8/layout/equation2"/>
    <dgm:cxn modelId="{6EAC28BE-0504-466B-B2B1-A16324D30E62}" type="presParOf" srcId="{E0F0C0CF-9AE0-4005-B26C-CEEBA47807BB}" destId="{3FF87A19-6292-4B8D-900B-DDCB3C3260C0}" srcOrd="0" destOrd="0" presId="urn:microsoft.com/office/officeart/2005/8/layout/equation2"/>
    <dgm:cxn modelId="{DC27015E-9253-46FA-A1B2-6B2783B4A298}" type="presParOf" srcId="{E0F0C0CF-9AE0-4005-B26C-CEEBA47807BB}" destId="{82482E08-A870-43C2-9B53-68E3ACB0BDC2}" srcOrd="1" destOrd="0" presId="urn:microsoft.com/office/officeart/2005/8/layout/equation2"/>
    <dgm:cxn modelId="{DCE4F87A-A4D7-4381-B47C-FBA36FECB082}" type="presParOf" srcId="{E0F0C0CF-9AE0-4005-B26C-CEEBA47807BB}" destId="{B87B0158-905D-4C35-BFA9-1636CA2C5726}" srcOrd="2" destOrd="0" presId="urn:microsoft.com/office/officeart/2005/8/layout/equation2"/>
    <dgm:cxn modelId="{257DEAF9-9BB3-4302-87BE-4D325C071512}" type="presParOf" srcId="{E0F0C0CF-9AE0-4005-B26C-CEEBA47807BB}" destId="{E34B617C-FB7A-4D0A-A864-9F1CA758C88F}" srcOrd="3" destOrd="0" presId="urn:microsoft.com/office/officeart/2005/8/layout/equation2"/>
    <dgm:cxn modelId="{E707BC72-0B18-4AC3-9EDC-029490F7F006}" type="presParOf" srcId="{E0F0C0CF-9AE0-4005-B26C-CEEBA47807BB}" destId="{94E08ACA-5EA1-4492-9F5F-D37241D35F65}" srcOrd="4" destOrd="0" presId="urn:microsoft.com/office/officeart/2005/8/layout/equation2"/>
    <dgm:cxn modelId="{4656B492-CDB0-4247-8B22-67BF035C8E55}" type="presParOf" srcId="{FC88F961-1D6A-4236-B5D4-04078367B580}" destId="{F7E46059-AB0D-44AD-9D90-A62E5EDBEB37}" srcOrd="1" destOrd="0" presId="urn:microsoft.com/office/officeart/2005/8/layout/equation2"/>
    <dgm:cxn modelId="{35F2A1DE-1389-4C90-8BB8-DAEB044B75FE}" type="presParOf" srcId="{F7E46059-AB0D-44AD-9D90-A62E5EDBEB37}" destId="{4929ADDA-B49E-49BD-BD90-89F91F616E94}" srcOrd="0" destOrd="0" presId="urn:microsoft.com/office/officeart/2005/8/layout/equation2"/>
    <dgm:cxn modelId="{2E04C94A-7691-4728-90B4-DCE273131B00}" type="presParOf" srcId="{FC88F961-1D6A-4236-B5D4-04078367B580}" destId="{830DBE15-BCF4-43B9-9DDB-F478DF0EE35B}"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1D1931-0623-41D0-91ED-79600949A1A9}">
      <dsp:nvSpPr>
        <dsp:cNvPr id="0" name=""/>
        <dsp:cNvSpPr/>
      </dsp:nvSpPr>
      <dsp:spPr>
        <a:xfrm>
          <a:off x="3942814" y="1966128"/>
          <a:ext cx="1891843" cy="900345"/>
        </a:xfrm>
        <a:custGeom>
          <a:avLst/>
          <a:gdLst/>
          <a:ahLst/>
          <a:cxnLst/>
          <a:rect l="0" t="0" r="0" b="0"/>
          <a:pathLst>
            <a:path>
              <a:moveTo>
                <a:pt x="0" y="0"/>
              </a:moveTo>
              <a:lnTo>
                <a:pt x="0" y="613559"/>
              </a:lnTo>
              <a:lnTo>
                <a:pt x="1891843" y="613559"/>
              </a:lnTo>
              <a:lnTo>
                <a:pt x="1891843" y="900345"/>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69526CC-1EFA-4E67-A243-FA846E8E03C2}">
      <dsp:nvSpPr>
        <dsp:cNvPr id="0" name=""/>
        <dsp:cNvSpPr/>
      </dsp:nvSpPr>
      <dsp:spPr>
        <a:xfrm>
          <a:off x="2050970" y="1966128"/>
          <a:ext cx="1891843" cy="900345"/>
        </a:xfrm>
        <a:custGeom>
          <a:avLst/>
          <a:gdLst/>
          <a:ahLst/>
          <a:cxnLst/>
          <a:rect l="0" t="0" r="0" b="0"/>
          <a:pathLst>
            <a:path>
              <a:moveTo>
                <a:pt x="1891843" y="0"/>
              </a:moveTo>
              <a:lnTo>
                <a:pt x="1891843" y="613559"/>
              </a:lnTo>
              <a:lnTo>
                <a:pt x="0" y="613559"/>
              </a:lnTo>
              <a:lnTo>
                <a:pt x="0" y="900345"/>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3B3EA38-7A61-49CB-87CA-03575BB32899}">
      <dsp:nvSpPr>
        <dsp:cNvPr id="0" name=""/>
        <dsp:cNvSpPr/>
      </dsp:nvSpPr>
      <dsp:spPr>
        <a:xfrm>
          <a:off x="2394942" y="330"/>
          <a:ext cx="3095744" cy="1965797"/>
        </a:xfrm>
        <a:prstGeom prst="roundRect">
          <a:avLst>
            <a:gd name="adj" fmla="val 1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666920C1-5342-42FA-8BC1-B1EEAF1D47EB}">
      <dsp:nvSpPr>
        <dsp:cNvPr id="0" name=""/>
        <dsp:cNvSpPr/>
      </dsp:nvSpPr>
      <dsp:spPr>
        <a:xfrm>
          <a:off x="2738913" y="327103"/>
          <a:ext cx="3095744" cy="196579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Dealing with unprofessional behavior</a:t>
          </a:r>
          <a:endParaRPr lang="en-US" sz="3300" kern="1200" dirty="0"/>
        </a:p>
      </dsp:txBody>
      <dsp:txXfrm>
        <a:off x="2796489" y="384679"/>
        <a:ext cx="2980592" cy="1850645"/>
      </dsp:txXfrm>
    </dsp:sp>
    <dsp:sp modelId="{DEAA2E01-24B8-4042-921E-8931217D0FC7}">
      <dsp:nvSpPr>
        <dsp:cNvPr id="0" name=""/>
        <dsp:cNvSpPr/>
      </dsp:nvSpPr>
      <dsp:spPr>
        <a:xfrm>
          <a:off x="503098" y="2866473"/>
          <a:ext cx="3095744" cy="1965797"/>
        </a:xfrm>
        <a:prstGeom prst="roundRect">
          <a:avLst>
            <a:gd name="adj" fmla="val 1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86F7D32C-FD35-4236-A651-19ABBE474B6E}">
      <dsp:nvSpPr>
        <dsp:cNvPr id="0" name=""/>
        <dsp:cNvSpPr/>
      </dsp:nvSpPr>
      <dsp:spPr>
        <a:xfrm>
          <a:off x="847070" y="3193246"/>
          <a:ext cx="3095744" cy="196579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Surveillance</a:t>
          </a:r>
          <a:endParaRPr lang="en-US" sz="3300" kern="1200" dirty="0"/>
        </a:p>
      </dsp:txBody>
      <dsp:txXfrm>
        <a:off x="904646" y="3250822"/>
        <a:ext cx="2980592" cy="1850645"/>
      </dsp:txXfrm>
    </dsp:sp>
    <dsp:sp modelId="{8C7A9183-2428-46B9-A2D9-E770E9711381}">
      <dsp:nvSpPr>
        <dsp:cNvPr id="0" name=""/>
        <dsp:cNvSpPr/>
      </dsp:nvSpPr>
      <dsp:spPr>
        <a:xfrm>
          <a:off x="4286785" y="2866473"/>
          <a:ext cx="3095744" cy="1965797"/>
        </a:xfrm>
        <a:prstGeom prst="roundRect">
          <a:avLst>
            <a:gd name="adj" fmla="val 1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EE3111D9-9AC8-4B76-B990-4F50A5B16E67}">
      <dsp:nvSpPr>
        <dsp:cNvPr id="0" name=""/>
        <dsp:cNvSpPr/>
      </dsp:nvSpPr>
      <dsp:spPr>
        <a:xfrm>
          <a:off x="4630757" y="3193246"/>
          <a:ext cx="3095744" cy="196579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Registration</a:t>
          </a:r>
          <a:endParaRPr lang="en-US" sz="3300" kern="1200" dirty="0"/>
        </a:p>
      </dsp:txBody>
      <dsp:txXfrm>
        <a:off x="4688333" y="3250822"/>
        <a:ext cx="2980592" cy="18506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B01AFC-2E86-485D-93BA-A2CDDE923E4F}">
      <dsp:nvSpPr>
        <dsp:cNvPr id="0" name=""/>
        <dsp:cNvSpPr/>
      </dsp:nvSpPr>
      <dsp:spPr>
        <a:xfrm>
          <a:off x="3456384" y="15780"/>
          <a:ext cx="1728192" cy="996865"/>
        </a:xfrm>
        <a:prstGeom prst="trapezoid">
          <a:avLst>
            <a:gd name="adj" fmla="val 86681"/>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No change</a:t>
          </a:r>
          <a:endParaRPr lang="en-US" sz="2400" kern="1200" dirty="0"/>
        </a:p>
      </dsp:txBody>
      <dsp:txXfrm>
        <a:off x="3456384" y="15780"/>
        <a:ext cx="1728192" cy="996865"/>
      </dsp:txXfrm>
    </dsp:sp>
    <dsp:sp modelId="{38D5A442-5795-4C0D-B685-C5449266DF91}">
      <dsp:nvSpPr>
        <dsp:cNvPr id="0" name=""/>
        <dsp:cNvSpPr/>
      </dsp:nvSpPr>
      <dsp:spPr>
        <a:xfrm>
          <a:off x="2592288" y="996865"/>
          <a:ext cx="3456384" cy="996865"/>
        </a:xfrm>
        <a:prstGeom prst="trapezoid">
          <a:avLst>
            <a:gd name="adj" fmla="val 86681"/>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Pattern persists</a:t>
          </a:r>
          <a:endParaRPr lang="en-US" sz="2400" kern="1200" dirty="0"/>
        </a:p>
      </dsp:txBody>
      <dsp:txXfrm>
        <a:off x="3197155" y="996865"/>
        <a:ext cx="2246649" cy="996865"/>
      </dsp:txXfrm>
    </dsp:sp>
    <dsp:sp modelId="{A08193C2-442F-46D4-9B1B-FC9B3215C9C5}">
      <dsp:nvSpPr>
        <dsp:cNvPr id="0" name=""/>
        <dsp:cNvSpPr/>
      </dsp:nvSpPr>
      <dsp:spPr>
        <a:xfrm>
          <a:off x="1728192" y="1993731"/>
          <a:ext cx="5184576" cy="996865"/>
        </a:xfrm>
        <a:prstGeom prst="trapezoid">
          <a:avLst>
            <a:gd name="adj" fmla="val 86681"/>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Apparent pattern</a:t>
          </a:r>
          <a:endParaRPr lang="en-US" sz="2400" kern="1200" dirty="0"/>
        </a:p>
      </dsp:txBody>
      <dsp:txXfrm>
        <a:off x="2635492" y="1993731"/>
        <a:ext cx="3369974" cy="996865"/>
      </dsp:txXfrm>
    </dsp:sp>
    <dsp:sp modelId="{50F8A3EE-75CA-4DB9-A42A-57C58D3C1FAF}">
      <dsp:nvSpPr>
        <dsp:cNvPr id="0" name=""/>
        <dsp:cNvSpPr/>
      </dsp:nvSpPr>
      <dsp:spPr>
        <a:xfrm>
          <a:off x="864096" y="2990596"/>
          <a:ext cx="6912768" cy="996865"/>
        </a:xfrm>
        <a:prstGeom prst="trapezoid">
          <a:avLst>
            <a:gd name="adj" fmla="val 86681"/>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Single ‘unprofessional’ incident</a:t>
          </a:r>
          <a:endParaRPr lang="en-US" sz="2400" kern="1200" dirty="0"/>
        </a:p>
      </dsp:txBody>
      <dsp:txXfrm>
        <a:off x="2073830" y="2990596"/>
        <a:ext cx="4493299" cy="996865"/>
      </dsp:txXfrm>
    </dsp:sp>
    <dsp:sp modelId="{29EE9A4D-F2BB-4FEA-BA6C-3B4BCDBFAF23}">
      <dsp:nvSpPr>
        <dsp:cNvPr id="0" name=""/>
        <dsp:cNvSpPr/>
      </dsp:nvSpPr>
      <dsp:spPr>
        <a:xfrm>
          <a:off x="0" y="3987462"/>
          <a:ext cx="8640960" cy="996865"/>
        </a:xfrm>
        <a:prstGeom prst="trapezoid">
          <a:avLst>
            <a:gd name="adj" fmla="val 86681"/>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Vast majority of doctors: no professionalism issues</a:t>
          </a:r>
          <a:endParaRPr lang="en-US" sz="2400" kern="1200" dirty="0"/>
        </a:p>
      </dsp:txBody>
      <dsp:txXfrm>
        <a:off x="1512167" y="3987462"/>
        <a:ext cx="5616624" cy="9968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F87A19-6292-4B8D-900B-DDCB3C3260C0}">
      <dsp:nvSpPr>
        <dsp:cNvPr id="0" name=""/>
        <dsp:cNvSpPr/>
      </dsp:nvSpPr>
      <dsp:spPr>
        <a:xfrm>
          <a:off x="1535502" y="64248"/>
          <a:ext cx="1768078" cy="1768078"/>
        </a:xfrm>
        <a:prstGeom prst="ellips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kern="1200" dirty="0" smtClean="0"/>
            <a:t>Cost</a:t>
          </a:r>
          <a:endParaRPr lang="en-US" sz="4000" kern="1200" dirty="0"/>
        </a:p>
      </dsp:txBody>
      <dsp:txXfrm>
        <a:off x="1794431" y="323177"/>
        <a:ext cx="1250220" cy="1250220"/>
      </dsp:txXfrm>
    </dsp:sp>
    <dsp:sp modelId="{B87B0158-905D-4C35-BFA9-1636CA2C5726}">
      <dsp:nvSpPr>
        <dsp:cNvPr id="0" name=""/>
        <dsp:cNvSpPr/>
      </dsp:nvSpPr>
      <dsp:spPr>
        <a:xfrm>
          <a:off x="1760755" y="1914544"/>
          <a:ext cx="1025485" cy="1025485"/>
        </a:xfrm>
        <a:prstGeom prst="mathPlus">
          <a:avLst/>
        </a:prstGeom>
        <a:solidFill>
          <a:schemeClr val="accent1">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1896683" y="2306689"/>
        <a:ext cx="753629" cy="241195"/>
      </dsp:txXfrm>
    </dsp:sp>
    <dsp:sp modelId="{94E08ACA-5EA1-4492-9F5F-D37241D35F65}">
      <dsp:nvSpPr>
        <dsp:cNvPr id="0" name=""/>
        <dsp:cNvSpPr/>
      </dsp:nvSpPr>
      <dsp:spPr>
        <a:xfrm>
          <a:off x="1389459" y="3083598"/>
          <a:ext cx="1768078" cy="1768078"/>
        </a:xfrm>
        <a:prstGeom prst="ellips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kern="1200" dirty="0" smtClean="0"/>
            <a:t>Time</a:t>
          </a:r>
          <a:endParaRPr lang="en-US" sz="4000" kern="1200" dirty="0"/>
        </a:p>
      </dsp:txBody>
      <dsp:txXfrm>
        <a:off x="1648388" y="3342527"/>
        <a:ext cx="1250220" cy="1250220"/>
      </dsp:txXfrm>
    </dsp:sp>
    <dsp:sp modelId="{F7E46059-AB0D-44AD-9D90-A62E5EDBEB37}">
      <dsp:nvSpPr>
        <dsp:cNvPr id="0" name=""/>
        <dsp:cNvSpPr/>
      </dsp:nvSpPr>
      <dsp:spPr>
        <a:xfrm rot="21571030">
          <a:off x="3532288" y="2117063"/>
          <a:ext cx="484896" cy="657725"/>
        </a:xfrm>
        <a:prstGeom prst="rightArrow">
          <a:avLst>
            <a:gd name="adj1" fmla="val 60000"/>
            <a:gd name="adj2" fmla="val 50000"/>
          </a:avLst>
        </a:prstGeom>
        <a:solidFill>
          <a:schemeClr val="accent1">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p>
      </dsp:txBody>
      <dsp:txXfrm>
        <a:off x="3532291" y="2249221"/>
        <a:ext cx="339427" cy="394635"/>
      </dsp:txXfrm>
    </dsp:sp>
    <dsp:sp modelId="{830DBE15-BCF4-43B9-9DDB-F478DF0EE35B}">
      <dsp:nvSpPr>
        <dsp:cNvPr id="0" name=""/>
        <dsp:cNvSpPr/>
      </dsp:nvSpPr>
      <dsp:spPr>
        <a:xfrm>
          <a:off x="4218384" y="659209"/>
          <a:ext cx="3536156" cy="3536156"/>
        </a:xfrm>
        <a:prstGeom prst="ellips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smtClean="0"/>
            <a:t>Formalizing a response</a:t>
          </a:r>
          <a:endParaRPr lang="en-US" sz="3600" kern="1200" dirty="0"/>
        </a:p>
      </dsp:txBody>
      <dsp:txXfrm>
        <a:off x="4736242" y="1177067"/>
        <a:ext cx="2500440" cy="250044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6A24EC-1942-40CF-8FF8-C78CE14A27FE}" type="datetimeFigureOut">
              <a:rPr lang="en-US" smtClean="0"/>
              <a:pPr/>
              <a:t>3/31/2016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31C5FB-C50A-4CEE-ACB7-5333AD44D5DC}" type="slidenum">
              <a:rPr lang="en-US" smtClean="0"/>
              <a:pPr/>
              <a:t>‹#›</a:t>
            </a:fld>
            <a:endParaRPr lang="en-US"/>
          </a:p>
        </p:txBody>
      </p:sp>
    </p:spTree>
    <p:extLst>
      <p:ext uri="{BB962C8B-B14F-4D97-AF65-F5344CB8AC3E}">
        <p14:creationId xmlns:p14="http://schemas.microsoft.com/office/powerpoint/2010/main" val="159028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D173A0-D987-405A-8562-DD2D643C80AE}" type="slidenum">
              <a:rPr lang="en-US" smtClean="0"/>
              <a:pPr/>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D173A0-D987-405A-8562-DD2D643C80AE}" type="slidenum">
              <a:rPr lang="en-US" smtClean="0"/>
              <a:pPr/>
              <a:t>18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D173A0-D987-405A-8562-DD2D643C80AE}" type="slidenum">
              <a:rPr lang="en-US" smtClean="0"/>
              <a:pPr/>
              <a:t>21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7FD173A0-D987-405A-8562-DD2D643C80AE}" type="slidenum">
              <a:rPr lang="en-US" smtClean="0"/>
              <a:pPr/>
              <a:t>26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THE FOURTH LINE “ ALLAH “</a:t>
            </a:r>
            <a:endParaRPr lang="en-US" dirty="0"/>
          </a:p>
        </p:txBody>
      </p:sp>
      <p:sp>
        <p:nvSpPr>
          <p:cNvPr id="4" name="Slide Number Placeholder 3"/>
          <p:cNvSpPr>
            <a:spLocks noGrp="1"/>
          </p:cNvSpPr>
          <p:nvPr>
            <p:ph type="sldNum" sz="quarter" idx="10"/>
          </p:nvPr>
        </p:nvSpPr>
        <p:spPr/>
        <p:txBody>
          <a:bodyPr/>
          <a:lstStyle/>
          <a:p>
            <a:fld id="{7FD173A0-D987-405A-8562-DD2D643C80AE}" type="slidenum">
              <a:rPr lang="en-US" smtClean="0"/>
              <a:pPr/>
              <a:t>32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A3635E8-EF56-42F8-81CA-4A12C1D1462D}" type="datetimeFigureOut">
              <a:rPr lang="en-US" smtClean="0"/>
              <a:pPr/>
              <a:t>3/31/2016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3635E8-EF56-42F8-81CA-4A12C1D1462D}" type="datetimeFigureOut">
              <a:rPr lang="en-US" smtClean="0"/>
              <a:pPr/>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3635E8-EF56-42F8-81CA-4A12C1D1462D}" type="datetimeFigureOut">
              <a:rPr lang="en-US" smtClean="0"/>
              <a:pPr/>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3635E8-EF56-42F8-81CA-4A12C1D1462D}" type="datetimeFigureOut">
              <a:rPr lang="en-US" smtClean="0"/>
              <a:pPr/>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A3635E8-EF56-42F8-81CA-4A12C1D1462D}" type="datetimeFigureOut">
              <a:rPr lang="en-US" smtClean="0"/>
              <a:pPr/>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3635E8-EF56-42F8-81CA-4A12C1D1462D}" type="datetimeFigureOut">
              <a:rPr lang="en-US" smtClean="0"/>
              <a:pPr/>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A3635E8-EF56-42F8-81CA-4A12C1D1462D}" type="datetimeFigureOut">
              <a:rPr lang="en-US" smtClean="0"/>
              <a:pPr/>
              <a:t>3/31/2016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3635E8-EF56-42F8-81CA-4A12C1D1462D}" type="datetimeFigureOut">
              <a:rPr lang="en-US" smtClean="0"/>
              <a:pPr/>
              <a:t>3/31/2016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3635E8-EF56-42F8-81CA-4A12C1D1462D}" type="datetimeFigureOut">
              <a:rPr lang="en-US" smtClean="0"/>
              <a:pPr/>
              <a:t>3/31/2016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3635E8-EF56-42F8-81CA-4A12C1D1462D}" type="datetimeFigureOut">
              <a:rPr lang="en-US" smtClean="0"/>
              <a:pPr/>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3635E8-EF56-42F8-81CA-4A12C1D1462D}" type="datetimeFigureOut">
              <a:rPr lang="en-US" smtClean="0"/>
              <a:pPr/>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A90AB49-8DDF-4731-8B6E-4F4F97EFA5C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A3635E8-EF56-42F8-81CA-4A12C1D1462D}" type="datetimeFigureOut">
              <a:rPr lang="en-US" smtClean="0"/>
              <a:pPr/>
              <a:t>3/31/2016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A90AB49-8DDF-4731-8B6E-4F4F97EFA5C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xml"/><Relationship Id="rId5" Type="http://schemas.openxmlformats.org/officeDocument/2006/relationships/image" Target="../media/image9.jpeg"/><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hyperlink" Target="http://www.ncbi.nlm.nih.gov/pmc/articles/PMC1237990/pdf/westjmed00257-0121.pdf" TargetMode="External"/><Relationship Id="rId2" Type="http://schemas.openxmlformats.org/officeDocument/2006/relationships/hyperlink" Target="http://www.nejm.org/doi/full/10.1056/NEJMc060089" TargetMode="External"/><Relationship Id="rId1" Type="http://schemas.openxmlformats.org/officeDocument/2006/relationships/slideLayout" Target="../slideLayouts/slideLayout3.xml"/><Relationship Id="rId5" Type="http://schemas.openxmlformats.org/officeDocument/2006/relationships/hyperlink" Target="http://www.google.com.sa/url?sa=t&amp;rct=j&amp;q=&amp;esrc=s&amp;frm=1&amp;source=web&amp;cd=6&amp;ved=0CEcQFjAF&amp;url=http://web1.aapa.org/10ACSyllabi/1509UnprofessionalStudent.pdf&amp;ei=TK-OT7q-NMSYOtzUhPQK&amp;usg=AFQjCNGO2vLCaVOGMnKIQCglpDOOd3s97Q" TargetMode="External"/><Relationship Id="rId4" Type="http://schemas.openxmlformats.org/officeDocument/2006/relationships/hyperlink" Target="http://macmedlaw.hubpages.com/hub/Unprofessional-or-Disruptive-Conduct-by-Physicians" TargetMode="External"/></Relationships>
</file>

<file path=ppt/slides/_rels/slide3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google.com.sa/imgres?q=ALL+THE+BEST&amp;hl=en&amp;safe=active&amp;biw=1152&amp;bih=566&amp;gbv=2&amp;tbm=isch&amp;tbnid=fnRg7fl4vZNbcM:&amp;imgrefurl=http://qiscetmca09.blogspot.com/2010/11/all-best.html&amp;docid=f2nEVg6EopIWKM&amp;w=400&amp;h=353&amp;ei=rb15To2xJMz1sgastcnfDw&amp;zoom=1" TargetMode="External"/><Relationship Id="rId1" Type="http://schemas.openxmlformats.org/officeDocument/2006/relationships/slideLayout" Target="../slideLayouts/slideLayout1.xml"/><Relationship Id="rId5" Type="http://schemas.openxmlformats.org/officeDocument/2006/relationships/image" Target="../media/image20.gif"/><Relationship Id="rId4" Type="http://schemas.openxmlformats.org/officeDocument/2006/relationships/image" Target="../media/image19.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Content Placeholder 3"/>
          <p:cNvPicPr>
            <a:picLocks noChangeAspect="1" noChangeArrowheads="1"/>
          </p:cNvPicPr>
          <p:nvPr/>
        </p:nvPicPr>
        <p:blipFill>
          <a:blip r:embed="rId2" cstate="print"/>
          <a:srcRect/>
          <a:stretch>
            <a:fillRect/>
          </a:stretch>
        </p:blipFill>
        <p:spPr>
          <a:xfrm>
            <a:off x="304800" y="381000"/>
            <a:ext cx="8534400" cy="6172200"/>
          </a:xfrm>
          <a:prstGeom prst="rect">
            <a:avLst/>
          </a:prstGeom>
        </p:spPr>
      </p:pic>
      <p:sp>
        <p:nvSpPr>
          <p:cNvPr id="5" name="Rectangle 4"/>
          <p:cNvSpPr/>
          <p:nvPr/>
        </p:nvSpPr>
        <p:spPr>
          <a:xfrm>
            <a:off x="3737476" y="3244334"/>
            <a:ext cx="184731" cy="369332"/>
          </a:xfrm>
          <a:prstGeom prst="rect">
            <a:avLst/>
          </a:prstGeom>
        </p:spPr>
        <p:txBody>
          <a:bodyPr wrap="none">
            <a:spAutoFit/>
          </a:bodyPr>
          <a:lstStyle/>
          <a:p>
            <a:endParaRPr lang="en-US" dirty="0"/>
          </a:p>
        </p:txBody>
      </p:sp>
    </p:spTree>
    <p:extLst>
      <p:ext uri="{BB962C8B-B14F-4D97-AF65-F5344CB8AC3E}">
        <p14:creationId xmlns:p14="http://schemas.microsoft.com/office/powerpoint/2010/main" val="1041837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152400" y="762000"/>
            <a:ext cx="8991600" cy="6324600"/>
          </a:xfrm>
        </p:spPr>
        <p:txBody>
          <a:bodyPr>
            <a:noAutofit/>
          </a:bodyPr>
          <a:lstStyle/>
          <a:p>
            <a:pPr marL="0" indent="65088">
              <a:buNone/>
            </a:pPr>
            <a:r>
              <a:rPr lang="en-US" sz="2800" dirty="0" smtClean="0">
                <a:effectLst>
                  <a:outerShdw blurRad="38100" dist="38100" dir="2700000" algn="tl">
                    <a:srgbClr val="000000">
                      <a:alpha val="43137"/>
                    </a:srgbClr>
                  </a:outerShdw>
                </a:effectLst>
              </a:rPr>
              <a:t>A 54 year old male patient is admitted for the fourth time in two months for complaints of severe ridiculer pain following several attempts at decompressive back surgery. His pain has been sub-optimally controlled with very high-dose narcotics and other adjuvant pain-management medications. The nursing staff take his vital signs at the start of every shift but otherwise </a:t>
            </a:r>
            <a:r>
              <a:rPr lang="en-US" sz="2800" dirty="0" smtClean="0">
                <a:solidFill>
                  <a:srgbClr val="FF0000"/>
                </a:solidFill>
                <a:effectLst>
                  <a:outerShdw blurRad="38100" dist="38100" dir="2700000" algn="tl">
                    <a:srgbClr val="000000">
                      <a:alpha val="43137"/>
                    </a:srgbClr>
                  </a:outerShdw>
                </a:effectLst>
              </a:rPr>
              <a:t>only appear </a:t>
            </a:r>
            <a:r>
              <a:rPr lang="en-US" sz="2800" dirty="0" smtClean="0">
                <a:effectLst>
                  <a:outerShdw blurRad="38100" dist="38100" dir="2700000" algn="tl">
                    <a:srgbClr val="000000">
                      <a:alpha val="43137"/>
                    </a:srgbClr>
                  </a:outerShdw>
                </a:effectLst>
              </a:rPr>
              <a:t>when his medications are due or he rings the call bell. The pain waxes and wanes but is so severe at times that he cries out. The medication orders for breakthrough pain is ineffective. When he tells one nurse this, she responds, sighing, :you have had your medication and you’ll just have to wait three hours for your next does. I’m going on break, so </a:t>
            </a:r>
            <a:r>
              <a:rPr lang="en-US" sz="2800" dirty="0" smtClean="0">
                <a:solidFill>
                  <a:srgbClr val="FF0000"/>
                </a:solidFill>
                <a:effectLst>
                  <a:outerShdw blurRad="38100" dist="38100" dir="2700000" algn="tl">
                    <a:srgbClr val="000000">
                      <a:alpha val="43137"/>
                    </a:srgbClr>
                  </a:outerShdw>
                </a:effectLst>
              </a:rPr>
              <a:t>don’t bother me </a:t>
            </a:r>
            <a:r>
              <a:rPr lang="en-US" sz="2800" dirty="0" smtClean="0">
                <a:effectLst>
                  <a:outerShdw blurRad="38100" dist="38100" dir="2700000" algn="tl">
                    <a:srgbClr val="000000">
                      <a:alpha val="43137"/>
                    </a:srgbClr>
                  </a:outerShdw>
                </a:effectLst>
              </a:rPr>
              <a:t>by ringing the bell”</a:t>
            </a:r>
            <a:endParaRPr lang="en-US" sz="2800" dirty="0">
              <a:effectLst>
                <a:outerShdw blurRad="38100" dist="38100" dir="2700000" algn="tl">
                  <a:srgbClr val="000000">
                    <a:alpha val="43137"/>
                  </a:srgbClr>
                </a:outerShdw>
              </a:effectLst>
            </a:endParaRPr>
          </a:p>
        </p:txBody>
      </p:sp>
      <p:sp>
        <p:nvSpPr>
          <p:cNvPr id="5" name="Rectangle 4"/>
          <p:cNvSpPr/>
          <p:nvPr/>
        </p:nvSpPr>
        <p:spPr>
          <a:xfrm>
            <a:off x="152400" y="152401"/>
            <a:ext cx="8991600" cy="523220"/>
          </a:xfrm>
          <a:prstGeom prst="rect">
            <a:avLst/>
          </a:prstGeom>
        </p:spPr>
        <p:txBody>
          <a:bodyPr wrap="square">
            <a:spAutoFit/>
          </a:bodyPr>
          <a:lstStyle/>
          <a:p>
            <a:pPr algn="ctr">
              <a:spcBef>
                <a:spcPct val="0"/>
              </a:spcBef>
            </a:pPr>
            <a:r>
              <a:rPr lang="en-US" sz="2800" b="1" dirty="0" smtClean="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rPr>
              <a:t>Scenario 4</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Kamran\Pictures\unprofessional physician.jpg"/>
          <p:cNvPicPr>
            <a:picLocks noChangeAspect="1" noChangeArrowheads="1"/>
          </p:cNvPicPr>
          <p:nvPr/>
        </p:nvPicPr>
        <p:blipFill>
          <a:blip r:embed="rId2" cstate="print"/>
          <a:srcRect/>
          <a:stretch>
            <a:fillRect/>
          </a:stretch>
        </p:blipFill>
        <p:spPr bwMode="auto">
          <a:xfrm>
            <a:off x="6400800" y="3505200"/>
            <a:ext cx="2743200" cy="3352800"/>
          </a:xfrm>
          <a:prstGeom prst="rect">
            <a:avLst/>
          </a:prstGeom>
          <a:noFill/>
        </p:spPr>
      </p:pic>
      <p:pic>
        <p:nvPicPr>
          <p:cNvPr id="5" name="Picture 2" descr="C:\Users\vista\Pictures\surgical mistake.jpg"/>
          <p:cNvPicPr>
            <a:picLocks noChangeAspect="1" noChangeArrowheads="1"/>
          </p:cNvPicPr>
          <p:nvPr/>
        </p:nvPicPr>
        <p:blipFill>
          <a:blip r:embed="rId3" cstate="print"/>
          <a:srcRect/>
          <a:stretch>
            <a:fillRect/>
          </a:stretch>
        </p:blipFill>
        <p:spPr bwMode="auto">
          <a:xfrm>
            <a:off x="0" y="3657600"/>
            <a:ext cx="2895600" cy="3200400"/>
          </a:xfrm>
          <a:prstGeom prst="rect">
            <a:avLst/>
          </a:prstGeom>
          <a:noFill/>
        </p:spPr>
      </p:pic>
      <p:pic>
        <p:nvPicPr>
          <p:cNvPr id="6" name="Picture 8" descr="C:\Users\Kamran\Pictures\PLAGIARISM.jpg"/>
          <p:cNvPicPr>
            <a:picLocks noChangeAspect="1" noChangeArrowheads="1"/>
          </p:cNvPicPr>
          <p:nvPr/>
        </p:nvPicPr>
        <p:blipFill>
          <a:blip r:embed="rId4" cstate="print"/>
          <a:srcRect/>
          <a:stretch>
            <a:fillRect/>
          </a:stretch>
        </p:blipFill>
        <p:spPr bwMode="auto">
          <a:xfrm>
            <a:off x="0" y="0"/>
            <a:ext cx="2819400" cy="2895600"/>
          </a:xfrm>
          <a:prstGeom prst="rect">
            <a:avLst/>
          </a:prstGeom>
          <a:noFill/>
        </p:spPr>
      </p:pic>
      <p:sp>
        <p:nvSpPr>
          <p:cNvPr id="8" name="Right Arrow 7"/>
          <p:cNvSpPr/>
          <p:nvPr/>
        </p:nvSpPr>
        <p:spPr>
          <a:xfrm>
            <a:off x="3200400" y="457200"/>
            <a:ext cx="3048000" cy="1524000"/>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endParaRPr>
          </a:p>
        </p:txBody>
      </p:sp>
      <p:pic>
        <p:nvPicPr>
          <p:cNvPr id="9" name="Picture 2" descr="C:\Users\Kamran\Pictures\angry physician.jpg"/>
          <p:cNvPicPr>
            <a:picLocks noChangeAspect="1" noChangeArrowheads="1"/>
          </p:cNvPicPr>
          <p:nvPr/>
        </p:nvPicPr>
        <p:blipFill>
          <a:blip r:embed="rId5" cstate="print"/>
          <a:srcRect/>
          <a:stretch>
            <a:fillRect/>
          </a:stretch>
        </p:blipFill>
        <p:spPr bwMode="auto">
          <a:xfrm>
            <a:off x="6477000" y="0"/>
            <a:ext cx="2667000" cy="2219325"/>
          </a:xfrm>
          <a:prstGeom prst="rect">
            <a:avLst/>
          </a:prstGeom>
          <a:noFill/>
        </p:spPr>
      </p:pic>
      <p:sp>
        <p:nvSpPr>
          <p:cNvPr id="10" name="Title 9"/>
          <p:cNvSpPr>
            <a:spLocks noGrp="1"/>
          </p:cNvSpPr>
          <p:nvPr>
            <p:ph type="title"/>
          </p:nvPr>
        </p:nvSpPr>
        <p:spPr>
          <a:xfrm rot="10800000">
            <a:off x="3047998" y="4267200"/>
            <a:ext cx="2895601" cy="1460500"/>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1" name="Text Placeholder 10"/>
          <p:cNvSpPr>
            <a:spLocks noGrp="1"/>
          </p:cNvSpPr>
          <p:nvPr>
            <p:ph type="body" idx="1"/>
          </p:nvPr>
        </p:nvSpPr>
        <p:spPr>
          <a:xfrm rot="5400000">
            <a:off x="7669788" y="2083812"/>
            <a:ext cx="762000" cy="1471176"/>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8153400" cy="1066800"/>
          </a:xfrm>
        </p:spPr>
        <p:txBody>
          <a:bodyPr>
            <a:normAutofit/>
          </a:bodyPr>
          <a:lstStyle/>
          <a:p>
            <a:pPr marL="0" algn="ctr"/>
            <a:r>
              <a:rPr lang="en-US" sz="4400" dirty="0" smtClean="0">
                <a:solidFill>
                  <a:srgbClr val="FFFF00"/>
                </a:solidFill>
                <a:effectLst/>
                <a:latin typeface="Arial" pitchFamily="34" charset="0"/>
                <a:cs typeface="Arial" pitchFamily="34" charset="0"/>
              </a:rPr>
              <a:t>What is Unprofessionalism?</a:t>
            </a:r>
            <a:endParaRPr lang="en-US" sz="4400" dirty="0">
              <a:solidFill>
                <a:srgbClr val="FFFF00"/>
              </a:solidFill>
              <a:effectLst/>
              <a:latin typeface="Arial" pitchFamily="34" charset="0"/>
              <a:cs typeface="Arial" pitchFamily="34" charset="0"/>
            </a:endParaRPr>
          </a:p>
        </p:txBody>
      </p:sp>
      <p:sp>
        <p:nvSpPr>
          <p:cNvPr id="3" name="Subtitle 2"/>
          <p:cNvSpPr>
            <a:spLocks noGrp="1"/>
          </p:cNvSpPr>
          <p:nvPr>
            <p:ph type="subTitle" idx="1"/>
          </p:nvPr>
        </p:nvSpPr>
        <p:spPr>
          <a:xfrm>
            <a:off x="540544" y="1981200"/>
            <a:ext cx="8603456" cy="4191000"/>
          </a:xfrm>
        </p:spPr>
        <p:txBody>
          <a:bodyPr>
            <a:normAutofit/>
          </a:bodyPr>
          <a:lstStyle/>
          <a:p>
            <a:pPr algn="l"/>
            <a:endParaRPr lang="en-US" sz="3200"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l"/>
            <a:r>
              <a:rPr lang="en-US" sz="32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Not </a:t>
            </a:r>
            <a:r>
              <a:rPr lang="en-US" sz="32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pertaining to the characteristic of a profession. </a:t>
            </a:r>
          </a:p>
          <a:p>
            <a:pPr algn="l"/>
            <a:endParaRPr lang="en-US" sz="3200"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l"/>
            <a:endParaRPr lang="en-US" sz="3200" dirty="0" smtClean="0">
              <a:solidFill>
                <a:schemeClr val="tx1"/>
              </a:solidFill>
              <a:effectLst>
                <a:outerShdw blurRad="38100" dist="38100" dir="2700000" algn="tl">
                  <a:srgbClr val="000000">
                    <a:alpha val="43137"/>
                  </a:srgbClr>
                </a:outerShdw>
              </a:effectLst>
            </a:endParaRPr>
          </a:p>
          <a:p>
            <a:pPr algn="l"/>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7851648" cy="838200"/>
          </a:xfrm>
        </p:spPr>
        <p:txBody>
          <a:bodyPr>
            <a:normAutofit fontScale="90000"/>
          </a:bodyPr>
          <a:lstStyle/>
          <a:p>
            <a:pPr marL="0" indent="90488" algn="ctr"/>
            <a:r>
              <a:rPr lang="en-US" sz="4800" dirty="0" smtClean="0">
                <a:solidFill>
                  <a:srgbClr val="FFFF00"/>
                </a:solidFill>
                <a:latin typeface="Arial" pitchFamily="34" charset="0"/>
                <a:cs typeface="Arial" pitchFamily="34" charset="0"/>
              </a:rPr>
              <a:t>Medical</a:t>
            </a:r>
            <a:r>
              <a:rPr lang="en-US" sz="4800" dirty="0" smtClean="0">
                <a:solidFill>
                  <a:schemeClr val="accent4">
                    <a:lumMod val="60000"/>
                    <a:lumOff val="40000"/>
                  </a:schemeClr>
                </a:solidFill>
                <a:latin typeface="Arial" pitchFamily="34" charset="0"/>
                <a:cs typeface="Arial" pitchFamily="34" charset="0"/>
              </a:rPr>
              <a:t>  Unprofessionalism:</a:t>
            </a:r>
            <a:endParaRPr lang="en-US" sz="4800" dirty="0">
              <a:solidFill>
                <a:schemeClr val="accent4">
                  <a:lumMod val="60000"/>
                  <a:lumOff val="40000"/>
                </a:schemeClr>
              </a:solidFill>
              <a:latin typeface="Arial" pitchFamily="34" charset="0"/>
              <a:cs typeface="Arial" pitchFamily="34" charset="0"/>
            </a:endParaRPr>
          </a:p>
        </p:txBody>
      </p:sp>
      <p:sp>
        <p:nvSpPr>
          <p:cNvPr id="3" name="Subtitle 2"/>
          <p:cNvSpPr>
            <a:spLocks noGrp="1"/>
          </p:cNvSpPr>
          <p:nvPr>
            <p:ph type="subTitle" idx="1"/>
          </p:nvPr>
        </p:nvSpPr>
        <p:spPr>
          <a:xfrm>
            <a:off x="457200" y="1905000"/>
            <a:ext cx="8062912" cy="4724400"/>
          </a:xfrm>
        </p:spPr>
        <p:txBody>
          <a:bodyPr>
            <a:normAutofit/>
          </a:bodyPr>
          <a:lstStyle/>
          <a:p>
            <a:pPr marL="0" lvl="2" algn="l">
              <a:lnSpc>
                <a:spcPct val="160000"/>
              </a:lnSpc>
            </a:pPr>
            <a:endParaRPr lang="en-US" sz="3600" dirty="0" smtClean="0">
              <a:effectLst>
                <a:outerShdw blurRad="38100" dist="38100" dir="2700000" algn="tl">
                  <a:srgbClr val="000000">
                    <a:alpha val="43137"/>
                  </a:srgbClr>
                </a:outerShdw>
              </a:effectLst>
              <a:latin typeface="Arial" pitchFamily="34" charset="0"/>
              <a:cs typeface="Arial" pitchFamily="34" charset="0"/>
            </a:endParaRPr>
          </a:p>
          <a:p>
            <a:pPr marL="0" lvl="2" algn="l">
              <a:lnSpc>
                <a:spcPct val="160000"/>
              </a:lnSpc>
              <a:buFont typeface="Wingdings" pitchFamily="2" charset="2"/>
              <a:buChar char="q"/>
            </a:pPr>
            <a:r>
              <a:rPr lang="en-US" sz="3600" dirty="0" smtClean="0">
                <a:effectLst>
                  <a:outerShdw blurRad="38100" dist="38100" dir="2700000" algn="tl">
                    <a:srgbClr val="000000">
                      <a:alpha val="43137"/>
                    </a:srgbClr>
                  </a:outerShdw>
                </a:effectLst>
                <a:latin typeface="Arial" pitchFamily="34" charset="0"/>
                <a:cs typeface="Arial" pitchFamily="34" charset="0"/>
              </a:rPr>
              <a:t>Do not have to wait until patient dies to determine that medical care suffered.</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8610600" cy="685800"/>
          </a:xfrm>
        </p:spPr>
        <p:txBody>
          <a:bodyPr>
            <a:noAutofit/>
          </a:bodyPr>
          <a:lstStyle/>
          <a:p>
            <a:pPr marL="0" algn="ctr"/>
            <a:r>
              <a:rPr lang="en-US" sz="5400" dirty="0" smtClean="0">
                <a:solidFill>
                  <a:srgbClr val="FFC000"/>
                </a:solidFill>
              </a:rPr>
              <a:t>Unprofessional behavior:</a:t>
            </a:r>
            <a:endParaRPr lang="en-US" sz="5400" dirty="0">
              <a:solidFill>
                <a:srgbClr val="FFC000"/>
              </a:solidFill>
            </a:endParaRPr>
          </a:p>
        </p:txBody>
      </p:sp>
      <p:sp>
        <p:nvSpPr>
          <p:cNvPr id="3" name="Subtitle 2"/>
          <p:cNvSpPr>
            <a:spLocks noGrp="1"/>
          </p:cNvSpPr>
          <p:nvPr>
            <p:ph type="subTitle" idx="1"/>
          </p:nvPr>
        </p:nvSpPr>
        <p:spPr>
          <a:xfrm>
            <a:off x="609600" y="1676400"/>
            <a:ext cx="8534400" cy="4419600"/>
          </a:xfrm>
        </p:spPr>
        <p:txBody>
          <a:bodyPr>
            <a:normAutofit/>
          </a:bodyPr>
          <a:lstStyle/>
          <a:p>
            <a:pPr algn="l"/>
            <a:endParaRPr lang="en-US" sz="3200" b="1" dirty="0" smtClean="0">
              <a:effectLst>
                <a:outerShdw blurRad="38100" dist="38100" dir="2700000" algn="tl">
                  <a:srgbClr val="000000">
                    <a:alpha val="43137"/>
                  </a:srgbClr>
                </a:outerShdw>
              </a:effectLst>
            </a:endParaRPr>
          </a:p>
          <a:p>
            <a:pPr lvl="1" algn="l">
              <a:buFont typeface="Wingdings" pitchFamily="2" charset="2"/>
              <a:buChar char="q"/>
            </a:pPr>
            <a:r>
              <a:rPr lang="en-US" sz="3200" dirty="0" smtClean="0">
                <a:effectLst>
                  <a:outerShdw blurRad="38100" dist="38100" dir="2700000" algn="tl">
                    <a:srgbClr val="000000">
                      <a:alpha val="43137"/>
                    </a:srgbClr>
                  </a:outerShdw>
                </a:effectLst>
              </a:rPr>
              <a:t> Increased workplace difficulties </a:t>
            </a:r>
          </a:p>
          <a:p>
            <a:pPr lvl="1" algn="l">
              <a:buFont typeface="Wingdings" pitchFamily="2" charset="2"/>
              <a:buChar char="q"/>
            </a:pPr>
            <a:r>
              <a:rPr lang="en-US" sz="3200" dirty="0" smtClean="0">
                <a:effectLst>
                  <a:outerShdw blurRad="38100" dist="38100" dir="2700000" algn="tl">
                    <a:srgbClr val="000000">
                      <a:alpha val="43137"/>
                    </a:srgbClr>
                  </a:outerShdw>
                </a:effectLst>
              </a:rPr>
              <a:t>Decreased morale in other staff </a:t>
            </a:r>
          </a:p>
          <a:p>
            <a:pPr lvl="1" algn="l">
              <a:buFont typeface="Wingdings" pitchFamily="2" charset="2"/>
              <a:buChar char="q"/>
            </a:pPr>
            <a:r>
              <a:rPr lang="en-US" sz="3200" dirty="0" smtClean="0">
                <a:effectLst>
                  <a:outerShdw blurRad="38100" dist="38100" dir="2700000" algn="tl">
                    <a:srgbClr val="000000">
                      <a:alpha val="43137"/>
                    </a:srgbClr>
                  </a:outerShdw>
                </a:effectLst>
              </a:rPr>
              <a:t>Decline in patient care </a:t>
            </a:r>
          </a:p>
          <a:p>
            <a:pPr algn="l"/>
            <a:endParaRPr lang="en-US" dirty="0"/>
          </a:p>
        </p:txBody>
      </p:sp>
      <p:sp>
        <p:nvSpPr>
          <p:cNvPr id="4" name="Right Arrow 3"/>
          <p:cNvSpPr/>
          <p:nvPr/>
        </p:nvSpPr>
        <p:spPr>
          <a:xfrm rot="16200000">
            <a:off x="7658100" y="2095500"/>
            <a:ext cx="533400" cy="609600"/>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7" name="Right Arrow 6"/>
          <p:cNvSpPr/>
          <p:nvPr/>
        </p:nvSpPr>
        <p:spPr>
          <a:xfrm rot="5400000">
            <a:off x="7658100" y="2933700"/>
            <a:ext cx="533400" cy="609600"/>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8" name="Right Arrow 7"/>
          <p:cNvSpPr/>
          <p:nvPr/>
        </p:nvSpPr>
        <p:spPr>
          <a:xfrm rot="5400000">
            <a:off x="7658100" y="3771900"/>
            <a:ext cx="533400" cy="609600"/>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2000" fill="hold"/>
                                        <p:tgtEl>
                                          <p:spTgt spid="4"/>
                                        </p:tgtEl>
                                        <p:attrNameLst>
                                          <p:attrName>ppt_x</p:attrName>
                                        </p:attrNameLst>
                                      </p:cBhvr>
                                      <p:tavLst>
                                        <p:tav tm="0">
                                          <p:val>
                                            <p:strVal val="0-#ppt_w/2"/>
                                          </p:val>
                                        </p:tav>
                                        <p:tav tm="100000">
                                          <p:val>
                                            <p:strVal val="#ppt_x"/>
                                          </p:val>
                                        </p:tav>
                                      </p:tavLst>
                                    </p:anim>
                                    <p:anim calcmode="lin" valueType="num">
                                      <p:cBhvr additive="base">
                                        <p:cTn id="26"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2000" fill="hold"/>
                                        <p:tgtEl>
                                          <p:spTgt spid="7"/>
                                        </p:tgtEl>
                                        <p:attrNameLst>
                                          <p:attrName>ppt_x</p:attrName>
                                        </p:attrNameLst>
                                      </p:cBhvr>
                                      <p:tavLst>
                                        <p:tav tm="0">
                                          <p:val>
                                            <p:strVal val="0-#ppt_w/2"/>
                                          </p:val>
                                        </p:tav>
                                        <p:tav tm="100000">
                                          <p:val>
                                            <p:strVal val="#ppt_x"/>
                                          </p:val>
                                        </p:tav>
                                      </p:tavLst>
                                    </p:anim>
                                    <p:anim calcmode="lin" valueType="num">
                                      <p:cBhvr additive="base">
                                        <p:cTn id="32" dur="2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2000" fill="hold"/>
                                        <p:tgtEl>
                                          <p:spTgt spid="8"/>
                                        </p:tgtEl>
                                        <p:attrNameLst>
                                          <p:attrName>ppt_x</p:attrName>
                                        </p:attrNameLst>
                                      </p:cBhvr>
                                      <p:tavLst>
                                        <p:tav tm="0">
                                          <p:val>
                                            <p:strVal val="0-#ppt_w/2"/>
                                          </p:val>
                                        </p:tav>
                                        <p:tav tm="100000">
                                          <p:val>
                                            <p:strVal val="#ppt_x"/>
                                          </p:val>
                                        </p:tav>
                                      </p:tavLst>
                                    </p:anim>
                                    <p:anim calcmode="lin" valueType="num">
                                      <p:cBhvr additive="base">
                                        <p:cTn id="38" dur="2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8610600" cy="1676400"/>
          </a:xfrm>
        </p:spPr>
        <p:txBody>
          <a:bodyPr>
            <a:normAutofit fontScale="90000"/>
          </a:bodyPr>
          <a:lstStyle/>
          <a:p>
            <a:pPr algn="ctr"/>
            <a:r>
              <a:rPr lang="en-US" sz="44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Unprofessional behavior:</a:t>
            </a:r>
            <a:r>
              <a:rPr lang="en-US" sz="2800" dirty="0" smtClean="0">
                <a:solidFill>
                  <a:schemeClr val="accent4">
                    <a:lumMod val="60000"/>
                    <a:lumOff val="40000"/>
                  </a:schemeClr>
                </a:solidFill>
                <a:latin typeface="Arial" pitchFamily="34" charset="0"/>
                <a:cs typeface="Arial" pitchFamily="34" charset="0"/>
              </a:rPr>
              <a:t/>
            </a:r>
            <a:br>
              <a:rPr lang="en-US" sz="2800" dirty="0" smtClean="0">
                <a:solidFill>
                  <a:schemeClr val="accent4">
                    <a:lumMod val="60000"/>
                    <a:lumOff val="40000"/>
                  </a:schemeClr>
                </a:solidFill>
                <a:latin typeface="Arial" pitchFamily="34" charset="0"/>
                <a:cs typeface="Arial" pitchFamily="34" charset="0"/>
              </a:rPr>
            </a:br>
            <a:r>
              <a:rPr lang="en-US" sz="3100" dirty="0" smtClean="0">
                <a:solidFill>
                  <a:schemeClr val="accent4">
                    <a:lumMod val="60000"/>
                    <a:lumOff val="40000"/>
                  </a:schemeClr>
                </a:solidFill>
                <a:effectLst>
                  <a:outerShdw blurRad="38100" dist="38100" dir="2700000" algn="tl">
                    <a:srgbClr val="000000">
                      <a:alpha val="43137"/>
                    </a:srgbClr>
                  </a:outerShdw>
                </a:effectLst>
                <a:latin typeface="Arial" pitchFamily="34" charset="0"/>
                <a:cs typeface="Arial" pitchFamily="34" charset="0"/>
              </a:rPr>
              <a:t>In general terms, acts that may be characterized as “unprofessional” fall into five categories:</a:t>
            </a:r>
            <a:r>
              <a:rPr lang="en-US" sz="2800" b="0" dirty="0" smtClean="0">
                <a:solidFill>
                  <a:schemeClr val="accent4">
                    <a:lumMod val="60000"/>
                    <a:lumOff val="40000"/>
                  </a:schemeClr>
                </a:solidFill>
                <a:effectLst>
                  <a:outerShdw blurRad="38100" dist="38100" dir="2700000" algn="tl">
                    <a:srgbClr val="000000">
                      <a:alpha val="43137"/>
                    </a:srgbClr>
                  </a:outerShdw>
                </a:effectLst>
                <a:latin typeface="Arial" pitchFamily="34" charset="0"/>
                <a:cs typeface="Arial" pitchFamily="34" charset="0"/>
              </a:rPr>
              <a:t/>
            </a:r>
            <a:br>
              <a:rPr lang="en-US" sz="2800" b="0" dirty="0" smtClean="0">
                <a:solidFill>
                  <a:schemeClr val="accent4">
                    <a:lumMod val="60000"/>
                    <a:lumOff val="40000"/>
                  </a:schemeClr>
                </a:solidFill>
                <a:effectLst>
                  <a:outerShdw blurRad="38100" dist="38100" dir="2700000" algn="tl">
                    <a:srgbClr val="000000">
                      <a:alpha val="43137"/>
                    </a:srgbClr>
                  </a:outerShdw>
                </a:effectLst>
                <a:latin typeface="Arial" pitchFamily="34" charset="0"/>
                <a:cs typeface="Arial" pitchFamily="34" charset="0"/>
              </a:rPr>
            </a:br>
            <a:endParaRPr lang="en-US" sz="2800" b="0" dirty="0">
              <a:solidFill>
                <a:schemeClr val="accent4">
                  <a:lumMod val="60000"/>
                  <a:lumOff val="40000"/>
                </a:schemeClr>
              </a:solidFill>
              <a:latin typeface="Arial" pitchFamily="34" charset="0"/>
              <a:cs typeface="Arial" pitchFamily="34" charset="0"/>
            </a:endParaRPr>
          </a:p>
        </p:txBody>
      </p:sp>
      <p:sp>
        <p:nvSpPr>
          <p:cNvPr id="3" name="Subtitle 2"/>
          <p:cNvSpPr>
            <a:spLocks noGrp="1"/>
          </p:cNvSpPr>
          <p:nvPr>
            <p:ph type="subTitle" idx="1"/>
          </p:nvPr>
        </p:nvSpPr>
        <p:spPr>
          <a:xfrm>
            <a:off x="533400" y="2057400"/>
            <a:ext cx="3581400" cy="4572000"/>
          </a:xfrm>
        </p:spPr>
        <p:txBody>
          <a:bodyPr>
            <a:normAutofit/>
          </a:bodyPr>
          <a:lstStyle/>
          <a:p>
            <a:pPr marL="514350" indent="-514350" algn="l"/>
            <a:r>
              <a:rPr lang="en-US" dirty="0" smtClean="0">
                <a:solidFill>
                  <a:srgbClr val="FFFF00"/>
                </a:solidFill>
                <a:effectLst>
                  <a:outerShdw blurRad="38100" dist="38100" dir="2700000" algn="tl">
                    <a:srgbClr val="000000">
                      <a:alpha val="43137"/>
                    </a:srgbClr>
                  </a:outerShdw>
                </a:effectLst>
              </a:rPr>
              <a:t>1. Illegal or criminal acts</a:t>
            </a:r>
          </a:p>
          <a:p>
            <a:pPr marL="514350" indent="-514350" algn="l"/>
            <a:endParaRPr lang="en-US" dirty="0" smtClean="0">
              <a:effectLst>
                <a:outerShdw blurRad="38100" dist="38100" dir="2700000" algn="tl">
                  <a:srgbClr val="000000">
                    <a:alpha val="43137"/>
                  </a:srgbClr>
                </a:outerShdw>
              </a:effectLst>
            </a:endParaRPr>
          </a:p>
          <a:p>
            <a:pPr marL="514350" indent="-514350" algn="l"/>
            <a:endParaRPr lang="en-US" dirty="0" smtClean="0">
              <a:effectLst>
                <a:outerShdw blurRad="38100" dist="38100" dir="2700000" algn="tl">
                  <a:srgbClr val="000000">
                    <a:alpha val="43137"/>
                  </a:srgbClr>
                </a:outerShdw>
              </a:effectLst>
            </a:endParaRPr>
          </a:p>
          <a:p>
            <a:pPr marL="514350" indent="-514350" algn="l">
              <a:buNone/>
            </a:pPr>
            <a:r>
              <a:rPr lang="en-US" dirty="0" smtClean="0">
                <a:solidFill>
                  <a:srgbClr val="FFFF00"/>
                </a:solidFill>
                <a:effectLst>
                  <a:outerShdw blurRad="38100" dist="38100" dir="2700000" algn="tl">
                    <a:srgbClr val="000000">
                      <a:alpha val="43137"/>
                    </a:srgbClr>
                  </a:outerShdw>
                </a:effectLst>
              </a:rPr>
              <a:t>2</a:t>
            </a:r>
            <a:r>
              <a:rPr lang="en-US" dirty="0" smtClean="0">
                <a:effectLst>
                  <a:outerShdw blurRad="38100" dist="38100" dir="2700000" algn="tl">
                    <a:srgbClr val="000000">
                      <a:alpha val="43137"/>
                    </a:srgbClr>
                  </a:outerShdw>
                </a:effectLst>
              </a:rPr>
              <a:t>. </a:t>
            </a:r>
            <a:r>
              <a:rPr lang="en-US" dirty="0" smtClean="0">
                <a:solidFill>
                  <a:srgbClr val="FFFF00"/>
                </a:solidFill>
                <a:effectLst>
                  <a:outerShdw blurRad="38100" dist="38100" dir="2700000" algn="tl">
                    <a:srgbClr val="000000">
                      <a:alpha val="43137"/>
                    </a:srgbClr>
                  </a:outerShdw>
                </a:effectLst>
              </a:rPr>
              <a:t> Immoral acts</a:t>
            </a:r>
          </a:p>
          <a:p>
            <a:pPr marL="514350" indent="-514350" algn="l">
              <a:buNone/>
            </a:pPr>
            <a:endParaRPr lang="en-US" dirty="0" smtClean="0">
              <a:effectLst>
                <a:outerShdw blurRad="38100" dist="38100" dir="2700000" algn="tl">
                  <a:srgbClr val="000000">
                    <a:alpha val="43137"/>
                  </a:srgbClr>
                </a:outerShdw>
              </a:effectLst>
            </a:endParaRPr>
          </a:p>
          <a:p>
            <a:pPr marL="514350" indent="-514350" algn="l">
              <a:buNone/>
            </a:pPr>
            <a:endParaRPr lang="en-US" dirty="0" smtClean="0">
              <a:effectLst>
                <a:outerShdw blurRad="38100" dist="38100" dir="2700000" algn="tl">
                  <a:srgbClr val="000000">
                    <a:alpha val="43137"/>
                  </a:srgbClr>
                </a:outerShdw>
              </a:effectLst>
            </a:endParaRPr>
          </a:p>
          <a:p>
            <a:pPr marL="514350" indent="-514350" algn="l">
              <a:buNone/>
            </a:pPr>
            <a:r>
              <a:rPr lang="en-US" dirty="0" smtClean="0">
                <a:solidFill>
                  <a:srgbClr val="FFFF00"/>
                </a:solidFill>
                <a:effectLst>
                  <a:outerShdw blurRad="38100" dist="38100" dir="2700000" algn="tl">
                    <a:srgbClr val="000000">
                      <a:alpha val="43137"/>
                    </a:srgbClr>
                  </a:outerShdw>
                </a:effectLst>
              </a:rPr>
              <a:t>3.Business related acts</a:t>
            </a:r>
          </a:p>
          <a:p>
            <a:pPr marL="514350" indent="-514350" algn="l"/>
            <a:endParaRPr lang="en-US" b="1" dirty="0"/>
          </a:p>
        </p:txBody>
      </p:sp>
      <p:sp>
        <p:nvSpPr>
          <p:cNvPr id="4" name="Content Placeholder 3"/>
          <p:cNvSpPr>
            <a:spLocks noGrp="1"/>
          </p:cNvSpPr>
          <p:nvPr>
            <p:ph sz="half" idx="4294967295"/>
          </p:nvPr>
        </p:nvSpPr>
        <p:spPr>
          <a:xfrm>
            <a:off x="4343400" y="2057400"/>
            <a:ext cx="4800600" cy="4648200"/>
          </a:xfrm>
        </p:spPr>
        <p:txBody>
          <a:bodyPr>
            <a:normAutofit/>
          </a:bodyPr>
          <a:lstStyle/>
          <a:p>
            <a:pPr marL="514350" indent="-514350">
              <a:buNone/>
            </a:pPr>
            <a:r>
              <a:rPr lang="en-US" dirty="0" smtClean="0">
                <a:solidFill>
                  <a:srgbClr val="FFFF00"/>
                </a:solidFill>
                <a:effectLst>
                  <a:outerShdw blurRad="38100" dist="38100" dir="2700000" algn="tl">
                    <a:srgbClr val="000000">
                      <a:alpha val="43137"/>
                    </a:srgbClr>
                  </a:outerShdw>
                </a:effectLst>
              </a:rPr>
              <a:t>4. Acts that violate acceptable medical practices</a:t>
            </a:r>
          </a:p>
          <a:p>
            <a:pPr marL="514350" indent="-514350">
              <a:buNone/>
            </a:pPr>
            <a:endParaRPr lang="en-US" dirty="0" smtClean="0">
              <a:effectLst>
                <a:outerShdw blurRad="38100" dist="38100" dir="2700000" algn="tl">
                  <a:srgbClr val="000000">
                    <a:alpha val="43137"/>
                  </a:srgbClr>
                </a:outerShdw>
              </a:effectLst>
            </a:endParaRPr>
          </a:p>
          <a:p>
            <a:pPr marL="514350" indent="-514350">
              <a:buNone/>
            </a:pPr>
            <a:endParaRPr lang="en-US" dirty="0" smtClean="0">
              <a:effectLst>
                <a:outerShdw blurRad="38100" dist="38100" dir="2700000" algn="tl">
                  <a:srgbClr val="000000">
                    <a:alpha val="43137"/>
                  </a:srgbClr>
                </a:outerShdw>
              </a:effectLst>
            </a:endParaRPr>
          </a:p>
          <a:p>
            <a:pPr marL="514350" indent="-514350">
              <a:buNone/>
            </a:pPr>
            <a:endParaRPr lang="en-US" dirty="0" smtClean="0">
              <a:effectLst>
                <a:outerShdw blurRad="38100" dist="38100" dir="2700000" algn="tl">
                  <a:srgbClr val="000000">
                    <a:alpha val="43137"/>
                  </a:srgbClr>
                </a:outerShdw>
              </a:effectLst>
            </a:endParaRPr>
          </a:p>
          <a:p>
            <a:pPr marL="514350" indent="-514350">
              <a:buNone/>
            </a:pPr>
            <a:endParaRPr lang="en-US" dirty="0" smtClean="0">
              <a:solidFill>
                <a:srgbClr val="FFFF00"/>
              </a:solidFill>
              <a:effectLst>
                <a:outerShdw blurRad="38100" dist="38100" dir="2700000" algn="tl">
                  <a:srgbClr val="000000">
                    <a:alpha val="43137"/>
                  </a:srgbClr>
                </a:outerShdw>
              </a:effectLst>
            </a:endParaRPr>
          </a:p>
          <a:p>
            <a:pPr marL="514350" indent="-514350">
              <a:buNone/>
            </a:pPr>
            <a:r>
              <a:rPr lang="en-US" dirty="0" smtClean="0">
                <a:solidFill>
                  <a:srgbClr val="FFFF00"/>
                </a:solidFill>
                <a:effectLst>
                  <a:outerShdw blurRad="38100" dist="38100" dir="2700000" algn="tl">
                    <a:srgbClr val="000000">
                      <a:alpha val="43137"/>
                    </a:srgbClr>
                  </a:outerShdw>
                </a:effectLst>
              </a:rPr>
              <a:t>5. Plagiarism</a:t>
            </a:r>
          </a:p>
          <a:p>
            <a:endParaRPr lang="en-US" dirty="0"/>
          </a:p>
        </p:txBody>
      </p:sp>
      <p:pic>
        <p:nvPicPr>
          <p:cNvPr id="1026" name="Picture 2" descr="C:\Users\Kamran\Pictures\ILLEGAL.png"/>
          <p:cNvPicPr>
            <a:picLocks noChangeAspect="1" noChangeArrowheads="1"/>
          </p:cNvPicPr>
          <p:nvPr/>
        </p:nvPicPr>
        <p:blipFill>
          <a:blip r:embed="rId2" cstate="print"/>
          <a:srcRect/>
          <a:stretch>
            <a:fillRect/>
          </a:stretch>
        </p:blipFill>
        <p:spPr bwMode="auto">
          <a:xfrm>
            <a:off x="762000" y="2514600"/>
            <a:ext cx="3124200" cy="838200"/>
          </a:xfrm>
          <a:prstGeom prst="rect">
            <a:avLst/>
          </a:prstGeom>
          <a:noFill/>
        </p:spPr>
      </p:pic>
      <p:pic>
        <p:nvPicPr>
          <p:cNvPr id="1027" name="Picture 3" descr="C:\Users\Kamran\Pictures\BUSINESS.jpg"/>
          <p:cNvPicPr>
            <a:picLocks noChangeAspect="1" noChangeArrowheads="1"/>
          </p:cNvPicPr>
          <p:nvPr/>
        </p:nvPicPr>
        <p:blipFill>
          <a:blip r:embed="rId3" cstate="print"/>
          <a:srcRect/>
          <a:stretch>
            <a:fillRect/>
          </a:stretch>
        </p:blipFill>
        <p:spPr bwMode="auto">
          <a:xfrm>
            <a:off x="685800" y="5410200"/>
            <a:ext cx="3124200" cy="1219200"/>
          </a:xfrm>
          <a:prstGeom prst="rect">
            <a:avLst/>
          </a:prstGeom>
          <a:noFill/>
        </p:spPr>
      </p:pic>
      <p:pic>
        <p:nvPicPr>
          <p:cNvPr id="1032" name="Picture 8" descr="C:\Users\Kamran\Pictures\PLAGIARISM.jpg"/>
          <p:cNvPicPr>
            <a:picLocks noChangeAspect="1" noChangeArrowheads="1"/>
          </p:cNvPicPr>
          <p:nvPr/>
        </p:nvPicPr>
        <p:blipFill>
          <a:blip r:embed="rId4" cstate="print"/>
          <a:srcRect/>
          <a:stretch>
            <a:fillRect/>
          </a:stretch>
        </p:blipFill>
        <p:spPr bwMode="auto">
          <a:xfrm>
            <a:off x="4724400" y="5334000"/>
            <a:ext cx="3276600" cy="1295400"/>
          </a:xfrm>
          <a:prstGeom prst="rect">
            <a:avLst/>
          </a:prstGeom>
          <a:noFill/>
        </p:spPr>
      </p:pic>
      <p:pic>
        <p:nvPicPr>
          <p:cNvPr id="1034" name="Picture 10" descr="C:\Users\Kamran\Pictures\MEDICAL MALPRACTICE.jpg"/>
          <p:cNvPicPr>
            <a:picLocks noChangeAspect="1" noChangeArrowheads="1"/>
          </p:cNvPicPr>
          <p:nvPr/>
        </p:nvPicPr>
        <p:blipFill>
          <a:blip r:embed="rId5" cstate="print"/>
          <a:srcRect/>
          <a:stretch>
            <a:fillRect/>
          </a:stretch>
        </p:blipFill>
        <p:spPr bwMode="auto">
          <a:xfrm>
            <a:off x="4724400" y="3352800"/>
            <a:ext cx="3124200" cy="1162050"/>
          </a:xfrm>
          <a:prstGeom prst="rect">
            <a:avLst/>
          </a:prstGeom>
          <a:noFill/>
        </p:spPr>
      </p:pic>
      <p:pic>
        <p:nvPicPr>
          <p:cNvPr id="1035" name="Picture 11" descr="C:\Users\Kamran\Pictures\IMMORAL ACTS.jpg"/>
          <p:cNvPicPr>
            <a:picLocks noChangeAspect="1" noChangeArrowheads="1"/>
          </p:cNvPicPr>
          <p:nvPr/>
        </p:nvPicPr>
        <p:blipFill>
          <a:blip r:embed="rId6" cstate="print"/>
          <a:srcRect/>
          <a:stretch>
            <a:fillRect/>
          </a:stretch>
        </p:blipFill>
        <p:spPr bwMode="auto">
          <a:xfrm>
            <a:off x="762000" y="3962400"/>
            <a:ext cx="3124200" cy="990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0-#ppt_w/2"/>
                                          </p:val>
                                        </p:tav>
                                        <p:tav tm="100000">
                                          <p:val>
                                            <p:strVal val="#ppt_x"/>
                                          </p:val>
                                        </p:tav>
                                      </p:tavLst>
                                    </p:anim>
                                    <p:anim calcmode="lin" valueType="num">
                                      <p:cBhvr additive="base">
                                        <p:cTn id="8" dur="500" fill="hold"/>
                                        <p:tgtEl>
                                          <p:spTgt spid="102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35"/>
                                        </p:tgtEl>
                                        <p:attrNameLst>
                                          <p:attrName>style.visibility</p:attrName>
                                        </p:attrNameLst>
                                      </p:cBhvr>
                                      <p:to>
                                        <p:strVal val="visible"/>
                                      </p:to>
                                    </p:set>
                                    <p:anim calcmode="lin" valueType="num">
                                      <p:cBhvr additive="base">
                                        <p:cTn id="13" dur="500" fill="hold"/>
                                        <p:tgtEl>
                                          <p:spTgt spid="1035"/>
                                        </p:tgtEl>
                                        <p:attrNameLst>
                                          <p:attrName>ppt_x</p:attrName>
                                        </p:attrNameLst>
                                      </p:cBhvr>
                                      <p:tavLst>
                                        <p:tav tm="0">
                                          <p:val>
                                            <p:strVal val="0-#ppt_w/2"/>
                                          </p:val>
                                        </p:tav>
                                        <p:tav tm="100000">
                                          <p:val>
                                            <p:strVal val="#ppt_x"/>
                                          </p:val>
                                        </p:tav>
                                      </p:tavLst>
                                    </p:anim>
                                    <p:anim calcmode="lin" valueType="num">
                                      <p:cBhvr additive="base">
                                        <p:cTn id="14" dur="500" fill="hold"/>
                                        <p:tgtEl>
                                          <p:spTgt spid="103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7"/>
                                        </p:tgtEl>
                                        <p:attrNameLst>
                                          <p:attrName>style.visibility</p:attrName>
                                        </p:attrNameLst>
                                      </p:cBhvr>
                                      <p:to>
                                        <p:strVal val="visible"/>
                                      </p:to>
                                    </p:set>
                                    <p:anim calcmode="lin" valueType="num">
                                      <p:cBhvr additive="base">
                                        <p:cTn id="19" dur="500" fill="hold"/>
                                        <p:tgtEl>
                                          <p:spTgt spid="1027"/>
                                        </p:tgtEl>
                                        <p:attrNameLst>
                                          <p:attrName>ppt_x</p:attrName>
                                        </p:attrNameLst>
                                      </p:cBhvr>
                                      <p:tavLst>
                                        <p:tav tm="0">
                                          <p:val>
                                            <p:strVal val="#ppt_x"/>
                                          </p:val>
                                        </p:tav>
                                        <p:tav tm="100000">
                                          <p:val>
                                            <p:strVal val="#ppt_x"/>
                                          </p:val>
                                        </p:tav>
                                      </p:tavLst>
                                    </p:anim>
                                    <p:anim calcmode="lin" valueType="num">
                                      <p:cBhvr additive="base">
                                        <p:cTn id="20"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034"/>
                                        </p:tgtEl>
                                        <p:attrNameLst>
                                          <p:attrName>style.visibility</p:attrName>
                                        </p:attrNameLst>
                                      </p:cBhvr>
                                      <p:to>
                                        <p:strVal val="visible"/>
                                      </p:to>
                                    </p:set>
                                    <p:anim calcmode="lin" valueType="num">
                                      <p:cBhvr additive="base">
                                        <p:cTn id="25" dur="500" fill="hold"/>
                                        <p:tgtEl>
                                          <p:spTgt spid="1034"/>
                                        </p:tgtEl>
                                        <p:attrNameLst>
                                          <p:attrName>ppt_x</p:attrName>
                                        </p:attrNameLst>
                                      </p:cBhvr>
                                      <p:tavLst>
                                        <p:tav tm="0">
                                          <p:val>
                                            <p:strVal val="1+#ppt_w/2"/>
                                          </p:val>
                                        </p:tav>
                                        <p:tav tm="100000">
                                          <p:val>
                                            <p:strVal val="#ppt_x"/>
                                          </p:val>
                                        </p:tav>
                                      </p:tavLst>
                                    </p:anim>
                                    <p:anim calcmode="lin" valueType="num">
                                      <p:cBhvr additive="base">
                                        <p:cTn id="26" dur="500" fill="hold"/>
                                        <p:tgtEl>
                                          <p:spTgt spid="103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32"/>
                                        </p:tgtEl>
                                        <p:attrNameLst>
                                          <p:attrName>style.visibility</p:attrName>
                                        </p:attrNameLst>
                                      </p:cBhvr>
                                      <p:to>
                                        <p:strVal val="visible"/>
                                      </p:to>
                                    </p:set>
                                    <p:anim calcmode="lin" valueType="num">
                                      <p:cBhvr additive="base">
                                        <p:cTn id="31" dur="500" fill="hold"/>
                                        <p:tgtEl>
                                          <p:spTgt spid="1032"/>
                                        </p:tgtEl>
                                        <p:attrNameLst>
                                          <p:attrName>ppt_x</p:attrName>
                                        </p:attrNameLst>
                                      </p:cBhvr>
                                      <p:tavLst>
                                        <p:tav tm="0">
                                          <p:val>
                                            <p:strVal val="#ppt_x"/>
                                          </p:val>
                                        </p:tav>
                                        <p:tav tm="100000">
                                          <p:val>
                                            <p:strVal val="#ppt_x"/>
                                          </p:val>
                                        </p:tav>
                                      </p:tavLst>
                                    </p:anim>
                                    <p:anim calcmode="lin" valueType="num">
                                      <p:cBhvr additive="base">
                                        <p:cTn id="32" dur="500" fill="hold"/>
                                        <p:tgtEl>
                                          <p:spTgt spid="10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8610600" cy="914400"/>
          </a:xfrm>
        </p:spPr>
        <p:txBody>
          <a:bodyPr/>
          <a:lstStyle/>
          <a:p>
            <a:pPr marL="0" algn="l"/>
            <a:r>
              <a:rPr lang="en-US" dirty="0" smtClean="0">
                <a:solidFill>
                  <a:schemeClr val="accent4">
                    <a:lumMod val="60000"/>
                    <a:lumOff val="40000"/>
                  </a:schemeClr>
                </a:solidFill>
              </a:rPr>
              <a:t>1. </a:t>
            </a:r>
            <a:r>
              <a:rPr lang="en-US" dirty="0" smtClean="0">
                <a:solidFill>
                  <a:srgbClr val="FFC000"/>
                </a:solidFill>
                <a:latin typeface="Arial" pitchFamily="34" charset="0"/>
                <a:cs typeface="Arial" pitchFamily="34" charset="0"/>
              </a:rPr>
              <a:t>Illegal or Criminal acts:</a:t>
            </a:r>
            <a:endParaRPr lang="en-US" dirty="0">
              <a:solidFill>
                <a:srgbClr val="FFC000"/>
              </a:solidFill>
              <a:latin typeface="Arial" pitchFamily="34" charset="0"/>
              <a:cs typeface="Arial" pitchFamily="34" charset="0"/>
            </a:endParaRPr>
          </a:p>
        </p:txBody>
      </p:sp>
      <p:sp>
        <p:nvSpPr>
          <p:cNvPr id="3" name="Subtitle 2"/>
          <p:cNvSpPr>
            <a:spLocks noGrp="1"/>
          </p:cNvSpPr>
          <p:nvPr>
            <p:ph type="subTitle" idx="1"/>
          </p:nvPr>
        </p:nvSpPr>
        <p:spPr>
          <a:xfrm>
            <a:off x="533400" y="2133600"/>
            <a:ext cx="8610600" cy="4267200"/>
          </a:xfrm>
        </p:spPr>
        <p:txBody>
          <a:bodyPr>
            <a:noAutofit/>
          </a:bodyPr>
          <a:lstStyle/>
          <a:p>
            <a:pPr algn="l"/>
            <a:r>
              <a:rPr lang="en-US" sz="4000" dirty="0" smtClean="0">
                <a:effectLst>
                  <a:outerShdw blurRad="38100" dist="38100" dir="2700000" algn="tl">
                    <a:srgbClr val="000000">
                      <a:alpha val="43137"/>
                    </a:srgbClr>
                  </a:outerShdw>
                </a:effectLst>
                <a:latin typeface="Arial" pitchFamily="34" charset="0"/>
                <a:cs typeface="Arial" pitchFamily="34" charset="0"/>
              </a:rPr>
              <a:t>A physician </a:t>
            </a:r>
            <a:r>
              <a:rPr lang="en-US" sz="4000" dirty="0" smtClean="0">
                <a:effectLst>
                  <a:outerShdw blurRad="38100" dist="38100" dir="2700000" algn="tl">
                    <a:srgbClr val="000000">
                      <a:alpha val="43137"/>
                    </a:srgbClr>
                  </a:outerShdw>
                </a:effectLst>
                <a:latin typeface="Arial" pitchFamily="34" charset="0"/>
                <a:cs typeface="Arial" pitchFamily="34" charset="0"/>
              </a:rPr>
              <a:t>may </a:t>
            </a:r>
            <a:r>
              <a:rPr lang="en-US" sz="4000" dirty="0" smtClean="0">
                <a:effectLst>
                  <a:outerShdw blurRad="38100" dist="38100" dir="2700000" algn="tl">
                    <a:srgbClr val="000000">
                      <a:alpha val="43137"/>
                    </a:srgbClr>
                  </a:outerShdw>
                </a:effectLst>
                <a:latin typeface="Arial" pitchFamily="34" charset="0"/>
                <a:cs typeface="Arial" pitchFamily="34" charset="0"/>
              </a:rPr>
              <a:t>be </a:t>
            </a:r>
            <a:r>
              <a:rPr lang="en-US" sz="4000" dirty="0" smtClean="0">
                <a:effectLst>
                  <a:outerShdw blurRad="38100" dist="38100" dir="2700000" algn="tl">
                    <a:srgbClr val="000000">
                      <a:alpha val="43137"/>
                    </a:srgbClr>
                  </a:outerShdw>
                </a:effectLst>
                <a:latin typeface="Arial" pitchFamily="34" charset="0"/>
                <a:cs typeface="Arial" pitchFamily="34" charset="0"/>
              </a:rPr>
              <a:t>disciplined and lose his medical license based solely on the fact that he was convicted for a crime or offense. </a:t>
            </a:r>
            <a:endParaRPr lang="en-US" sz="4000" dirty="0">
              <a:effectLst>
                <a:outerShdw blurRad="38100" dist="38100" dir="2700000" algn="tl">
                  <a:srgbClr val="000000">
                    <a:alpha val="43137"/>
                  </a:srgbClr>
                </a:outerShdw>
              </a:effectLst>
              <a:latin typeface="Arial" pitchFamily="34" charset="0"/>
              <a:cs typeface="Arial" pitchFamily="34" charset="0"/>
            </a:endParaRPr>
          </a:p>
        </p:txBody>
      </p:sp>
      <p:pic>
        <p:nvPicPr>
          <p:cNvPr id="4" name="Picture 2" descr="C:\Users\Kamran\Pictures\ILLEGAL.png"/>
          <p:cNvPicPr>
            <a:picLocks noChangeAspect="1" noChangeArrowheads="1"/>
          </p:cNvPicPr>
          <p:nvPr/>
        </p:nvPicPr>
        <p:blipFill>
          <a:blip r:embed="rId2" cstate="print"/>
          <a:srcRect/>
          <a:stretch>
            <a:fillRect/>
          </a:stretch>
        </p:blipFill>
        <p:spPr bwMode="auto">
          <a:xfrm>
            <a:off x="5562600" y="0"/>
            <a:ext cx="3581400" cy="11430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0"/>
            <a:ext cx="8610600" cy="1066800"/>
          </a:xfrm>
        </p:spPr>
        <p:txBody>
          <a:bodyPr>
            <a:normAutofit/>
          </a:bodyPr>
          <a:lstStyle/>
          <a:p>
            <a:pPr marL="0" algn="l"/>
            <a:r>
              <a:rPr lang="en-US" dirty="0" smtClean="0">
                <a:solidFill>
                  <a:srgbClr val="FFC000"/>
                </a:solidFill>
              </a:rPr>
              <a:t>2. Immoral acts:</a:t>
            </a:r>
            <a:endParaRPr lang="en-US" dirty="0">
              <a:solidFill>
                <a:srgbClr val="FFC000"/>
              </a:solidFill>
            </a:endParaRPr>
          </a:p>
        </p:txBody>
      </p:sp>
      <p:sp>
        <p:nvSpPr>
          <p:cNvPr id="3" name="Subtitle 2"/>
          <p:cNvSpPr>
            <a:spLocks noGrp="1"/>
          </p:cNvSpPr>
          <p:nvPr>
            <p:ph type="subTitle" idx="1"/>
          </p:nvPr>
        </p:nvSpPr>
        <p:spPr>
          <a:xfrm>
            <a:off x="457200" y="2438400"/>
            <a:ext cx="8686800" cy="3699000"/>
          </a:xfrm>
        </p:spPr>
        <p:txBody>
          <a:bodyPr>
            <a:normAutofit lnSpcReduction="10000"/>
          </a:bodyPr>
          <a:lstStyle/>
          <a:p>
            <a:pPr algn="l">
              <a:lnSpc>
                <a:spcPct val="200000"/>
              </a:lnSpc>
            </a:pPr>
            <a:r>
              <a:rPr lang="en-US" sz="4000" dirty="0" smtClean="0">
                <a:effectLst>
                  <a:outerShdw blurRad="38100" dist="38100" dir="2700000" algn="tl">
                    <a:srgbClr val="000000">
                      <a:alpha val="43137"/>
                    </a:srgbClr>
                  </a:outerShdw>
                </a:effectLst>
                <a:latin typeface="Arial" pitchFamily="34" charset="0"/>
                <a:cs typeface="Arial" pitchFamily="34" charset="0"/>
              </a:rPr>
              <a:t>“Immoral” acts generally fall into the limited category of sexual activity with individuals that may be patients. </a:t>
            </a:r>
            <a:endParaRPr lang="en-US" sz="4000" dirty="0">
              <a:effectLst>
                <a:outerShdw blurRad="38100" dist="38100" dir="2700000" algn="tl">
                  <a:srgbClr val="000000">
                    <a:alpha val="43137"/>
                  </a:srgbClr>
                </a:outerShdw>
              </a:effectLst>
              <a:latin typeface="Arial" pitchFamily="34" charset="0"/>
              <a:cs typeface="Arial" pitchFamily="34" charset="0"/>
            </a:endParaRPr>
          </a:p>
        </p:txBody>
      </p:sp>
      <p:pic>
        <p:nvPicPr>
          <p:cNvPr id="1026" name="Picture 2" descr="C:\Users\vista\Pictures\right way wrong way.jpg"/>
          <p:cNvPicPr>
            <a:picLocks noChangeAspect="1" noChangeArrowheads="1"/>
          </p:cNvPicPr>
          <p:nvPr/>
        </p:nvPicPr>
        <p:blipFill>
          <a:blip r:embed="rId2" cstate="print"/>
          <a:srcRect/>
          <a:stretch>
            <a:fillRect/>
          </a:stretch>
        </p:blipFill>
        <p:spPr bwMode="auto">
          <a:xfrm>
            <a:off x="5943600" y="0"/>
            <a:ext cx="3200400" cy="24384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609599"/>
            <a:ext cx="5791200" cy="914401"/>
          </a:xfrm>
        </p:spPr>
        <p:txBody>
          <a:bodyPr>
            <a:normAutofit fontScale="90000"/>
          </a:bodyPr>
          <a:lstStyle/>
          <a:p>
            <a:pPr marL="0" algn="l"/>
            <a:r>
              <a:rPr lang="en-US" sz="4000" dirty="0" smtClean="0">
                <a:solidFill>
                  <a:schemeClr val="accent4">
                    <a:lumMod val="60000"/>
                    <a:lumOff val="40000"/>
                  </a:schemeClr>
                </a:solidFill>
              </a:rPr>
              <a:t>:</a:t>
            </a:r>
            <a:r>
              <a:rPr lang="en-US" sz="4900" dirty="0" smtClean="0">
                <a:solidFill>
                  <a:srgbClr val="FFC000"/>
                </a:solidFill>
                <a:latin typeface="Arial" pitchFamily="34" charset="0"/>
                <a:cs typeface="Arial" pitchFamily="34" charset="0"/>
              </a:rPr>
              <a:t>3. Business related acts</a:t>
            </a:r>
            <a:endParaRPr lang="en-US" sz="4900" dirty="0">
              <a:solidFill>
                <a:schemeClr val="accent4">
                  <a:lumMod val="60000"/>
                  <a:lumOff val="40000"/>
                </a:schemeClr>
              </a:solidFill>
            </a:endParaRPr>
          </a:p>
        </p:txBody>
      </p:sp>
      <p:sp>
        <p:nvSpPr>
          <p:cNvPr id="3" name="Subtitle 2"/>
          <p:cNvSpPr>
            <a:spLocks noGrp="1"/>
          </p:cNvSpPr>
          <p:nvPr>
            <p:ph type="subTitle" idx="1"/>
          </p:nvPr>
        </p:nvSpPr>
        <p:spPr>
          <a:xfrm>
            <a:off x="228600" y="1524000"/>
            <a:ext cx="8915400" cy="5334000"/>
          </a:xfrm>
        </p:spPr>
        <p:txBody>
          <a:bodyPr>
            <a:normAutofit/>
          </a:bodyPr>
          <a:lstStyle/>
          <a:p>
            <a:pPr algn="l"/>
            <a:r>
              <a:rPr lang="en-US" sz="3200"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These acts are related to the operation of the business, not the quality of the care  </a:t>
            </a:r>
            <a:endParaRPr lang="en-US" sz="3200" dirty="0" smtClean="0">
              <a:solidFill>
                <a:srgbClr val="FFFF00"/>
              </a:solidFill>
              <a:effectLst>
                <a:outerShdw blurRad="38100" dist="38100" dir="2700000" algn="tl">
                  <a:srgbClr val="000000">
                    <a:alpha val="43137"/>
                  </a:srgbClr>
                </a:outerShdw>
              </a:effectLst>
              <a:latin typeface="Arial" pitchFamily="34" charset="0"/>
              <a:cs typeface="Arial" pitchFamily="34" charset="0"/>
            </a:endParaRPr>
          </a:p>
          <a:p>
            <a:pPr algn="l"/>
            <a:endParaRPr lang="en-US" sz="3200" dirty="0" smtClean="0">
              <a:solidFill>
                <a:srgbClr val="FFFF00"/>
              </a:solidFill>
              <a:effectLst>
                <a:outerShdw blurRad="38100" dist="38100" dir="2700000" algn="tl">
                  <a:srgbClr val="000000">
                    <a:alpha val="43137"/>
                  </a:srgbClr>
                </a:outerShdw>
              </a:effectLst>
              <a:latin typeface="Arial" pitchFamily="34" charset="0"/>
              <a:cs typeface="Arial" pitchFamily="34" charset="0"/>
            </a:endParaRPr>
          </a:p>
          <a:p>
            <a:pPr lvl="1" algn="l">
              <a:buClr>
                <a:srgbClr val="FFFF00"/>
              </a:buClr>
              <a:buFont typeface="Wingdings" pitchFamily="2" charset="2"/>
              <a:buChar char="q"/>
            </a:pPr>
            <a:r>
              <a:rPr lang="en-US" sz="3200" dirty="0" smtClean="0">
                <a:effectLst>
                  <a:outerShdw blurRad="38100" dist="38100" dir="2700000" algn="tl">
                    <a:srgbClr val="000000">
                      <a:alpha val="43137"/>
                    </a:srgbClr>
                  </a:outerShdw>
                </a:effectLst>
                <a:latin typeface="Arial" pitchFamily="34" charset="0"/>
                <a:cs typeface="Arial" pitchFamily="34" charset="0"/>
              </a:rPr>
              <a:t>Obtain, maintain, or renew a license to practice medicine by bribery, fraud or misrepresentation</a:t>
            </a:r>
          </a:p>
          <a:p>
            <a:endParaRPr lang="en-US" dirty="0">
              <a:latin typeface="Arial" pitchFamily="34" charset="0"/>
              <a:cs typeface="Arial" pitchFamily="34" charset="0"/>
            </a:endParaRPr>
          </a:p>
        </p:txBody>
      </p:sp>
      <p:pic>
        <p:nvPicPr>
          <p:cNvPr id="4" name="Picture 3" descr="C:\Users\Kamran\Pictures\BUSINESS.jpg"/>
          <p:cNvPicPr>
            <a:picLocks noChangeAspect="1" noChangeArrowheads="1"/>
          </p:cNvPicPr>
          <p:nvPr/>
        </p:nvPicPr>
        <p:blipFill>
          <a:blip r:embed="rId3" cstate="print"/>
          <a:srcRect/>
          <a:stretch>
            <a:fillRect/>
          </a:stretch>
        </p:blipFill>
        <p:spPr bwMode="auto">
          <a:xfrm>
            <a:off x="6019800" y="0"/>
            <a:ext cx="3124200" cy="9906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38200"/>
            <a:ext cx="8461248" cy="990600"/>
          </a:xfrm>
        </p:spPr>
        <p:txBody>
          <a:bodyPr>
            <a:normAutofit/>
          </a:bodyPr>
          <a:lstStyle/>
          <a:p>
            <a:pPr marL="0" algn="ctr"/>
            <a:r>
              <a:rPr lang="en-US" sz="5400" dirty="0" smtClean="0">
                <a:solidFill>
                  <a:srgbClr val="FFC000"/>
                </a:solidFill>
                <a:latin typeface="Arial" pitchFamily="34" charset="0"/>
                <a:cs typeface="Arial" pitchFamily="34" charset="0"/>
              </a:rPr>
              <a:t>4. 2. Negligent practices</a:t>
            </a:r>
            <a:endParaRPr lang="en-US" sz="5400" dirty="0">
              <a:solidFill>
                <a:srgbClr val="FFC000"/>
              </a:solidFill>
              <a:latin typeface="Arial" pitchFamily="34" charset="0"/>
              <a:cs typeface="Arial" pitchFamily="34" charset="0"/>
            </a:endParaRPr>
          </a:p>
        </p:txBody>
      </p:sp>
      <p:sp>
        <p:nvSpPr>
          <p:cNvPr id="3" name="Subtitle 2"/>
          <p:cNvSpPr>
            <a:spLocks noGrp="1"/>
          </p:cNvSpPr>
          <p:nvPr>
            <p:ph type="subTitle" idx="1"/>
          </p:nvPr>
        </p:nvSpPr>
        <p:spPr>
          <a:xfrm>
            <a:off x="152400" y="1905000"/>
            <a:ext cx="8839200" cy="4953000"/>
          </a:xfrm>
        </p:spPr>
        <p:txBody>
          <a:bodyPr>
            <a:noAutofit/>
          </a:bodyPr>
          <a:lstStyle/>
          <a:p>
            <a:pPr lvl="1" algn="l">
              <a:buClr>
                <a:srgbClr val="FFFF00"/>
              </a:buClr>
              <a:buFont typeface="Wingdings" pitchFamily="2" charset="2"/>
              <a:buChar char="q"/>
            </a:pPr>
            <a:r>
              <a:rPr lang="en-US" sz="4400" dirty="0" smtClean="0">
                <a:effectLst>
                  <a:outerShdw blurRad="38100" dist="38100" dir="2700000" algn="tl">
                    <a:srgbClr val="000000">
                      <a:alpha val="43137"/>
                    </a:srgbClr>
                  </a:outerShdw>
                </a:effectLst>
                <a:latin typeface="Arial" pitchFamily="34" charset="0"/>
                <a:cs typeface="Arial" pitchFamily="34" charset="0"/>
              </a:rPr>
              <a:t>Failure to maintain records of a patient, relating to diagnosis, treatment and care</a:t>
            </a:r>
          </a:p>
          <a:p>
            <a:pPr lvl="1" algn="l">
              <a:buClr>
                <a:srgbClr val="FFFF00"/>
              </a:buClr>
              <a:buFont typeface="Wingdings" pitchFamily="2" charset="2"/>
              <a:buChar char="q"/>
            </a:pPr>
            <a:r>
              <a:rPr lang="en-US" sz="4400" dirty="0" smtClean="0">
                <a:effectLst>
                  <a:outerShdw blurRad="38100" dist="38100" dir="2700000" algn="tl">
                    <a:srgbClr val="000000">
                      <a:alpha val="43137"/>
                    </a:srgbClr>
                  </a:outerShdw>
                </a:effectLst>
                <a:latin typeface="Arial" pitchFamily="34" charset="0"/>
                <a:cs typeface="Arial" pitchFamily="34" charset="0"/>
              </a:rPr>
              <a:t>Altering medical records </a:t>
            </a:r>
          </a:p>
          <a:p>
            <a:pPr lvl="1" algn="l">
              <a:buClr>
                <a:srgbClr val="FFFF00"/>
              </a:buClr>
              <a:buFont typeface="Wingdings" pitchFamily="2" charset="2"/>
              <a:buChar char="q"/>
            </a:pPr>
            <a:r>
              <a:rPr lang="en-US" sz="4400" dirty="0" smtClean="0">
                <a:effectLst>
                  <a:outerShdw blurRad="38100" dist="38100" dir="2700000" algn="tl">
                    <a:srgbClr val="000000">
                      <a:alpha val="43137"/>
                    </a:srgbClr>
                  </a:outerShdw>
                </a:effectLst>
                <a:latin typeface="Arial" pitchFamily="34" charset="0"/>
                <a:cs typeface="Arial" pitchFamily="34" charset="0"/>
              </a:rPr>
              <a:t>Failure to make medical records available for inspection </a:t>
            </a:r>
            <a:endParaRPr lang="en-US" sz="4400" dirty="0">
              <a:effectLst>
                <a:outerShdw blurRad="38100" dist="38100" dir="2700000" algn="tl">
                  <a:srgbClr val="000000">
                    <a:alpha val="43137"/>
                  </a:srgbClr>
                </a:outerShdw>
              </a:effectLst>
              <a:latin typeface="Arial" pitchFamily="34" charset="0"/>
              <a:cs typeface="Arial" pitchFamily="34" charset="0"/>
            </a:endParaRPr>
          </a:p>
        </p:txBody>
      </p:sp>
      <p:pic>
        <p:nvPicPr>
          <p:cNvPr id="1026" name="Picture 2" descr="C:\Users\Kamran\Pictures\MEDICAL RECORD.jpg"/>
          <p:cNvPicPr>
            <a:picLocks noChangeAspect="1" noChangeArrowheads="1"/>
          </p:cNvPicPr>
          <p:nvPr/>
        </p:nvPicPr>
        <p:blipFill>
          <a:blip r:embed="rId2" cstate="print"/>
          <a:srcRect/>
          <a:stretch>
            <a:fillRect/>
          </a:stretch>
        </p:blipFill>
        <p:spPr bwMode="auto">
          <a:xfrm>
            <a:off x="6248400" y="0"/>
            <a:ext cx="2895600" cy="1295399"/>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763000" cy="2819400"/>
          </a:xfrm>
        </p:spPr>
        <p:txBody>
          <a:bodyPr>
            <a:normAutofit/>
          </a:bodyPr>
          <a:lstStyle/>
          <a:p>
            <a:pPr marL="0" algn="ctr"/>
            <a:r>
              <a:rPr lang="en-US" sz="7200" dirty="0" smtClean="0">
                <a:solidFill>
                  <a:srgbClr val="FFFF00"/>
                </a:solidFill>
                <a:latin typeface="Arial" pitchFamily="34" charset="0"/>
                <a:cs typeface="Arial" pitchFamily="34" charset="0"/>
              </a:rPr>
              <a:t>UNPROFESSIONAL BEHAVIOR</a:t>
            </a:r>
            <a:endParaRPr lang="en-US" sz="7200" dirty="0">
              <a:solidFill>
                <a:srgbClr val="FFFF00"/>
              </a:solidFill>
              <a:latin typeface="Arial" pitchFamily="34" charset="0"/>
              <a:cs typeface="Arial" pitchFamily="34" charset="0"/>
            </a:endParaRPr>
          </a:p>
        </p:txBody>
      </p:sp>
      <p:sp>
        <p:nvSpPr>
          <p:cNvPr id="3" name="Subtitle 2"/>
          <p:cNvSpPr>
            <a:spLocks noGrp="1"/>
          </p:cNvSpPr>
          <p:nvPr>
            <p:ph type="subTitle" idx="1"/>
          </p:nvPr>
        </p:nvSpPr>
        <p:spPr>
          <a:xfrm>
            <a:off x="152400" y="3581400"/>
            <a:ext cx="8235696" cy="2971800"/>
          </a:xfrm>
        </p:spPr>
        <p:txBody>
          <a:bodyPr>
            <a:noAutofit/>
          </a:bodyPr>
          <a:lstStyle/>
          <a:p>
            <a:pPr algn="ctr"/>
            <a:endParaRPr lang="en-US" sz="3200" b="1" dirty="0" smtClean="0">
              <a:effectLst>
                <a:outerShdw blurRad="38100" dist="38100" dir="2700000" algn="tl">
                  <a:srgbClr val="000000">
                    <a:alpha val="43137"/>
                  </a:srgbClr>
                </a:outerShdw>
              </a:effectLst>
            </a:endParaRPr>
          </a:p>
          <a:p>
            <a:pPr algn="l"/>
            <a:r>
              <a:rPr lang="en-US" sz="2400" b="1" dirty="0">
                <a:solidFill>
                  <a:schemeClr val="bg1"/>
                </a:solidFill>
                <a:effectLst>
                  <a:outerShdw blurRad="38100" dist="38100" dir="2700000" algn="tl">
                    <a:srgbClr val="000000">
                      <a:alpha val="43137"/>
                    </a:srgbClr>
                  </a:outerShdw>
                </a:effectLst>
                <a:latin typeface="Arial" pitchFamily="34" charset="0"/>
                <a:cs typeface="Arial" pitchFamily="34" charset="0"/>
              </a:rPr>
              <a:t>DR. KAMRAN SATTAR</a:t>
            </a:r>
            <a:endParaRPr lang="en-US" sz="2400"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pPr algn="l"/>
            <a:r>
              <a:rPr lang="en-US" sz="2400" b="1" dirty="0" smtClean="0">
                <a:effectLst>
                  <a:outerShdw blurRad="38100" dist="38100" dir="2700000" algn="tl">
                    <a:srgbClr val="000000">
                      <a:alpha val="43137"/>
                    </a:srgbClr>
                  </a:outerShdw>
                </a:effectLst>
                <a:latin typeface="Arial" pitchFamily="34" charset="0"/>
                <a:cs typeface="Arial" pitchFamily="34" charset="0"/>
              </a:rPr>
              <a:t>MBBS</a:t>
            </a:r>
            <a:r>
              <a:rPr lang="en-US" sz="2400" b="1" dirty="0">
                <a:effectLst>
                  <a:outerShdw blurRad="38100" dist="38100" dir="2700000" algn="tl">
                    <a:srgbClr val="000000">
                      <a:alpha val="43137"/>
                    </a:srgbClr>
                  </a:outerShdw>
                </a:effectLst>
                <a:latin typeface="Arial" pitchFamily="34" charset="0"/>
                <a:cs typeface="Arial" pitchFamily="34" charset="0"/>
              </a:rPr>
              <a:t>. PGD </a:t>
            </a:r>
            <a:r>
              <a:rPr lang="en-US" sz="2400" b="1" dirty="0" err="1">
                <a:effectLst>
                  <a:outerShdw blurRad="38100" dist="38100" dir="2700000" algn="tl">
                    <a:srgbClr val="000000">
                      <a:alpha val="43137"/>
                    </a:srgbClr>
                  </a:outerShdw>
                </a:effectLst>
                <a:latin typeface="Arial" pitchFamily="34" charset="0"/>
                <a:cs typeface="Arial" pitchFamily="34" charset="0"/>
              </a:rPr>
              <a:t>MedEd</a:t>
            </a:r>
            <a:r>
              <a:rPr lang="en-US" sz="2400" b="1" dirty="0">
                <a:solidFill>
                  <a:schemeClr val="bg1"/>
                </a:solidFill>
                <a:effectLst>
                  <a:outerShdw blurRad="38100" dist="38100" dir="2700000" algn="tl">
                    <a:srgbClr val="000000">
                      <a:alpha val="43137"/>
                    </a:srgbClr>
                  </a:outerShdw>
                </a:effectLst>
                <a:latin typeface="Arial" pitchFamily="34" charset="0"/>
                <a:cs typeface="Arial" pitchFamily="34" charset="0"/>
              </a:rPr>
              <a:t> </a:t>
            </a:r>
            <a:r>
              <a:rPr lang="en-US" sz="2400" b="1" dirty="0" err="1">
                <a:latin typeface="Arial" pitchFamily="34" charset="0"/>
                <a:cs typeface="Arial" pitchFamily="34" charset="0"/>
              </a:rPr>
              <a:t>UoD</a:t>
            </a:r>
            <a:r>
              <a:rPr lang="en-US" sz="2400" b="1" dirty="0">
                <a:latin typeface="Arial" pitchFamily="34" charset="0"/>
                <a:cs typeface="Arial" pitchFamily="34" charset="0"/>
              </a:rPr>
              <a:t> ( UK )</a:t>
            </a:r>
            <a:endParaRPr lang="en-US" sz="2400"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pPr algn="l"/>
            <a:r>
              <a:rPr lang="en-US" sz="2400" b="1" dirty="0" smtClean="0">
                <a:latin typeface="Arial" pitchFamily="34" charset="0"/>
                <a:cs typeface="Arial" pitchFamily="34" charset="0"/>
              </a:rPr>
              <a:t>(</a:t>
            </a:r>
            <a:r>
              <a:rPr lang="en-US" sz="2400" b="1" dirty="0" err="1">
                <a:latin typeface="Arial" pitchFamily="34" charset="0"/>
                <a:cs typeface="Arial" pitchFamily="34" charset="0"/>
              </a:rPr>
              <a:t>MMed</a:t>
            </a:r>
            <a:r>
              <a:rPr lang="en-US" sz="2400" b="1" dirty="0">
                <a:latin typeface="Arial" pitchFamily="34" charset="0"/>
                <a:cs typeface="Arial" pitchFamily="34" charset="0"/>
              </a:rPr>
              <a:t> </a:t>
            </a:r>
            <a:r>
              <a:rPr lang="en-US" sz="2400" b="1" dirty="0" err="1">
                <a:latin typeface="Arial" pitchFamily="34" charset="0"/>
                <a:cs typeface="Arial" pitchFamily="34" charset="0"/>
              </a:rPr>
              <a:t>UoD</a:t>
            </a:r>
            <a:r>
              <a:rPr lang="en-US" sz="2400" b="1" dirty="0">
                <a:latin typeface="Arial" pitchFamily="34" charset="0"/>
                <a:cs typeface="Arial" pitchFamily="34" charset="0"/>
              </a:rPr>
              <a:t> ( UK )</a:t>
            </a:r>
          </a:p>
          <a:p>
            <a:pPr algn="l"/>
            <a:r>
              <a:rPr lang="en-US" sz="2000" b="1" dirty="0" err="1" smtClean="0">
                <a:latin typeface="Arial" pitchFamily="34" charset="0"/>
                <a:cs typeface="Arial" pitchFamily="34" charset="0"/>
              </a:rPr>
              <a:t>Dept</a:t>
            </a:r>
            <a:r>
              <a:rPr lang="en-US" sz="2000" b="1" dirty="0">
                <a:latin typeface="Arial" pitchFamily="34" charset="0"/>
                <a:cs typeface="Arial" pitchFamily="34" charset="0"/>
              </a:rPr>
              <a:t>: of Medical </a:t>
            </a:r>
            <a:r>
              <a:rPr lang="en-US" sz="2000" b="1" dirty="0" smtClean="0">
                <a:latin typeface="Arial" pitchFamily="34" charset="0"/>
                <a:cs typeface="Arial" pitchFamily="34" charset="0"/>
              </a:rPr>
              <a:t>Education, </a:t>
            </a:r>
          </a:p>
          <a:p>
            <a:pPr algn="l"/>
            <a:r>
              <a:rPr lang="en-US" sz="2000" b="1" dirty="0" smtClean="0">
                <a:latin typeface="Arial" pitchFamily="34" charset="0"/>
                <a:cs typeface="Arial" pitchFamily="34" charset="0"/>
              </a:rPr>
              <a:t>College </a:t>
            </a:r>
            <a:r>
              <a:rPr lang="en-US" sz="2000" b="1" dirty="0">
                <a:latin typeface="Arial" pitchFamily="34" charset="0"/>
                <a:cs typeface="Arial" pitchFamily="34" charset="0"/>
              </a:rPr>
              <a:t>of </a:t>
            </a:r>
            <a:r>
              <a:rPr lang="en-US" sz="2000" b="1" dirty="0" smtClean="0">
                <a:latin typeface="Arial" pitchFamily="34" charset="0"/>
                <a:cs typeface="Arial" pitchFamily="34" charset="0"/>
              </a:rPr>
              <a:t>   Medicine</a:t>
            </a:r>
            <a:endParaRPr lang="en-US" sz="2000" b="1" dirty="0">
              <a:latin typeface="Arial" pitchFamily="34" charset="0"/>
              <a:cs typeface="Arial" pitchFamily="34" charset="0"/>
            </a:endParaRPr>
          </a:p>
          <a:p>
            <a:pPr algn="l"/>
            <a:r>
              <a:rPr lang="en-US" sz="2000" b="1" dirty="0">
                <a:solidFill>
                  <a:schemeClr val="bg1"/>
                </a:solidFill>
                <a:effectLst>
                  <a:outerShdw blurRad="38100" dist="38100" dir="2700000" algn="tl">
                    <a:srgbClr val="000000">
                      <a:alpha val="43137"/>
                    </a:srgbClr>
                  </a:outerShdw>
                </a:effectLst>
                <a:latin typeface="Arial" pitchFamily="34" charset="0"/>
                <a:cs typeface="Arial" pitchFamily="34" charset="0"/>
              </a:rPr>
              <a:t> </a:t>
            </a:r>
            <a:r>
              <a:rPr lang="en-US" sz="2000" b="1" dirty="0" smtClean="0">
                <a:latin typeface="Arial" pitchFamily="34" charset="0"/>
                <a:cs typeface="Arial" pitchFamily="34" charset="0"/>
              </a:rPr>
              <a:t>King </a:t>
            </a:r>
            <a:r>
              <a:rPr lang="en-US" sz="2000" b="1" dirty="0">
                <a:latin typeface="Arial" pitchFamily="34" charset="0"/>
                <a:cs typeface="Arial" pitchFamily="34" charset="0"/>
              </a:rPr>
              <a:t>Saud </a:t>
            </a:r>
            <a:r>
              <a:rPr lang="en-US" sz="2000" b="1" dirty="0" smtClean="0">
                <a:latin typeface="Arial" pitchFamily="34" charset="0"/>
                <a:cs typeface="Arial" pitchFamily="34" charset="0"/>
              </a:rPr>
              <a:t>University</a:t>
            </a:r>
            <a:endParaRPr lang="en-US" sz="2000" b="1" dirty="0">
              <a:latin typeface="Arial" pitchFamily="34" charset="0"/>
              <a:cs typeface="Arial" pitchFamily="34" charset="0"/>
            </a:endParaRPr>
          </a:p>
        </p:txBody>
      </p:sp>
      <p:pic>
        <p:nvPicPr>
          <p:cNvPr id="1026" name="Picture 2" descr="C:\Users\Dr. Kamran\Desktop\unprofessional behaviour 1.jpg"/>
          <p:cNvPicPr>
            <a:picLocks noChangeAspect="1" noChangeArrowheads="1"/>
          </p:cNvPicPr>
          <p:nvPr/>
        </p:nvPicPr>
        <p:blipFill>
          <a:blip r:embed="rId2" cstate="print"/>
          <a:srcRect/>
          <a:stretch>
            <a:fillRect/>
          </a:stretch>
        </p:blipFill>
        <p:spPr bwMode="auto">
          <a:xfrm>
            <a:off x="4800600" y="4114800"/>
            <a:ext cx="4343400" cy="2476500"/>
          </a:xfrm>
          <a:prstGeom prst="rect">
            <a:avLst/>
          </a:prstGeom>
          <a:noFill/>
        </p:spPr>
      </p:pic>
    </p:spTree>
    <p:extLst>
      <p:ext uri="{BB962C8B-B14F-4D97-AF65-F5344CB8AC3E}">
        <p14:creationId xmlns:p14="http://schemas.microsoft.com/office/powerpoint/2010/main" val="16901282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609600"/>
            <a:ext cx="7851648" cy="1143000"/>
          </a:xfrm>
        </p:spPr>
        <p:txBody>
          <a:bodyPr>
            <a:normAutofit/>
          </a:bodyPr>
          <a:lstStyle/>
          <a:p>
            <a:pPr algn="ctr"/>
            <a:r>
              <a:rPr lang="en-US" dirty="0" smtClean="0">
                <a:solidFill>
                  <a:srgbClr val="FFC000"/>
                </a:solidFill>
              </a:rPr>
              <a:t>Negligent practices</a:t>
            </a:r>
            <a:endParaRPr lang="en-US" dirty="0">
              <a:solidFill>
                <a:srgbClr val="FFC000"/>
              </a:solidFill>
            </a:endParaRPr>
          </a:p>
        </p:txBody>
      </p:sp>
      <p:sp>
        <p:nvSpPr>
          <p:cNvPr id="5" name="Subtitle 4"/>
          <p:cNvSpPr>
            <a:spLocks noGrp="1"/>
          </p:cNvSpPr>
          <p:nvPr>
            <p:ph type="subTitle" idx="1"/>
          </p:nvPr>
        </p:nvSpPr>
        <p:spPr>
          <a:xfrm>
            <a:off x="457200" y="2133600"/>
            <a:ext cx="7854696" cy="3962400"/>
          </a:xfrm>
        </p:spPr>
        <p:txBody>
          <a:bodyPr>
            <a:normAutofit/>
          </a:bodyPr>
          <a:lstStyle/>
          <a:p>
            <a:pPr algn="ctr"/>
            <a:r>
              <a:rPr lang="en-US" sz="3600" dirty="0" smtClean="0">
                <a:solidFill>
                  <a:schemeClr val="accent4">
                    <a:lumMod val="60000"/>
                    <a:lumOff val="40000"/>
                  </a:schemeClr>
                </a:solidFill>
                <a:effectLst>
                  <a:outerShdw blurRad="38100" dist="38100" dir="2700000" algn="tl">
                    <a:srgbClr val="000000">
                      <a:alpha val="43137"/>
                    </a:srgbClr>
                  </a:outerShdw>
                </a:effectLst>
              </a:rPr>
              <a:t>S</a:t>
            </a:r>
            <a:r>
              <a:rPr lang="en-US" sz="3600" dirty="0" smtClean="0">
                <a:solidFill>
                  <a:schemeClr val="accent4">
                    <a:lumMod val="40000"/>
                    <a:lumOff val="60000"/>
                  </a:schemeClr>
                </a:solidFill>
                <a:effectLst>
                  <a:outerShdw blurRad="38100" dist="38100" dir="2700000" algn="tl">
                    <a:srgbClr val="000000">
                      <a:alpha val="43137"/>
                    </a:srgbClr>
                  </a:outerShdw>
                </a:effectLst>
              </a:rPr>
              <a:t>urgical mistakes/errors</a:t>
            </a:r>
            <a:endParaRPr lang="en-US" sz="3600" dirty="0">
              <a:solidFill>
                <a:schemeClr val="accent4">
                  <a:lumMod val="40000"/>
                  <a:lumOff val="60000"/>
                </a:schemeClr>
              </a:solidFill>
              <a:effectLst>
                <a:outerShdw blurRad="38100" dist="38100" dir="2700000" algn="tl">
                  <a:srgbClr val="000000">
                    <a:alpha val="43137"/>
                  </a:srgbClr>
                </a:outerShdw>
              </a:effectLst>
            </a:endParaRPr>
          </a:p>
        </p:txBody>
      </p:sp>
      <p:pic>
        <p:nvPicPr>
          <p:cNvPr id="2050" name="Picture 2" descr="C:\Users\vista\Pictures\surgical mistake.jpg"/>
          <p:cNvPicPr>
            <a:picLocks noChangeAspect="1" noChangeArrowheads="1"/>
          </p:cNvPicPr>
          <p:nvPr/>
        </p:nvPicPr>
        <p:blipFill>
          <a:blip r:embed="rId2" cstate="print"/>
          <a:srcRect/>
          <a:stretch>
            <a:fillRect/>
          </a:stretch>
        </p:blipFill>
        <p:spPr bwMode="auto">
          <a:xfrm>
            <a:off x="457200" y="2819400"/>
            <a:ext cx="3962400" cy="4038600"/>
          </a:xfrm>
          <a:prstGeom prst="rect">
            <a:avLst/>
          </a:prstGeom>
          <a:noFill/>
        </p:spPr>
      </p:pic>
      <p:pic>
        <p:nvPicPr>
          <p:cNvPr id="2051" name="Picture 3" descr="C:\Users\vista\Pictures\retained-blade-tip-300.jpg"/>
          <p:cNvPicPr>
            <a:picLocks noChangeAspect="1" noChangeArrowheads="1"/>
          </p:cNvPicPr>
          <p:nvPr/>
        </p:nvPicPr>
        <p:blipFill>
          <a:blip r:embed="rId3" cstate="print"/>
          <a:srcRect/>
          <a:stretch>
            <a:fillRect/>
          </a:stretch>
        </p:blipFill>
        <p:spPr bwMode="auto">
          <a:xfrm>
            <a:off x="5181600" y="2895600"/>
            <a:ext cx="3962400" cy="39624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851648" cy="990600"/>
          </a:xfrm>
        </p:spPr>
        <p:txBody>
          <a:bodyPr/>
          <a:lstStyle/>
          <a:p>
            <a:pPr algn="l"/>
            <a:r>
              <a:rPr lang="en-US" dirty="0" smtClean="0">
                <a:solidFill>
                  <a:srgbClr val="FFC000"/>
                </a:solidFill>
              </a:rPr>
              <a:t>5. Plagiarism</a:t>
            </a:r>
            <a:endParaRPr lang="en-US" dirty="0">
              <a:solidFill>
                <a:srgbClr val="FFC000"/>
              </a:solidFill>
            </a:endParaRPr>
          </a:p>
        </p:txBody>
      </p:sp>
      <p:sp>
        <p:nvSpPr>
          <p:cNvPr id="3" name="Subtitle 2"/>
          <p:cNvSpPr>
            <a:spLocks noGrp="1"/>
          </p:cNvSpPr>
          <p:nvPr>
            <p:ph type="subTitle" idx="1"/>
          </p:nvPr>
        </p:nvSpPr>
        <p:spPr>
          <a:xfrm>
            <a:off x="457200" y="1905000"/>
            <a:ext cx="8686800" cy="4648200"/>
          </a:xfrm>
        </p:spPr>
        <p:txBody>
          <a:bodyPr>
            <a:noAutofit/>
          </a:bodyPr>
          <a:lstStyle/>
          <a:p>
            <a:pPr marL="0" marR="36576" lvl="1" algn="l">
              <a:spcBef>
                <a:spcPts val="0"/>
              </a:spcBef>
              <a:buSzPct val="80000"/>
            </a:pPr>
            <a:r>
              <a:rPr lang="en-US" dirty="0" smtClean="0"/>
              <a:t> </a:t>
            </a:r>
            <a:r>
              <a:rPr lang="en-US" sz="4300" dirty="0" smtClean="0">
                <a:effectLst>
                  <a:outerShdw blurRad="38100" dist="38100" dir="2700000" algn="tl">
                    <a:srgbClr val="000000">
                      <a:alpha val="43137"/>
                    </a:srgbClr>
                  </a:outerShdw>
                </a:effectLst>
                <a:latin typeface="Arial" pitchFamily="34" charset="0"/>
                <a:cs typeface="Arial" pitchFamily="34" charset="0"/>
              </a:rPr>
              <a:t>Is an unethical, dishonest act whereby an individual uses the work of another, commit literacy theft, or present work as an original idea without crediting the source or stating that it is derived from an existing source.</a:t>
            </a:r>
          </a:p>
          <a:p>
            <a:pPr algn="l"/>
            <a:endParaRPr lang="en-US" dirty="0">
              <a:latin typeface="Arial" pitchFamily="34" charset="0"/>
              <a:cs typeface="Arial" pitchFamily="34" charset="0"/>
            </a:endParaRPr>
          </a:p>
        </p:txBody>
      </p:sp>
      <p:pic>
        <p:nvPicPr>
          <p:cNvPr id="4" name="Picture 8" descr="C:\Users\Kamran\Pictures\PLAGIARISM.jpg"/>
          <p:cNvPicPr>
            <a:picLocks noChangeAspect="1" noChangeArrowheads="1"/>
          </p:cNvPicPr>
          <p:nvPr/>
        </p:nvPicPr>
        <p:blipFill>
          <a:blip r:embed="rId3" cstate="print"/>
          <a:srcRect/>
          <a:stretch>
            <a:fillRect/>
          </a:stretch>
        </p:blipFill>
        <p:spPr bwMode="auto">
          <a:xfrm>
            <a:off x="5181600" y="0"/>
            <a:ext cx="3962400" cy="19812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851648" cy="914400"/>
          </a:xfrm>
        </p:spPr>
        <p:txBody>
          <a:bodyPr>
            <a:normAutofit/>
          </a:bodyPr>
          <a:lstStyle/>
          <a:p>
            <a:pPr algn="l"/>
            <a:r>
              <a:rPr lang="en-US" dirty="0" smtClean="0">
                <a:solidFill>
                  <a:srgbClr val="FFC000"/>
                </a:solidFill>
                <a:latin typeface="Arial" pitchFamily="34" charset="0"/>
                <a:cs typeface="Arial" pitchFamily="34" charset="0"/>
              </a:rPr>
              <a:t>5. Plagiarism cont</a:t>
            </a:r>
            <a:endParaRPr lang="en-US" dirty="0">
              <a:solidFill>
                <a:srgbClr val="FFC000"/>
              </a:solidFill>
              <a:latin typeface="Arial" pitchFamily="34" charset="0"/>
              <a:cs typeface="Arial" pitchFamily="34" charset="0"/>
            </a:endParaRPr>
          </a:p>
        </p:txBody>
      </p:sp>
      <p:sp>
        <p:nvSpPr>
          <p:cNvPr id="3" name="Content Placeholder 2"/>
          <p:cNvSpPr>
            <a:spLocks noGrp="1"/>
          </p:cNvSpPr>
          <p:nvPr>
            <p:ph type="subTitle" idx="1"/>
          </p:nvPr>
        </p:nvSpPr>
        <p:spPr>
          <a:xfrm>
            <a:off x="152400" y="1371600"/>
            <a:ext cx="8991600" cy="5257800"/>
          </a:xfrm>
        </p:spPr>
        <p:txBody>
          <a:bodyPr>
            <a:normAutofit fontScale="85000" lnSpcReduction="10000"/>
          </a:bodyPr>
          <a:lstStyle/>
          <a:p>
            <a:pPr lvl="1" algn="l">
              <a:lnSpc>
                <a:spcPct val="150000"/>
              </a:lnSpc>
            </a:pPr>
            <a:r>
              <a:rPr lang="en-US" sz="2800" dirty="0" smtClean="0">
                <a:latin typeface="Arial" pitchFamily="34" charset="0"/>
                <a:cs typeface="Arial" pitchFamily="34" charset="0"/>
              </a:rPr>
              <a:t>Types of plagiarism:</a:t>
            </a:r>
            <a:endParaRPr lang="en-US" sz="2400" dirty="0" smtClean="0">
              <a:latin typeface="Arial" pitchFamily="34" charset="0"/>
              <a:cs typeface="Arial" pitchFamily="34" charset="0"/>
            </a:endParaRPr>
          </a:p>
          <a:p>
            <a:pPr lvl="2" algn="l">
              <a:lnSpc>
                <a:spcPct val="150000"/>
              </a:lnSpc>
              <a:buClr>
                <a:srgbClr val="FFFF00"/>
              </a:buClr>
              <a:buFont typeface="Wingdings" pitchFamily="2" charset="2"/>
              <a:buChar char="Ø"/>
            </a:pPr>
            <a:r>
              <a:rPr lang="en-US" sz="2800" dirty="0" smtClean="0">
                <a:latin typeface="Arial" pitchFamily="34" charset="0"/>
                <a:cs typeface="Arial" pitchFamily="34" charset="0"/>
              </a:rPr>
              <a:t>Using data for example statistics, graphs, and drawings without acknowledging sources</a:t>
            </a:r>
          </a:p>
          <a:p>
            <a:pPr lvl="2" algn="l">
              <a:lnSpc>
                <a:spcPct val="150000"/>
              </a:lnSpc>
              <a:buClr>
                <a:srgbClr val="FFFF00"/>
              </a:buClr>
              <a:buFont typeface="Wingdings" pitchFamily="2" charset="2"/>
              <a:buChar char="Ø"/>
            </a:pPr>
            <a:r>
              <a:rPr lang="en-US" sz="2800" dirty="0" smtClean="0">
                <a:latin typeface="Arial" pitchFamily="34" charset="0"/>
                <a:cs typeface="Arial" pitchFamily="34" charset="0"/>
              </a:rPr>
              <a:t>Repeating another person’s apt phrase without acknowledgement</a:t>
            </a:r>
          </a:p>
          <a:p>
            <a:pPr lvl="2" algn="l">
              <a:lnSpc>
                <a:spcPct val="150000"/>
              </a:lnSpc>
              <a:buClr>
                <a:srgbClr val="FFFF00"/>
              </a:buClr>
              <a:buFont typeface="Wingdings" pitchFamily="2" charset="2"/>
              <a:buChar char="Ø"/>
            </a:pPr>
            <a:r>
              <a:rPr lang="en-US" sz="2800" dirty="0" smtClean="0">
                <a:latin typeface="Arial" pitchFamily="34" charset="0"/>
                <a:cs typeface="Arial" pitchFamily="34" charset="0"/>
              </a:rPr>
              <a:t>Using another person’s sentences or arguments as if they were your own.  </a:t>
            </a:r>
          </a:p>
          <a:p>
            <a:pPr lvl="2" algn="l">
              <a:lnSpc>
                <a:spcPct val="150000"/>
              </a:lnSpc>
              <a:buClr>
                <a:srgbClr val="FFFF00"/>
              </a:buClr>
              <a:buFont typeface="Wingdings" pitchFamily="2" charset="2"/>
              <a:buChar char="Ø"/>
            </a:pPr>
            <a:r>
              <a:rPr lang="en-US" sz="2800" dirty="0" smtClean="0">
                <a:latin typeface="Arial" pitchFamily="34" charset="0"/>
                <a:cs typeface="Arial" pitchFamily="34" charset="0"/>
              </a:rPr>
              <a:t>Presenting another person’s idea, opinion, or theory in the development of an argument as though it is your own. </a:t>
            </a:r>
          </a:p>
          <a:p>
            <a:endParaRPr lang="en-US" dirty="0"/>
          </a:p>
        </p:txBody>
      </p:sp>
      <p:pic>
        <p:nvPicPr>
          <p:cNvPr id="4" name="Picture 8" descr="C:\Users\Kamran\Pictures\PLAGIARISM.jpg"/>
          <p:cNvPicPr>
            <a:picLocks noChangeAspect="1" noChangeArrowheads="1"/>
          </p:cNvPicPr>
          <p:nvPr/>
        </p:nvPicPr>
        <p:blipFill>
          <a:blip r:embed="rId2" cstate="print"/>
          <a:srcRect/>
          <a:stretch>
            <a:fillRect/>
          </a:stretch>
        </p:blipFill>
        <p:spPr bwMode="auto">
          <a:xfrm>
            <a:off x="6629400" y="0"/>
            <a:ext cx="2514600" cy="1981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648" cy="1066800"/>
          </a:xfrm>
        </p:spPr>
        <p:txBody>
          <a:bodyPr>
            <a:normAutofit/>
          </a:bodyPr>
          <a:lstStyle/>
          <a:p>
            <a:pPr algn="l"/>
            <a:r>
              <a:rPr lang="en-US" dirty="0" smtClean="0">
                <a:solidFill>
                  <a:srgbClr val="FFC000"/>
                </a:solidFill>
              </a:rPr>
              <a:t>Unprofessional physician</a:t>
            </a:r>
            <a:endParaRPr lang="en-US" dirty="0">
              <a:solidFill>
                <a:srgbClr val="FFC000"/>
              </a:solidFill>
            </a:endParaRPr>
          </a:p>
        </p:txBody>
      </p:sp>
      <p:sp>
        <p:nvSpPr>
          <p:cNvPr id="3" name="Content Placeholder 2"/>
          <p:cNvSpPr>
            <a:spLocks noGrp="1"/>
          </p:cNvSpPr>
          <p:nvPr>
            <p:ph type="subTitle" idx="1"/>
          </p:nvPr>
        </p:nvSpPr>
        <p:spPr>
          <a:xfrm>
            <a:off x="533400" y="1981200"/>
            <a:ext cx="8610600" cy="4419600"/>
          </a:xfrm>
        </p:spPr>
        <p:txBody>
          <a:bodyPr>
            <a:normAutofit lnSpcReduction="10000"/>
          </a:bodyPr>
          <a:lstStyle/>
          <a:p>
            <a:pPr algn="l">
              <a:buFont typeface="Wingdings" pitchFamily="2" charset="2"/>
              <a:buChar char="q"/>
            </a:pPr>
            <a:r>
              <a:rPr lang="en-US" sz="3200" dirty="0" smtClean="0">
                <a:effectLst>
                  <a:outerShdw blurRad="38100" dist="38100" dir="2700000" algn="tl">
                    <a:srgbClr val="000000">
                      <a:alpha val="43137"/>
                    </a:srgbClr>
                  </a:outerShdw>
                </a:effectLst>
                <a:latin typeface="Times New Roman" pitchFamily="18" charset="0"/>
              </a:rPr>
              <a:t>Impaired</a:t>
            </a:r>
          </a:p>
          <a:p>
            <a:pPr algn="l">
              <a:buFont typeface="Wingdings" pitchFamily="2" charset="2"/>
              <a:buChar char="q"/>
            </a:pPr>
            <a:r>
              <a:rPr lang="en-US" sz="3200" dirty="0" smtClean="0">
                <a:effectLst>
                  <a:outerShdw blurRad="38100" dist="38100" dir="2700000" algn="tl">
                    <a:srgbClr val="000000">
                      <a:alpha val="43137"/>
                    </a:srgbClr>
                  </a:outerShdw>
                </a:effectLst>
                <a:latin typeface="Times New Roman" pitchFamily="18" charset="0"/>
              </a:rPr>
              <a:t>Disruptive behavior</a:t>
            </a:r>
          </a:p>
          <a:p>
            <a:pPr algn="l">
              <a:buFont typeface="Wingdings" pitchFamily="2" charset="2"/>
              <a:buChar char="q"/>
            </a:pPr>
            <a:r>
              <a:rPr lang="en-US" sz="3200" dirty="0" smtClean="0">
                <a:effectLst>
                  <a:outerShdw blurRad="38100" dist="38100" dir="2700000" algn="tl">
                    <a:srgbClr val="000000">
                      <a:alpha val="43137"/>
                    </a:srgbClr>
                  </a:outerShdw>
                </a:effectLst>
                <a:latin typeface="Times New Roman" pitchFamily="18" charset="0"/>
              </a:rPr>
              <a:t>Dishonest</a:t>
            </a:r>
          </a:p>
          <a:p>
            <a:pPr algn="l">
              <a:buFont typeface="Wingdings" pitchFamily="2" charset="2"/>
              <a:buChar char="q"/>
            </a:pPr>
            <a:r>
              <a:rPr lang="en-US" sz="3200" dirty="0" smtClean="0">
                <a:effectLst>
                  <a:outerShdw blurRad="38100" dist="38100" dir="2700000" algn="tl">
                    <a:srgbClr val="000000">
                      <a:alpha val="43137"/>
                    </a:srgbClr>
                  </a:outerShdw>
                </a:effectLst>
                <a:latin typeface="Times New Roman" pitchFamily="18" charset="0"/>
              </a:rPr>
              <a:t>Greedy</a:t>
            </a:r>
          </a:p>
          <a:p>
            <a:pPr algn="l">
              <a:buFont typeface="Wingdings" pitchFamily="2" charset="2"/>
              <a:buChar char="q"/>
            </a:pPr>
            <a:r>
              <a:rPr lang="en-US" sz="3200" dirty="0" smtClean="0">
                <a:effectLst>
                  <a:outerShdw blurRad="38100" dist="38100" dir="2700000" algn="tl">
                    <a:srgbClr val="000000">
                      <a:alpha val="43137"/>
                    </a:srgbClr>
                  </a:outerShdw>
                </a:effectLst>
                <a:latin typeface="Times New Roman" pitchFamily="18" charset="0"/>
              </a:rPr>
              <a:t>Abuses power</a:t>
            </a:r>
          </a:p>
          <a:p>
            <a:pPr algn="l">
              <a:buFont typeface="Wingdings" pitchFamily="2" charset="2"/>
              <a:buChar char="q"/>
            </a:pPr>
            <a:r>
              <a:rPr lang="en-US" sz="3200" dirty="0" smtClean="0">
                <a:effectLst>
                  <a:outerShdw blurRad="38100" dist="38100" dir="2700000" algn="tl">
                    <a:srgbClr val="000000">
                      <a:alpha val="43137"/>
                    </a:srgbClr>
                  </a:outerShdw>
                </a:effectLst>
                <a:latin typeface="Times New Roman" pitchFamily="18" charset="0"/>
              </a:rPr>
              <a:t>Lacks interpersonal skills</a:t>
            </a:r>
          </a:p>
          <a:p>
            <a:pPr algn="l">
              <a:buFont typeface="Wingdings" pitchFamily="2" charset="2"/>
              <a:buChar char="q"/>
            </a:pPr>
            <a:r>
              <a:rPr lang="en-US" sz="3200" dirty="0" smtClean="0">
                <a:effectLst>
                  <a:outerShdw blurRad="38100" dist="38100" dir="2700000" algn="tl">
                    <a:srgbClr val="000000">
                      <a:alpha val="43137"/>
                    </a:srgbClr>
                  </a:outerShdw>
                </a:effectLst>
                <a:latin typeface="Times New Roman" pitchFamily="18" charset="0"/>
              </a:rPr>
              <a:t>Conflict of interest</a:t>
            </a:r>
          </a:p>
          <a:p>
            <a:pPr algn="l">
              <a:buFont typeface="Wingdings" pitchFamily="2" charset="2"/>
              <a:buChar char="q"/>
            </a:pPr>
            <a:r>
              <a:rPr lang="en-US" sz="3200" dirty="0" smtClean="0">
                <a:effectLst>
                  <a:outerShdw blurRad="38100" dist="38100" dir="2700000" algn="tl">
                    <a:srgbClr val="000000">
                      <a:alpha val="43137"/>
                    </a:srgbClr>
                  </a:outerShdw>
                </a:effectLst>
                <a:latin typeface="Times New Roman" pitchFamily="18" charset="0"/>
              </a:rPr>
              <a:t>Self-serving</a:t>
            </a:r>
            <a:endParaRPr lang="en-US" sz="3200" dirty="0" smtClean="0">
              <a:effectLst>
                <a:outerShdw blurRad="38100" dist="38100" dir="2700000" algn="tl">
                  <a:srgbClr val="000000">
                    <a:alpha val="43137"/>
                  </a:srgbClr>
                </a:outerShdw>
              </a:effectLst>
            </a:endParaRPr>
          </a:p>
          <a:p>
            <a:endParaRPr lang="en-US" dirty="0"/>
          </a:p>
        </p:txBody>
      </p:sp>
      <p:pic>
        <p:nvPicPr>
          <p:cNvPr id="2050" name="Picture 2" descr="C:\Users\Kamran\Pictures\angry physician.jpg"/>
          <p:cNvPicPr>
            <a:picLocks noChangeAspect="1" noChangeArrowheads="1"/>
          </p:cNvPicPr>
          <p:nvPr/>
        </p:nvPicPr>
        <p:blipFill>
          <a:blip r:embed="rId2" cstate="print"/>
          <a:srcRect/>
          <a:stretch>
            <a:fillRect/>
          </a:stretch>
        </p:blipFill>
        <p:spPr bwMode="auto">
          <a:xfrm>
            <a:off x="7086600" y="1752600"/>
            <a:ext cx="2057400" cy="2219325"/>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776289"/>
            <a:ext cx="8062912" cy="900111"/>
          </a:xfrm>
        </p:spPr>
        <p:txBody>
          <a:bodyPr>
            <a:normAutofit/>
          </a:bodyPr>
          <a:lstStyle/>
          <a:p>
            <a:pPr marL="0" indent="1588" algn="l"/>
            <a:r>
              <a:rPr lang="en-US" dirty="0" smtClean="0">
                <a:solidFill>
                  <a:srgbClr val="FFC000"/>
                </a:solidFill>
              </a:rPr>
              <a:t>Impairment:</a:t>
            </a:r>
            <a:endParaRPr lang="en-US" dirty="0">
              <a:solidFill>
                <a:srgbClr val="FFC000"/>
              </a:solidFill>
            </a:endParaRPr>
          </a:p>
        </p:txBody>
      </p:sp>
      <p:sp>
        <p:nvSpPr>
          <p:cNvPr id="3" name="Subtitle 2"/>
          <p:cNvSpPr>
            <a:spLocks noGrp="1"/>
          </p:cNvSpPr>
          <p:nvPr>
            <p:ph type="subTitle" idx="1"/>
          </p:nvPr>
        </p:nvSpPr>
        <p:spPr>
          <a:xfrm>
            <a:off x="323528" y="1844824"/>
            <a:ext cx="8496944" cy="5013176"/>
          </a:xfrm>
        </p:spPr>
        <p:txBody>
          <a:bodyPr>
            <a:noAutofit/>
          </a:bodyPr>
          <a:lstStyle/>
          <a:p>
            <a:pPr algn="l"/>
            <a:r>
              <a:rPr lang="en-US" sz="3200" dirty="0" smtClean="0">
                <a:solidFill>
                  <a:schemeClr val="tx1"/>
                </a:solidFill>
                <a:effectLst>
                  <a:outerShdw blurRad="38100" dist="38100" dir="2700000" algn="tl">
                    <a:srgbClr val="000000">
                      <a:alpha val="43137"/>
                    </a:srgbClr>
                  </a:outerShdw>
                </a:effectLst>
              </a:rPr>
              <a:t>Impairment means more than making incorrect diagnosis. </a:t>
            </a:r>
            <a:endParaRPr lang="en-US" sz="3200" dirty="0" smtClean="0">
              <a:solidFill>
                <a:schemeClr val="tx1"/>
              </a:solidFill>
              <a:effectLst>
                <a:outerShdw blurRad="38100" dist="38100" dir="2700000" algn="tl">
                  <a:srgbClr val="000000">
                    <a:alpha val="43137"/>
                  </a:srgbClr>
                </a:outerShdw>
              </a:effectLst>
            </a:endParaRPr>
          </a:p>
          <a:p>
            <a:pPr algn="l"/>
            <a:endParaRPr lang="en-US" sz="3200" dirty="0" smtClean="0">
              <a:solidFill>
                <a:schemeClr val="tx1"/>
              </a:solidFill>
              <a:effectLst>
                <a:outerShdw blurRad="38100" dist="38100" dir="2700000" algn="tl">
                  <a:srgbClr val="000000">
                    <a:alpha val="43137"/>
                  </a:srgbClr>
                </a:outerShdw>
              </a:effectLst>
            </a:endParaRPr>
          </a:p>
          <a:p>
            <a:pPr algn="l"/>
            <a:r>
              <a:rPr lang="en-US" sz="3200" dirty="0" smtClean="0">
                <a:effectLst>
                  <a:outerShdw blurRad="38100" dist="38100" dir="2700000" algn="tl">
                    <a:srgbClr val="000000">
                      <a:alpha val="43137"/>
                    </a:srgbClr>
                  </a:outerShdw>
                </a:effectLst>
              </a:rPr>
              <a:t>     1. </a:t>
            </a:r>
            <a:r>
              <a:rPr lang="en-US" sz="3200" dirty="0" smtClean="0">
                <a:effectLst>
                  <a:outerShdw blurRad="38100" dist="38100" dir="2700000" algn="tl">
                    <a:srgbClr val="000000">
                      <a:alpha val="43137"/>
                    </a:srgbClr>
                  </a:outerShdw>
                </a:effectLst>
              </a:rPr>
              <a:t>Avoidance </a:t>
            </a:r>
            <a:r>
              <a:rPr lang="en-US" sz="3200" dirty="0" smtClean="0">
                <a:effectLst>
                  <a:outerShdw blurRad="38100" dist="38100" dir="2700000" algn="tl">
                    <a:srgbClr val="000000">
                      <a:alpha val="43137"/>
                    </a:srgbClr>
                  </a:outerShdw>
                </a:effectLst>
              </a:rPr>
              <a:t>of patients and their 	psychological needs</a:t>
            </a:r>
          </a:p>
          <a:p>
            <a:pPr lvl="1" algn="l"/>
            <a:r>
              <a:rPr lang="en-US" sz="3200" dirty="0" smtClean="0">
                <a:effectLst>
                  <a:outerShdw blurRad="38100" dist="38100" dir="2700000" algn="tl">
                    <a:srgbClr val="000000">
                      <a:alpha val="43137"/>
                    </a:srgbClr>
                  </a:outerShdw>
                </a:effectLst>
              </a:rPr>
              <a:t>2. Dehumanized care</a:t>
            </a:r>
          </a:p>
          <a:p>
            <a:pPr lvl="1" algn="l"/>
            <a:r>
              <a:rPr lang="en-US" sz="3200" dirty="0" smtClean="0">
                <a:effectLst>
                  <a:outerShdw blurRad="38100" dist="38100" dir="2700000" algn="tl">
                    <a:srgbClr val="000000">
                      <a:alpha val="43137"/>
                    </a:srgbClr>
                  </a:outerShdw>
                </a:effectLst>
              </a:rPr>
              <a:t>3. Inappropriate </a:t>
            </a:r>
            <a:r>
              <a:rPr lang="en-US" sz="3200" dirty="0" smtClean="0">
                <a:effectLst>
                  <a:outerShdw blurRad="38100" dist="38100" dir="2700000" algn="tl">
                    <a:srgbClr val="000000">
                      <a:alpha val="43137"/>
                    </a:srgbClr>
                  </a:outerShdw>
                </a:effectLst>
              </a:rPr>
              <a:t>treatment</a:t>
            </a:r>
            <a:endParaRPr lang="en-US" sz="3200" dirty="0" smtClean="0">
              <a:effectLst>
                <a:outerShdw blurRad="38100" dist="38100" dir="2700000" algn="tl">
                  <a:srgbClr val="000000">
                    <a:alpha val="43137"/>
                  </a:srgbClr>
                </a:outerShdw>
              </a:effectLst>
            </a:endParaRPr>
          </a:p>
        </p:txBody>
      </p:sp>
      <p:pic>
        <p:nvPicPr>
          <p:cNvPr id="4" name="Picture 3" descr="C:\Users\Kamran\Pictures\unprofessional physician.jpg"/>
          <p:cNvPicPr>
            <a:picLocks noChangeAspect="1" noChangeArrowheads="1"/>
          </p:cNvPicPr>
          <p:nvPr/>
        </p:nvPicPr>
        <p:blipFill>
          <a:blip r:embed="rId2" cstate="print"/>
          <a:srcRect/>
          <a:stretch>
            <a:fillRect/>
          </a:stretch>
        </p:blipFill>
        <p:spPr bwMode="auto">
          <a:xfrm>
            <a:off x="7086600" y="2438400"/>
            <a:ext cx="2057400" cy="20574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09600"/>
            <a:ext cx="8686800" cy="990600"/>
          </a:xfrm>
        </p:spPr>
        <p:txBody>
          <a:bodyPr>
            <a:normAutofit/>
          </a:bodyPr>
          <a:lstStyle/>
          <a:p>
            <a:pPr marL="0" algn="l"/>
            <a:r>
              <a:rPr lang="en-US" dirty="0">
                <a:solidFill>
                  <a:srgbClr val="FFC000"/>
                </a:solidFill>
              </a:rPr>
              <a:t>Disruptive behavior</a:t>
            </a:r>
            <a:endParaRPr lang="en-US" dirty="0">
              <a:solidFill>
                <a:srgbClr val="FFC000"/>
              </a:solidFill>
            </a:endParaRPr>
          </a:p>
        </p:txBody>
      </p:sp>
      <p:sp>
        <p:nvSpPr>
          <p:cNvPr id="3" name="Subtitle 2"/>
          <p:cNvSpPr>
            <a:spLocks noGrp="1"/>
          </p:cNvSpPr>
          <p:nvPr>
            <p:ph type="subTitle" idx="1"/>
          </p:nvPr>
        </p:nvSpPr>
        <p:spPr>
          <a:xfrm>
            <a:off x="609600" y="1676400"/>
            <a:ext cx="8534400" cy="4876800"/>
          </a:xfrm>
        </p:spPr>
        <p:txBody>
          <a:bodyPr>
            <a:noAutofit/>
          </a:bodyPr>
          <a:lstStyle/>
          <a:p>
            <a:pPr algn="l"/>
            <a:r>
              <a:rPr lang="en-US" sz="3200" b="1" dirty="0" smtClean="0"/>
              <a:t>Include repeated episodes of</a:t>
            </a:r>
            <a:r>
              <a:rPr lang="en-US" sz="4000" b="1" dirty="0" smtClean="0"/>
              <a:t>: </a:t>
            </a:r>
          </a:p>
          <a:p>
            <a:pPr lvl="1" algn="l">
              <a:buClr>
                <a:srgbClr val="FFFF00"/>
              </a:buClr>
              <a:buFont typeface="Wingdings" pitchFamily="2" charset="2"/>
              <a:buChar char="q"/>
            </a:pPr>
            <a:r>
              <a:rPr lang="en-US" sz="4000" dirty="0" smtClean="0"/>
              <a:t>Sexual harassment </a:t>
            </a:r>
          </a:p>
          <a:p>
            <a:pPr lvl="1" algn="l">
              <a:buClr>
                <a:srgbClr val="FFFF00"/>
              </a:buClr>
              <a:buFont typeface="Wingdings" pitchFamily="2" charset="2"/>
              <a:buChar char="q"/>
            </a:pPr>
            <a:r>
              <a:rPr lang="en-US" sz="4000" dirty="0" smtClean="0"/>
              <a:t>Racial or ethnic slurs </a:t>
            </a:r>
          </a:p>
          <a:p>
            <a:pPr lvl="1" algn="l">
              <a:buClr>
                <a:srgbClr val="FFFF00"/>
              </a:buClr>
              <a:buFont typeface="Wingdings" pitchFamily="2" charset="2"/>
              <a:buChar char="q"/>
            </a:pPr>
            <a:r>
              <a:rPr lang="en-US" sz="4000" dirty="0" smtClean="0"/>
              <a:t>Intimidation and abusive language </a:t>
            </a:r>
          </a:p>
          <a:p>
            <a:pPr lvl="1" algn="l">
              <a:buClr>
                <a:srgbClr val="FFFF00"/>
              </a:buClr>
              <a:buFont typeface="Wingdings" pitchFamily="2" charset="2"/>
              <a:buChar char="q"/>
            </a:pPr>
            <a:r>
              <a:rPr lang="en-US" sz="4000" dirty="0" smtClean="0"/>
              <a:t>Persistent lateness in responding to calls at 	work</a:t>
            </a:r>
          </a:p>
          <a:p>
            <a:pPr algn="l"/>
            <a:endParaRPr lang="en-US" sz="4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776289"/>
            <a:ext cx="8603456" cy="795324"/>
          </a:xfrm>
        </p:spPr>
        <p:txBody>
          <a:bodyPr>
            <a:noAutofit/>
          </a:bodyPr>
          <a:lstStyle/>
          <a:p>
            <a:pPr marL="0" algn="l"/>
            <a:r>
              <a:rPr lang="en-US" dirty="0">
                <a:solidFill>
                  <a:srgbClr val="FFC000"/>
                </a:solidFill>
              </a:rPr>
              <a:t>Early warning signs</a:t>
            </a:r>
            <a:endParaRPr lang="en-US" dirty="0">
              <a:solidFill>
                <a:srgbClr val="FFC000"/>
              </a:solidFill>
            </a:endParaRPr>
          </a:p>
        </p:txBody>
      </p:sp>
      <p:sp>
        <p:nvSpPr>
          <p:cNvPr id="3" name="Subtitle 2"/>
          <p:cNvSpPr>
            <a:spLocks noGrp="1"/>
          </p:cNvSpPr>
          <p:nvPr>
            <p:ph type="subTitle" idx="1"/>
          </p:nvPr>
        </p:nvSpPr>
        <p:spPr>
          <a:xfrm>
            <a:off x="540544" y="1714488"/>
            <a:ext cx="8603456" cy="4914912"/>
          </a:xfrm>
        </p:spPr>
        <p:txBody>
          <a:bodyPr>
            <a:noAutofit/>
          </a:bodyPr>
          <a:lstStyle/>
          <a:p>
            <a:pPr algn="l">
              <a:buClr>
                <a:srgbClr val="FFFF00"/>
              </a:buClr>
              <a:buFont typeface="Wingdings" pitchFamily="2" charset="2"/>
              <a:buChar char="q"/>
            </a:pPr>
            <a:r>
              <a:rPr lang="en-US" sz="4000" dirty="0" smtClean="0">
                <a:effectLst>
                  <a:outerShdw blurRad="38100" dist="38100" dir="2700000" algn="tl">
                    <a:srgbClr val="000000">
                      <a:alpha val="43137"/>
                    </a:srgbClr>
                  </a:outerShdw>
                </a:effectLst>
              </a:rPr>
              <a:t>Late or incomplete charting</a:t>
            </a:r>
          </a:p>
          <a:p>
            <a:pPr algn="l">
              <a:buClr>
                <a:srgbClr val="FFFF00"/>
              </a:buClr>
              <a:buFont typeface="Wingdings" pitchFamily="2" charset="2"/>
              <a:buChar char="q"/>
            </a:pPr>
            <a:r>
              <a:rPr lang="en-US" sz="4000" dirty="0" smtClean="0">
                <a:effectLst>
                  <a:outerShdw blurRad="38100" dist="38100" dir="2700000" algn="tl">
                    <a:srgbClr val="000000">
                      <a:alpha val="43137"/>
                    </a:srgbClr>
                  </a:outerShdw>
                </a:effectLst>
              </a:rPr>
              <a:t>Delayed or no responses to call or pagers</a:t>
            </a:r>
          </a:p>
          <a:p>
            <a:pPr algn="l">
              <a:buClr>
                <a:srgbClr val="FFFF00"/>
              </a:buClr>
              <a:buFont typeface="Wingdings" pitchFamily="2" charset="2"/>
              <a:buChar char="q"/>
            </a:pPr>
            <a:r>
              <a:rPr lang="en-US" sz="4000" dirty="0" smtClean="0">
                <a:effectLst>
                  <a:outerShdw blurRad="38100" dist="38100" dir="2700000" algn="tl">
                    <a:srgbClr val="000000">
                      <a:alpha val="43137"/>
                    </a:srgbClr>
                  </a:outerShdw>
                </a:effectLst>
              </a:rPr>
              <a:t>Abusive treatment of staff</a:t>
            </a:r>
          </a:p>
          <a:p>
            <a:pPr algn="l">
              <a:buClr>
                <a:srgbClr val="FFFF00"/>
              </a:buClr>
              <a:buFont typeface="Wingdings" pitchFamily="2" charset="2"/>
              <a:buChar char="q"/>
            </a:pPr>
            <a:r>
              <a:rPr lang="en-US" sz="4000" dirty="0" smtClean="0">
                <a:effectLst>
                  <a:outerShdw blurRad="38100" dist="38100" dir="2700000" algn="tl">
                    <a:srgbClr val="000000">
                      <a:alpha val="43137"/>
                    </a:srgbClr>
                  </a:outerShdw>
                </a:effectLst>
              </a:rPr>
              <a:t>Unkempt appearance and dress</a:t>
            </a:r>
          </a:p>
          <a:p>
            <a:pPr algn="l">
              <a:buClr>
                <a:srgbClr val="FFFF00"/>
              </a:buClr>
              <a:buFont typeface="Wingdings" pitchFamily="2" charset="2"/>
              <a:buChar char="q"/>
            </a:pPr>
            <a:r>
              <a:rPr lang="en-US" sz="4000" dirty="0" smtClean="0">
                <a:effectLst>
                  <a:outerShdw blurRad="38100" dist="38100" dir="2700000" algn="tl">
                    <a:srgbClr val="000000">
                      <a:alpha val="43137"/>
                    </a:srgbClr>
                  </a:outerShdw>
                </a:effectLst>
              </a:rPr>
              <a:t>Inability to accept criticism</a:t>
            </a:r>
          </a:p>
          <a:p>
            <a:pPr algn="l">
              <a:buClr>
                <a:srgbClr val="FFFF00"/>
              </a:buClr>
              <a:buFont typeface="Wingdings" pitchFamily="2" charset="2"/>
              <a:buChar char="q"/>
            </a:pPr>
            <a:r>
              <a:rPr lang="en-US" sz="4000" dirty="0" smtClean="0">
                <a:effectLst>
                  <a:outerShdw blurRad="38100" dist="38100" dir="2700000" algn="tl">
                    <a:srgbClr val="000000">
                      <a:alpha val="43137"/>
                    </a:srgbClr>
                  </a:outerShdw>
                </a:effectLst>
              </a:rPr>
              <a:t>Gender or Religious bias bias</a:t>
            </a:r>
          </a:p>
          <a:p>
            <a:pPr algn="l">
              <a:buFont typeface="Wingdings" pitchFamily="2" charset="2"/>
              <a:buChar char="q"/>
            </a:pPr>
            <a:endParaRPr lang="en-US" sz="3200" b="1" dirty="0" smtClean="0">
              <a:latin typeface="Century Gothic" pitchFamily="34" charset="0"/>
            </a:endParaRPr>
          </a:p>
          <a:p>
            <a:pPr algn="l">
              <a:buFont typeface="Wingdings" pitchFamily="2" charset="2"/>
              <a:buChar char="q"/>
            </a:pPr>
            <a:endParaRPr lang="en-US" sz="3200" dirty="0" smtClean="0">
              <a:effectLst>
                <a:outerShdw blurRad="38100" dist="38100" dir="2700000" algn="tl">
                  <a:srgbClr val="000000">
                    <a:alpha val="43137"/>
                  </a:srgbClr>
                </a:outerShdw>
              </a:effectLst>
              <a:latin typeface="Century Gothic" pitchFamily="34" charset="0"/>
            </a:endParaRP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0"/>
            <a:ext cx="8839200" cy="1328727"/>
          </a:xfrm>
        </p:spPr>
        <p:txBody>
          <a:bodyPr>
            <a:normAutofit fontScale="90000"/>
          </a:bodyPr>
          <a:lstStyle/>
          <a:p>
            <a:pPr marL="0" algn="l"/>
            <a:r>
              <a:rPr lang="en-US" dirty="0" smtClean="0">
                <a:solidFill>
                  <a:srgbClr val="FFC000"/>
                </a:solidFill>
              </a:rPr>
              <a:t>Complaints as indicators of unprofessional behavior</a:t>
            </a:r>
            <a:endParaRPr lang="en-US" dirty="0">
              <a:solidFill>
                <a:srgbClr val="FFC000"/>
              </a:solidFill>
            </a:endParaRPr>
          </a:p>
        </p:txBody>
      </p:sp>
      <p:sp>
        <p:nvSpPr>
          <p:cNvPr id="3" name="Subtitle 2"/>
          <p:cNvSpPr>
            <a:spLocks noGrp="1"/>
          </p:cNvSpPr>
          <p:nvPr>
            <p:ph type="subTitle" idx="1"/>
          </p:nvPr>
        </p:nvSpPr>
        <p:spPr>
          <a:xfrm>
            <a:off x="457200" y="1600200"/>
            <a:ext cx="8686800" cy="5257800"/>
          </a:xfrm>
        </p:spPr>
        <p:txBody>
          <a:bodyPr>
            <a:noAutofit/>
          </a:bodyPr>
          <a:lstStyle/>
          <a:p>
            <a:pPr algn="l">
              <a:buFont typeface="Wingdings" pitchFamily="2" charset="2"/>
              <a:buChar char="q"/>
            </a:pPr>
            <a:r>
              <a:rPr lang="en-US" sz="3200" dirty="0" smtClean="0">
                <a:solidFill>
                  <a:schemeClr val="tx1"/>
                </a:solidFill>
                <a:effectLst>
                  <a:outerShdw blurRad="38100" dist="38100" dir="2700000" algn="tl">
                    <a:srgbClr val="000000">
                      <a:alpha val="43137"/>
                    </a:srgbClr>
                  </a:outerShdw>
                </a:effectLst>
              </a:rPr>
              <a:t>20–25% apparently disappoint their patients</a:t>
            </a:r>
          </a:p>
          <a:p>
            <a:pPr algn="l">
              <a:buFont typeface="Wingdings" pitchFamily="2" charset="2"/>
              <a:buChar char="q"/>
            </a:pPr>
            <a:r>
              <a:rPr lang="en-US" sz="3200" dirty="0" smtClean="0">
                <a:solidFill>
                  <a:schemeClr val="tx1"/>
                </a:solidFill>
                <a:effectLst>
                  <a:outerShdw blurRad="38100" dist="38100" dir="2700000" algn="tl">
                    <a:srgbClr val="000000">
                      <a:alpha val="43137"/>
                    </a:srgbClr>
                  </a:outerShdw>
                </a:effectLst>
              </a:rPr>
              <a:t>More than 2/3 of physicians never or very rarely generate </a:t>
            </a:r>
            <a:r>
              <a:rPr lang="fr-FR" sz="3200" dirty="0" smtClean="0">
                <a:solidFill>
                  <a:schemeClr val="tx1"/>
                </a:solidFill>
                <a:effectLst>
                  <a:outerShdw blurRad="38100" dist="38100" dir="2700000" algn="tl">
                    <a:srgbClr val="000000">
                      <a:alpha val="43137"/>
                    </a:srgbClr>
                  </a:outerShdw>
                </a:effectLst>
              </a:rPr>
              <a:t>patient complaints </a:t>
            </a:r>
            <a:r>
              <a:rPr lang="fr-FR" sz="3200" dirty="0" smtClean="0">
                <a:solidFill>
                  <a:srgbClr val="FFFF00"/>
                </a:solidFill>
                <a:effectLst>
                  <a:outerShdw blurRad="38100" dist="38100" dir="2700000" algn="tl">
                    <a:srgbClr val="000000">
                      <a:alpha val="43137"/>
                    </a:srgbClr>
                  </a:outerShdw>
                </a:effectLst>
              </a:rPr>
              <a:t>(Hickson et al. 2002, 2007a,</a:t>
            </a:r>
            <a:r>
              <a:rPr lang="en-US" sz="3200" dirty="0" smtClean="0">
                <a:solidFill>
                  <a:srgbClr val="FFFF00"/>
                </a:solidFill>
                <a:effectLst>
                  <a:outerShdw blurRad="38100" dist="38100" dir="2700000" algn="tl">
                    <a:srgbClr val="000000">
                      <a:alpha val="43137"/>
                    </a:srgbClr>
                  </a:outerShdw>
                </a:effectLst>
              </a:rPr>
              <a:t>2007b). </a:t>
            </a:r>
          </a:p>
          <a:p>
            <a:pPr algn="l">
              <a:buFont typeface="Wingdings" pitchFamily="2" charset="2"/>
              <a:buChar char="q"/>
            </a:pPr>
            <a:r>
              <a:rPr lang="en-US" sz="3200" dirty="0" smtClean="0">
                <a:solidFill>
                  <a:schemeClr val="tx1"/>
                </a:solidFill>
                <a:effectLst>
                  <a:outerShdw blurRad="38100" dist="38100" dir="2700000" algn="tl">
                    <a:srgbClr val="000000">
                      <a:alpha val="43137"/>
                    </a:srgbClr>
                  </a:outerShdw>
                </a:effectLst>
              </a:rPr>
              <a:t>A total of 6% of doctors, however, received 25 or more complaints over a 6-year period </a:t>
            </a:r>
          </a:p>
          <a:p>
            <a:pPr algn="l">
              <a:buFont typeface="Wingdings" pitchFamily="2" charset="2"/>
              <a:buChar char="q"/>
            </a:pPr>
            <a:r>
              <a:rPr lang="en-US" sz="3200" dirty="0" smtClean="0">
                <a:solidFill>
                  <a:schemeClr val="tx1"/>
                </a:solidFill>
                <a:effectLst>
                  <a:outerShdw blurRad="38100" dist="38100" dir="2700000" algn="tl">
                    <a:srgbClr val="000000">
                      <a:alpha val="43137"/>
                    </a:srgbClr>
                  </a:outerShdw>
                </a:effectLst>
              </a:rPr>
              <a:t>Nurse surveys suggest that 4–5% of physicians display such behavior</a:t>
            </a:r>
          </a:p>
          <a:p>
            <a:pPr algn="l"/>
            <a:r>
              <a:rPr lang="en-US" sz="3200" dirty="0" smtClean="0">
                <a:solidFill>
                  <a:schemeClr val="tx1"/>
                </a:solidFill>
                <a:effectLst>
                  <a:outerShdw blurRad="38100" dist="38100" dir="2700000" algn="tl">
                    <a:srgbClr val="000000">
                      <a:alpha val="43137"/>
                    </a:srgbClr>
                  </a:outerShdw>
                </a:effectLst>
              </a:rPr>
              <a:t>(Diaz &amp; </a:t>
            </a:r>
            <a:r>
              <a:rPr lang="en-US" sz="3200" dirty="0" err="1" smtClean="0">
                <a:solidFill>
                  <a:schemeClr val="tx1"/>
                </a:solidFill>
                <a:effectLst>
                  <a:outerShdw blurRad="38100" dist="38100" dir="2700000" algn="tl">
                    <a:srgbClr val="000000">
                      <a:alpha val="43137"/>
                    </a:srgbClr>
                  </a:outerShdw>
                </a:effectLst>
              </a:rPr>
              <a:t>McMillin</a:t>
            </a:r>
            <a:r>
              <a:rPr lang="en-US" sz="3200" dirty="0" smtClean="0">
                <a:solidFill>
                  <a:schemeClr val="tx1"/>
                </a:solidFill>
                <a:effectLst>
                  <a:outerShdw blurRad="38100" dist="38100" dir="2700000" algn="tl">
                    <a:srgbClr val="000000">
                      <a:alpha val="43137"/>
                    </a:srgbClr>
                  </a:outerShdw>
                </a:effectLst>
              </a:rPr>
              <a:t> 1991; Rosenstein and </a:t>
            </a:r>
            <a:r>
              <a:rPr lang="en-US" sz="3200" dirty="0" err="1" smtClean="0">
                <a:solidFill>
                  <a:schemeClr val="tx1"/>
                </a:solidFill>
                <a:effectLst>
                  <a:outerShdw blurRad="38100" dist="38100" dir="2700000" algn="tl">
                    <a:srgbClr val="000000">
                      <a:alpha val="43137"/>
                    </a:srgbClr>
                  </a:outerShdw>
                </a:effectLst>
              </a:rPr>
              <a:t>O’Daniel</a:t>
            </a:r>
            <a:r>
              <a:rPr lang="en-US" sz="3200" dirty="0" smtClean="0">
                <a:solidFill>
                  <a:schemeClr val="tx1"/>
                </a:solidFill>
                <a:effectLst>
                  <a:outerShdw blurRad="38100" dist="38100" dir="2700000" algn="tl">
                    <a:srgbClr val="000000">
                      <a:alpha val="43137"/>
                    </a:srgbClr>
                  </a:outerShdw>
                </a:effectLst>
              </a:rPr>
              <a:t> 2005a)</a:t>
            </a:r>
            <a:endParaRPr lang="en-US" sz="3200" dirty="0">
              <a:solidFill>
                <a:schemeClr val="tx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143000"/>
            <a:ext cx="8610600" cy="5715000"/>
          </a:xfrm>
        </p:spPr>
        <p:txBody>
          <a:bodyPr>
            <a:noAutofit/>
          </a:bodyPr>
          <a:lstStyle/>
          <a:p>
            <a:pPr algn="l"/>
            <a:r>
              <a:rPr lang="en-US" sz="4800" dirty="0" smtClean="0">
                <a:solidFill>
                  <a:srgbClr val="FFFF00"/>
                </a:solidFill>
                <a:effectLst>
                  <a:outerShdw blurRad="38100" dist="38100" dir="2700000" algn="tl">
                    <a:srgbClr val="000000">
                      <a:alpha val="43137"/>
                    </a:srgbClr>
                  </a:outerShdw>
                </a:effectLst>
              </a:rPr>
              <a:t>The </a:t>
            </a:r>
            <a:r>
              <a:rPr lang="en-US" sz="4800" u="sng" dirty="0" smtClean="0">
                <a:effectLst>
                  <a:outerShdw blurRad="38100" dist="38100" dir="2700000" algn="tl">
                    <a:srgbClr val="000000">
                      <a:alpha val="43137"/>
                    </a:srgbClr>
                  </a:outerShdw>
                </a:effectLst>
              </a:rPr>
              <a:t>eyes</a:t>
            </a:r>
            <a:r>
              <a:rPr lang="en-US" sz="4800" dirty="0" smtClean="0">
                <a:solidFill>
                  <a:srgbClr val="FFFF00"/>
                </a:solidFill>
                <a:effectLst>
                  <a:outerShdw blurRad="38100" dist="38100" dir="2700000" algn="tl">
                    <a:srgbClr val="000000">
                      <a:alpha val="43137"/>
                    </a:srgbClr>
                  </a:outerShdw>
                </a:effectLst>
              </a:rPr>
              <a:t> and </a:t>
            </a:r>
            <a:r>
              <a:rPr lang="en-US" sz="4800" u="sng" dirty="0" smtClean="0">
                <a:effectLst>
                  <a:outerShdw blurRad="38100" dist="38100" dir="2700000" algn="tl">
                    <a:srgbClr val="000000">
                      <a:alpha val="43137"/>
                    </a:srgbClr>
                  </a:outerShdw>
                </a:effectLst>
              </a:rPr>
              <a:t>ears</a:t>
            </a:r>
            <a:r>
              <a:rPr lang="en-US" sz="4800" dirty="0" smtClean="0">
                <a:solidFill>
                  <a:srgbClr val="FFFF00"/>
                </a:solidFill>
                <a:effectLst>
                  <a:outerShdw blurRad="38100" dist="38100" dir="2700000" algn="tl">
                    <a:srgbClr val="000000">
                      <a:alpha val="43137"/>
                    </a:srgbClr>
                  </a:outerShdw>
                </a:effectLst>
              </a:rPr>
              <a:t> of </a:t>
            </a:r>
            <a:r>
              <a:rPr lang="en-US" sz="4800" u="sng" dirty="0" smtClean="0">
                <a:effectLst>
                  <a:outerShdw blurRad="38100" dist="38100" dir="2700000" algn="tl">
                    <a:srgbClr val="000000">
                      <a:alpha val="43137"/>
                    </a:srgbClr>
                  </a:outerShdw>
                </a:effectLst>
              </a:rPr>
              <a:t>patients</a:t>
            </a:r>
            <a:r>
              <a:rPr lang="en-US" sz="4800" dirty="0" smtClean="0">
                <a:solidFill>
                  <a:srgbClr val="FFFF00"/>
                </a:solidFill>
                <a:effectLst>
                  <a:outerShdw blurRad="38100" dist="38100" dir="2700000" algn="tl">
                    <a:srgbClr val="000000">
                      <a:alpha val="43137"/>
                    </a:srgbClr>
                  </a:outerShdw>
                </a:effectLst>
              </a:rPr>
              <a:t>, </a:t>
            </a:r>
            <a:r>
              <a:rPr lang="en-US" sz="4800" u="sng" dirty="0" smtClean="0">
                <a:effectLst>
                  <a:outerShdw blurRad="38100" dist="38100" dir="2700000" algn="tl">
                    <a:srgbClr val="000000">
                      <a:alpha val="43137"/>
                    </a:srgbClr>
                  </a:outerShdw>
                </a:effectLst>
              </a:rPr>
              <a:t>visitors</a:t>
            </a:r>
            <a:r>
              <a:rPr lang="en-US" sz="4800" dirty="0" smtClean="0">
                <a:solidFill>
                  <a:srgbClr val="FFFF00"/>
                </a:solidFill>
                <a:effectLst>
                  <a:outerShdw blurRad="38100" dist="38100" dir="2700000" algn="tl">
                    <a:srgbClr val="000000">
                      <a:alpha val="43137"/>
                    </a:srgbClr>
                  </a:outerShdw>
                </a:effectLst>
              </a:rPr>
              <a:t> and </a:t>
            </a:r>
            <a:r>
              <a:rPr lang="en-US" sz="4800" u="sng" dirty="0" smtClean="0">
                <a:effectLst>
                  <a:outerShdw blurRad="38100" dist="38100" dir="2700000" algn="tl">
                    <a:srgbClr val="000000">
                      <a:alpha val="43137"/>
                    </a:srgbClr>
                  </a:outerShdw>
                </a:effectLst>
              </a:rPr>
              <a:t>healthcare team members</a:t>
            </a:r>
            <a:r>
              <a:rPr lang="en-US" sz="4800" dirty="0" smtClean="0">
                <a:solidFill>
                  <a:srgbClr val="FFFF00"/>
                </a:solidFill>
                <a:effectLst>
                  <a:outerShdw blurRad="38100" dist="38100" dir="2700000" algn="tl">
                    <a:srgbClr val="000000">
                      <a:alpha val="43137"/>
                    </a:srgbClr>
                  </a:outerShdw>
                </a:effectLst>
              </a:rPr>
              <a:t> are considered to be the </a:t>
            </a:r>
            <a:r>
              <a:rPr lang="en-US" sz="4800" u="sng" dirty="0" smtClean="0">
                <a:effectLst>
                  <a:outerShdw blurRad="38100" dist="38100" dir="2700000" algn="tl">
                    <a:srgbClr val="000000">
                      <a:alpha val="43137"/>
                    </a:srgbClr>
                  </a:outerShdw>
                </a:effectLst>
              </a:rPr>
              <a:t>most effective surveillance tools</a:t>
            </a:r>
            <a:r>
              <a:rPr lang="en-US" sz="4800" dirty="0" smtClean="0">
                <a:solidFill>
                  <a:srgbClr val="FFFF00"/>
                </a:solidFill>
                <a:effectLst>
                  <a:outerShdw blurRad="38100" dist="38100" dir="2700000" algn="tl">
                    <a:srgbClr val="000000">
                      <a:alpha val="43137"/>
                    </a:srgbClr>
                  </a:outerShdw>
                </a:effectLst>
              </a:rPr>
              <a:t> for detecting unprofessional behavior.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endParaRPr lang="en-US"/>
          </a:p>
        </p:txBody>
      </p:sp>
      <p:sp>
        <p:nvSpPr>
          <p:cNvPr id="6" name="Subtitle 5"/>
          <p:cNvSpPr>
            <a:spLocks noGrp="1"/>
          </p:cNvSpPr>
          <p:nvPr>
            <p:ph type="subTitle" idx="1"/>
          </p:nvPr>
        </p:nvSpPr>
        <p:spPr/>
        <p:txBody>
          <a:bodyPr/>
          <a:lstStyle/>
          <a:p>
            <a:endParaRPr lang="en-US"/>
          </a:p>
        </p:txBody>
      </p:sp>
      <p:graphicFrame>
        <p:nvGraphicFramePr>
          <p:cNvPr id="4" name="Content Placeholder 3"/>
          <p:cNvGraphicFramePr>
            <a:graphicFrameLocks noGrp="1"/>
          </p:cNvGraphicFramePr>
          <p:nvPr>
            <p:ph idx="4294967295"/>
          </p:nvPr>
        </p:nvGraphicFramePr>
        <p:xfrm>
          <a:off x="0" y="1295400"/>
          <a:ext cx="8229600" cy="5159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1828800" y="0"/>
            <a:ext cx="5638800" cy="1323439"/>
          </a:xfrm>
          <a:prstGeom prst="rect">
            <a:avLst/>
          </a:prstGeom>
        </p:spPr>
        <p:txBody>
          <a:bodyPr wrap="square">
            <a:spAutoFit/>
          </a:bodyPr>
          <a:lstStyle/>
          <a:p>
            <a:r>
              <a:rPr lang="en-US" sz="4000" b="1" dirty="0" smtClean="0">
                <a:latin typeface="Arial" pitchFamily="34" charset="0"/>
                <a:cs typeface="Arial" pitchFamily="34" charset="0"/>
              </a:rPr>
              <a:t>How should we deal with such behavior?</a:t>
            </a:r>
            <a:endParaRPr lang="en-US" sz="4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52400" y="1828800"/>
            <a:ext cx="8991600" cy="5029200"/>
          </a:xfrm>
        </p:spPr>
        <p:txBody>
          <a:bodyPr>
            <a:noAutofit/>
          </a:bodyPr>
          <a:lstStyle/>
          <a:p>
            <a:pPr lvl="0" algn="l">
              <a:lnSpc>
                <a:spcPct val="150000"/>
              </a:lnSpc>
              <a:buClr>
                <a:srgbClr val="FFFF00"/>
              </a:buClr>
              <a:buFont typeface="Wingdings" pitchFamily="2" charset="2"/>
              <a:buChar char="Ø"/>
            </a:pPr>
            <a:r>
              <a:rPr lang="en-US" sz="3200" dirty="0" smtClean="0">
                <a:effectLst>
                  <a:outerShdw blurRad="38100" dist="38100" dir="2700000" algn="tl">
                    <a:srgbClr val="000000">
                      <a:alpha val="43137"/>
                    </a:srgbClr>
                  </a:outerShdw>
                </a:effectLst>
                <a:latin typeface="Arial" pitchFamily="34" charset="0"/>
                <a:cs typeface="Arial" pitchFamily="34" charset="0"/>
              </a:rPr>
              <a:t>Define unprofessional behavior</a:t>
            </a:r>
          </a:p>
          <a:p>
            <a:pPr lvl="0" algn="l">
              <a:lnSpc>
                <a:spcPct val="150000"/>
              </a:lnSpc>
              <a:buClr>
                <a:srgbClr val="FFFF00"/>
              </a:buClr>
              <a:buFont typeface="Wingdings" pitchFamily="2" charset="2"/>
              <a:buChar char="Ø"/>
            </a:pPr>
            <a:r>
              <a:rPr lang="en-US" sz="3200" dirty="0" smtClean="0">
                <a:effectLst>
                  <a:outerShdw blurRad="38100" dist="38100" dir="2700000" algn="tl">
                    <a:srgbClr val="000000">
                      <a:alpha val="43137"/>
                    </a:srgbClr>
                  </a:outerShdw>
                </a:effectLst>
                <a:latin typeface="Arial" pitchFamily="34" charset="0"/>
                <a:cs typeface="Arial" pitchFamily="34" charset="0"/>
              </a:rPr>
              <a:t>Identify various elements of human nature that contribute to unprofessionalism </a:t>
            </a:r>
          </a:p>
          <a:p>
            <a:pPr lvl="0" algn="l">
              <a:lnSpc>
                <a:spcPct val="150000"/>
              </a:lnSpc>
              <a:buClr>
                <a:srgbClr val="FFFF00"/>
              </a:buClr>
              <a:buFont typeface="Wingdings" pitchFamily="2" charset="2"/>
              <a:buChar char="Ø"/>
            </a:pPr>
            <a:r>
              <a:rPr lang="en-US" sz="3200" dirty="0" smtClean="0">
                <a:effectLst>
                  <a:outerShdw blurRad="38100" dist="38100" dir="2700000" algn="tl">
                    <a:srgbClr val="000000">
                      <a:alpha val="43137"/>
                    </a:srgbClr>
                  </a:outerShdw>
                </a:effectLst>
                <a:latin typeface="Arial" pitchFamily="34" charset="0"/>
                <a:cs typeface="Arial" pitchFamily="34" charset="0"/>
              </a:rPr>
              <a:t>Provide examples of such behaviors </a:t>
            </a:r>
          </a:p>
          <a:p>
            <a:pPr lvl="0" algn="l">
              <a:lnSpc>
                <a:spcPct val="150000"/>
              </a:lnSpc>
              <a:buClr>
                <a:srgbClr val="FFFF00"/>
              </a:buClr>
              <a:buFont typeface="Wingdings" pitchFamily="2" charset="2"/>
              <a:buChar char="Ø"/>
            </a:pPr>
            <a:r>
              <a:rPr lang="en-US" sz="3200" dirty="0" smtClean="0">
                <a:effectLst>
                  <a:outerShdw blurRad="38100" dist="38100" dir="2700000" algn="tl">
                    <a:srgbClr val="000000">
                      <a:alpha val="43137"/>
                    </a:srgbClr>
                  </a:outerShdw>
                </a:effectLst>
                <a:latin typeface="Arial" pitchFamily="34" charset="0"/>
                <a:cs typeface="Arial" pitchFamily="34" charset="0"/>
              </a:rPr>
              <a:t>Know how to avoid unprofessional </a:t>
            </a:r>
            <a:r>
              <a:rPr lang="en-US" sz="3600" dirty="0" smtClean="0">
                <a:effectLst>
                  <a:outerShdw blurRad="38100" dist="38100" dir="2700000" algn="tl">
                    <a:srgbClr val="000000">
                      <a:alpha val="43137"/>
                    </a:srgbClr>
                  </a:outerShdw>
                </a:effectLst>
                <a:latin typeface="Arial" pitchFamily="34" charset="0"/>
                <a:cs typeface="Arial" pitchFamily="34" charset="0"/>
              </a:rPr>
              <a:t>behaviors.</a:t>
            </a:r>
          </a:p>
          <a:p>
            <a:pPr algn="l"/>
            <a:endParaRPr lang="en-US" sz="2800" dirty="0" smtClean="0">
              <a:latin typeface="Arial" pitchFamily="34" charset="0"/>
              <a:cs typeface="Arial" pitchFamily="34" charset="0"/>
            </a:endParaRPr>
          </a:p>
          <a:p>
            <a:pPr algn="l"/>
            <a:endParaRPr lang="en-US" sz="2800" dirty="0" smtClean="0">
              <a:latin typeface="Arial" pitchFamily="34" charset="0"/>
              <a:cs typeface="Arial" pitchFamily="34" charset="0"/>
            </a:endParaRPr>
          </a:p>
          <a:p>
            <a:pPr algn="l"/>
            <a:endParaRPr lang="en-US" sz="2800" dirty="0" smtClean="0">
              <a:latin typeface="Arial" pitchFamily="34" charset="0"/>
              <a:cs typeface="Arial" pitchFamily="34" charset="0"/>
            </a:endParaRPr>
          </a:p>
          <a:p>
            <a:pPr algn="l"/>
            <a:endParaRPr lang="en-US" dirty="0">
              <a:latin typeface="Arial" pitchFamily="34" charset="0"/>
              <a:cs typeface="Arial" pitchFamily="34" charset="0"/>
            </a:endParaRPr>
          </a:p>
        </p:txBody>
      </p:sp>
      <p:sp>
        <p:nvSpPr>
          <p:cNvPr id="4" name="Rectangle 3"/>
          <p:cNvSpPr/>
          <p:nvPr/>
        </p:nvSpPr>
        <p:spPr>
          <a:xfrm>
            <a:off x="228600" y="228600"/>
            <a:ext cx="8915400" cy="1815882"/>
          </a:xfrm>
          <a:prstGeom prst="rect">
            <a:avLst/>
          </a:prstGeom>
        </p:spPr>
        <p:txBody>
          <a:bodyPr wrap="square">
            <a:spAutoFit/>
          </a:bodyPr>
          <a:lstStyle/>
          <a:p>
            <a:pPr algn="ctr"/>
            <a:r>
              <a:rPr lang="en-US" sz="4000" b="1"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OBJECTIVES</a:t>
            </a:r>
            <a:r>
              <a:rPr lang="en-US" sz="2000" dirty="0" smtClean="0">
                <a:solidFill>
                  <a:srgbClr val="FFC000"/>
                </a:solidFill>
                <a:latin typeface="Arial" pitchFamily="34" charset="0"/>
                <a:cs typeface="Arial" pitchFamily="34" charset="0"/>
              </a:rPr>
              <a:t/>
            </a:r>
            <a:br>
              <a:rPr lang="en-US" sz="2000" dirty="0" smtClean="0">
                <a:solidFill>
                  <a:srgbClr val="FFC000"/>
                </a:solidFill>
                <a:latin typeface="Arial" pitchFamily="34" charset="0"/>
                <a:cs typeface="Arial" pitchFamily="34" charset="0"/>
              </a:rPr>
            </a:br>
            <a:r>
              <a:rPr lang="en-US" sz="2800" i="1"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3600" b="1" i="1" dirty="0" smtClean="0">
                <a:solidFill>
                  <a:srgbClr val="FFC000"/>
                </a:solidFill>
                <a:latin typeface="Arial" pitchFamily="34" charset="0"/>
                <a:cs typeface="Arial" pitchFamily="34" charset="0"/>
              </a:rPr>
              <a:t>By the end of this  lecture You should be able to;</a:t>
            </a:r>
            <a:endParaRPr lang="en-US" sz="3600" b="1" i="1" dirty="0">
              <a:solidFill>
                <a:srgbClr val="FFC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0"/>
            <a:ext cx="8839200" cy="762000"/>
          </a:xfrm>
        </p:spPr>
        <p:txBody>
          <a:bodyPr>
            <a:normAutofit fontScale="90000"/>
          </a:bodyPr>
          <a:lstStyle/>
          <a:p>
            <a:pPr algn="ctr"/>
            <a:r>
              <a:rPr lang="en-US" dirty="0" smtClean="0">
                <a:solidFill>
                  <a:srgbClr val="FFC000"/>
                </a:solidFill>
              </a:rPr>
              <a:t>Disruptive behavior pyramid</a:t>
            </a:r>
            <a:endParaRPr lang="en-US" dirty="0">
              <a:solidFill>
                <a:srgbClr val="FFC000"/>
              </a:solidFill>
            </a:endParaRPr>
          </a:p>
        </p:txBody>
      </p:sp>
      <p:graphicFrame>
        <p:nvGraphicFramePr>
          <p:cNvPr id="6" name="Diagram 5"/>
          <p:cNvGraphicFramePr/>
          <p:nvPr/>
        </p:nvGraphicFramePr>
        <p:xfrm>
          <a:off x="251520" y="1397000"/>
          <a:ext cx="8640960" cy="4984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3"/>
          <p:cNvGraphicFramePr>
            <a:graphicFrameLocks/>
          </p:cNvGraphicFramePr>
          <p:nvPr/>
        </p:nvGraphicFramePr>
        <p:xfrm>
          <a:off x="0" y="1600200"/>
          <a:ext cx="9144000" cy="4854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0" y="304800"/>
            <a:ext cx="9144000" cy="1323439"/>
          </a:xfrm>
          <a:prstGeom prst="rect">
            <a:avLst/>
          </a:prstGeom>
        </p:spPr>
        <p:txBody>
          <a:bodyPr wrap="square">
            <a:spAutoFit/>
          </a:bodyPr>
          <a:lstStyle/>
          <a:p>
            <a:pPr algn="ctr"/>
            <a:r>
              <a:rPr lang="en-US" sz="40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What does formalizing a response need?</a:t>
            </a:r>
            <a:endParaRPr lang="en-US" sz="4000" dirty="0">
              <a:solidFill>
                <a:srgbClr val="FFC00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0"/>
            <a:ext cx="8686800" cy="3539430"/>
          </a:xfrm>
          <a:prstGeom prst="rect">
            <a:avLst/>
          </a:prstGeom>
        </p:spPr>
        <p:txBody>
          <a:bodyPr wrap="square">
            <a:spAutoFit/>
          </a:bodyPr>
          <a:lstStyle/>
          <a:p>
            <a:r>
              <a:rPr lang="ar-SA" sz="3200" b="1" dirty="0" smtClean="0">
                <a:solidFill>
                  <a:srgbClr val="FFFF00"/>
                </a:solidFill>
                <a:effectLst>
                  <a:outerShdw blurRad="38100" dist="38100" dir="2700000" algn="tl">
                    <a:srgbClr val="000000">
                      <a:alpha val="43137"/>
                    </a:srgbClr>
                  </a:outerShdw>
                </a:effectLst>
              </a:rPr>
              <a:t>عن أبي تميم بن أوس رضي الله عنه ، أن النبي صلى الله عليه وسلم قال : ( الدين النصيحة ، قلنا : لمن يا رسول الله ؟</a:t>
            </a:r>
          </a:p>
          <a:p>
            <a:r>
              <a:rPr lang="ar-SA" sz="3200" b="1" dirty="0" smtClean="0">
                <a:solidFill>
                  <a:srgbClr val="FFFF00"/>
                </a:solidFill>
                <a:effectLst>
                  <a:outerShdw blurRad="38100" dist="38100" dir="2700000" algn="tl">
                    <a:srgbClr val="000000">
                      <a:alpha val="43137"/>
                    </a:srgbClr>
                  </a:outerShdw>
                </a:effectLst>
              </a:rPr>
              <a:t>قال : (الله ، ولكتابه ، ولرسوله ، ولأئمة المسلمين وعامتهم 			رواهالبخاري ومسلم</a:t>
            </a:r>
          </a:p>
          <a:p>
            <a:r>
              <a:rPr lang="ar-SA" sz="3200" dirty="0" smtClean="0"/>
              <a:t> </a:t>
            </a:r>
          </a:p>
          <a:p>
            <a:endParaRPr lang="ar-SA" sz="3200" dirty="0" smtClean="0"/>
          </a:p>
          <a:p>
            <a:endParaRPr lang="ar-SA" sz="3200" dirty="0"/>
          </a:p>
        </p:txBody>
      </p:sp>
      <p:sp>
        <p:nvSpPr>
          <p:cNvPr id="5" name="Rectangle 4"/>
          <p:cNvSpPr/>
          <p:nvPr/>
        </p:nvSpPr>
        <p:spPr>
          <a:xfrm>
            <a:off x="0" y="3995678"/>
            <a:ext cx="9144000" cy="3046988"/>
          </a:xfrm>
          <a:prstGeom prst="rect">
            <a:avLst/>
          </a:prstGeom>
        </p:spPr>
        <p:txBody>
          <a:bodyPr wrap="square">
            <a:spAutoFit/>
          </a:bodyPr>
          <a:lstStyle/>
          <a:p>
            <a:r>
              <a:rPr lang="en-US" sz="2400" dirty="0" smtClean="0"/>
              <a:t>Abu </a:t>
            </a:r>
            <a:r>
              <a:rPr lang="en-US" sz="2400" dirty="0" err="1" smtClean="0"/>
              <a:t>Tameem</a:t>
            </a:r>
            <a:r>
              <a:rPr lang="en-US" sz="2400" dirty="0" smtClean="0"/>
              <a:t> </a:t>
            </a:r>
            <a:r>
              <a:rPr lang="en-US" sz="2400" dirty="0" err="1" smtClean="0"/>
              <a:t>ibn</a:t>
            </a:r>
            <a:r>
              <a:rPr lang="en-US" sz="2400" dirty="0" smtClean="0"/>
              <a:t> </a:t>
            </a:r>
            <a:r>
              <a:rPr lang="en-US" sz="2400" dirty="0" err="1" smtClean="0"/>
              <a:t>Aws</a:t>
            </a:r>
            <a:r>
              <a:rPr lang="en-US" sz="2400" dirty="0" smtClean="0"/>
              <a:t> may Allah be pleased with him, that the Prophet peace be upon him said:</a:t>
            </a:r>
            <a:br>
              <a:rPr lang="en-US" sz="2400" dirty="0" smtClean="0"/>
            </a:br>
            <a:r>
              <a:rPr lang="en-US" sz="2400" dirty="0" smtClean="0"/>
              <a:t/>
            </a:r>
            <a:br>
              <a:rPr lang="en-US" sz="2400" dirty="0" smtClean="0"/>
            </a:br>
            <a:r>
              <a:rPr lang="en-US" sz="2400" dirty="0" smtClean="0"/>
              <a:t>(Debt advice, we say: To whom, O Messenger of God? Said: (Allah and His Book, His Messenger, the leaders of the Muslims and their common folk</a:t>
            </a:r>
            <a:br>
              <a:rPr lang="en-US" sz="2400" dirty="0" smtClean="0"/>
            </a:br>
            <a:r>
              <a:rPr lang="en-US" sz="2400" dirty="0" smtClean="0"/>
              <a:t/>
            </a:r>
            <a:br>
              <a:rPr lang="en-US" sz="2400" dirty="0" smtClean="0"/>
            </a:br>
            <a:r>
              <a:rPr lang="en-US" sz="2400" dirty="0" err="1" smtClean="0"/>
              <a:t>Ruahalboukhara</a:t>
            </a:r>
            <a:r>
              <a:rPr lang="en-US" sz="2400" dirty="0" smtClean="0"/>
              <a:t> and Muslim</a:t>
            </a:r>
            <a:endParaRPr lang="en-US" sz="2400" dirty="0"/>
          </a:p>
        </p:txBody>
      </p:sp>
      <p:sp>
        <p:nvSpPr>
          <p:cNvPr id="8" name="Title 7"/>
          <p:cNvSpPr>
            <a:spLocks noGrp="1"/>
          </p:cNvSpPr>
          <p:nvPr>
            <p:ph type="ctrTitle"/>
          </p:nvPr>
        </p:nvSpPr>
        <p:spPr>
          <a:xfrm>
            <a:off x="0" y="685800"/>
            <a:ext cx="9144000" cy="2514600"/>
          </a:xfrm>
        </p:spPr>
        <p:txBody>
          <a:bodyPr/>
          <a:lstStyle/>
          <a:p>
            <a:endParaRPr lang="en-US" dirty="0"/>
          </a:p>
        </p:txBody>
      </p:sp>
      <p:sp>
        <p:nvSpPr>
          <p:cNvPr id="9" name="Subtitle 8"/>
          <p:cNvSpPr>
            <a:spLocks noGrp="1"/>
          </p:cNvSpPr>
          <p:nvPr>
            <p:ph type="subTitle" idx="1"/>
          </p:nvPr>
        </p:nvSpPr>
        <p:spPr>
          <a:xfrm>
            <a:off x="0" y="3124200"/>
            <a:ext cx="9144000" cy="3886200"/>
          </a:xfrm>
        </p:spPr>
        <p:txBody>
          <a:bodyPr/>
          <a:lstStyle/>
          <a:p>
            <a:pPr algn="l"/>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609600"/>
          </a:xfrm>
          <a:ln w="34925">
            <a:solidFill>
              <a:srgbClr val="FFFFFF"/>
            </a:solidFill>
          </a:ln>
          <a:effectLst>
            <a:glow rad="228600">
              <a:schemeClr val="accent5">
                <a:satMod val="175000"/>
                <a:alpha val="40000"/>
              </a:schemeClr>
            </a:glow>
            <a:outerShdw blurRad="317500" dir="2700000" algn="ctr">
              <a:srgbClr val="000000">
                <a:alpha val="43000"/>
              </a:srgbClr>
            </a:outerShdw>
            <a:reflection blurRad="6350" stA="50000" endA="300" endPos="55500" dist="50800" dir="5400000" sy="-100000" algn="bl" rotWithShape="0"/>
          </a:effectLst>
          <a:scene3d>
            <a:camera prst="perspectiveAbove"/>
            <a:lightRig rig="threePt" dir="t">
              <a:rot lat="0" lon="0" rev="0"/>
            </a:lightRig>
          </a:scene3d>
          <a:sp3d extrusionH="38100" prstMaterial="clear">
            <a:bevelT w="260350" h="50800" prst="softRound"/>
            <a:bevelB prst="softRound"/>
          </a:sp3d>
        </p:spPr>
        <p:txBody>
          <a:bodyPr>
            <a:scene3d>
              <a:camera prst="orthographicFront"/>
              <a:lightRig rig="freezing" dir="t">
                <a:rot lat="0" lon="0" rev="5640000"/>
              </a:lightRig>
            </a:scene3d>
            <a:sp3d prstMaterial="flat">
              <a:bevelT w="38100" h="38100"/>
            </a:sp3d>
          </a:bodyPr>
          <a:lstStyle/>
          <a:p>
            <a:pPr algn="ctr"/>
            <a:r>
              <a:rPr lang="en-US" sz="4800" dirty="0" smtClean="0"/>
              <a:t>Summary</a:t>
            </a:r>
            <a:endParaRPr lang="en-US" sz="4800" dirty="0"/>
          </a:p>
        </p:txBody>
      </p:sp>
      <p:sp>
        <p:nvSpPr>
          <p:cNvPr id="3" name="Text Placeholder 2"/>
          <p:cNvSpPr>
            <a:spLocks noGrp="1"/>
          </p:cNvSpPr>
          <p:nvPr>
            <p:ph type="body" idx="1"/>
          </p:nvPr>
        </p:nvSpPr>
        <p:spPr>
          <a:xfrm>
            <a:off x="228600" y="1219200"/>
            <a:ext cx="8915400" cy="5638800"/>
          </a:xfrm>
        </p:spPr>
        <p:txBody>
          <a:bodyPr>
            <a:noAutofit/>
          </a:bodyPr>
          <a:lstStyle/>
          <a:p>
            <a:pPr>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latin typeface="+mj-lt"/>
              </a:rPr>
              <a:t>Not pertaining to the characteristic of a profession. </a:t>
            </a:r>
          </a:p>
          <a:p>
            <a:pPr>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latin typeface="+mj-lt"/>
              </a:rPr>
              <a:t>Unprofessional behavior fall into five categories:</a:t>
            </a:r>
          </a:p>
          <a:p>
            <a:pPr lvl="1">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latin typeface="+mj-lt"/>
              </a:rPr>
              <a:t> Illegal or criminal acts</a:t>
            </a:r>
          </a:p>
          <a:p>
            <a:pPr lvl="1">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latin typeface="+mj-lt"/>
              </a:rPr>
              <a:t> Immoral acts</a:t>
            </a:r>
          </a:p>
          <a:p>
            <a:pPr lvl="1">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latin typeface="+mj-lt"/>
              </a:rPr>
              <a:t>Business related acts</a:t>
            </a:r>
          </a:p>
          <a:p>
            <a:pPr lvl="1">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latin typeface="+mj-lt"/>
              </a:rPr>
              <a:t>Acts that violate acceptable medical practices</a:t>
            </a:r>
          </a:p>
          <a:p>
            <a:pPr lvl="1">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latin typeface="+mj-lt"/>
              </a:rPr>
              <a:t>Plagiarism</a:t>
            </a:r>
          </a:p>
          <a:p>
            <a:pPr marL="54864" lvl="2" indent="0">
              <a:buSzPct val="80000"/>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latin typeface="+mj-lt"/>
              </a:rPr>
              <a:t>Do not have to wait until patient dies to determine that medical care suffered.</a:t>
            </a:r>
          </a:p>
          <a:p>
            <a:endParaRPr lang="en-US" b="1"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762000"/>
          </a:xfrm>
        </p:spPr>
        <p:txBody>
          <a:bodyPr/>
          <a:lstStyle/>
          <a:p>
            <a:r>
              <a:rPr lang="en-US" dirty="0" smtClean="0"/>
              <a:t>FOR YOUR READING </a:t>
            </a:r>
            <a:endParaRPr lang="en-US" dirty="0"/>
          </a:p>
        </p:txBody>
      </p:sp>
      <p:sp>
        <p:nvSpPr>
          <p:cNvPr id="3" name="Text Placeholder 2"/>
          <p:cNvSpPr>
            <a:spLocks noGrp="1"/>
          </p:cNvSpPr>
          <p:nvPr>
            <p:ph type="body" idx="1"/>
          </p:nvPr>
        </p:nvSpPr>
        <p:spPr>
          <a:xfrm>
            <a:off x="304800" y="1524000"/>
            <a:ext cx="8613648" cy="4876800"/>
          </a:xfrm>
        </p:spPr>
        <p:txBody>
          <a:bodyPr>
            <a:normAutofit fontScale="92500" lnSpcReduction="10000"/>
          </a:bodyPr>
          <a:lstStyle/>
          <a:p>
            <a:r>
              <a:rPr lang="en-US" sz="2600" b="1" dirty="0" smtClean="0">
                <a:solidFill>
                  <a:srgbClr val="FFFF00"/>
                </a:solidFill>
                <a:effectLst>
                  <a:outerShdw blurRad="38100" dist="38100" dir="2700000" algn="tl">
                    <a:srgbClr val="000000">
                      <a:alpha val="43137"/>
                    </a:srgbClr>
                  </a:outerShdw>
                </a:effectLst>
              </a:rPr>
              <a:t>Unprofessional Behavior among Medical Students</a:t>
            </a:r>
          </a:p>
          <a:p>
            <a:r>
              <a:rPr lang="en-US" b="1" dirty="0" smtClean="0">
                <a:solidFill>
                  <a:srgbClr val="FFFF00"/>
                </a:solidFill>
                <a:effectLst>
                  <a:outerShdw blurRad="38100" dist="38100" dir="2700000" algn="tl">
                    <a:srgbClr val="000000">
                      <a:alpha val="43137"/>
                    </a:srgbClr>
                  </a:outerShdw>
                </a:effectLst>
                <a:hlinkClick r:id="rId2"/>
              </a:rPr>
              <a:t>http://www.nejm.org/doi/full/10.1056/NEJMc060089</a:t>
            </a:r>
            <a:endParaRPr lang="en-US" b="1" dirty="0" smtClean="0">
              <a:solidFill>
                <a:srgbClr val="FFFF00"/>
              </a:solidFill>
              <a:effectLst>
                <a:outerShdw blurRad="38100" dist="38100" dir="2700000" algn="tl">
                  <a:srgbClr val="000000">
                    <a:alpha val="43137"/>
                  </a:srgbClr>
                </a:outerShdw>
              </a:effectLst>
            </a:endParaRPr>
          </a:p>
          <a:p>
            <a:endParaRPr lang="en-US" b="1" dirty="0" smtClean="0">
              <a:solidFill>
                <a:srgbClr val="FFFF00"/>
              </a:solidFill>
              <a:effectLst>
                <a:outerShdw blurRad="38100" dist="38100" dir="2700000" algn="tl">
                  <a:srgbClr val="000000">
                    <a:alpha val="43137"/>
                  </a:srgbClr>
                </a:outerShdw>
              </a:effectLst>
            </a:endParaRPr>
          </a:p>
          <a:p>
            <a:r>
              <a:rPr lang="en-US" sz="2600" b="1" dirty="0" smtClean="0">
                <a:solidFill>
                  <a:srgbClr val="FFFF00"/>
                </a:solidFill>
                <a:effectLst>
                  <a:outerShdw blurRad="38100" dist="38100" dir="2700000" algn="tl">
                    <a:srgbClr val="000000">
                      <a:alpha val="43137"/>
                    </a:srgbClr>
                  </a:outerShdw>
                </a:effectLst>
              </a:rPr>
              <a:t>Unprofessional physicians </a:t>
            </a:r>
            <a:r>
              <a:rPr lang="en-US" dirty="0" smtClean="0">
                <a:hlinkClick r:id="rId3"/>
              </a:rPr>
              <a:t>http://www.ncbi.nlm.nih.gov/pmc/articles/PMC1237990/pdf/westjmed00257-0121.pdf</a:t>
            </a:r>
            <a:endParaRPr lang="en-US" dirty="0" smtClean="0"/>
          </a:p>
          <a:p>
            <a:endParaRPr lang="en-US" dirty="0" smtClean="0"/>
          </a:p>
          <a:p>
            <a:r>
              <a:rPr lang="en-US" sz="2600" b="1" dirty="0" smtClean="0">
                <a:solidFill>
                  <a:srgbClr val="FFFF00"/>
                </a:solidFill>
                <a:effectLst>
                  <a:outerShdw blurRad="38100" dist="38100" dir="2700000" algn="tl">
                    <a:srgbClr val="000000">
                      <a:alpha val="43137"/>
                    </a:srgbClr>
                  </a:outerShdw>
                </a:effectLst>
              </a:rPr>
              <a:t>Unprofessional or Disruptive Conduct by Physicians</a:t>
            </a:r>
          </a:p>
          <a:p>
            <a:r>
              <a:rPr lang="en-US" b="1" dirty="0" smtClean="0">
                <a:solidFill>
                  <a:srgbClr val="FFFF00"/>
                </a:solidFill>
                <a:effectLst>
                  <a:outerShdw blurRad="38100" dist="38100" dir="2700000" algn="tl">
                    <a:srgbClr val="000000">
                      <a:alpha val="43137"/>
                    </a:srgbClr>
                  </a:outerShdw>
                </a:effectLst>
                <a:hlinkClick r:id="rId4"/>
              </a:rPr>
              <a:t>http://macmedlaw.hubpages.com/hub/Unprofessional-or-Disruptive-Conduct-by-Physicians</a:t>
            </a:r>
            <a:endParaRPr lang="en-US" b="1" dirty="0" smtClean="0">
              <a:solidFill>
                <a:srgbClr val="FFFF00"/>
              </a:solidFill>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r>
              <a:rPr lang="en-US" sz="2600" b="1" dirty="0" smtClean="0">
                <a:effectLst>
                  <a:outerShdw blurRad="38100" dist="38100" dir="2700000" algn="tl">
                    <a:srgbClr val="000000">
                      <a:alpha val="43137"/>
                    </a:srgbClr>
                  </a:outerShdw>
                </a:effectLst>
                <a:hlinkClick r:id="rId5"/>
              </a:rPr>
              <a:t>The </a:t>
            </a:r>
            <a:r>
              <a:rPr lang="en-US" sz="2600" b="1" i="1" dirty="0" smtClean="0">
                <a:effectLst>
                  <a:outerShdw blurRad="38100" dist="38100" dir="2700000" algn="tl">
                    <a:srgbClr val="000000">
                      <a:alpha val="43137"/>
                    </a:srgbClr>
                  </a:outerShdw>
                </a:effectLst>
                <a:hlinkClick r:id="rId5"/>
              </a:rPr>
              <a:t>Unprofessional Student</a:t>
            </a:r>
            <a:r>
              <a:rPr lang="en-US" sz="2600" b="1" dirty="0" smtClean="0">
                <a:effectLst>
                  <a:outerShdw blurRad="38100" dist="38100" dir="2700000" algn="tl">
                    <a:srgbClr val="000000">
                      <a:alpha val="43137"/>
                    </a:srgbClr>
                  </a:outerShdw>
                </a:effectLst>
                <a:hlinkClick r:id="rId5"/>
              </a:rPr>
              <a:t> Objectives Professionalism</a:t>
            </a:r>
            <a:endParaRPr lang="en-US" sz="2600" b="1" dirty="0" smtClean="0">
              <a:effectLst>
                <a:outerShdw blurRad="38100" dist="38100" dir="2700000" algn="tl">
                  <a:srgbClr val="000000">
                    <a:alpha val="43137"/>
                  </a:srgbClr>
                </a:outerShdw>
              </a:effectLst>
            </a:endParaRPr>
          </a:p>
          <a:p>
            <a:r>
              <a:rPr lang="en-US" i="1" dirty="0" smtClean="0">
                <a:solidFill>
                  <a:srgbClr val="FFFF00"/>
                </a:solidFill>
              </a:rPr>
              <a:t>web1.aapa.org/10ACSyllabi/1509</a:t>
            </a:r>
            <a:r>
              <a:rPr lang="en-US" b="1" i="1" dirty="0" smtClean="0">
                <a:solidFill>
                  <a:srgbClr val="FFFF00"/>
                </a:solidFill>
              </a:rPr>
              <a:t>UnprofessionalStudent</a:t>
            </a:r>
            <a:r>
              <a:rPr lang="en-US" i="1" dirty="0" smtClean="0">
                <a:solidFill>
                  <a:srgbClr val="FFFF00"/>
                </a:solidFill>
              </a:rPr>
              <a:t>.pdf</a:t>
            </a:r>
          </a:p>
          <a:p>
            <a:endParaRPr lang="en-US" i="1" dirty="0" smtClean="0">
              <a:solidFill>
                <a:srgbClr val="FFFF00"/>
              </a:solidFill>
            </a:endParaRPr>
          </a:p>
          <a:p>
            <a:endParaRPr lang="en-US" dirty="0" smtClean="0">
              <a:solidFill>
                <a:srgbClr val="FFFF00"/>
              </a:solidFill>
            </a:endParaRPr>
          </a:p>
          <a:p>
            <a:endParaRPr lang="en-US" b="1" dirty="0" smtClean="0">
              <a:solidFill>
                <a:srgbClr val="FFFF00"/>
              </a:solidFill>
              <a:effectLst>
                <a:outerShdw blurRad="38100" dist="38100" dir="2700000" algn="tl">
                  <a:srgbClr val="000000">
                    <a:alpha val="43137"/>
                  </a:srgbClr>
                </a:outerShdw>
              </a:effectLst>
            </a:endParaRPr>
          </a:p>
          <a:p>
            <a:endParaRPr lang="en-US" b="1" dirty="0" smtClean="0">
              <a:solidFill>
                <a:srgbClr val="FFFF00"/>
              </a:solidFill>
              <a:effectLst>
                <a:outerShdw blurRad="38100" dist="38100" dir="2700000" algn="tl">
                  <a:srgbClr val="000000">
                    <a:alpha val="43137"/>
                  </a:srgbClr>
                </a:outerShdw>
              </a:effectLst>
            </a:endParaRPr>
          </a:p>
          <a:p>
            <a:endParaRPr lang="en-US" b="1" dirty="0" smtClean="0">
              <a:solidFill>
                <a:srgbClr val="FFFF00"/>
              </a:solidFill>
              <a:effectLst>
                <a:outerShdw blurRad="38100" dist="38100" dir="2700000" algn="tl">
                  <a:srgbClr val="000000">
                    <a:alpha val="43137"/>
                  </a:srgbClr>
                </a:outerShdw>
              </a:effectLst>
            </a:endParaRPr>
          </a:p>
          <a:p>
            <a:endParaRPr lang="en-US" b="1" dirty="0" smtClean="0">
              <a:solidFill>
                <a:srgbClr val="FFFF00"/>
              </a:solidFill>
              <a:effectLst>
                <a:outerShdw blurRad="38100" dist="38100" dir="2700000" algn="tl">
                  <a:srgbClr val="000000">
                    <a:alpha val="43137"/>
                  </a:srgbClr>
                </a:outerShdw>
              </a:effectLst>
            </a:endParaRPr>
          </a:p>
          <a:p>
            <a:endParaRPr lang="en-US" b="1" dirty="0" smtClean="0">
              <a:solidFill>
                <a:srgbClr val="FFFF00"/>
              </a:solidFill>
              <a:effectLst>
                <a:outerShdw blurRad="38100" dist="38100" dir="2700000" algn="tl">
                  <a:srgbClr val="000000">
                    <a:alpha val="43137"/>
                  </a:srgbClr>
                </a:outerShdw>
              </a:effectLst>
            </a:endParaRP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074152" cy="1828800"/>
          </a:xfrm>
        </p:spPr>
        <p:txBody>
          <a:bodyPr>
            <a:normAutofit fontScale="90000"/>
          </a:bodyPr>
          <a:lstStyle/>
          <a:p>
            <a:pPr algn="ctr"/>
            <a:r>
              <a:rPr lang="en-US" sz="3600" dirty="0" smtClean="0">
                <a:solidFill>
                  <a:schemeClr val="tx1"/>
                </a:solidFill>
              </a:rPr>
              <a:t>TOUGH TIMES </a:t>
            </a:r>
            <a:br>
              <a:rPr lang="en-US" sz="3600" dirty="0" smtClean="0">
                <a:solidFill>
                  <a:schemeClr val="tx1"/>
                </a:solidFill>
              </a:rPr>
            </a:br>
            <a:r>
              <a:rPr lang="en-US" sz="3600" dirty="0" smtClean="0">
                <a:solidFill>
                  <a:schemeClr val="tx1"/>
                </a:solidFill>
              </a:rPr>
              <a:t>DONT LAST </a:t>
            </a:r>
            <a:br>
              <a:rPr lang="en-US" sz="3600" dirty="0" smtClean="0">
                <a:solidFill>
                  <a:schemeClr val="tx1"/>
                </a:solidFill>
              </a:rPr>
            </a:br>
            <a:r>
              <a:rPr lang="en-US" sz="3600" dirty="0" smtClean="0">
                <a:solidFill>
                  <a:schemeClr val="tx1"/>
                </a:solidFill>
              </a:rPr>
              <a:t>TOUGH PEOPLE </a:t>
            </a:r>
            <a:br>
              <a:rPr lang="en-US" sz="3600" dirty="0" smtClean="0">
                <a:solidFill>
                  <a:schemeClr val="tx1"/>
                </a:solidFill>
              </a:rPr>
            </a:br>
            <a:r>
              <a:rPr lang="en-US" sz="3600" dirty="0" smtClean="0">
                <a:solidFill>
                  <a:schemeClr val="tx1"/>
                </a:solidFill>
              </a:rPr>
              <a:t>DO</a:t>
            </a:r>
            <a:endParaRPr lang="en-US" sz="3600" dirty="0">
              <a:solidFill>
                <a:schemeClr val="tx1"/>
              </a:solidFill>
            </a:endParaRPr>
          </a:p>
        </p:txBody>
      </p:sp>
      <p:sp>
        <p:nvSpPr>
          <p:cNvPr id="3" name="Text Placeholder 2"/>
          <p:cNvSpPr>
            <a:spLocks noGrp="1"/>
          </p:cNvSpPr>
          <p:nvPr>
            <p:ph type="body" idx="1"/>
          </p:nvPr>
        </p:nvSpPr>
        <p:spPr/>
        <p:txBody>
          <a:bodyPr/>
          <a:lstStyle/>
          <a:p>
            <a:endParaRPr lang="en-US"/>
          </a:p>
        </p:txBody>
      </p:sp>
      <p:pic>
        <p:nvPicPr>
          <p:cNvPr id="1026" name="Picture 2" descr="C:\Users\Dr. Kamran\Desktop\toughtimesdontlasttoughpeopledo_zpsa706a961.jpg"/>
          <p:cNvPicPr>
            <a:picLocks noChangeAspect="1" noChangeArrowheads="1"/>
          </p:cNvPicPr>
          <p:nvPr/>
        </p:nvPicPr>
        <p:blipFill>
          <a:blip r:embed="rId2" cstate="print"/>
          <a:srcRect/>
          <a:stretch>
            <a:fillRect/>
          </a:stretch>
        </p:blipFill>
        <p:spPr bwMode="auto">
          <a:xfrm>
            <a:off x="0" y="1981200"/>
            <a:ext cx="9144000" cy="4648200"/>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851648" cy="1066800"/>
          </a:xfrm>
        </p:spPr>
        <p:txBody>
          <a:bodyPr>
            <a:normAutofit fontScale="90000"/>
          </a:bodyPr>
          <a:lstStyle/>
          <a:p>
            <a:r>
              <a:rPr lang="en-US" dirty="0" smtClean="0">
                <a:solidFill>
                  <a:srgbClr val="FFFF00"/>
                </a:solidFill>
              </a:rPr>
              <a:t>THANK YOU VERY MUCH </a:t>
            </a:r>
            <a:r>
              <a:rPr lang="en-US" dirty="0" smtClean="0"/>
              <a:t>	</a:t>
            </a:r>
            <a:endParaRPr lang="en-US" dirty="0"/>
          </a:p>
        </p:txBody>
      </p:sp>
      <p:sp>
        <p:nvSpPr>
          <p:cNvPr id="3" name="Content Placeholder 2"/>
          <p:cNvSpPr>
            <a:spLocks noGrp="1"/>
          </p:cNvSpPr>
          <p:nvPr>
            <p:ph type="subTitle" idx="1"/>
          </p:nvPr>
        </p:nvSpPr>
        <p:spPr/>
        <p:txBody>
          <a:bodyPr>
            <a:normAutofit fontScale="40000" lnSpcReduction="20000"/>
          </a:bodyPr>
          <a:lstStyle/>
          <a:p>
            <a:endParaRPr lang="en-US" dirty="0" smtClean="0"/>
          </a:p>
          <a:p>
            <a:r>
              <a:rPr lang="en-US" dirty="0" smtClean="0"/>
              <a:t>                                </a:t>
            </a:r>
          </a:p>
          <a:p>
            <a:endParaRPr lang="en-US" sz="6000" dirty="0" smtClean="0"/>
          </a:p>
          <a:p>
            <a:endParaRPr lang="en-US" sz="6000" dirty="0" smtClean="0"/>
          </a:p>
          <a:p>
            <a:r>
              <a:rPr lang="en-US" sz="6000" dirty="0" smtClean="0"/>
              <a:t> &amp;             </a:t>
            </a:r>
            <a:r>
              <a:rPr lang="en-US" sz="6000" dirty="0" smtClean="0">
                <a:solidFill>
                  <a:srgbClr val="FFFF00"/>
                </a:solidFill>
              </a:rPr>
              <a:t>&amp;</a:t>
            </a:r>
          </a:p>
          <a:p>
            <a:pPr lvl="8">
              <a:buNone/>
            </a:pPr>
            <a:r>
              <a:rPr lang="en-US" sz="4600" dirty="0" smtClean="0"/>
              <a:t>            </a:t>
            </a:r>
            <a:r>
              <a:rPr lang="en-US" dirty="0" smtClean="0"/>
              <a:t> </a:t>
            </a:r>
          </a:p>
        </p:txBody>
      </p:sp>
      <p:pic>
        <p:nvPicPr>
          <p:cNvPr id="4" name="rg_hi" descr="http://t0.gstatic.com/images?q=tbn:ANd9GcQtZVqWJQm8I5qn16DBMp1tM_xSAGaLvtiRqXen13CAGRTwGzXB">
            <a:hlinkClick r:id="rId2"/>
          </p:cNvPr>
          <p:cNvPicPr/>
          <p:nvPr/>
        </p:nvPicPr>
        <p:blipFill>
          <a:blip r:embed="rId3" cstate="print"/>
          <a:srcRect/>
          <a:stretch>
            <a:fillRect/>
          </a:stretch>
        </p:blipFill>
        <p:spPr bwMode="auto">
          <a:xfrm>
            <a:off x="457200" y="1676400"/>
            <a:ext cx="3810000" cy="3733800"/>
          </a:xfrm>
          <a:prstGeom prst="rect">
            <a:avLst/>
          </a:prstGeom>
          <a:noFill/>
          <a:ln w="9525">
            <a:noFill/>
            <a:miter lim="800000"/>
            <a:headEnd/>
            <a:tailEnd/>
          </a:ln>
        </p:spPr>
      </p:pic>
      <p:pic>
        <p:nvPicPr>
          <p:cNvPr id="11266" name="Picture 2" descr="C:\Users\Kamran\Pictures\imagesCAXJJY1Z.jpg"/>
          <p:cNvPicPr>
            <a:picLocks noChangeAspect="1" noChangeArrowheads="1"/>
          </p:cNvPicPr>
          <p:nvPr/>
        </p:nvPicPr>
        <p:blipFill>
          <a:blip r:embed="rId4" cstate="print"/>
          <a:srcRect/>
          <a:stretch>
            <a:fillRect/>
          </a:stretch>
        </p:blipFill>
        <p:spPr bwMode="auto">
          <a:xfrm>
            <a:off x="4876800" y="1676400"/>
            <a:ext cx="3829050" cy="3657600"/>
          </a:xfrm>
          <a:prstGeom prst="rect">
            <a:avLst/>
          </a:prstGeom>
          <a:noFill/>
        </p:spPr>
      </p:pic>
      <p:pic>
        <p:nvPicPr>
          <p:cNvPr id="6" name="Picture 2" descr="C:\Users\vista\Pictures\MM900284065[1].GIF"/>
          <p:cNvPicPr>
            <a:picLocks noChangeAspect="1" noChangeArrowheads="1" noCrop="1"/>
          </p:cNvPicPr>
          <p:nvPr/>
        </p:nvPicPr>
        <p:blipFill>
          <a:blip r:embed="rId5" cstate="print"/>
          <a:srcRect/>
          <a:stretch>
            <a:fillRect/>
          </a:stretch>
        </p:blipFill>
        <p:spPr bwMode="auto">
          <a:xfrm>
            <a:off x="3581400" y="4572000"/>
            <a:ext cx="1676400" cy="2286000"/>
          </a:xfrm>
          <a:prstGeom prst="rect">
            <a:avLst/>
          </a:prstGeom>
          <a:noFill/>
        </p:spPr>
      </p:pic>
    </p:spTree>
  </p:cSld>
  <p:clrMapOvr>
    <a:masterClrMapping/>
  </p:clrMapOvr>
  <p:transition>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8062912" cy="747711"/>
          </a:xfrm>
        </p:spPr>
        <p:txBody>
          <a:bodyPr>
            <a:normAutofit/>
          </a:bodyPr>
          <a:lstStyle/>
          <a:p>
            <a:pPr marL="90488" algn="ctr"/>
            <a:r>
              <a:rPr lang="en-US" sz="4400" dirty="0" smtClean="0">
                <a:solidFill>
                  <a:srgbClr val="FFC000"/>
                </a:solidFill>
                <a:latin typeface="Arial" pitchFamily="34" charset="0"/>
                <a:cs typeface="Arial" pitchFamily="34" charset="0"/>
              </a:rPr>
              <a:t>Professionalism:</a:t>
            </a:r>
            <a:endParaRPr lang="en-US" sz="4400" dirty="0">
              <a:solidFill>
                <a:srgbClr val="FFC000"/>
              </a:solidFill>
              <a:latin typeface="Arial" pitchFamily="34" charset="0"/>
              <a:cs typeface="Arial" pitchFamily="34" charset="0"/>
            </a:endParaRPr>
          </a:p>
        </p:txBody>
      </p:sp>
      <p:sp>
        <p:nvSpPr>
          <p:cNvPr id="3" name="Subtitle 2"/>
          <p:cNvSpPr>
            <a:spLocks noGrp="1"/>
          </p:cNvSpPr>
          <p:nvPr>
            <p:ph type="subTitle" idx="1"/>
          </p:nvPr>
        </p:nvSpPr>
        <p:spPr>
          <a:xfrm>
            <a:off x="540544" y="1772816"/>
            <a:ext cx="8062912" cy="4704184"/>
          </a:xfrm>
        </p:spPr>
        <p:txBody>
          <a:bodyPr>
            <a:noAutofit/>
          </a:bodyPr>
          <a:lstStyle/>
          <a:p>
            <a:pPr algn="l">
              <a:buFont typeface="Wingdings" pitchFamily="2" charset="2"/>
              <a:buChar char="q"/>
            </a:pPr>
            <a:r>
              <a:rPr lang="en-US" sz="32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Attributes and behaviors that serve to maintain patient interests above physician self-interest. </a:t>
            </a:r>
          </a:p>
          <a:p>
            <a:pPr algn="l">
              <a:buFont typeface="Wingdings" pitchFamily="2" charset="2"/>
              <a:buChar char="q"/>
            </a:pPr>
            <a:r>
              <a:rPr lang="en-US" sz="32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It is the unconditional caring of the patient, putting others before self.</a:t>
            </a:r>
          </a:p>
          <a:p>
            <a:pPr algn="ctr"/>
            <a:r>
              <a:rPr lang="en-US" sz="3200"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IT IS NOT WHAT WE DO BUT HOW WE DO IT THAT DEFINES MEDCIAL PROFESSIONALISM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686800" cy="685800"/>
          </a:xfrm>
        </p:spPr>
        <p:txBody>
          <a:bodyPr>
            <a:normAutofit/>
          </a:bodyPr>
          <a:lstStyle/>
          <a:p>
            <a:pPr algn="ctr"/>
            <a:r>
              <a:rPr lang="en-US" sz="3200" dirty="0" smtClean="0">
                <a:solidFill>
                  <a:schemeClr val="accent4">
                    <a:lumMod val="60000"/>
                    <a:lumOff val="40000"/>
                  </a:schemeClr>
                </a:solidFill>
              </a:rPr>
              <a:t>Professional Attributes (A QUICK REVIEW) </a:t>
            </a:r>
            <a:endParaRPr lang="ar-SA" sz="3200" dirty="0">
              <a:solidFill>
                <a:schemeClr val="accent4">
                  <a:lumMod val="60000"/>
                  <a:lumOff val="40000"/>
                </a:schemeClr>
              </a:solidFill>
            </a:endParaRPr>
          </a:p>
        </p:txBody>
      </p:sp>
      <p:sp>
        <p:nvSpPr>
          <p:cNvPr id="3" name="Content Placeholder 2"/>
          <p:cNvSpPr>
            <a:spLocks noGrp="1"/>
          </p:cNvSpPr>
          <p:nvPr>
            <p:ph type="subTitle" idx="1"/>
          </p:nvPr>
        </p:nvSpPr>
        <p:spPr>
          <a:xfrm>
            <a:off x="609600" y="762000"/>
            <a:ext cx="3886200" cy="7315200"/>
          </a:xfrm>
        </p:spPr>
        <p:txBody>
          <a:bodyPr>
            <a:noAutofit/>
          </a:bodyPr>
          <a:lstStyle/>
          <a:p>
            <a:pPr algn="l" rtl="0">
              <a:lnSpc>
                <a:spcPct val="150000"/>
              </a:lnSpc>
              <a:buFont typeface="Wingdings" pitchFamily="2" charset="2"/>
              <a:buChar char="q"/>
            </a:pPr>
            <a:r>
              <a:rPr lang="en-US" sz="2000" b="1" dirty="0" smtClean="0">
                <a:effectLst>
                  <a:outerShdw blurRad="38100" dist="38100" dir="2700000" algn="tl">
                    <a:srgbClr val="000000">
                      <a:alpha val="43137"/>
                    </a:srgbClr>
                  </a:outerShdw>
                </a:effectLst>
              </a:rPr>
              <a:t>Honesty/integrity </a:t>
            </a:r>
          </a:p>
          <a:p>
            <a:pPr algn="l" rtl="0">
              <a:lnSpc>
                <a:spcPct val="150000"/>
              </a:lnSpc>
              <a:buFont typeface="Wingdings" pitchFamily="2" charset="2"/>
              <a:buChar char="q"/>
            </a:pPr>
            <a:r>
              <a:rPr lang="en-US" sz="2000" b="1" dirty="0" smtClean="0">
                <a:effectLst>
                  <a:outerShdw blurRad="38100" dist="38100" dir="2700000" algn="tl">
                    <a:srgbClr val="000000">
                      <a:alpha val="43137"/>
                    </a:srgbClr>
                  </a:outerShdw>
                </a:effectLst>
              </a:rPr>
              <a:t>Openness</a:t>
            </a:r>
          </a:p>
          <a:p>
            <a:pPr algn="l" rtl="0">
              <a:lnSpc>
                <a:spcPct val="150000"/>
              </a:lnSpc>
              <a:buFont typeface="Wingdings" pitchFamily="2" charset="2"/>
              <a:buChar char="q"/>
            </a:pPr>
            <a:r>
              <a:rPr lang="en-US" sz="2000" b="1" dirty="0" smtClean="0">
                <a:effectLst>
                  <a:outerShdw blurRad="38100" dist="38100" dir="2700000" algn="tl">
                    <a:srgbClr val="000000">
                      <a:alpha val="43137"/>
                    </a:srgbClr>
                  </a:outerShdw>
                </a:effectLst>
              </a:rPr>
              <a:t>Reliability</a:t>
            </a:r>
          </a:p>
          <a:p>
            <a:pPr algn="l" rtl="0">
              <a:lnSpc>
                <a:spcPct val="150000"/>
              </a:lnSpc>
              <a:buFont typeface="Wingdings" pitchFamily="2" charset="2"/>
              <a:buChar char="q"/>
            </a:pPr>
            <a:r>
              <a:rPr lang="en-US" sz="2000" b="1" dirty="0" smtClean="0">
                <a:effectLst>
                  <a:outerShdw blurRad="38100" dist="38100" dir="2700000" algn="tl">
                    <a:srgbClr val="000000">
                      <a:alpha val="43137"/>
                    </a:srgbClr>
                  </a:outerShdw>
                </a:effectLst>
              </a:rPr>
              <a:t>Responsibility</a:t>
            </a:r>
          </a:p>
          <a:p>
            <a:pPr algn="l" rtl="0">
              <a:lnSpc>
                <a:spcPct val="150000"/>
              </a:lnSpc>
              <a:buFont typeface="Wingdings" pitchFamily="2" charset="2"/>
              <a:buChar char="q"/>
            </a:pPr>
            <a:r>
              <a:rPr lang="en-US" sz="2000" b="1" dirty="0" smtClean="0">
                <a:effectLst>
                  <a:outerShdw blurRad="38100" dist="38100" dir="2700000" algn="tl">
                    <a:srgbClr val="000000">
                      <a:alpha val="43137"/>
                    </a:srgbClr>
                  </a:outerShdw>
                </a:effectLst>
              </a:rPr>
              <a:t>Respect </a:t>
            </a:r>
          </a:p>
          <a:p>
            <a:pPr algn="l" rtl="0">
              <a:lnSpc>
                <a:spcPct val="150000"/>
              </a:lnSpc>
              <a:buFont typeface="Wingdings" pitchFamily="2" charset="2"/>
              <a:buChar char="q"/>
            </a:pPr>
            <a:r>
              <a:rPr lang="en-US" sz="2000" b="1" dirty="0" smtClean="0">
                <a:effectLst>
                  <a:outerShdw blurRad="38100" dist="38100" dir="2700000" algn="tl">
                    <a:srgbClr val="000000">
                      <a:alpha val="43137"/>
                    </a:srgbClr>
                  </a:outerShdw>
                </a:effectLst>
              </a:rPr>
              <a:t>Presence</a:t>
            </a:r>
          </a:p>
          <a:p>
            <a:pPr algn="l" rtl="0">
              <a:lnSpc>
                <a:spcPct val="150000"/>
              </a:lnSpc>
              <a:buFont typeface="Wingdings" pitchFamily="2" charset="2"/>
              <a:buChar char="q"/>
            </a:pPr>
            <a:r>
              <a:rPr lang="en-US" sz="2000" b="1" dirty="0" smtClean="0">
                <a:effectLst>
                  <a:outerShdw blurRad="38100" dist="38100" dir="2700000" algn="tl">
                    <a:srgbClr val="000000">
                      <a:alpha val="43137"/>
                    </a:srgbClr>
                  </a:outerShdw>
                </a:effectLst>
              </a:rPr>
              <a:t>Compassion/empathy </a:t>
            </a:r>
          </a:p>
          <a:p>
            <a:pPr algn="l" rtl="0">
              <a:lnSpc>
                <a:spcPct val="150000"/>
              </a:lnSpc>
              <a:buFont typeface="Wingdings" pitchFamily="2" charset="2"/>
              <a:buChar char="q"/>
            </a:pPr>
            <a:r>
              <a:rPr lang="en-US" sz="2000" b="1" dirty="0" smtClean="0">
                <a:effectLst>
                  <a:outerShdw blurRad="38100" dist="38100" dir="2700000" algn="tl">
                    <a:srgbClr val="000000">
                      <a:alpha val="43137"/>
                    </a:srgbClr>
                  </a:outerShdw>
                </a:effectLst>
              </a:rPr>
              <a:t>Competence</a:t>
            </a:r>
          </a:p>
          <a:p>
            <a:pPr algn="l" rtl="0">
              <a:lnSpc>
                <a:spcPct val="150000"/>
              </a:lnSpc>
              <a:buFont typeface="Wingdings" pitchFamily="2" charset="2"/>
              <a:buChar char="q"/>
            </a:pPr>
            <a:r>
              <a:rPr lang="en-US" sz="2000" b="1" dirty="0" smtClean="0">
                <a:effectLst>
                  <a:outerShdw blurRad="38100" dist="38100" dir="2700000" algn="tl">
                    <a:srgbClr val="000000">
                      <a:alpha val="43137"/>
                    </a:srgbClr>
                  </a:outerShdw>
                </a:effectLst>
              </a:rPr>
              <a:t>Commitment</a:t>
            </a:r>
          </a:p>
          <a:p>
            <a:pPr algn="l" rtl="0">
              <a:lnSpc>
                <a:spcPct val="150000"/>
              </a:lnSpc>
              <a:buFont typeface="Wingdings" pitchFamily="2" charset="2"/>
              <a:buChar char="q"/>
            </a:pPr>
            <a:r>
              <a:rPr lang="en-US" sz="2000" b="1" dirty="0" smtClean="0">
                <a:effectLst>
                  <a:outerShdw blurRad="38100" dist="38100" dir="2700000" algn="tl">
                    <a:srgbClr val="000000">
                      <a:alpha val="43137"/>
                    </a:srgbClr>
                  </a:outerShdw>
                </a:effectLst>
              </a:rPr>
              <a:t>Confidentiality</a:t>
            </a:r>
          </a:p>
          <a:p>
            <a:pPr algn="l" rtl="0">
              <a:lnSpc>
                <a:spcPct val="150000"/>
              </a:lnSpc>
              <a:buFont typeface="Wingdings" pitchFamily="2" charset="2"/>
              <a:buChar char="q"/>
            </a:pPr>
            <a:r>
              <a:rPr lang="en-US" sz="2000" b="1" dirty="0" smtClean="0">
                <a:effectLst>
                  <a:outerShdw blurRad="38100" dist="38100" dir="2700000" algn="tl">
                    <a:srgbClr val="000000">
                      <a:alpha val="43137"/>
                    </a:srgbClr>
                  </a:outerShdw>
                </a:effectLst>
              </a:rPr>
              <a:t>Autonomy</a:t>
            </a:r>
          </a:p>
          <a:p>
            <a:pPr>
              <a:lnSpc>
                <a:spcPct val="120000"/>
              </a:lnSpc>
              <a:buFont typeface="Wingdings" pitchFamily="2" charset="2"/>
              <a:buChar char="q"/>
            </a:pPr>
            <a:endParaRPr lang="en-US" sz="3200" dirty="0" smtClean="0"/>
          </a:p>
          <a:p>
            <a:pPr algn="l" rtl="0">
              <a:lnSpc>
                <a:spcPct val="120000"/>
              </a:lnSpc>
              <a:buFont typeface="Wingdings" pitchFamily="2" charset="2"/>
              <a:buChar char="q"/>
            </a:pPr>
            <a:endParaRPr lang="en-US" sz="2900" dirty="0" smtClean="0"/>
          </a:p>
          <a:p>
            <a:pPr algn="l" rtl="0">
              <a:buFont typeface="Wingdings" pitchFamily="2" charset="2"/>
              <a:buChar char="q"/>
            </a:pPr>
            <a:endParaRPr lang="en-US" sz="2400" dirty="0" smtClean="0"/>
          </a:p>
          <a:p>
            <a:pPr algn="l" rtl="0">
              <a:buNone/>
            </a:pPr>
            <a:endParaRPr lang="ar-SA" dirty="0"/>
          </a:p>
        </p:txBody>
      </p:sp>
      <p:sp>
        <p:nvSpPr>
          <p:cNvPr id="4" name="Content Placeholder 3"/>
          <p:cNvSpPr>
            <a:spLocks noGrp="1"/>
          </p:cNvSpPr>
          <p:nvPr>
            <p:ph sz="half" idx="4294967295"/>
          </p:nvPr>
        </p:nvSpPr>
        <p:spPr>
          <a:xfrm>
            <a:off x="4710113" y="914400"/>
            <a:ext cx="4433887" cy="5572125"/>
          </a:xfrm>
        </p:spPr>
        <p:txBody>
          <a:bodyPr>
            <a:noAutofit/>
          </a:bodyPr>
          <a:lstStyle/>
          <a:p>
            <a:pPr algn="l" rtl="0">
              <a:lnSpc>
                <a:spcPct val="200000"/>
              </a:lnSpc>
              <a:buFont typeface="Wingdings" pitchFamily="2" charset="2"/>
              <a:buChar char="q"/>
            </a:pPr>
            <a:r>
              <a:rPr lang="en-US" sz="2000" b="1" dirty="0" smtClean="0">
                <a:effectLst>
                  <a:outerShdw blurRad="38100" dist="38100" dir="2700000" algn="tl">
                    <a:srgbClr val="000000">
                      <a:alpha val="43137"/>
                    </a:srgbClr>
                  </a:outerShdw>
                </a:effectLst>
              </a:rPr>
              <a:t>Self-improvement </a:t>
            </a:r>
          </a:p>
          <a:p>
            <a:pPr algn="l" rtl="0">
              <a:lnSpc>
                <a:spcPct val="200000"/>
              </a:lnSpc>
              <a:buFont typeface="Wingdings" pitchFamily="2" charset="2"/>
              <a:buChar char="q"/>
            </a:pPr>
            <a:r>
              <a:rPr lang="en-US" sz="2000" b="1" dirty="0" smtClean="0">
                <a:effectLst>
                  <a:outerShdw blurRad="38100" dist="38100" dir="2700000" algn="tl">
                    <a:srgbClr val="000000">
                      <a:alpha val="43137"/>
                    </a:srgbClr>
                  </a:outerShdw>
                </a:effectLst>
              </a:rPr>
              <a:t>Self-awareness / knowledge of limits </a:t>
            </a:r>
          </a:p>
          <a:p>
            <a:pPr algn="l" rtl="0">
              <a:lnSpc>
                <a:spcPct val="200000"/>
              </a:lnSpc>
              <a:buFont typeface="Wingdings" pitchFamily="2" charset="2"/>
              <a:buChar char="q"/>
            </a:pPr>
            <a:r>
              <a:rPr lang="en-US" sz="2000" b="1" dirty="0" smtClean="0">
                <a:effectLst>
                  <a:outerShdw blurRad="38100" dist="38100" dir="2700000" algn="tl">
                    <a:srgbClr val="000000">
                      <a:alpha val="43137"/>
                    </a:srgbClr>
                  </a:outerShdw>
                </a:effectLst>
              </a:rPr>
              <a:t>Communication /collaboration</a:t>
            </a:r>
          </a:p>
          <a:p>
            <a:pPr algn="l" rtl="0">
              <a:lnSpc>
                <a:spcPct val="200000"/>
              </a:lnSpc>
              <a:buFont typeface="Wingdings" pitchFamily="2" charset="2"/>
              <a:buChar char="q"/>
            </a:pPr>
            <a:r>
              <a:rPr lang="en-US" sz="2000" b="1" dirty="0" smtClean="0">
                <a:effectLst>
                  <a:outerShdw blurRad="38100" dist="38100" dir="2700000" algn="tl">
                    <a:srgbClr val="000000">
                      <a:alpha val="43137"/>
                    </a:srgbClr>
                  </a:outerShdw>
                </a:effectLst>
              </a:rPr>
              <a:t>Altruism/advocacy </a:t>
            </a:r>
          </a:p>
          <a:p>
            <a:pPr algn="l" rtl="0">
              <a:lnSpc>
                <a:spcPct val="200000"/>
              </a:lnSpc>
              <a:buFont typeface="Wingdings" pitchFamily="2" charset="2"/>
              <a:buChar char="q"/>
            </a:pPr>
            <a:r>
              <a:rPr lang="en-US" sz="2000" b="1" dirty="0" smtClean="0">
                <a:effectLst>
                  <a:outerShdw blurRad="38100" dist="38100" dir="2700000" algn="tl">
                    <a:srgbClr val="000000">
                      <a:alpha val="43137"/>
                    </a:srgbClr>
                  </a:outerShdw>
                </a:effectLst>
              </a:rPr>
              <a:t>Morality and ethical conduct</a:t>
            </a:r>
          </a:p>
          <a:p>
            <a:pPr algn="l" rtl="0">
              <a:lnSpc>
                <a:spcPct val="200000"/>
              </a:lnSpc>
              <a:buFont typeface="Wingdings" pitchFamily="2" charset="2"/>
              <a:buChar char="q"/>
            </a:pPr>
            <a:r>
              <a:rPr lang="en-US" sz="2000" b="1" dirty="0" smtClean="0">
                <a:effectLst>
                  <a:outerShdw blurRad="38100" dist="38100" dir="2700000" algn="tl">
                    <a:srgbClr val="000000">
                      <a:alpha val="43137"/>
                    </a:srgbClr>
                  </a:outerShdw>
                </a:effectLst>
              </a:rPr>
              <a:t>Self regulation</a:t>
            </a:r>
          </a:p>
          <a:p>
            <a:pPr algn="l" rtl="0">
              <a:lnSpc>
                <a:spcPct val="200000"/>
              </a:lnSpc>
              <a:buFont typeface="Wingdings" pitchFamily="2" charset="2"/>
              <a:buChar char="q"/>
            </a:pPr>
            <a:r>
              <a:rPr lang="en-US" sz="2000" b="1" dirty="0" smtClean="0">
                <a:effectLst>
                  <a:outerShdw blurRad="38100" dist="38100" dir="2700000" algn="tl">
                    <a:srgbClr val="000000">
                      <a:alpha val="43137"/>
                    </a:srgbClr>
                  </a:outerShdw>
                </a:effectLst>
              </a:rPr>
              <a:t>Teamwork</a:t>
            </a:r>
            <a:endParaRPr lang="ar-SA" sz="20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971800"/>
            <a:ext cx="8229600" cy="3352800"/>
          </a:xfrm>
        </p:spPr>
        <p:txBody>
          <a:bodyPr/>
          <a:lstStyle/>
          <a:p>
            <a:pPr algn="ctr">
              <a:buNone/>
            </a:pPr>
            <a:r>
              <a:rPr lang="en-US" sz="2800" dirty="0" smtClean="0">
                <a:effectLst>
                  <a:outerShdw blurRad="38100" dist="38100" dir="2700000" algn="tl">
                    <a:srgbClr val="000000">
                      <a:alpha val="43137"/>
                    </a:srgbClr>
                  </a:outerShdw>
                </a:effectLst>
              </a:rPr>
              <a:t>Can you recall a similar experience such as this ?</a:t>
            </a:r>
          </a:p>
          <a:p>
            <a:pPr algn="ctr">
              <a:buNone/>
            </a:pPr>
            <a:endParaRPr lang="en-US" dirty="0" smtClean="0"/>
          </a:p>
          <a:p>
            <a:pPr algn="ctr">
              <a:buNone/>
            </a:pPr>
            <a:endParaRPr lang="en-US" dirty="0"/>
          </a:p>
        </p:txBody>
      </p:sp>
      <p:pic>
        <p:nvPicPr>
          <p:cNvPr id="4" name="Picture 2" descr="C:\Users\Dr. Kamran\Pictures\think.jpg"/>
          <p:cNvPicPr>
            <a:picLocks noGrp="1" noChangeAspect="1" noChangeArrowheads="1"/>
          </p:cNvPicPr>
          <p:nvPr>
            <p:ph idx="1"/>
          </p:nvPr>
        </p:nvPicPr>
        <p:blipFill>
          <a:blip r:embed="rId2" cstate="print"/>
          <a:srcRect/>
          <a:stretch>
            <a:fillRect/>
          </a:stretch>
        </p:blipFill>
        <p:spPr bwMode="auto">
          <a:xfrm>
            <a:off x="1295400" y="152400"/>
            <a:ext cx="6781800" cy="2590800"/>
          </a:xfrm>
          <a:prstGeom prst="rect">
            <a:avLst/>
          </a:prstGeom>
          <a:noFill/>
        </p:spPr>
      </p:pic>
      <p:sp>
        <p:nvSpPr>
          <p:cNvPr id="5" name="Down Arrow 4"/>
          <p:cNvSpPr/>
          <p:nvPr/>
        </p:nvSpPr>
        <p:spPr>
          <a:xfrm rot="3108563">
            <a:off x="8064398" y="3127911"/>
            <a:ext cx="484632" cy="978408"/>
          </a:xfrm>
          <a:prstGeom prst="downArrow">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C:\Users\Dr. Kamran\Desktop\unprofessional behaviour.jpg"/>
          <p:cNvPicPr>
            <a:picLocks noChangeAspect="1" noChangeArrowheads="1"/>
          </p:cNvPicPr>
          <p:nvPr/>
        </p:nvPicPr>
        <p:blipFill>
          <a:blip r:embed="rId3" cstate="print"/>
          <a:srcRect/>
          <a:stretch>
            <a:fillRect/>
          </a:stretch>
        </p:blipFill>
        <p:spPr bwMode="auto">
          <a:xfrm>
            <a:off x="1295400" y="4038600"/>
            <a:ext cx="6781800" cy="2667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851648" cy="685800"/>
          </a:xfrm>
        </p:spPr>
        <p:txBody>
          <a:bodyPr>
            <a:noAutofit/>
          </a:bodyPr>
          <a:lstStyle/>
          <a:p>
            <a:pPr algn="l"/>
            <a:r>
              <a:rPr lang="en-US" sz="3600" dirty="0" smtClean="0"/>
              <a:t/>
            </a:r>
            <a:br>
              <a:rPr lang="en-US" sz="3600" dirty="0" smtClean="0"/>
            </a:br>
            <a:r>
              <a:rPr lang="en-US" sz="2800" dirty="0" smtClean="0">
                <a:ln w="635">
                  <a:noFill/>
                </a:ln>
                <a:solidFill>
                  <a:schemeClr val="accent4">
                    <a:tint val="90000"/>
                    <a:satMod val="125000"/>
                  </a:schemeClr>
                </a:solidFill>
              </a:rPr>
              <a:t/>
            </a:r>
            <a:br>
              <a:rPr lang="en-US" sz="2800" dirty="0" smtClean="0">
                <a:ln w="635">
                  <a:noFill/>
                </a:ln>
                <a:solidFill>
                  <a:schemeClr val="accent4">
                    <a:tint val="90000"/>
                    <a:satMod val="125000"/>
                  </a:schemeClr>
                </a:solidFill>
              </a:rPr>
            </a:br>
            <a:r>
              <a:rPr lang="en-US" sz="2800" dirty="0" smtClean="0">
                <a:ln w="635">
                  <a:noFill/>
                </a:ln>
                <a:solidFill>
                  <a:schemeClr val="accent4">
                    <a:tint val="90000"/>
                    <a:satMod val="125000"/>
                  </a:schemeClr>
                </a:solidFill>
              </a:rPr>
              <a:t> Scenario 1</a:t>
            </a:r>
          </a:p>
        </p:txBody>
      </p:sp>
      <p:sp>
        <p:nvSpPr>
          <p:cNvPr id="3" name="Content Placeholder 2"/>
          <p:cNvSpPr>
            <a:spLocks noGrp="1"/>
          </p:cNvSpPr>
          <p:nvPr>
            <p:ph type="subTitle" idx="1"/>
          </p:nvPr>
        </p:nvSpPr>
        <p:spPr>
          <a:xfrm>
            <a:off x="533400" y="1371600"/>
            <a:ext cx="8610600" cy="5486400"/>
          </a:xfrm>
        </p:spPr>
        <p:txBody>
          <a:bodyPr>
            <a:noAutofit/>
          </a:bodyPr>
          <a:lstStyle/>
          <a:p>
            <a:pPr algn="l"/>
            <a:r>
              <a:rPr lang="en-US" sz="3200" dirty="0" smtClean="0">
                <a:effectLst>
                  <a:outerShdw blurRad="38100" dist="38100" dir="2700000" algn="tl">
                    <a:srgbClr val="000000">
                      <a:alpha val="43137"/>
                    </a:srgbClr>
                  </a:outerShdw>
                </a:effectLst>
              </a:rPr>
              <a:t>A senior doctor, head of a high profile department, is known to bring in research dollars, to be very hard working and adept at specialized medical procedures. S/he is well known for </a:t>
            </a:r>
            <a:r>
              <a:rPr lang="en-US" sz="3200" dirty="0" smtClean="0">
                <a:solidFill>
                  <a:srgbClr val="FF0000"/>
                </a:solidFill>
                <a:effectLst>
                  <a:outerShdw blurRad="38100" dist="38100" dir="2700000" algn="tl">
                    <a:srgbClr val="000000">
                      <a:alpha val="43137"/>
                    </a:srgbClr>
                  </a:outerShdw>
                </a:effectLst>
              </a:rPr>
              <a:t>shouting at nurses</a:t>
            </a:r>
            <a:r>
              <a:rPr lang="en-US" sz="3200" dirty="0" smtClean="0">
                <a:effectLst>
                  <a:outerShdw blurRad="38100" dist="38100" dir="2700000" algn="tl">
                    <a:srgbClr val="000000">
                      <a:alpha val="43137"/>
                    </a:srgbClr>
                  </a:outerShdw>
                </a:effectLst>
              </a:rPr>
              <a:t>, </a:t>
            </a:r>
            <a:r>
              <a:rPr lang="en-US" sz="3200" dirty="0" smtClean="0">
                <a:solidFill>
                  <a:srgbClr val="FF0000"/>
                </a:solidFill>
                <a:effectLst>
                  <a:outerShdw blurRad="38100" dist="38100" dir="2700000" algn="tl">
                    <a:srgbClr val="000000">
                      <a:alpha val="43137"/>
                    </a:srgbClr>
                  </a:outerShdw>
                </a:effectLst>
              </a:rPr>
              <a:t>throwing instruments</a:t>
            </a:r>
            <a:r>
              <a:rPr lang="en-US" sz="3200" dirty="0" smtClean="0">
                <a:effectLst>
                  <a:outerShdw blurRad="38100" dist="38100" dir="2700000" algn="tl">
                    <a:srgbClr val="000000">
                      <a:alpha val="43137"/>
                    </a:srgbClr>
                  </a:outerShdw>
                </a:effectLst>
              </a:rPr>
              <a:t> back at them, and </a:t>
            </a:r>
            <a:r>
              <a:rPr lang="en-US" sz="3200" dirty="0" smtClean="0">
                <a:solidFill>
                  <a:srgbClr val="FF0000"/>
                </a:solidFill>
                <a:effectLst>
                  <a:outerShdw blurRad="38100" dist="38100" dir="2700000" algn="tl">
                    <a:srgbClr val="000000">
                      <a:alpha val="43137"/>
                    </a:srgbClr>
                  </a:outerShdw>
                </a:effectLst>
              </a:rPr>
              <a:t>humiliating junior medical staff</a:t>
            </a:r>
            <a:r>
              <a:rPr lang="en-US" sz="3200" dirty="0" smtClean="0">
                <a:effectLst>
                  <a:outerShdw blurRad="38100" dist="38100" dir="2700000" algn="tl">
                    <a:srgbClr val="000000">
                      <a:alpha val="43137"/>
                    </a:srgbClr>
                  </a:outerShdw>
                </a:effectLst>
              </a:rPr>
              <a:t>. S/he is often absent from department, </a:t>
            </a:r>
            <a:r>
              <a:rPr lang="en-US" sz="3200" dirty="0" smtClean="0">
                <a:solidFill>
                  <a:srgbClr val="FFFF00"/>
                </a:solidFill>
                <a:effectLst>
                  <a:outerShdw blurRad="38100" dist="38100" dir="2700000" algn="tl">
                    <a:srgbClr val="000000">
                      <a:alpha val="43137"/>
                    </a:srgbClr>
                  </a:outerShdw>
                </a:effectLst>
              </a:rPr>
              <a:t>Complaints</a:t>
            </a:r>
            <a:r>
              <a:rPr lang="en-US" sz="3200" dirty="0" smtClean="0">
                <a:effectLst>
                  <a:outerShdw blurRad="38100" dist="38100" dir="2700000" algn="tl">
                    <a:srgbClr val="000000">
                      <a:alpha val="43137"/>
                    </a:srgbClr>
                  </a:outerShdw>
                </a:effectLst>
              </a:rPr>
              <a:t> are made to hospital administration from staff members; increased numbers of "critical incidents" and staff </a:t>
            </a:r>
            <a:r>
              <a:rPr lang="en-US" sz="3200" dirty="0" smtClean="0">
                <a:solidFill>
                  <a:srgbClr val="FFFF00"/>
                </a:solidFill>
                <a:effectLst>
                  <a:outerShdw blurRad="38100" dist="38100" dir="2700000" algn="tl">
                    <a:srgbClr val="000000">
                      <a:alpha val="43137"/>
                    </a:srgbClr>
                  </a:outerShdw>
                </a:effectLst>
              </a:rPr>
              <a:t>resignations</a:t>
            </a:r>
            <a:r>
              <a:rPr lang="en-US" sz="3200" dirty="0" smtClean="0">
                <a:effectLst>
                  <a:outerShdw blurRad="38100" dist="38100" dir="2700000" algn="tl">
                    <a:srgbClr val="000000">
                      <a:alpha val="43137"/>
                    </a:srgbClr>
                  </a:outerShdw>
                </a:effectLst>
              </a:rPr>
              <a:t> are noted.</a:t>
            </a:r>
          </a:p>
          <a:p>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828800"/>
            <a:ext cx="8610600" cy="3416320"/>
          </a:xfrm>
          <a:prstGeom prst="rect">
            <a:avLst/>
          </a:prstGeom>
        </p:spPr>
        <p:txBody>
          <a:bodyPr wrap="square">
            <a:spAutoFit/>
          </a:bodyPr>
          <a:lstStyle/>
          <a:p>
            <a:pPr algn="l"/>
            <a:r>
              <a:rPr lang="en-US" sz="3600" dirty="0" smtClean="0">
                <a:effectLst>
                  <a:outerShdw blurRad="38100" dist="38100" dir="2700000" algn="tl">
                    <a:srgbClr val="000000">
                      <a:alpha val="43137"/>
                    </a:srgbClr>
                  </a:outerShdw>
                </a:effectLst>
              </a:rPr>
              <a:t>A general practitioner is consistently late or </a:t>
            </a:r>
            <a:r>
              <a:rPr lang="en-US" sz="3600" dirty="0" smtClean="0">
                <a:solidFill>
                  <a:srgbClr val="FF0000"/>
                </a:solidFill>
                <a:effectLst>
                  <a:outerShdw blurRad="38100" dist="38100" dir="2700000" algn="tl">
                    <a:srgbClr val="000000">
                      <a:alpha val="43137"/>
                    </a:srgbClr>
                  </a:outerShdw>
                </a:effectLst>
              </a:rPr>
              <a:t>absent</a:t>
            </a:r>
            <a:r>
              <a:rPr lang="en-US" sz="3600" dirty="0" smtClean="0">
                <a:effectLst>
                  <a:outerShdw blurRad="38100" dist="38100" dir="2700000" algn="tl">
                    <a:srgbClr val="000000">
                      <a:alpha val="43137"/>
                    </a:srgbClr>
                  </a:outerShdw>
                </a:effectLst>
              </a:rPr>
              <a:t> for pre-scheduled sessions. S/he gives no explanation, leaving the partners to fill in and make excuses. When confronted, s/he becomes </a:t>
            </a:r>
            <a:r>
              <a:rPr lang="en-US" sz="3600" dirty="0" smtClean="0">
                <a:solidFill>
                  <a:srgbClr val="FF0000"/>
                </a:solidFill>
                <a:effectLst>
                  <a:outerShdw blurRad="38100" dist="38100" dir="2700000" algn="tl">
                    <a:srgbClr val="000000">
                      <a:alpha val="43137"/>
                    </a:srgbClr>
                  </a:outerShdw>
                </a:effectLst>
              </a:rPr>
              <a:t>abusive</a:t>
            </a:r>
            <a:r>
              <a:rPr lang="en-US" sz="3600" dirty="0" smtClean="0">
                <a:effectLst>
                  <a:outerShdw blurRad="38100" dist="38100" dir="2700000" algn="tl">
                    <a:srgbClr val="000000">
                      <a:alpha val="43137"/>
                    </a:srgbClr>
                  </a:outerShdw>
                </a:effectLst>
              </a:rPr>
              <a:t> in front of office staff and patients. </a:t>
            </a:r>
            <a:endParaRPr lang="en-US" sz="3600" dirty="0">
              <a:effectLst>
                <a:outerShdw blurRad="38100" dist="38100" dir="2700000" algn="tl">
                  <a:srgbClr val="000000">
                    <a:alpha val="43137"/>
                  </a:srgbClr>
                </a:outerShdw>
              </a:effectLst>
            </a:endParaRPr>
          </a:p>
        </p:txBody>
      </p:sp>
      <p:sp>
        <p:nvSpPr>
          <p:cNvPr id="3" name="Title 2"/>
          <p:cNvSpPr>
            <a:spLocks noGrp="1"/>
          </p:cNvSpPr>
          <p:nvPr>
            <p:ph type="title"/>
          </p:nvPr>
        </p:nvSpPr>
        <p:spPr>
          <a:xfrm>
            <a:off x="533400" y="685800"/>
            <a:ext cx="8458200" cy="762000"/>
          </a:xfrm>
        </p:spPr>
        <p:txBody>
          <a:bodyPr/>
          <a:lstStyle/>
          <a:p>
            <a:r>
              <a:rPr lang="en-US" sz="2800" dirty="0" smtClean="0"/>
              <a:t/>
            </a:r>
            <a:br>
              <a:rPr lang="en-US" sz="2800" dirty="0" smtClean="0"/>
            </a:br>
            <a:r>
              <a:rPr lang="en-US" sz="2800" dirty="0" smtClean="0"/>
              <a:t> Scenario 2</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304800" y="1524000"/>
            <a:ext cx="8839200" cy="5334000"/>
          </a:xfrm>
        </p:spPr>
        <p:txBody>
          <a:bodyPr>
            <a:noAutofit/>
          </a:bodyPr>
          <a:lstStyle/>
          <a:p>
            <a:r>
              <a:rPr lang="en-US" sz="3200" dirty="0" smtClean="0">
                <a:effectLst>
                  <a:outerShdw blurRad="38100" dist="38100" dir="2700000" algn="tl">
                    <a:srgbClr val="000000">
                      <a:alpha val="43137"/>
                    </a:srgbClr>
                  </a:outerShdw>
                </a:effectLst>
              </a:rPr>
              <a:t>A final-year medical student has caused disruptions throughout the course by </a:t>
            </a:r>
            <a:r>
              <a:rPr lang="en-US" sz="3200" dirty="0" smtClean="0">
                <a:solidFill>
                  <a:srgbClr val="FF0000"/>
                </a:solidFill>
                <a:effectLst>
                  <a:outerShdw blurRad="38100" dist="38100" dir="2700000" algn="tl">
                    <a:srgbClr val="000000">
                      <a:alpha val="43137"/>
                    </a:srgbClr>
                  </a:outerShdw>
                </a:effectLst>
              </a:rPr>
              <a:t>monopolizing time </a:t>
            </a:r>
            <a:r>
              <a:rPr lang="en-US" sz="3200" dirty="0" smtClean="0">
                <a:effectLst>
                  <a:outerShdw blurRad="38100" dist="38100" dir="2700000" algn="tl">
                    <a:srgbClr val="000000">
                      <a:alpha val="43137"/>
                    </a:srgbClr>
                  </a:outerShdw>
                </a:effectLst>
              </a:rPr>
              <a:t>in tutorials, </a:t>
            </a:r>
            <a:r>
              <a:rPr lang="en-US" sz="3200" dirty="0" smtClean="0">
                <a:solidFill>
                  <a:srgbClr val="FF0000"/>
                </a:solidFill>
                <a:effectLst>
                  <a:outerShdw blurRad="38100" dist="38100" dir="2700000" algn="tl">
                    <a:srgbClr val="000000">
                      <a:alpha val="43137"/>
                    </a:srgbClr>
                  </a:outerShdw>
                </a:effectLst>
              </a:rPr>
              <a:t>behaving inappropriately</a:t>
            </a:r>
            <a:r>
              <a:rPr lang="en-US" sz="3200" dirty="0" smtClean="0">
                <a:effectLst>
                  <a:outerShdw blurRad="38100" dist="38100" dir="2700000" algn="tl">
                    <a:srgbClr val="000000">
                      <a:alpha val="43137"/>
                    </a:srgbClr>
                  </a:outerShdw>
                </a:effectLst>
              </a:rPr>
              <a:t> with patients and being unwilling to heed advice. Many patients refuse to be interviewed by her/him and have complained to staff. S/he has not failed any exams, but several tutors and nurses have </a:t>
            </a:r>
            <a:r>
              <a:rPr lang="en-US" sz="3200" dirty="0" smtClean="0">
                <a:solidFill>
                  <a:srgbClr val="FFFF00"/>
                </a:solidFill>
                <a:effectLst>
                  <a:outerShdw blurRad="38100" dist="38100" dir="2700000" algn="tl">
                    <a:srgbClr val="000000">
                      <a:alpha val="43137"/>
                    </a:srgbClr>
                  </a:outerShdw>
                </a:effectLst>
              </a:rPr>
              <a:t>raised concerns </a:t>
            </a:r>
            <a:r>
              <a:rPr lang="en-US" sz="3200" dirty="0" smtClean="0">
                <a:effectLst>
                  <a:outerShdw blurRad="38100" dist="38100" dir="2700000" algn="tl">
                    <a:srgbClr val="000000">
                      <a:alpha val="43137"/>
                    </a:srgbClr>
                  </a:outerShdw>
                </a:effectLst>
              </a:rPr>
              <a:t>about the student's "</a:t>
            </a:r>
            <a:r>
              <a:rPr lang="en-US" sz="3200" dirty="0" smtClean="0">
                <a:solidFill>
                  <a:srgbClr val="FFFF00"/>
                </a:solidFill>
                <a:effectLst>
                  <a:outerShdw blurRad="38100" dist="38100" dir="2700000" algn="tl">
                    <a:srgbClr val="000000">
                      <a:alpha val="43137"/>
                    </a:srgbClr>
                  </a:outerShdw>
                </a:effectLst>
              </a:rPr>
              <a:t>attitude</a:t>
            </a:r>
            <a:r>
              <a:rPr lang="en-US" sz="3200" dirty="0" smtClean="0">
                <a:effectLst>
                  <a:outerShdw blurRad="38100" dist="38100" dir="2700000" algn="tl">
                    <a:srgbClr val="000000">
                      <a:alpha val="43137"/>
                    </a:srgbClr>
                  </a:outerShdw>
                </a:effectLst>
              </a:rPr>
              <a:t>" and </a:t>
            </a:r>
            <a:r>
              <a:rPr lang="en-US" sz="3200" dirty="0" smtClean="0">
                <a:solidFill>
                  <a:srgbClr val="FFFF00"/>
                </a:solidFill>
                <a:effectLst>
                  <a:outerShdw blurRad="38100" dist="38100" dir="2700000" algn="tl">
                    <a:srgbClr val="000000">
                      <a:alpha val="43137"/>
                    </a:srgbClr>
                  </a:outerShdw>
                </a:effectLst>
              </a:rPr>
              <a:t>ability</a:t>
            </a:r>
            <a:r>
              <a:rPr lang="en-US" sz="3200" dirty="0" smtClean="0">
                <a:effectLst>
                  <a:outerShdw blurRad="38100" dist="38100" dir="2700000" algn="tl">
                    <a:srgbClr val="000000">
                      <a:alpha val="43137"/>
                    </a:srgbClr>
                  </a:outerShdw>
                </a:effectLst>
              </a:rPr>
              <a:t> to work as an intern. </a:t>
            </a:r>
          </a:p>
          <a:p>
            <a:endParaRPr lang="en-US" dirty="0"/>
          </a:p>
        </p:txBody>
      </p:sp>
      <p:sp>
        <p:nvSpPr>
          <p:cNvPr id="5" name="Rectangle 4"/>
          <p:cNvSpPr/>
          <p:nvPr/>
        </p:nvSpPr>
        <p:spPr>
          <a:xfrm>
            <a:off x="228600" y="457200"/>
            <a:ext cx="8915400" cy="954107"/>
          </a:xfrm>
          <a:prstGeom prst="rect">
            <a:avLst/>
          </a:prstGeom>
        </p:spPr>
        <p:txBody>
          <a:bodyPr wrap="square">
            <a:spAutoFit/>
          </a:bodyPr>
          <a:lstStyle/>
          <a:p>
            <a:pPr>
              <a:spcBef>
                <a:spcPct val="0"/>
              </a:spcBef>
            </a:pPr>
            <a:r>
              <a:rPr lang="en-US" sz="2800" b="1" dirty="0" smtClean="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rPr>
              <a:t/>
            </a:r>
            <a:br>
              <a:rPr lang="en-US" sz="2800" b="1" dirty="0" smtClean="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rPr>
            </a:br>
            <a:r>
              <a:rPr lang="en-US" sz="2800" b="1" dirty="0" smtClean="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rPr>
              <a:t> Scenario 3</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597</TotalTime>
  <Words>1184</Words>
  <Application>Microsoft Office PowerPoint</Application>
  <PresentationFormat>On-screen Show (4:3)</PresentationFormat>
  <Paragraphs>191</Paragraphs>
  <Slides>36</Slides>
  <Notes>5</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Flow</vt:lpstr>
      <vt:lpstr>PowerPoint Presentation</vt:lpstr>
      <vt:lpstr>UNPROFESSIONAL BEHAVIOR</vt:lpstr>
      <vt:lpstr>PowerPoint Presentation</vt:lpstr>
      <vt:lpstr>Professionalism:</vt:lpstr>
      <vt:lpstr>Professional Attributes (A QUICK REVIEW) </vt:lpstr>
      <vt:lpstr>PowerPoint Presentation</vt:lpstr>
      <vt:lpstr>   Scenario 1</vt:lpstr>
      <vt:lpstr>  Scenario 2</vt:lpstr>
      <vt:lpstr>PowerPoint Presentation</vt:lpstr>
      <vt:lpstr>PowerPoint Presentation</vt:lpstr>
      <vt:lpstr>PowerPoint Presentation</vt:lpstr>
      <vt:lpstr>What is Unprofessionalism?</vt:lpstr>
      <vt:lpstr>Medical  Unprofessionalism:</vt:lpstr>
      <vt:lpstr>Unprofessional behavior:</vt:lpstr>
      <vt:lpstr>Unprofessional behavior: In general terms, acts that may be characterized as “unprofessional” fall into five categories: </vt:lpstr>
      <vt:lpstr>1. Illegal or Criminal acts:</vt:lpstr>
      <vt:lpstr>2. Immoral acts:</vt:lpstr>
      <vt:lpstr>:3. Business related acts</vt:lpstr>
      <vt:lpstr>4. 2. Negligent practices</vt:lpstr>
      <vt:lpstr>Negligent practices</vt:lpstr>
      <vt:lpstr>5. Plagiarism</vt:lpstr>
      <vt:lpstr>5. Plagiarism cont</vt:lpstr>
      <vt:lpstr>Unprofessional physician</vt:lpstr>
      <vt:lpstr>Impairment:</vt:lpstr>
      <vt:lpstr>Disruptive behavior</vt:lpstr>
      <vt:lpstr>Early warning signs</vt:lpstr>
      <vt:lpstr>Complaints as indicators of unprofessional behavior</vt:lpstr>
      <vt:lpstr>PowerPoint Presentation</vt:lpstr>
      <vt:lpstr>PowerPoint Presentation</vt:lpstr>
      <vt:lpstr>Disruptive behavior pyramid</vt:lpstr>
      <vt:lpstr>PowerPoint Presentation</vt:lpstr>
      <vt:lpstr>PowerPoint Presentation</vt:lpstr>
      <vt:lpstr>Summary</vt:lpstr>
      <vt:lpstr>FOR YOUR READING </vt:lpstr>
      <vt:lpstr>TOUGH TIMES  DONT LAST  TOUGH PEOPLE  DO</vt:lpstr>
      <vt:lpstr>THANK YOU VERY MUCH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Kamran</dc:creator>
  <cp:lastModifiedBy>Dr. Kamran</cp:lastModifiedBy>
  <cp:revision>66</cp:revision>
  <dcterms:created xsi:type="dcterms:W3CDTF">2012-04-14T11:22:27Z</dcterms:created>
  <dcterms:modified xsi:type="dcterms:W3CDTF">2016-03-31T05:06:19Z</dcterms:modified>
</cp:coreProperties>
</file>