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85" r:id="rId9"/>
    <p:sldId id="261" r:id="rId10"/>
    <p:sldId id="262" r:id="rId11"/>
    <p:sldId id="273" r:id="rId12"/>
    <p:sldId id="274" r:id="rId13"/>
    <p:sldId id="263" r:id="rId14"/>
    <p:sldId id="264" r:id="rId15"/>
    <p:sldId id="286" r:id="rId16"/>
    <p:sldId id="267" r:id="rId17"/>
    <p:sldId id="268" r:id="rId18"/>
    <p:sldId id="269" r:id="rId19"/>
    <p:sldId id="270" r:id="rId20"/>
    <p:sldId id="284" r:id="rId21"/>
    <p:sldId id="276" r:id="rId22"/>
    <p:sldId id="277" r:id="rId23"/>
    <p:sldId id="278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0738B-DEB0-467B-A495-00E4E772BBFA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A53E2-1243-409D-B64D-72540518D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5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53E2-1243-409D-B64D-72540518DA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4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53E2-1243-409D-B64D-72540518DA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Fracture site</a:t>
            </a:r>
          </a:p>
          <a:p>
            <a:r>
              <a:rPr lang="en-US" dirty="0" smtClean="0"/>
              <a:t>Gallbladder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53E2-1243-409D-B64D-72540518DA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1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81AC-B169-4178-8768-46B1AEBDC81F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7EE6-A9B8-4052-8476-409F278D0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81AC-B169-4178-8768-46B1AEBDC81F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7EE6-A9B8-4052-8476-409F278D0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81AC-B169-4178-8768-46B1AEBDC81F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7EE6-A9B8-4052-8476-409F278D0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81AC-B169-4178-8768-46B1AEBDC81F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7EE6-A9B8-4052-8476-409F278D0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81AC-B169-4178-8768-46B1AEBDC81F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7EE6-A9B8-4052-8476-409F278D0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81AC-B169-4178-8768-46B1AEBDC81F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7EE6-A9B8-4052-8476-409F278D0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81AC-B169-4178-8768-46B1AEBDC81F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7EE6-A9B8-4052-8476-409F278D0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81AC-B169-4178-8768-46B1AEBDC81F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7EE6-A9B8-4052-8476-409F278D0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81AC-B169-4178-8768-46B1AEBDC81F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7EE6-A9B8-4052-8476-409F278D0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81AC-B169-4178-8768-46B1AEBDC81F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7EE6-A9B8-4052-8476-409F278D0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81AC-B169-4178-8768-46B1AEBDC81F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7EE6-A9B8-4052-8476-409F278D0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281AC-B169-4178-8768-46B1AEBDC81F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97EE6-A9B8-4052-8476-409F278D0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 </a:t>
            </a:r>
          </a:p>
          <a:p>
            <a:r>
              <a:rPr lang="en-US" i="1" dirty="0" err="1"/>
              <a:t>Hala</a:t>
            </a:r>
            <a:r>
              <a:rPr lang="en-US" i="1" dirty="0"/>
              <a:t> </a:t>
            </a:r>
            <a:r>
              <a:rPr lang="en-US" i="1" dirty="0" err="1"/>
              <a:t>Kfoury</a:t>
            </a:r>
            <a:r>
              <a:rPr lang="en-US" i="1" dirty="0"/>
              <a:t> </a:t>
            </a:r>
            <a:r>
              <a:rPr lang="en-US" i="1" dirty="0" err="1"/>
              <a:t>Kassouf</a:t>
            </a:r>
            <a:r>
              <a:rPr lang="en-US" i="1" dirty="0"/>
              <a:t> MD, KSUF, FRCPA, EBP</a:t>
            </a:r>
            <a:endParaRPr lang="en-US" dirty="0"/>
          </a:p>
          <a:p>
            <a:r>
              <a:rPr lang="en-US" i="1" dirty="0" smtClean="0"/>
              <a:t>Associate </a:t>
            </a:r>
            <a:r>
              <a:rPr lang="en-US" i="1" dirty="0"/>
              <a:t>Professor of pathology </a:t>
            </a:r>
            <a:endParaRPr lang="en-US" dirty="0"/>
          </a:p>
          <a:p>
            <a:r>
              <a:rPr lang="en-US" i="1" dirty="0"/>
              <a:t>Consultant Pathologist </a:t>
            </a:r>
            <a:endParaRPr lang="en-US" dirty="0"/>
          </a:p>
          <a:p>
            <a:r>
              <a:rPr lang="en-US" i="1" dirty="0" smtClean="0"/>
              <a:t>Laboratory </a:t>
            </a:r>
            <a:r>
              <a:rPr lang="en-US" i="1" dirty="0"/>
              <a:t>Services</a:t>
            </a:r>
            <a:endParaRPr lang="en-US" dirty="0"/>
          </a:p>
          <a:p>
            <a:r>
              <a:rPr lang="en-US" i="1" dirty="0"/>
              <a:t>King Saud University</a:t>
            </a:r>
            <a:endParaRPr lang="en-US" dirty="0"/>
          </a:p>
          <a:p>
            <a:r>
              <a:rPr lang="en-US" i="1" dirty="0"/>
              <a:t>King </a:t>
            </a:r>
            <a:r>
              <a:rPr lang="en-US" i="1" dirty="0" err="1"/>
              <a:t>Khaled</a:t>
            </a:r>
            <a:r>
              <a:rPr lang="en-US" i="1" dirty="0"/>
              <a:t> University Hospital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Daughter reported: “The doctor my mom was to </a:t>
            </a:r>
            <a:r>
              <a:rPr lang="en-US" dirty="0" smtClean="0"/>
              <a:t>see entered </a:t>
            </a:r>
            <a:r>
              <a:rPr lang="en-US" dirty="0"/>
              <a:t>the ED acting agitated… talked down to </a:t>
            </a:r>
            <a:r>
              <a:rPr lang="en-US" dirty="0" smtClean="0"/>
              <a:t>girl at </a:t>
            </a:r>
            <a:r>
              <a:rPr lang="en-US" dirty="0"/>
              <a:t>desk: “Answer my questions immediately with </a:t>
            </a:r>
            <a:r>
              <a:rPr lang="en-US" dirty="0" smtClean="0"/>
              <a:t>a yes </a:t>
            </a:r>
            <a:r>
              <a:rPr lang="en-US" dirty="0"/>
              <a:t>or no…don’t need any extra </a:t>
            </a:r>
            <a:r>
              <a:rPr lang="en-US" dirty="0" smtClean="0"/>
              <a:t>conversation…I’m here </a:t>
            </a:r>
            <a:r>
              <a:rPr lang="en-US" dirty="0"/>
              <a:t>to see one of my patients.” Receptionist </a:t>
            </a:r>
            <a:r>
              <a:rPr lang="en-US" dirty="0" smtClean="0"/>
              <a:t>replied “no</a:t>
            </a:r>
            <a:r>
              <a:rPr lang="en-US" dirty="0"/>
              <a:t>,” and said, “but there’s the consult </a:t>
            </a:r>
            <a:r>
              <a:rPr lang="en-US"/>
              <a:t>we </a:t>
            </a:r>
            <a:r>
              <a:rPr lang="en-US" smtClean="0"/>
              <a:t>called about</a:t>
            </a:r>
            <a:r>
              <a:rPr lang="en-US" dirty="0"/>
              <a:t>.” Dr. became even more upset…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“Sensing that the doctor was in a hurry, I said that my mom was ready to be seen. Dr. whirled toward me, made a “T” sign with his hands and barked, ‘Time out! It’s not your turn to talk!’ Turning back to the receptionist, he demanded, ‘Who consulted me?...’”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“Dr. yelled so the whole area could hear, ‘</a:t>
            </a:r>
            <a:r>
              <a:rPr lang="en-US" i="1" dirty="0" smtClean="0"/>
              <a:t>You didn’t </a:t>
            </a:r>
            <a:r>
              <a:rPr lang="en-US" dirty="0" smtClean="0"/>
              <a:t>do anything wrong. The </a:t>
            </a:r>
            <a:r>
              <a:rPr lang="en-US" i="1" dirty="0" smtClean="0"/>
              <a:t>staff did!...You need to go </a:t>
            </a:r>
            <a:r>
              <a:rPr lang="en-US" dirty="0" smtClean="0"/>
              <a:t>where they know what they are doing…I don’t do consults on Weds… months before I can book you an appt.’”</a:t>
            </a:r>
          </a:p>
          <a:p>
            <a:r>
              <a:rPr lang="en-US" dirty="0" smtClean="0"/>
              <a:t> “Then he turned and left me standing there. I don’t think that was very professional.”</a:t>
            </a:r>
          </a:p>
          <a:p>
            <a:r>
              <a:rPr lang="en-US" dirty="0" smtClean="0"/>
              <a:t>What might a member of your team do if they</a:t>
            </a:r>
          </a:p>
          <a:p>
            <a:pPr>
              <a:buNone/>
            </a:pPr>
            <a:r>
              <a:rPr lang="en-US" dirty="0" smtClean="0"/>
              <a:t>    witnessed this event?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1- Abuse of power </a:t>
            </a:r>
            <a:r>
              <a:rPr lang="en-US" b="1" dirty="0" smtClean="0"/>
              <a:t>(abuse while interacting with patients and colleagues; bias and sexual harassment; and breach of confidentiality);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2- Arrogance </a:t>
            </a:r>
            <a:r>
              <a:rPr lang="en-US" b="1" dirty="0" smtClean="0"/>
              <a:t>(offensive display of superiority and self-importance);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3- Greed </a:t>
            </a:r>
            <a:r>
              <a:rPr lang="en-US" b="1" dirty="0" smtClean="0"/>
              <a:t>(when money becomes the driving force);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4- Misrepresentation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chemeClr val="tx2"/>
                </a:solidFill>
              </a:rPr>
              <a:t>lying</a:t>
            </a:r>
            <a:r>
              <a:rPr lang="en-US" b="1" dirty="0" smtClean="0"/>
              <a:t>, which is consciously failing to tell the truth; and </a:t>
            </a:r>
            <a:r>
              <a:rPr lang="en-US" b="1" dirty="0" smtClean="0">
                <a:solidFill>
                  <a:schemeClr val="tx2"/>
                </a:solidFill>
              </a:rPr>
              <a:t>fraud</a:t>
            </a:r>
            <a:r>
              <a:rPr lang="en-US" b="1" dirty="0" smtClean="0"/>
              <a:t>, which is conscious misrepresentation of material fact with the intent to mislead);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5- Impairment </a:t>
            </a:r>
            <a:r>
              <a:rPr lang="en-US" b="1" dirty="0" smtClean="0"/>
              <a:t>(any disability that may prevent the physician from discharging his/her duties);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6- Lack of conscientiousness </a:t>
            </a:r>
            <a:r>
              <a:rPr lang="en-US" b="1" dirty="0" smtClean="0"/>
              <a:t>(failure to fulfill responsibilities);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7- Conflicts  in interests </a:t>
            </a:r>
            <a:r>
              <a:rPr lang="en-US" b="1" dirty="0" smtClean="0"/>
              <a:t>(self-promotion/ advertising or unethical collaboration with industry; acceptance of gifts; and misuse of services – overcharging, inappropriate treatment or prolonging contact with patients).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Disruptive Behavior (DB)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Behavior that interferes with work or creates a hostile environment, e.g.:  </a:t>
            </a:r>
          </a:p>
          <a:p>
            <a:r>
              <a:rPr lang="en-US" dirty="0" smtClean="0"/>
              <a:t>verbal abuse, sexual harassment, yelling, profanity, vulgarity, threatening words/actions;</a:t>
            </a:r>
          </a:p>
          <a:p>
            <a:r>
              <a:rPr lang="en-US" dirty="0" smtClean="0"/>
              <a:t> unwelcome physical contact; threats of harm; behavior reasonably interpreted as intimidating;</a:t>
            </a:r>
          </a:p>
          <a:p>
            <a:r>
              <a:rPr lang="en-US" dirty="0" smtClean="0"/>
              <a:t>  passive aggressive behaviors: e.g., sabotage and badmouthing colleagues or organization</a:t>
            </a:r>
          </a:p>
          <a:p>
            <a:r>
              <a:rPr lang="en-US" b="1" dirty="0" smtClean="0"/>
              <a:t>behavior that creates stressful environments and</a:t>
            </a:r>
          </a:p>
          <a:p>
            <a:pPr>
              <a:buNone/>
            </a:pPr>
            <a:r>
              <a:rPr lang="en-US" b="1" dirty="0" smtClean="0"/>
              <a:t>       interferes with others’ effective functioning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Leadership commitment</a:t>
            </a:r>
          </a:p>
          <a:p>
            <a:r>
              <a:rPr lang="en-US" dirty="0" smtClean="0"/>
              <a:t>2. Supportive institutional policies</a:t>
            </a:r>
          </a:p>
          <a:p>
            <a:r>
              <a:rPr lang="en-US" dirty="0" smtClean="0"/>
              <a:t>3. Surveillance tools to capture pt/staff     	allegations</a:t>
            </a:r>
          </a:p>
          <a:p>
            <a:r>
              <a:rPr lang="en-US" dirty="0" smtClean="0"/>
              <a:t>4. Model to guide graduated interventions</a:t>
            </a:r>
          </a:p>
          <a:p>
            <a:r>
              <a:rPr lang="en-US" dirty="0" smtClean="0"/>
              <a:t>5. Processes for reviewing allegations</a:t>
            </a:r>
          </a:p>
          <a:p>
            <a:r>
              <a:rPr lang="en-US" dirty="0" smtClean="0"/>
              <a:t>6. Multi-level professional/leader training</a:t>
            </a:r>
          </a:p>
          <a:p>
            <a:r>
              <a:rPr lang="en-US" dirty="0" smtClean="0"/>
              <a:t>7. Resources to help disruptive colleagues</a:t>
            </a:r>
          </a:p>
          <a:p>
            <a:r>
              <a:rPr lang="en-US" dirty="0" smtClean="0"/>
              <a:t>8. Resources to help disrupted staff and patients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World Health Organization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5-Star Doctor</a:t>
            </a:r>
          </a:p>
          <a:p>
            <a:pPr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Care Provider</a:t>
            </a:r>
          </a:p>
          <a:p>
            <a:pPr lvl="1" eaLnBrk="1" hangingPunct="1">
              <a:defRPr/>
            </a:pPr>
            <a:r>
              <a:rPr lang="en-US" smtClean="0"/>
              <a:t>Decision Maker</a:t>
            </a:r>
          </a:p>
          <a:p>
            <a:pPr lvl="1" eaLnBrk="1" hangingPunct="1">
              <a:defRPr/>
            </a:pPr>
            <a:r>
              <a:rPr lang="en-US" smtClean="0"/>
              <a:t>Communicator</a:t>
            </a:r>
          </a:p>
          <a:p>
            <a:pPr lvl="1" eaLnBrk="1" hangingPunct="1">
              <a:defRPr/>
            </a:pPr>
            <a:r>
              <a:rPr lang="en-US" smtClean="0"/>
              <a:t>Health Advisor and Community Leader</a:t>
            </a:r>
          </a:p>
          <a:p>
            <a:pPr lvl="1" eaLnBrk="1" hangingPunct="1">
              <a:defRPr/>
            </a:pPr>
            <a:r>
              <a:rPr lang="en-US" smtClean="0"/>
              <a:t>Team Member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Disruptive Behavior Pyramid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39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can I make professionalism more concrete for learners?</a:t>
            </a:r>
          </a:p>
          <a:p>
            <a:pPr>
              <a:buNone/>
            </a:pPr>
            <a:r>
              <a:rPr lang="en-US" dirty="0" smtClean="0"/>
              <a:t>      § Describe professionalism, or lapses of it, in terms of specific behaviors.</a:t>
            </a:r>
          </a:p>
          <a:p>
            <a:pPr>
              <a:buNone/>
            </a:pPr>
            <a:r>
              <a:rPr lang="en-US" dirty="0" smtClean="0"/>
              <a:t>      § Categorize levels of professionalism and describe examples for each level.</a:t>
            </a:r>
          </a:p>
          <a:p>
            <a:pPr>
              <a:buNone/>
            </a:pPr>
            <a:r>
              <a:rPr lang="en-US" dirty="0" smtClean="0"/>
              <a:t>      § Review professionalism scenarios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Scenarios :</a:t>
            </a:r>
          </a:p>
          <a:p>
            <a:r>
              <a:rPr lang="en-US" dirty="0" smtClean="0"/>
              <a:t>1- Lymph nodes Dissection: Colonic resection for </a:t>
            </a:r>
            <a:r>
              <a:rPr lang="en-US" dirty="0" err="1" smtClean="0"/>
              <a:t>adenocarcinoma</a:t>
            </a:r>
            <a:endParaRPr lang="en-US" dirty="0" smtClean="0"/>
          </a:p>
          <a:p>
            <a:r>
              <a:rPr lang="en-US" dirty="0" smtClean="0"/>
              <a:t>2- Review of cases signed by another pathologist.</a:t>
            </a:r>
          </a:p>
          <a:p>
            <a:r>
              <a:rPr lang="en-US" dirty="0" smtClean="0"/>
              <a:t>3- Signing out cases </a:t>
            </a:r>
          </a:p>
          <a:p>
            <a:r>
              <a:rPr lang="en-US" dirty="0" smtClean="0"/>
              <a:t>4- Orientation of specimens 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5- Pathology request</a:t>
            </a:r>
          </a:p>
          <a:p>
            <a:r>
              <a:rPr lang="en-US" dirty="0" smtClean="0"/>
              <a:t>6- Autopsy</a:t>
            </a:r>
          </a:p>
          <a:p>
            <a:r>
              <a:rPr lang="en-US" dirty="0" smtClean="0"/>
              <a:t>7- Payment form a physician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8-  FNA thyroid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Unprofessional Behavior</a:t>
            </a:r>
            <a:endParaRPr lang="en-US" sz="28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7 Roles of the Physician</a:t>
            </a:r>
          </a:p>
          <a:p>
            <a:pPr lvl="1" eaLnBrk="1" hangingPunct="1">
              <a:defRPr/>
            </a:pPr>
            <a:r>
              <a:rPr lang="en-US" sz="2400" dirty="0" smtClean="0"/>
              <a:t>Medical Expert (clinical decision-maker)</a:t>
            </a:r>
          </a:p>
          <a:p>
            <a:pPr lvl="1" eaLnBrk="1" hangingPunct="1">
              <a:defRPr/>
            </a:pPr>
            <a:r>
              <a:rPr lang="en-US" sz="2400" dirty="0" smtClean="0"/>
              <a:t>Communicator (educator, humanist, healer)</a:t>
            </a:r>
          </a:p>
          <a:p>
            <a:pPr lvl="1" eaLnBrk="1" hangingPunct="1">
              <a:defRPr/>
            </a:pPr>
            <a:r>
              <a:rPr lang="en-US" sz="2400" dirty="0" smtClean="0"/>
              <a:t>Resource Manager</a:t>
            </a:r>
          </a:p>
          <a:p>
            <a:pPr lvl="1" eaLnBrk="1" hangingPunct="1">
              <a:defRPr/>
            </a:pPr>
            <a:r>
              <a:rPr lang="en-US" sz="2400" dirty="0" smtClean="0"/>
              <a:t>Health Advocate</a:t>
            </a:r>
          </a:p>
          <a:p>
            <a:pPr lvl="1" eaLnBrk="1" hangingPunct="1">
              <a:defRPr/>
            </a:pPr>
            <a:r>
              <a:rPr lang="en-US" sz="2400" dirty="0" smtClean="0"/>
              <a:t>Learner</a:t>
            </a:r>
          </a:p>
          <a:p>
            <a:pPr lvl="1" eaLnBrk="1" hangingPunct="1">
              <a:defRPr/>
            </a:pPr>
            <a:r>
              <a:rPr lang="en-US" sz="2400" dirty="0" smtClean="0"/>
              <a:t>Scientist/scholar</a:t>
            </a:r>
          </a:p>
          <a:p>
            <a:pPr lvl="1" eaLnBrk="1" hangingPunct="1">
              <a:defRPr/>
            </a:pPr>
            <a:r>
              <a:rPr lang="en-US" sz="2400" dirty="0" smtClean="0"/>
              <a:t>A person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Key Elements of a Good Physician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Altruism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Accountability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Excellence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Duty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Honor/Integrity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Respect for Others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Professionalism is the basis of Medicine’s contract with society.</a:t>
            </a:r>
          </a:p>
          <a:p>
            <a:pPr>
              <a:defRPr/>
            </a:pPr>
            <a:r>
              <a:rPr lang="en-US" dirty="0"/>
              <a:t>Allows for trust to be established.</a:t>
            </a:r>
          </a:p>
          <a:p>
            <a:pPr>
              <a:defRPr/>
            </a:pPr>
            <a:r>
              <a:rPr lang="en-US" dirty="0"/>
              <a:t>3 General Principles</a:t>
            </a:r>
          </a:p>
          <a:p>
            <a:pPr lvl="1">
              <a:defRPr/>
            </a:pPr>
            <a:r>
              <a:rPr lang="en-US" dirty="0"/>
              <a:t>Patient Welfare</a:t>
            </a:r>
          </a:p>
          <a:p>
            <a:pPr lvl="1">
              <a:defRPr/>
            </a:pPr>
            <a:r>
              <a:rPr lang="en-US" dirty="0"/>
              <a:t>Patient Autonomy</a:t>
            </a:r>
          </a:p>
          <a:p>
            <a:pPr lvl="1">
              <a:defRPr/>
            </a:pPr>
            <a:r>
              <a:rPr lang="en-US" dirty="0"/>
              <a:t>Social Justice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 Professional Responsibilities</a:t>
            </a:r>
          </a:p>
          <a:p>
            <a:pPr lvl="1">
              <a:defRPr/>
            </a:pPr>
            <a:r>
              <a:rPr lang="en-US" dirty="0"/>
              <a:t>Professional Competence</a:t>
            </a:r>
          </a:p>
          <a:p>
            <a:pPr lvl="1">
              <a:defRPr/>
            </a:pPr>
            <a:r>
              <a:rPr lang="en-US" dirty="0"/>
              <a:t>Honesty</a:t>
            </a:r>
          </a:p>
          <a:p>
            <a:pPr lvl="1">
              <a:defRPr/>
            </a:pPr>
            <a:r>
              <a:rPr lang="en-US" dirty="0"/>
              <a:t>Patient Confidentiality</a:t>
            </a:r>
          </a:p>
          <a:p>
            <a:pPr lvl="1">
              <a:defRPr/>
            </a:pPr>
            <a:r>
              <a:rPr lang="en-US" dirty="0"/>
              <a:t>Appropriate Relations with Patients</a:t>
            </a:r>
          </a:p>
          <a:p>
            <a:pPr lvl="1">
              <a:defRPr/>
            </a:pPr>
            <a:r>
              <a:rPr lang="en-US" dirty="0"/>
              <a:t>Cooperation and Collegiality</a:t>
            </a:r>
          </a:p>
          <a:p>
            <a:pPr lvl="1">
              <a:defRPr/>
            </a:pPr>
            <a:r>
              <a:rPr lang="en-US" dirty="0"/>
              <a:t>Open and Honest Relationships with Colleagues and 3</a:t>
            </a:r>
            <a:r>
              <a:rPr lang="en-US" baseline="30000" dirty="0"/>
              <a:t>rd</a:t>
            </a:r>
            <a:r>
              <a:rPr lang="en-US" dirty="0"/>
              <a:t> parties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11 Professional Responsibilities, cont’d</a:t>
            </a:r>
          </a:p>
          <a:p>
            <a:pPr lvl="1">
              <a:defRPr/>
            </a:pPr>
            <a:r>
              <a:rPr lang="en-CA" dirty="0"/>
              <a:t>Improving the health of the community</a:t>
            </a:r>
          </a:p>
          <a:p>
            <a:pPr lvl="1">
              <a:defRPr/>
            </a:pPr>
            <a:r>
              <a:rPr lang="en-CA" dirty="0"/>
              <a:t>Improving access to care</a:t>
            </a:r>
          </a:p>
          <a:p>
            <a:pPr lvl="1">
              <a:defRPr/>
            </a:pPr>
            <a:r>
              <a:rPr lang="en-CA" dirty="0"/>
              <a:t>Scientific Knowledge</a:t>
            </a:r>
          </a:p>
          <a:p>
            <a:pPr lvl="1">
              <a:defRPr/>
            </a:pPr>
            <a:r>
              <a:rPr lang="en-CA" dirty="0"/>
              <a:t>Maintaining trust by maintaining conflicts of interest</a:t>
            </a:r>
          </a:p>
          <a:p>
            <a:pPr lvl="1">
              <a:defRPr/>
            </a:pPr>
            <a:r>
              <a:rPr lang="en-CA" dirty="0"/>
              <a:t>Professional Responsibilities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“[Professionalism] demands placing the interests of patients above those of the physician”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Unprofessional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Case </a:t>
            </a:r>
            <a:r>
              <a:rPr lang="en-US" dirty="0" smtClean="0"/>
              <a:t>of    : Never </a:t>
            </a:r>
            <a:r>
              <a:rPr lang="en-US" dirty="0"/>
              <a:t>on Wednesday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737</Words>
  <Application>Microsoft Office PowerPoint</Application>
  <PresentationFormat>On-screen Show (4:3)</PresentationFormat>
  <Paragraphs>124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Unprofessional Behavior</vt:lpstr>
      <vt:lpstr>World Health Organization</vt:lpstr>
      <vt:lpstr>Unprofessional Behavior</vt:lpstr>
      <vt:lpstr>Unprofessional Behavior</vt:lpstr>
      <vt:lpstr>Unprofessional Behavior</vt:lpstr>
      <vt:lpstr>Unprofessional Behavior</vt:lpstr>
      <vt:lpstr>Unprofessional Behavior</vt:lpstr>
      <vt:lpstr>PowerPoint Presentation</vt:lpstr>
      <vt:lpstr>Unprofessional Behavior</vt:lpstr>
      <vt:lpstr>Unprofessional Behavior</vt:lpstr>
      <vt:lpstr>Unprofessional Behavior</vt:lpstr>
      <vt:lpstr>Unprofessional Behavior</vt:lpstr>
      <vt:lpstr>Unprofessional Behavior</vt:lpstr>
      <vt:lpstr>Unprofessional Behavior</vt:lpstr>
      <vt:lpstr>Unprofessional Behavior</vt:lpstr>
      <vt:lpstr>Definition of Disruptive Behavior (DB)</vt:lpstr>
      <vt:lpstr>Unprofessional Behavior</vt:lpstr>
      <vt:lpstr>Unprofessional Behavior</vt:lpstr>
      <vt:lpstr>Unprofessional Behavior</vt:lpstr>
      <vt:lpstr>Disruptive Behavior Pyramid</vt:lpstr>
      <vt:lpstr>Unprofessional Behavior</vt:lpstr>
      <vt:lpstr>Unprofessional Behavior</vt:lpstr>
      <vt:lpstr>PowerPoint Presentation</vt:lpstr>
      <vt:lpstr>Unprofessional Behavior</vt:lpstr>
      <vt:lpstr>Unprofessional Behavior</vt:lpstr>
      <vt:lpstr>Unprofessional Behavior</vt:lpstr>
      <vt:lpstr>Unprofessional Behavior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Unprofessional Behavior</dc:title>
  <dc:creator>Dr.Hala</dc:creator>
  <cp:lastModifiedBy>Hala Kassouf</cp:lastModifiedBy>
  <cp:revision>8</cp:revision>
  <dcterms:created xsi:type="dcterms:W3CDTF">2010-10-30T10:16:27Z</dcterms:created>
  <dcterms:modified xsi:type="dcterms:W3CDTF">2015-04-08T12:28:17Z</dcterms:modified>
</cp:coreProperties>
</file>