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88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7" r:id="rId15"/>
    <p:sldId id="278" r:id="rId16"/>
    <p:sldId id="279" r:id="rId17"/>
    <p:sldId id="280" r:id="rId18"/>
    <p:sldId id="281" r:id="rId19"/>
    <p:sldId id="282" r:id="rId20"/>
    <p:sldId id="298" r:id="rId21"/>
    <p:sldId id="296" r:id="rId22"/>
    <p:sldId id="297" r:id="rId23"/>
    <p:sldId id="283" r:id="rId24"/>
    <p:sldId id="284" r:id="rId25"/>
    <p:sldId id="289" r:id="rId26"/>
    <p:sldId id="290" r:id="rId27"/>
    <p:sldId id="286" r:id="rId28"/>
    <p:sldId id="287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9A9D22-978E-484B-97A4-F4F3EFE23C9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744491-2609-4491-B3A1-E2B6C2A0E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 to Quality Improvement Methods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Prepared by:</a:t>
            </a:r>
          </a:p>
          <a:p>
            <a:r>
              <a:rPr lang="en-US" dirty="0" smtClean="0"/>
              <a:t>Mr. </a:t>
            </a:r>
            <a:r>
              <a:rPr lang="en-US" dirty="0" err="1" smtClean="0"/>
              <a:t>Alaa</a:t>
            </a:r>
            <a:r>
              <a:rPr lang="en-US" dirty="0" smtClean="0"/>
              <a:t> Abu </a:t>
            </a:r>
            <a:r>
              <a:rPr lang="en-US" dirty="0" err="1" smtClean="0"/>
              <a:t>Alroub</a:t>
            </a:r>
            <a:endParaRPr lang="en-US" dirty="0" smtClean="0"/>
          </a:p>
          <a:p>
            <a:r>
              <a:rPr lang="en-US" dirty="0" smtClean="0"/>
              <a:t>Mr. Maher </a:t>
            </a:r>
            <a:r>
              <a:rPr lang="en-US" dirty="0" err="1" smtClean="0"/>
              <a:t>Titi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500" b="1" dirty="0">
                <a:solidFill>
                  <a:schemeClr val="tx1"/>
                </a:solidFill>
              </a:rPr>
              <a:t>Psychology </a:t>
            </a:r>
            <a:endParaRPr lang="en-US" sz="3500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Understanding the psychology of </a:t>
            </a:r>
            <a:r>
              <a:rPr lang="en-US" dirty="0" smtClean="0">
                <a:solidFill>
                  <a:srgbClr val="FF0000"/>
                </a:solidFill>
              </a:rPr>
              <a:t>how people interact with each other and the system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Example: A </a:t>
            </a:r>
            <a:r>
              <a:rPr lang="en-US" dirty="0">
                <a:solidFill>
                  <a:schemeClr val="tx1"/>
                </a:solidFill>
              </a:rPr>
              <a:t>medical ward, </a:t>
            </a:r>
            <a:r>
              <a:rPr lang="en-US" dirty="0" smtClean="0">
                <a:solidFill>
                  <a:schemeClr val="tx1"/>
                </a:solidFill>
              </a:rPr>
              <a:t>includes </a:t>
            </a:r>
            <a:r>
              <a:rPr lang="en-US" dirty="0">
                <a:solidFill>
                  <a:schemeClr val="tx1"/>
                </a:solidFill>
              </a:rPr>
              <a:t>a number of people who will </a:t>
            </a:r>
            <a:r>
              <a:rPr lang="en-US" dirty="0" smtClean="0">
                <a:solidFill>
                  <a:schemeClr val="tx1"/>
                </a:solidFill>
              </a:rPr>
              <a:t>vary in </a:t>
            </a:r>
            <a:r>
              <a:rPr lang="en-US" dirty="0">
                <a:solidFill>
                  <a:schemeClr val="tx1"/>
                </a:solidFill>
              </a:rPr>
              <a:t>their reactions to a similar </a:t>
            </a:r>
            <a:r>
              <a:rPr lang="en-US" dirty="0" smtClean="0">
                <a:solidFill>
                  <a:schemeClr val="tx1"/>
                </a:solidFill>
              </a:rPr>
              <a:t>event such </a:t>
            </a:r>
            <a:r>
              <a:rPr lang="en-US" dirty="0">
                <a:solidFill>
                  <a:schemeClr val="tx1"/>
                </a:solidFill>
              </a:rPr>
              <a:t>as introducing an incident </a:t>
            </a:r>
            <a:r>
              <a:rPr lang="en-US" dirty="0" smtClean="0">
                <a:solidFill>
                  <a:schemeClr val="tx1"/>
                </a:solidFill>
              </a:rPr>
              <a:t>monitoring system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1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dirty="0">
                <a:solidFill>
                  <a:schemeClr val="tx1"/>
                </a:solidFill>
              </a:rPr>
              <a:t>The role of measurement in </a:t>
            </a:r>
            <a:r>
              <a:rPr lang="en-US" b="1" dirty="0" smtClean="0">
                <a:solidFill>
                  <a:schemeClr val="tx1"/>
                </a:solidFill>
              </a:rPr>
              <a:t>improvement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Measurement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collect and analyze data </a:t>
            </a:r>
            <a:r>
              <a:rPr lang="en-US" dirty="0" smtClean="0">
                <a:solidFill>
                  <a:schemeClr val="tx1"/>
                </a:solidFill>
              </a:rPr>
              <a:t>)is </a:t>
            </a:r>
            <a:r>
              <a:rPr lang="en-US" dirty="0">
                <a:solidFill>
                  <a:schemeClr val="tx1"/>
                </a:solidFill>
              </a:rPr>
              <a:t>an essential component of </a:t>
            </a:r>
            <a:r>
              <a:rPr lang="en-US" dirty="0" smtClean="0">
                <a:solidFill>
                  <a:schemeClr val="tx1"/>
                </a:solidFill>
              </a:rPr>
              <a:t>quality Improvement.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There is strong evidence to show </a:t>
            </a:r>
            <a:r>
              <a:rPr lang="en-US" dirty="0" smtClean="0">
                <a:solidFill>
                  <a:schemeClr val="tx1"/>
                </a:solidFill>
              </a:rPr>
              <a:t>that when </a:t>
            </a:r>
            <a:r>
              <a:rPr lang="en-US" dirty="0">
                <a:solidFill>
                  <a:schemeClr val="tx1"/>
                </a:solidFill>
              </a:rPr>
              <a:t>people use the appropriate measures </a:t>
            </a:r>
            <a:r>
              <a:rPr lang="en-US" dirty="0" smtClean="0">
                <a:solidFill>
                  <a:schemeClr val="tx1"/>
                </a:solidFill>
              </a:rPr>
              <a:t>to measure </a:t>
            </a:r>
            <a:r>
              <a:rPr lang="en-US" dirty="0">
                <a:solidFill>
                  <a:schemeClr val="tx1"/>
                </a:solidFill>
              </a:rPr>
              <a:t>change, significant improvements can </a:t>
            </a:r>
            <a:r>
              <a:rPr lang="en-US" dirty="0" smtClean="0">
                <a:solidFill>
                  <a:schemeClr val="tx1"/>
                </a:solidFill>
              </a:rPr>
              <a:t>be made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All </a:t>
            </a:r>
            <a:r>
              <a:rPr lang="en-US" dirty="0">
                <a:solidFill>
                  <a:schemeClr val="tx1"/>
                </a:solidFill>
              </a:rPr>
              <a:t>quality improvement methods rely </a:t>
            </a:r>
            <a:r>
              <a:rPr lang="en-US" dirty="0" smtClean="0">
                <a:solidFill>
                  <a:schemeClr val="tx1"/>
                </a:solidFill>
              </a:rPr>
              <a:t>on measurement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7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Three main types of </a:t>
            </a:r>
            <a:r>
              <a:rPr lang="en-US" b="1" dirty="0" smtClean="0">
                <a:solidFill>
                  <a:schemeClr val="tx1"/>
                </a:solidFill>
              </a:rPr>
              <a:t>measures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Outcomes Measures 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Represent the </a:t>
            </a:r>
            <a:r>
              <a:rPr lang="en-US" sz="1800" b="1" dirty="0" smtClean="0">
                <a:solidFill>
                  <a:srgbClr val="FF0000"/>
                </a:solidFill>
              </a:rPr>
              <a:t>ultimate goal </a:t>
            </a:r>
            <a:r>
              <a:rPr lang="en-US" sz="1800" dirty="0" smtClean="0">
                <a:solidFill>
                  <a:schemeClr val="tx1"/>
                </a:solidFill>
              </a:rPr>
              <a:t>of healthcare</a:t>
            </a:r>
          </a:p>
          <a:p>
            <a:pPr lvl="1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Example: The 30-day mortality rate</a:t>
            </a: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Processes Measures: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Represent </a:t>
            </a:r>
            <a:r>
              <a:rPr lang="en-US" sz="1800" b="1" dirty="0" smtClean="0">
                <a:solidFill>
                  <a:srgbClr val="FF0000"/>
                </a:solidFill>
              </a:rPr>
              <a:t>the delivery of specific clinical services to patients,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are often based upon clinical guidelines. </a:t>
            </a:r>
          </a:p>
          <a:p>
            <a:pPr lvl="1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Example: The percentage of patients hospitalized for myocardial infarction who are treated with a beta blocker at the time of discharge</a:t>
            </a:r>
          </a:p>
          <a:p>
            <a:pPr lvl="1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Structure Measures: </a:t>
            </a:r>
            <a:r>
              <a:rPr lang="en-US" sz="1800" dirty="0" smtClean="0">
                <a:solidFill>
                  <a:schemeClr val="tx1"/>
                </a:solidFill>
              </a:rPr>
              <a:t>Represent the </a:t>
            </a:r>
            <a:r>
              <a:rPr lang="en-US" sz="1800" b="1" dirty="0" smtClean="0">
                <a:solidFill>
                  <a:srgbClr val="FF0000"/>
                </a:solidFill>
              </a:rPr>
              <a:t>characteristics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of individual healthcare providers, organizations, and </a:t>
            </a:r>
            <a:r>
              <a:rPr lang="en-US" sz="1800" b="1" dirty="0" smtClean="0">
                <a:solidFill>
                  <a:srgbClr val="FF0000"/>
                </a:solidFill>
              </a:rPr>
              <a:t>facilities</a:t>
            </a:r>
            <a:r>
              <a:rPr lang="en-US" sz="1800" dirty="0" smtClean="0">
                <a:solidFill>
                  <a:srgbClr val="FF0000"/>
                </a:solidFill>
              </a:rPr>
              <a:t>. </a:t>
            </a:r>
          </a:p>
          <a:p>
            <a:pPr marL="297180" lvl="1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 Example:  Nursing to patient ratio in the ICU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Types of Measures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			</a:t>
            </a:r>
            <a:r>
              <a:rPr lang="en-US" sz="2000" dirty="0" err="1" smtClean="0">
                <a:solidFill>
                  <a:schemeClr val="tx1"/>
                </a:solidFill>
              </a:rPr>
              <a:t>Avedis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Donabedian</a:t>
            </a:r>
            <a:r>
              <a:rPr lang="en-US" sz="2000" dirty="0">
                <a:solidFill>
                  <a:schemeClr val="tx1"/>
                </a:solidFill>
              </a:rPr>
              <a:t> Conceptual Framework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</p:txBody>
      </p:sp>
      <p:pic>
        <p:nvPicPr>
          <p:cNvPr id="4" name="Picture 3" descr="http://img.medscape.com/fullsize/migrated/568/115/ijqhc568115.fig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4676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science of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Change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general idea, with proven merit and sound scientific or logical foundation, that can stimulate specific ideas for changes that lead to improvement.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Asking what changes can be made to improve a particular situation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 :improved study habits, tension with a family member, a teacher or difficulties at work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following </a:t>
            </a:r>
            <a:r>
              <a:rPr lang="en-US" dirty="0">
                <a:solidFill>
                  <a:schemeClr val="tx1"/>
                </a:solidFill>
              </a:rPr>
              <a:t>nine general </a:t>
            </a:r>
            <a:r>
              <a:rPr lang="en-US" dirty="0" smtClean="0">
                <a:solidFill>
                  <a:schemeClr val="tx1"/>
                </a:solidFill>
              </a:rPr>
              <a:t>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Eliminate waste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Look for ways of eliminating any activity or resource in the hospital or clinic that does not add value to patient care.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Improve workflow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Improving the flow of work in processes is an important way to improve the quality of patient care delivered by those processes.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Optimize inventory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Inventory of all types is a possible source of waste in organizations; understanding where inventory is stored in a system is the first step in finding opportunities for improvement.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i="1" dirty="0" smtClean="0">
                <a:solidFill>
                  <a:srgbClr val="FF0000"/>
                </a:solidFill>
              </a:rPr>
              <a:t>Change </a:t>
            </a:r>
            <a:r>
              <a:rPr lang="en-US" i="1" dirty="0">
                <a:solidFill>
                  <a:srgbClr val="FF0000"/>
                </a:solidFill>
              </a:rPr>
              <a:t>the work </a:t>
            </a:r>
            <a:r>
              <a:rPr lang="en-US" i="1" dirty="0" smtClean="0">
                <a:solidFill>
                  <a:srgbClr val="FF0000"/>
                </a:solidFill>
              </a:rPr>
              <a:t>environment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Changing </a:t>
            </a:r>
            <a:r>
              <a:rPr lang="en-US" dirty="0">
                <a:solidFill>
                  <a:schemeClr val="tx1"/>
                </a:solidFill>
              </a:rPr>
              <a:t>the work environment itself can be </a:t>
            </a:r>
            <a:r>
              <a:rPr lang="en-US" dirty="0" smtClean="0">
                <a:solidFill>
                  <a:schemeClr val="tx1"/>
                </a:solidFill>
              </a:rPr>
              <a:t>a high-leverage </a:t>
            </a:r>
            <a:r>
              <a:rPr lang="en-US" dirty="0">
                <a:solidFill>
                  <a:schemeClr val="tx1"/>
                </a:solidFill>
              </a:rPr>
              <a:t>opportunity for making all </a:t>
            </a:r>
            <a:r>
              <a:rPr lang="en-US" dirty="0" smtClean="0">
                <a:solidFill>
                  <a:schemeClr val="tx1"/>
                </a:solidFill>
              </a:rPr>
              <a:t>other process </a:t>
            </a:r>
            <a:r>
              <a:rPr lang="en-US" dirty="0">
                <a:solidFill>
                  <a:schemeClr val="tx1"/>
                </a:solidFill>
              </a:rPr>
              <a:t>changes more effective.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 smtClean="0">
                <a:solidFill>
                  <a:srgbClr val="FF0000"/>
                </a:solidFill>
              </a:rPr>
              <a:t>Enhance </a:t>
            </a:r>
            <a:r>
              <a:rPr lang="en-US" i="1" dirty="0">
                <a:solidFill>
                  <a:srgbClr val="FF0000"/>
                </a:solidFill>
              </a:rPr>
              <a:t>the health provider/patient </a:t>
            </a:r>
            <a:r>
              <a:rPr lang="en-US" i="1" dirty="0" smtClean="0">
                <a:solidFill>
                  <a:srgbClr val="FF0000"/>
                </a:solidFill>
              </a:rPr>
              <a:t>relationship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benefit from improvements in quality and </a:t>
            </a:r>
            <a:r>
              <a:rPr lang="en-US" dirty="0" smtClean="0">
                <a:solidFill>
                  <a:schemeClr val="tx1"/>
                </a:solidFill>
              </a:rPr>
              <a:t>safety of </a:t>
            </a:r>
            <a:r>
              <a:rPr lang="en-US" dirty="0">
                <a:solidFill>
                  <a:schemeClr val="tx1"/>
                </a:solidFill>
              </a:rPr>
              <a:t>health care, the health-care professionals </a:t>
            </a:r>
            <a:r>
              <a:rPr lang="en-US" dirty="0" smtClean="0">
                <a:solidFill>
                  <a:schemeClr val="tx1"/>
                </a:solidFill>
              </a:rPr>
              <a:t>and patients </a:t>
            </a:r>
            <a:r>
              <a:rPr lang="en-US" dirty="0">
                <a:solidFill>
                  <a:schemeClr val="tx1"/>
                </a:solidFill>
              </a:rPr>
              <a:t>must recognize and appreciate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improvements.</a:t>
            </a:r>
          </a:p>
        </p:txBody>
      </p:sp>
    </p:spTree>
    <p:extLst>
      <p:ext uri="{BB962C8B-B14F-4D97-AF65-F5344CB8AC3E}">
        <p14:creationId xmlns:p14="http://schemas.microsoft.com/office/powerpoint/2010/main" val="4448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Change concepts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b="1" i="1" dirty="0" smtClean="0">
                <a:solidFill>
                  <a:srgbClr val="FF0000"/>
                </a:solidFill>
              </a:rPr>
              <a:t>Manage time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>
                <a:solidFill>
                  <a:schemeClr val="tx1"/>
                </a:solidFill>
              </a:rPr>
              <a:t>organization can get more achieved </a:t>
            </a:r>
            <a:r>
              <a:rPr lang="en-US" dirty="0" smtClean="0">
                <a:solidFill>
                  <a:schemeClr val="tx1"/>
                </a:solidFill>
              </a:rPr>
              <a:t>by reducing </a:t>
            </a:r>
            <a:r>
              <a:rPr lang="en-US" dirty="0">
                <a:solidFill>
                  <a:schemeClr val="tx1"/>
                </a:solidFill>
              </a:rPr>
              <a:t>the time to deliver health care, </a:t>
            </a:r>
            <a:r>
              <a:rPr lang="en-US" dirty="0" smtClean="0">
                <a:solidFill>
                  <a:schemeClr val="tx1"/>
                </a:solidFill>
              </a:rPr>
              <a:t>develop new </a:t>
            </a:r>
            <a:r>
              <a:rPr lang="en-US" dirty="0">
                <a:solidFill>
                  <a:schemeClr val="tx1"/>
                </a:solidFill>
              </a:rPr>
              <a:t>ways of delivering health care, </a:t>
            </a:r>
            <a:r>
              <a:rPr lang="en-US" dirty="0" smtClean="0">
                <a:solidFill>
                  <a:schemeClr val="tx1"/>
                </a:solidFill>
              </a:rPr>
              <a:t>reducing waiting </a:t>
            </a:r>
            <a:r>
              <a:rPr lang="en-US" dirty="0">
                <a:solidFill>
                  <a:schemeClr val="tx1"/>
                </a:solidFill>
              </a:rPr>
              <a:t>times for services and cycle times for </a:t>
            </a:r>
            <a:r>
              <a:rPr lang="en-US" dirty="0" smtClean="0">
                <a:solidFill>
                  <a:schemeClr val="tx1"/>
                </a:solidFill>
              </a:rPr>
              <a:t>all services </a:t>
            </a:r>
            <a:r>
              <a:rPr lang="en-US" dirty="0">
                <a:solidFill>
                  <a:schemeClr val="tx1"/>
                </a:solidFill>
              </a:rPr>
              <a:t>and functions in the organization.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i="1" dirty="0" smtClean="0">
                <a:solidFill>
                  <a:srgbClr val="FF0000"/>
                </a:solidFill>
              </a:rPr>
              <a:t>Manage variation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Reducing </a:t>
            </a:r>
            <a:r>
              <a:rPr lang="en-US" dirty="0">
                <a:solidFill>
                  <a:schemeClr val="tx1"/>
                </a:solidFill>
              </a:rPr>
              <a:t>variation improves the predictability </a:t>
            </a:r>
            <a:r>
              <a:rPr lang="en-US" dirty="0" smtClean="0">
                <a:solidFill>
                  <a:schemeClr val="tx1"/>
                </a:solidFill>
              </a:rPr>
              <a:t>of outcomes </a:t>
            </a:r>
            <a:r>
              <a:rPr lang="en-US" dirty="0">
                <a:solidFill>
                  <a:schemeClr val="tx1"/>
                </a:solidFill>
              </a:rPr>
              <a:t>and helps reduce the frequency </a:t>
            </a:r>
            <a:r>
              <a:rPr lang="en-US" dirty="0" smtClean="0">
                <a:solidFill>
                  <a:schemeClr val="tx1"/>
                </a:solidFill>
              </a:rPr>
              <a:t>of adverse </a:t>
            </a:r>
            <a:r>
              <a:rPr lang="en-US" dirty="0">
                <a:solidFill>
                  <a:schemeClr val="tx1"/>
                </a:solidFill>
              </a:rPr>
              <a:t>outcomes for patients.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i="1" dirty="0" smtClean="0">
                <a:solidFill>
                  <a:srgbClr val="FF0000"/>
                </a:solidFill>
              </a:rPr>
              <a:t>Design </a:t>
            </a:r>
            <a:r>
              <a:rPr lang="en-US" b="1" i="1" dirty="0">
                <a:solidFill>
                  <a:srgbClr val="FF0000"/>
                </a:solidFill>
              </a:rPr>
              <a:t>systems to avoid </a:t>
            </a:r>
            <a:r>
              <a:rPr lang="en-US" b="1" i="1" dirty="0" smtClean="0">
                <a:solidFill>
                  <a:srgbClr val="FF0000"/>
                </a:solidFill>
              </a:rPr>
              <a:t>mistakes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Organizations </a:t>
            </a:r>
            <a:r>
              <a:rPr lang="en-US" dirty="0">
                <a:solidFill>
                  <a:schemeClr val="tx1"/>
                </a:solidFill>
              </a:rPr>
              <a:t>can reduce errors by </a:t>
            </a:r>
            <a:r>
              <a:rPr lang="en-US" dirty="0" smtClean="0">
                <a:solidFill>
                  <a:schemeClr val="tx1"/>
                </a:solidFill>
              </a:rPr>
              <a:t>redesigning the </a:t>
            </a:r>
            <a:r>
              <a:rPr lang="en-US" dirty="0">
                <a:solidFill>
                  <a:schemeClr val="tx1"/>
                </a:solidFill>
              </a:rPr>
              <a:t>system to ensure that there is </a:t>
            </a:r>
            <a:r>
              <a:rPr lang="en-US" dirty="0" smtClean="0">
                <a:solidFill>
                  <a:schemeClr val="tx1"/>
                </a:solidFill>
              </a:rPr>
              <a:t>redundancy i.e</a:t>
            </a:r>
            <a:r>
              <a:rPr lang="en-US" dirty="0">
                <a:solidFill>
                  <a:schemeClr val="tx1"/>
                </a:solidFill>
              </a:rPr>
              <a:t>. multiple checks and balances to </a:t>
            </a:r>
            <a:r>
              <a:rPr lang="en-US" dirty="0" smtClean="0">
                <a:solidFill>
                  <a:schemeClr val="tx1"/>
                </a:solidFill>
              </a:rPr>
              <a:t>combat human </a:t>
            </a:r>
            <a:r>
              <a:rPr lang="en-US" dirty="0">
                <a:solidFill>
                  <a:schemeClr val="tx1"/>
                </a:solidFill>
              </a:rPr>
              <a:t>error.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i="1" dirty="0" smtClean="0">
                <a:solidFill>
                  <a:srgbClr val="FF0000"/>
                </a:solidFill>
              </a:rPr>
              <a:t>Focus </a:t>
            </a:r>
            <a:r>
              <a:rPr lang="en-US" b="1" i="1" dirty="0">
                <a:solidFill>
                  <a:srgbClr val="FF0000"/>
                </a:solidFill>
              </a:rPr>
              <a:t>on the product or </a:t>
            </a:r>
            <a:r>
              <a:rPr lang="en-US" b="1" i="1" dirty="0" smtClean="0">
                <a:solidFill>
                  <a:srgbClr val="FF0000"/>
                </a:solidFill>
              </a:rPr>
              <a:t>service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Although </a:t>
            </a:r>
            <a:r>
              <a:rPr lang="en-US" dirty="0">
                <a:solidFill>
                  <a:schemeClr val="tx1"/>
                </a:solidFill>
              </a:rPr>
              <a:t>many organizations focus on ways </a:t>
            </a:r>
            <a:r>
              <a:rPr lang="en-US" dirty="0" smtClean="0">
                <a:solidFill>
                  <a:schemeClr val="tx1"/>
                </a:solidFill>
              </a:rPr>
              <a:t>to improve </a:t>
            </a:r>
            <a:r>
              <a:rPr lang="en-US" dirty="0">
                <a:solidFill>
                  <a:schemeClr val="tx1"/>
                </a:solidFill>
              </a:rPr>
              <a:t>processes, it is also important to </a:t>
            </a:r>
            <a:r>
              <a:rPr lang="en-US" dirty="0" smtClean="0">
                <a:solidFill>
                  <a:schemeClr val="tx1"/>
                </a:solidFill>
              </a:rPr>
              <a:t>address improvement </a:t>
            </a:r>
            <a:r>
              <a:rPr lang="en-US" dirty="0">
                <a:solidFill>
                  <a:schemeClr val="tx1"/>
                </a:solidFill>
              </a:rPr>
              <a:t>of products and services</a:t>
            </a:r>
          </a:p>
        </p:txBody>
      </p:sp>
    </p:spTree>
    <p:extLst>
      <p:ext uri="{BB962C8B-B14F-4D97-AF65-F5344CB8AC3E}">
        <p14:creationId xmlns:p14="http://schemas.microsoft.com/office/powerpoint/2010/main" val="25712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continuous improvement methods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</a:t>
            </a:r>
            <a:r>
              <a:rPr lang="en-US" dirty="0">
                <a:solidFill>
                  <a:schemeClr val="tx1"/>
                </a:solidFill>
              </a:rPr>
              <a:t>are a number of examples of </a:t>
            </a:r>
            <a:r>
              <a:rPr lang="en-US" dirty="0" smtClean="0">
                <a:solidFill>
                  <a:schemeClr val="tx1"/>
                </a:solidFill>
              </a:rPr>
              <a:t>quality improvement </a:t>
            </a:r>
            <a:r>
              <a:rPr lang="en-US" dirty="0">
                <a:solidFill>
                  <a:schemeClr val="tx1"/>
                </a:solidFill>
              </a:rPr>
              <a:t>methods in health care but the </a:t>
            </a:r>
            <a:r>
              <a:rPr lang="en-US" dirty="0" smtClean="0">
                <a:solidFill>
                  <a:schemeClr val="tx1"/>
                </a:solidFill>
              </a:rPr>
              <a:t>two most </a:t>
            </a:r>
            <a:r>
              <a:rPr lang="en-US" dirty="0">
                <a:solidFill>
                  <a:schemeClr val="tx1"/>
                </a:solidFill>
              </a:rPr>
              <a:t>relevant to medical </a:t>
            </a:r>
            <a:r>
              <a:rPr lang="en-US" dirty="0" smtClean="0">
                <a:solidFill>
                  <a:schemeClr val="tx1"/>
                </a:solidFill>
              </a:rPr>
              <a:t>setting </a:t>
            </a:r>
            <a:r>
              <a:rPr lang="en-US" dirty="0">
                <a:solidFill>
                  <a:schemeClr val="tx1"/>
                </a:solidFill>
              </a:rPr>
              <a:t>are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Clinical practice improvement(</a:t>
            </a:r>
            <a:r>
              <a:rPr lang="en-US" b="1" dirty="0" smtClean="0">
                <a:solidFill>
                  <a:srgbClr val="FF0000"/>
                </a:solidFill>
              </a:rPr>
              <a:t>CPI</a:t>
            </a:r>
            <a:r>
              <a:rPr lang="en-US" dirty="0" smtClean="0">
                <a:solidFill>
                  <a:schemeClr val="tx1"/>
                </a:solidFill>
              </a:rPr>
              <a:t>) methodology;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Root cause analysis(</a:t>
            </a:r>
            <a:r>
              <a:rPr lang="en-US" b="1" dirty="0" smtClean="0">
                <a:solidFill>
                  <a:srgbClr val="FF0000"/>
                </a:solidFill>
              </a:rPr>
              <a:t>RCA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continuous improvement </a:t>
            </a:r>
            <a:r>
              <a:rPr lang="en-US" sz="2400" b="1" dirty="0" smtClean="0">
                <a:solidFill>
                  <a:schemeClr val="tx1"/>
                </a:solidFill>
              </a:rPr>
              <a:t>methods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Clinical practice </a:t>
            </a:r>
            <a:r>
              <a:rPr lang="en-US" sz="2400" dirty="0">
                <a:solidFill>
                  <a:schemeClr val="tx1"/>
                </a:solidFill>
              </a:rPr>
              <a:t>improvement (CPI) methodology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4658" y="1554163"/>
            <a:ext cx="5887084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Learning objective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describe the principles of quality improvement.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To introduce the basic methods and tools for improving the quality of health care.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To understand the benefits of using quality improvement methods.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To apply the principles and use the tools to undertake their own improvement project.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5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improvement model- (</a:t>
            </a:r>
            <a:r>
              <a:rPr lang="en-US" sz="2800" b="1" dirty="0" smtClean="0">
                <a:solidFill>
                  <a:schemeClr val="tx1"/>
                </a:solidFill>
              </a:rPr>
              <a:t>Plan-do-study-act cycle)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IHI model has two parts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Three fundamental questions, which can be addressed in any order 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PDSA cycle to test and implement changes in real work settings—the PDSA cycle guides the test of a change to determine if the change is an improvement.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5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model-(</a:t>
            </a:r>
            <a:r>
              <a:rPr lang="en-US" sz="2800" b="1" dirty="0">
                <a:solidFill>
                  <a:schemeClr val="tx1"/>
                </a:solidFill>
              </a:rPr>
              <a:t>Plan-do-study-act cycle)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questions are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1. What are we trying to accomplish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It is important that the team </a:t>
            </a:r>
            <a:r>
              <a:rPr lang="en-US" dirty="0" smtClean="0">
                <a:solidFill>
                  <a:schemeClr val="tx1"/>
                </a:solidFill>
              </a:rPr>
              <a:t>agrees that </a:t>
            </a:r>
            <a:r>
              <a:rPr lang="en-US" dirty="0">
                <a:solidFill>
                  <a:schemeClr val="tx1"/>
                </a:solidFill>
              </a:rPr>
              <a:t>a problem exists and that it is worthwhile fixing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2. How will we know whether a change is </a:t>
            </a:r>
            <a:r>
              <a:rPr lang="en-US" dirty="0" smtClean="0">
                <a:solidFill>
                  <a:srgbClr val="FF0000"/>
                </a:solidFill>
              </a:rPr>
              <a:t>an improvement?</a:t>
            </a:r>
          </a:p>
          <a:p>
            <a:r>
              <a:rPr lang="en-US" dirty="0">
                <a:solidFill>
                  <a:schemeClr val="tx1"/>
                </a:solidFill>
              </a:rPr>
              <a:t>An improvement can only be confirmed when </a:t>
            </a:r>
            <a:r>
              <a:rPr lang="en-US" dirty="0" smtClean="0">
                <a:solidFill>
                  <a:schemeClr val="tx1"/>
                </a:solidFill>
              </a:rPr>
              <a:t>the measures </a:t>
            </a:r>
            <a:r>
              <a:rPr lang="en-US" dirty="0">
                <a:solidFill>
                  <a:schemeClr val="tx1"/>
                </a:solidFill>
              </a:rPr>
              <a:t>show things were improved over time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3. What changes can we make that will </a:t>
            </a:r>
            <a:r>
              <a:rPr lang="en-US" dirty="0" smtClean="0">
                <a:solidFill>
                  <a:srgbClr val="FF0000"/>
                </a:solidFill>
              </a:rPr>
              <a:t>result in </a:t>
            </a:r>
            <a:r>
              <a:rPr lang="en-US" dirty="0">
                <a:solidFill>
                  <a:srgbClr val="FF0000"/>
                </a:solidFill>
              </a:rPr>
              <a:t>an improvement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>
                <a:solidFill>
                  <a:schemeClr val="tx1"/>
                </a:solidFill>
              </a:rPr>
              <a:t>the team testing </a:t>
            </a:r>
            <a:r>
              <a:rPr lang="en-US" dirty="0" smtClean="0">
                <a:solidFill>
                  <a:schemeClr val="tx1"/>
                </a:solidFill>
              </a:rPr>
              <a:t>the different </a:t>
            </a:r>
            <a:r>
              <a:rPr lang="en-US" dirty="0">
                <a:solidFill>
                  <a:schemeClr val="tx1"/>
                </a:solidFill>
              </a:rPr>
              <a:t>interventions used to make </a:t>
            </a:r>
            <a:r>
              <a:rPr lang="en-US" dirty="0" smtClean="0">
                <a:solidFill>
                  <a:schemeClr val="tx1"/>
                </a:solidFill>
              </a:rPr>
              <a:t>the improvements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3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</a:t>
            </a:r>
            <a:r>
              <a:rPr lang="en-US" sz="2800" dirty="0" smtClean="0">
                <a:solidFill>
                  <a:schemeClr val="tx1"/>
                </a:solidFill>
              </a:rPr>
              <a:t>model-(</a:t>
            </a:r>
            <a:r>
              <a:rPr lang="en-US" sz="2800" b="1" dirty="0" smtClean="0">
                <a:solidFill>
                  <a:schemeClr val="tx1"/>
                </a:solidFill>
              </a:rPr>
              <a:t>Plan-do-study-act cycle)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54162"/>
            <a:ext cx="9144000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7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model- </a:t>
            </a:r>
            <a:r>
              <a:rPr lang="en-US" sz="2800" b="1" i="1" dirty="0" smtClean="0">
                <a:solidFill>
                  <a:schemeClr val="tx1"/>
                </a:solidFill>
              </a:rPr>
              <a:t>Root cause analysis (RCA)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Is a defined process that seeks to </a:t>
            </a:r>
            <a:r>
              <a:rPr lang="en-US" dirty="0" smtClean="0">
                <a:solidFill>
                  <a:srgbClr val="FF0000"/>
                </a:solidFill>
              </a:rPr>
              <a:t>explore all of the possible factors associated with an incident </a:t>
            </a:r>
            <a:r>
              <a:rPr lang="en-US" dirty="0" smtClean="0">
                <a:solidFill>
                  <a:schemeClr val="tx1"/>
                </a:solidFill>
              </a:rPr>
              <a:t>by asking what happened, why it occurred and what can be done to prevent it from happening again.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model- </a:t>
            </a:r>
            <a:r>
              <a:rPr lang="en-US" sz="2800" b="1" i="1" dirty="0">
                <a:solidFill>
                  <a:schemeClr val="tx1"/>
                </a:solidFill>
              </a:rPr>
              <a:t>Root cause analysis (RCA)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An effective root </a:t>
            </a:r>
            <a:r>
              <a:rPr lang="en-US" dirty="0" smtClean="0">
                <a:solidFill>
                  <a:schemeClr val="tx1"/>
                </a:solidFill>
              </a:rPr>
              <a:t>cause analysis </a:t>
            </a:r>
            <a:r>
              <a:rPr lang="en-US" dirty="0">
                <a:solidFill>
                  <a:schemeClr val="tx1"/>
                </a:solidFill>
              </a:rPr>
              <a:t>requires the following components.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Multidisciplinary team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Root cause analysis effort is directed towards finding out what happened: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Documentation and review (medical records, incident forms, hospitals guidelines, literature review;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Site visit—to examine the equipment, the surroundings and observe the relationships of the relevant staff;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improvement model- </a:t>
            </a:r>
            <a:r>
              <a:rPr lang="en-US" sz="2800" b="1" i="1" dirty="0">
                <a:solidFill>
                  <a:schemeClr val="tx1"/>
                </a:solidFill>
              </a:rPr>
              <a:t>Root cause analysis (RCA)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Event flowchart is a key part of the investigation as it: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Helps to form a common understanding of what happened;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Allows the team to develop problem statements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team develops a problem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87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i="1" dirty="0" err="1">
                <a:solidFill>
                  <a:schemeClr val="tx1"/>
                </a:solidFill>
              </a:rPr>
              <a:t>improvement</a:t>
            </a:r>
            <a:r>
              <a:rPr lang="fr-FR" sz="2800" b="1" i="1" dirty="0">
                <a:solidFill>
                  <a:schemeClr val="tx1"/>
                </a:solidFill>
              </a:rPr>
              <a:t> model- </a:t>
            </a:r>
            <a:r>
              <a:rPr lang="fr-FR" sz="2800" b="1" i="1" dirty="0" err="1">
                <a:solidFill>
                  <a:schemeClr val="tx1"/>
                </a:solidFill>
              </a:rPr>
              <a:t>Root</a:t>
            </a:r>
            <a:r>
              <a:rPr lang="fr-FR" sz="2800" b="1" i="1" dirty="0">
                <a:solidFill>
                  <a:schemeClr val="tx1"/>
                </a:solidFill>
              </a:rPr>
              <a:t> cause </a:t>
            </a:r>
            <a:r>
              <a:rPr lang="fr-FR" sz="2800" b="1" i="1" dirty="0" err="1">
                <a:solidFill>
                  <a:schemeClr val="tx1"/>
                </a:solidFill>
              </a:rPr>
              <a:t>analysis</a:t>
            </a:r>
            <a:r>
              <a:rPr lang="fr-FR" sz="2800" b="1" i="1" dirty="0">
                <a:solidFill>
                  <a:schemeClr val="tx1"/>
                </a:solidFill>
              </a:rPr>
              <a:t> (RCA)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Establishing the contributing factors or root causes are accomplished through: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brainstorming process of all possible factors: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Environmental factors: </a:t>
            </a:r>
            <a:r>
              <a:rPr lang="en-US" dirty="0" smtClean="0">
                <a:solidFill>
                  <a:schemeClr val="tx1"/>
                </a:solidFill>
              </a:rPr>
              <a:t>e.g. The work environment; medico-legal issues;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Organizational factors: </a:t>
            </a:r>
            <a:r>
              <a:rPr lang="en-US" dirty="0" smtClean="0">
                <a:solidFill>
                  <a:schemeClr val="tx1"/>
                </a:solidFill>
              </a:rPr>
              <a:t>e.g. Staffing levels; policies; workload and fatigue;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i="1" dirty="0" smtClean="0">
                <a:solidFill>
                  <a:schemeClr val="tx1"/>
                </a:solidFill>
              </a:rPr>
              <a:t>eam staff factors: </a:t>
            </a:r>
            <a:r>
              <a:rPr lang="en-US" dirty="0" smtClean="0">
                <a:solidFill>
                  <a:schemeClr val="tx1"/>
                </a:solidFill>
              </a:rPr>
              <a:t>e.g. Supervision of junior staff;  availability of senior doctors;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Individual staff factors: </a:t>
            </a:r>
            <a:r>
              <a:rPr lang="en-US" dirty="0" smtClean="0">
                <a:solidFill>
                  <a:schemeClr val="tx1"/>
                </a:solidFill>
              </a:rPr>
              <a:t>e.g. Level of knowledge or experience;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Task factors: </a:t>
            </a:r>
            <a:r>
              <a:rPr lang="en-US" dirty="0" smtClean="0">
                <a:solidFill>
                  <a:schemeClr val="tx1"/>
                </a:solidFill>
              </a:rPr>
              <a:t>e.g. Existence of clear protocols and guidelines;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Patient factors: </a:t>
            </a:r>
            <a:r>
              <a:rPr lang="en-US" dirty="0" smtClean="0">
                <a:solidFill>
                  <a:schemeClr val="tx1"/>
                </a:solidFill>
              </a:rPr>
              <a:t>e.g. Distressed patients; communication and cultural barriers between patients and staff; multiple co-morbidities.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41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Quality improvement 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Flowcharts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Cause and effect diagrams(</a:t>
            </a:r>
            <a:r>
              <a:rPr lang="en-US" dirty="0" err="1" smtClean="0">
                <a:solidFill>
                  <a:schemeClr val="tx1"/>
                </a:solidFill>
              </a:rPr>
              <a:t>ishikawa</a:t>
            </a:r>
            <a:r>
              <a:rPr lang="en-US" dirty="0" smtClean="0">
                <a:solidFill>
                  <a:schemeClr val="tx1"/>
                </a:solidFill>
              </a:rPr>
              <a:t>/fishbone)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Pareto charts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charts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Quality improvement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Flowcharts</a:t>
            </a:r>
          </a:p>
          <a:p>
            <a:r>
              <a:rPr lang="en-US" dirty="0">
                <a:solidFill>
                  <a:schemeClr val="tx1"/>
                </a:solidFill>
              </a:rPr>
              <a:t>A flowchart is a pictorial method for showing </a:t>
            </a:r>
            <a:r>
              <a:rPr lang="en-US" dirty="0" smtClean="0">
                <a:solidFill>
                  <a:schemeClr val="tx1"/>
                </a:solidFill>
              </a:rPr>
              <a:t>all the </a:t>
            </a:r>
            <a:r>
              <a:rPr lang="en-US" b="1" dirty="0">
                <a:solidFill>
                  <a:srgbClr val="FF0000"/>
                </a:solidFill>
              </a:rPr>
              <a:t>steps or parts of a process</a:t>
            </a:r>
            <a:r>
              <a:rPr lang="en-US" dirty="0">
                <a:solidFill>
                  <a:schemeClr val="tx1"/>
                </a:solidFill>
              </a:rPr>
              <a:t> that makes up </a:t>
            </a:r>
            <a:r>
              <a:rPr lang="en-US" dirty="0" smtClean="0">
                <a:solidFill>
                  <a:schemeClr val="tx1"/>
                </a:solidFill>
              </a:rPr>
              <a:t>the system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aher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1148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284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Quality improvement tools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Cause and effect diagrams(</a:t>
            </a:r>
            <a:r>
              <a:rPr lang="en-US" b="1" dirty="0" err="1">
                <a:solidFill>
                  <a:schemeClr val="tx1"/>
                </a:solidFill>
              </a:rPr>
              <a:t>ishikawa</a:t>
            </a:r>
            <a:r>
              <a:rPr lang="en-US" b="1" dirty="0">
                <a:solidFill>
                  <a:schemeClr val="tx1"/>
                </a:solidFill>
              </a:rPr>
              <a:t>/fishbone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tool for </a:t>
            </a:r>
            <a:r>
              <a:rPr lang="en-US" dirty="0" smtClean="0">
                <a:solidFill>
                  <a:schemeClr val="tx1"/>
                </a:solidFill>
              </a:rPr>
              <a:t>solving problems. The </a:t>
            </a:r>
            <a:r>
              <a:rPr lang="en-US" dirty="0">
                <a:solidFill>
                  <a:schemeClr val="tx1"/>
                </a:solidFill>
              </a:rPr>
              <a:t>diagram is used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explore </a:t>
            </a:r>
            <a:r>
              <a:rPr lang="en-US" dirty="0">
                <a:solidFill>
                  <a:srgbClr val="FF0000"/>
                </a:solidFill>
              </a:rPr>
              <a:t>and display the possible causes of </a:t>
            </a:r>
            <a:r>
              <a:rPr lang="en-US" dirty="0" smtClean="0">
                <a:solidFill>
                  <a:srgbClr val="FF0000"/>
                </a:solidFill>
              </a:rPr>
              <a:t>a certain </a:t>
            </a:r>
            <a:r>
              <a:rPr lang="en-US" dirty="0">
                <a:solidFill>
                  <a:srgbClr val="FF0000"/>
                </a:solidFill>
              </a:rPr>
              <a:t>effect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8600" y="3962400"/>
            <a:ext cx="8763000" cy="23622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133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quality improvement model;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Change concepts;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Examples of continuous improvement methods;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Clinical Practice Improvement(CPI)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Root Cause </a:t>
            </a:r>
            <a:r>
              <a:rPr lang="en-US" smtClean="0">
                <a:solidFill>
                  <a:schemeClr val="tx1"/>
                </a:solidFill>
              </a:rPr>
              <a:t>Analysis(RCA)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Quality improvement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Par</a:t>
            </a:r>
            <a:r>
              <a:rPr lang="en-US" b="1" dirty="0">
                <a:solidFill>
                  <a:schemeClr val="tx1"/>
                </a:solidFill>
              </a:rPr>
              <a:t>eto charts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bar chart in which the multiple factors that contribute to the overall effect are arranged in descending order according to the magnitude of their effect.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It helps the team </a:t>
            </a:r>
            <a:r>
              <a:rPr lang="en-US" dirty="0" smtClean="0">
                <a:solidFill>
                  <a:srgbClr val="FF0000"/>
                </a:solidFill>
              </a:rPr>
              <a:t>concentrate its efforts on the factors that have the greatest impact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3074" name="Picture 2" descr="C:\Users\Maher\Desktop\imagesQRU060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267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3258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Quality improvement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8305800" cy="1676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Run </a:t>
            </a:r>
            <a:r>
              <a:rPr lang="en-US" b="1" dirty="0" smtClean="0">
                <a:solidFill>
                  <a:schemeClr val="tx1"/>
                </a:solidFill>
              </a:rPr>
              <a:t>charts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Run charts or time plots </a:t>
            </a:r>
            <a:r>
              <a:rPr lang="en-US" dirty="0" smtClean="0">
                <a:solidFill>
                  <a:schemeClr val="tx1"/>
                </a:solidFill>
              </a:rPr>
              <a:t>are graphs </a:t>
            </a:r>
            <a:r>
              <a:rPr lang="en-US" dirty="0">
                <a:solidFill>
                  <a:schemeClr val="tx1"/>
                </a:solidFill>
              </a:rPr>
              <a:t>of data over time.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run chart helps </a:t>
            </a:r>
            <a:r>
              <a:rPr lang="en-US" dirty="0" smtClean="0">
                <a:solidFill>
                  <a:schemeClr val="tx1"/>
                </a:solidFill>
              </a:rPr>
              <a:t>the team </a:t>
            </a:r>
            <a:r>
              <a:rPr lang="en-US" dirty="0">
                <a:solidFill>
                  <a:srgbClr val="FF0000"/>
                </a:solidFill>
              </a:rPr>
              <a:t>know if a change is an improvement </a:t>
            </a:r>
            <a:r>
              <a:rPr lang="en-US" dirty="0" smtClean="0">
                <a:solidFill>
                  <a:srgbClr val="FF0000"/>
                </a:solidFill>
              </a:rPr>
              <a:t>over time </a:t>
            </a:r>
            <a:r>
              <a:rPr lang="en-US" dirty="0">
                <a:solidFill>
                  <a:schemeClr val="tx1"/>
                </a:solidFill>
              </a:rPr>
              <a:t>or just a random fluctuation </a:t>
            </a:r>
            <a:r>
              <a:rPr lang="en-US" dirty="0" smtClean="0">
                <a:solidFill>
                  <a:schemeClr val="tx1"/>
                </a:solidFill>
              </a:rPr>
              <a:t>wrongly interpreted </a:t>
            </a:r>
            <a:r>
              <a:rPr lang="en-US" dirty="0">
                <a:solidFill>
                  <a:schemeClr val="tx1"/>
                </a:solidFill>
              </a:rPr>
              <a:t>as significant </a:t>
            </a:r>
            <a:r>
              <a:rPr lang="en-US" dirty="0" smtClean="0">
                <a:solidFill>
                  <a:schemeClr val="tx1"/>
                </a:solidFill>
              </a:rPr>
              <a:t>improvement.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33800"/>
            <a:ext cx="8686800" cy="2590800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C:\Users\Maher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8153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494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patient care improves </a:t>
            </a:r>
            <a:r>
              <a:rPr lang="en-US" dirty="0">
                <a:solidFill>
                  <a:schemeClr val="tx1"/>
                </a:solidFill>
              </a:rPr>
              <a:t>and errors are minimized when </a:t>
            </a:r>
            <a:r>
              <a:rPr lang="en-US" dirty="0" smtClean="0">
                <a:solidFill>
                  <a:schemeClr val="tx1"/>
                </a:solidFill>
              </a:rPr>
              <a:t>clinicians use </a:t>
            </a:r>
            <a:r>
              <a:rPr lang="en-US" dirty="0">
                <a:solidFill>
                  <a:schemeClr val="tx1"/>
                </a:solidFill>
              </a:rPr>
              <a:t>quality improvement methods and tools.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You cannot manage what you cannot measure</a:t>
            </a:r>
            <a:r>
              <a:rPr lang="en-US" dirty="0" smtClean="0">
                <a:solidFill>
                  <a:schemeClr val="tx1"/>
                </a:solidFill>
              </a:rPr>
              <a:t>’.</a:t>
            </a:r>
          </a:p>
          <a:p>
            <a:r>
              <a:rPr lang="en-US" dirty="0">
                <a:solidFill>
                  <a:schemeClr val="tx1"/>
                </a:solidFill>
              </a:rPr>
              <a:t>Plan –Do – Check – Act’ cycle, </a:t>
            </a:r>
            <a:r>
              <a:rPr lang="en-US" dirty="0" smtClean="0">
                <a:solidFill>
                  <a:schemeClr val="tx1"/>
                </a:solidFill>
              </a:rPr>
              <a:t>plays </a:t>
            </a:r>
            <a:r>
              <a:rPr lang="en-US" dirty="0">
                <a:solidFill>
                  <a:schemeClr val="tx1"/>
                </a:solidFill>
              </a:rPr>
              <a:t>a key role in quality and </a:t>
            </a:r>
            <a:r>
              <a:rPr lang="en-US" dirty="0" smtClean="0">
                <a:solidFill>
                  <a:schemeClr val="tx1"/>
                </a:solidFill>
              </a:rPr>
              <a:t>productivity improvement </a:t>
            </a:r>
            <a:r>
              <a:rPr lang="en-US" dirty="0">
                <a:solidFill>
                  <a:schemeClr val="tx1"/>
                </a:solidFill>
              </a:rPr>
              <a:t>activities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Flowcharts; fishbone; Pareto charts; and Run charts are effective tools for improvement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0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Evidence-based medicine and the randomized controlled trial dose not measure contextual components or the process of care.(Only discover new knowledge)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Quality improvement methods are designed to study processes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2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purpose of Quality improvement methods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Identify a problem;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Measure the problem;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Develop a range of interventions designed to fix the problem;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Test whether the interventions worked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</a:t>
            </a:r>
            <a:r>
              <a:rPr lang="en-US" dirty="0" smtClean="0"/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[W Edwards Deming]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following four components of knowledge that underpin improvement: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Appreciation of a system;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Understanding of variation;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Theory of knowledge;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Psychology.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we </a:t>
            </a:r>
            <a:r>
              <a:rPr lang="en-US" sz="2200" dirty="0">
                <a:solidFill>
                  <a:schemeClr val="tx1"/>
                </a:solidFill>
              </a:rPr>
              <a:t>do not need to </a:t>
            </a:r>
            <a:r>
              <a:rPr lang="en-US" sz="2200" dirty="0" smtClean="0">
                <a:solidFill>
                  <a:schemeClr val="tx1"/>
                </a:solidFill>
              </a:rPr>
              <a:t>understand these </a:t>
            </a:r>
            <a:r>
              <a:rPr lang="en-US" sz="2200" dirty="0">
                <a:solidFill>
                  <a:schemeClr val="tx1"/>
                </a:solidFill>
              </a:rPr>
              <a:t>components in depth to apply </a:t>
            </a:r>
            <a:r>
              <a:rPr lang="en-US" sz="2200" dirty="0" smtClean="0">
                <a:solidFill>
                  <a:schemeClr val="tx1"/>
                </a:solidFill>
              </a:rPr>
              <a:t>the knowledge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smtClean="0">
                <a:solidFill>
                  <a:schemeClr val="tx1"/>
                </a:solidFill>
              </a:rPr>
              <a:t>we can drive </a:t>
            </a:r>
            <a:r>
              <a:rPr lang="en-US" sz="2200" dirty="0">
                <a:solidFill>
                  <a:schemeClr val="tx1"/>
                </a:solidFill>
              </a:rPr>
              <a:t>a car without understanding how it works.</a:t>
            </a:r>
          </a:p>
        </p:txBody>
      </p:sp>
    </p:spTree>
    <p:extLst>
      <p:ext uri="{BB962C8B-B14F-4D97-AF65-F5344CB8AC3E}">
        <p14:creationId xmlns:p14="http://schemas.microsoft.com/office/powerpoint/2010/main" val="24954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Appreciation (Understand ) of A System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Most patient care outcomes or services result from </a:t>
            </a:r>
            <a:r>
              <a:rPr lang="en-US" dirty="0" smtClean="0">
                <a:solidFill>
                  <a:srgbClr val="FF0000"/>
                </a:solidFill>
              </a:rPr>
              <a:t>a complex system of interaction between health-care professionals</a:t>
            </a:r>
            <a:r>
              <a:rPr lang="en-US" dirty="0" smtClean="0">
                <a:solidFill>
                  <a:schemeClr val="tx1"/>
                </a:solidFill>
              </a:rPr>
              <a:t>, (doctors, nurses, patients, treatments, equipment, procedures, theatres and so on)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Understanding of Variation</a:t>
            </a:r>
          </a:p>
          <a:p>
            <a:pPr algn="ctr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There </a:t>
            </a:r>
            <a:r>
              <a:rPr lang="en-US" dirty="0">
                <a:solidFill>
                  <a:schemeClr val="tx1"/>
                </a:solidFill>
              </a:rPr>
              <a:t>is extensive variation in health </a:t>
            </a:r>
            <a:r>
              <a:rPr lang="en-US" dirty="0" smtClean="0">
                <a:solidFill>
                  <a:schemeClr val="tx1"/>
                </a:solidFill>
              </a:rPr>
              <a:t>care and </a:t>
            </a:r>
            <a:r>
              <a:rPr lang="en-US" dirty="0">
                <a:solidFill>
                  <a:schemeClr val="tx1"/>
                </a:solidFill>
              </a:rPr>
              <a:t>patient outcomes </a:t>
            </a:r>
            <a:r>
              <a:rPr lang="en-US" dirty="0">
                <a:solidFill>
                  <a:srgbClr val="FF0000"/>
                </a:solidFill>
              </a:rPr>
              <a:t>can differ from one ward </a:t>
            </a:r>
            <a:r>
              <a:rPr lang="en-US" dirty="0" smtClean="0">
                <a:solidFill>
                  <a:srgbClr val="FF0000"/>
                </a:solidFill>
              </a:rPr>
              <a:t>to another</a:t>
            </a:r>
            <a:r>
              <a:rPr lang="en-US" dirty="0">
                <a:solidFill>
                  <a:srgbClr val="FF0000"/>
                </a:solidFill>
              </a:rPr>
              <a:t>, from one hospital to </a:t>
            </a:r>
            <a:r>
              <a:rPr lang="en-US" dirty="0" smtClean="0">
                <a:solidFill>
                  <a:srgbClr val="FF0000"/>
                </a:solidFill>
              </a:rPr>
              <a:t>another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Variation, though, is a feature </a:t>
            </a:r>
            <a:r>
              <a:rPr lang="en-US" dirty="0" smtClean="0">
                <a:solidFill>
                  <a:schemeClr val="tx1"/>
                </a:solidFill>
              </a:rPr>
              <a:t>of most systems.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Shortages </a:t>
            </a:r>
            <a:r>
              <a:rPr lang="en-US" dirty="0">
                <a:solidFill>
                  <a:schemeClr val="tx1"/>
                </a:solidFill>
              </a:rPr>
              <a:t>of personnel, drugs </a:t>
            </a:r>
            <a:r>
              <a:rPr lang="en-US" dirty="0" smtClean="0">
                <a:solidFill>
                  <a:schemeClr val="tx1"/>
                </a:solidFill>
              </a:rPr>
              <a:t>or beds </a:t>
            </a:r>
            <a:r>
              <a:rPr lang="en-US" dirty="0">
                <a:solidFill>
                  <a:schemeClr val="tx1"/>
                </a:solidFill>
              </a:rPr>
              <a:t>can lead to variations of </a:t>
            </a:r>
            <a:r>
              <a:rPr lang="en-US" dirty="0" smtClean="0">
                <a:solidFill>
                  <a:schemeClr val="tx1"/>
                </a:solidFill>
              </a:rPr>
              <a:t>care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science of improvement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600" b="1" dirty="0" smtClean="0">
                <a:solidFill>
                  <a:schemeClr val="tx1"/>
                </a:solidFill>
              </a:rPr>
              <a:t>Theory of knowledge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When health </a:t>
            </a:r>
            <a:r>
              <a:rPr lang="en-US" dirty="0">
                <a:solidFill>
                  <a:schemeClr val="tx1"/>
                </a:solidFill>
              </a:rPr>
              <a:t>professionals have </a:t>
            </a:r>
            <a:r>
              <a:rPr lang="en-US" dirty="0">
                <a:solidFill>
                  <a:srgbClr val="FF0000"/>
                </a:solidFill>
              </a:rPr>
              <a:t>experience </a:t>
            </a:r>
            <a:r>
              <a:rPr lang="en-US" dirty="0" smtClean="0">
                <a:solidFill>
                  <a:srgbClr val="FF0000"/>
                </a:solidFill>
              </a:rPr>
              <a:t>and knowledge </a:t>
            </a:r>
            <a:r>
              <a:rPr lang="en-US" dirty="0">
                <a:solidFill>
                  <a:srgbClr val="FF0000"/>
                </a:solidFill>
              </a:rPr>
              <a:t>of the area</a:t>
            </a:r>
            <a:r>
              <a:rPr lang="en-US" dirty="0">
                <a:solidFill>
                  <a:schemeClr val="tx1"/>
                </a:solidFill>
              </a:rPr>
              <a:t> they wish to change it </a:t>
            </a:r>
            <a:r>
              <a:rPr lang="en-US" dirty="0" smtClean="0">
                <a:solidFill>
                  <a:schemeClr val="tx1"/>
                </a:solidFill>
              </a:rPr>
              <a:t>is more </a:t>
            </a:r>
            <a:r>
              <a:rPr lang="en-US" dirty="0">
                <a:solidFill>
                  <a:schemeClr val="tx1"/>
                </a:solidFill>
              </a:rPr>
              <a:t>likely that the change will result in </a:t>
            </a:r>
            <a:r>
              <a:rPr lang="en-US" dirty="0" smtClean="0">
                <a:solidFill>
                  <a:schemeClr val="tx1"/>
                </a:solidFill>
              </a:rPr>
              <a:t>an improvement.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example, </a:t>
            </a:r>
            <a:r>
              <a:rPr lang="en-US" dirty="0" smtClean="0">
                <a:solidFill>
                  <a:schemeClr val="tx1"/>
                </a:solidFill>
              </a:rPr>
              <a:t>health professionals </a:t>
            </a:r>
            <a:r>
              <a:rPr lang="en-US" dirty="0">
                <a:solidFill>
                  <a:schemeClr val="tx1"/>
                </a:solidFill>
              </a:rPr>
              <a:t>who work in particular </a:t>
            </a:r>
            <a:r>
              <a:rPr lang="en-US" dirty="0" smtClean="0">
                <a:solidFill>
                  <a:schemeClr val="tx1"/>
                </a:solidFill>
              </a:rPr>
              <a:t>health-care settings </a:t>
            </a:r>
            <a:r>
              <a:rPr lang="en-US" dirty="0">
                <a:solidFill>
                  <a:schemeClr val="tx1"/>
                </a:solidFill>
              </a:rPr>
              <a:t>such as a </a:t>
            </a:r>
            <a:r>
              <a:rPr lang="en-US" dirty="0" smtClean="0">
                <a:solidFill>
                  <a:schemeClr val="tx1"/>
                </a:solidFill>
              </a:rPr>
              <a:t>clinic </a:t>
            </a:r>
            <a:r>
              <a:rPr lang="en-US" dirty="0">
                <a:solidFill>
                  <a:schemeClr val="tx1"/>
                </a:solidFill>
              </a:rPr>
              <a:t>may be better </a:t>
            </a:r>
            <a:r>
              <a:rPr lang="en-US" dirty="0" smtClean="0">
                <a:solidFill>
                  <a:schemeClr val="tx1"/>
                </a:solidFill>
              </a:rPr>
              <a:t>at predicting </a:t>
            </a:r>
            <a:r>
              <a:rPr lang="en-US" dirty="0">
                <a:solidFill>
                  <a:schemeClr val="tx1"/>
                </a:solidFill>
              </a:rPr>
              <a:t>the results of a change in </a:t>
            </a:r>
            <a:r>
              <a:rPr lang="en-US" dirty="0" smtClean="0">
                <a:solidFill>
                  <a:schemeClr val="tx1"/>
                </a:solidFill>
              </a:rPr>
              <a:t>this environment</a:t>
            </a:r>
            <a:r>
              <a:rPr lang="en-US" dirty="0">
                <a:solidFill>
                  <a:schemeClr val="tx1"/>
                </a:solidFill>
              </a:rPr>
              <a:t>. Because they have more </a:t>
            </a:r>
            <a:r>
              <a:rPr lang="en-US" dirty="0" smtClean="0">
                <a:solidFill>
                  <a:schemeClr val="tx1"/>
                </a:solidFill>
              </a:rPr>
              <a:t>knowledge about </a:t>
            </a:r>
            <a:r>
              <a:rPr lang="en-US" dirty="0">
                <a:solidFill>
                  <a:schemeClr val="tx1"/>
                </a:solidFill>
              </a:rPr>
              <a:t>these clinics and the way </a:t>
            </a:r>
            <a:r>
              <a:rPr lang="en-US" dirty="0" smtClean="0">
                <a:solidFill>
                  <a:schemeClr val="tx1"/>
                </a:solidFill>
              </a:rPr>
              <a:t>they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1594</Words>
  <Application>Microsoft Office PowerPoint</Application>
  <PresentationFormat>On-screen Show (4:3)</PresentationFormat>
  <Paragraphs>199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Franklin Gothic Book</vt:lpstr>
      <vt:lpstr>Franklin Gothic Medium</vt:lpstr>
      <vt:lpstr>Wingdings 2</vt:lpstr>
      <vt:lpstr>Trek</vt:lpstr>
      <vt:lpstr>Introduction to Quality Improvement Methods</vt:lpstr>
      <vt:lpstr>Learning objective </vt:lpstr>
      <vt:lpstr>Outline</vt:lpstr>
      <vt:lpstr>introduction</vt:lpstr>
      <vt:lpstr>The purpose of Quality improvement methods </vt:lpstr>
      <vt:lpstr>the science of improvement [W Edwards Deming]</vt:lpstr>
      <vt:lpstr>the science of improvement</vt:lpstr>
      <vt:lpstr>the science of improvement</vt:lpstr>
      <vt:lpstr>the science of improvement</vt:lpstr>
      <vt:lpstr>the science of improvement</vt:lpstr>
      <vt:lpstr>the science of improvement</vt:lpstr>
      <vt:lpstr>the science of improvement</vt:lpstr>
      <vt:lpstr>the science of improvement</vt:lpstr>
      <vt:lpstr>Change concepts</vt:lpstr>
      <vt:lpstr>Change concepts</vt:lpstr>
      <vt:lpstr>Change concepts</vt:lpstr>
      <vt:lpstr>Change concepts</vt:lpstr>
      <vt:lpstr>continuous improvement methods</vt:lpstr>
      <vt:lpstr>continuous improvement methods Clinical practice improvement (CPI) methodology</vt:lpstr>
      <vt:lpstr>improvement model- (Plan-do-study-act cycle)</vt:lpstr>
      <vt:lpstr>improvement model-(Plan-do-study-act cycle)</vt:lpstr>
      <vt:lpstr>improvement model-(Plan-do-study-act cycle)</vt:lpstr>
      <vt:lpstr>improvement model- Root cause analysis (RCA)</vt:lpstr>
      <vt:lpstr>improvement model- Root cause analysis (RCA)</vt:lpstr>
      <vt:lpstr>improvement model- Root cause analysis (RCA)</vt:lpstr>
      <vt:lpstr>improvement model- Root cause analysis (RCA)</vt:lpstr>
      <vt:lpstr>Quality improvement tools</vt:lpstr>
      <vt:lpstr>Quality improvement tools</vt:lpstr>
      <vt:lpstr>Quality improvement tools</vt:lpstr>
      <vt:lpstr>Quality improvement tools</vt:lpstr>
      <vt:lpstr>Quality improvement tools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90</cp:revision>
  <dcterms:created xsi:type="dcterms:W3CDTF">2015-04-25T08:39:35Z</dcterms:created>
  <dcterms:modified xsi:type="dcterms:W3CDTF">2016-04-10T12:30:34Z</dcterms:modified>
</cp:coreProperties>
</file>