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5" r:id="rId4"/>
    <p:sldId id="286" r:id="rId5"/>
    <p:sldId id="284" r:id="rId6"/>
    <p:sldId id="260" r:id="rId7"/>
    <p:sldId id="283" r:id="rId8"/>
    <p:sldId id="288" r:id="rId9"/>
    <p:sldId id="261" r:id="rId10"/>
    <p:sldId id="290" r:id="rId11"/>
    <p:sldId id="263" r:id="rId12"/>
    <p:sldId id="279" r:id="rId13"/>
    <p:sldId id="292" r:id="rId14"/>
    <p:sldId id="291" r:id="rId15"/>
    <p:sldId id="280" r:id="rId16"/>
    <p:sldId id="293" r:id="rId17"/>
    <p:sldId id="294" r:id="rId18"/>
    <p:sldId id="296" r:id="rId19"/>
    <p:sldId id="295" r:id="rId20"/>
    <p:sldId id="297" r:id="rId21"/>
    <p:sldId id="264" r:id="rId22"/>
    <p:sldId id="298" r:id="rId23"/>
    <p:sldId id="265" r:id="rId24"/>
    <p:sldId id="267" r:id="rId25"/>
    <p:sldId id="299" r:id="rId26"/>
    <p:sldId id="300" r:id="rId27"/>
    <p:sldId id="268" r:id="rId28"/>
    <p:sldId id="270" r:id="rId29"/>
    <p:sldId id="301" r:id="rId30"/>
    <p:sldId id="302" r:id="rId31"/>
    <p:sldId id="281" r:id="rId32"/>
    <p:sldId id="282" r:id="rId33"/>
    <p:sldId id="275" r:id="rId34"/>
    <p:sldId id="276" r:id="rId35"/>
    <p:sldId id="303" r:id="rId36"/>
    <p:sldId id="277" r:id="rId37"/>
    <p:sldId id="304" r:id="rId38"/>
    <p:sldId id="278" r:id="rId39"/>
    <p:sldId id="273" r:id="rId40"/>
    <p:sldId id="27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>
        <p:scale>
          <a:sx n="76" d="100"/>
          <a:sy n="76" d="100"/>
        </p:scale>
        <p:origin x="-9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Improving M</a:t>
            </a:r>
            <a:r>
              <a:rPr lang="en-US" sz="4000" b="1" dirty="0" smtClean="0"/>
              <a:t>edication Safety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91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349" y="1692636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400" dirty="0" smtClean="0"/>
              <a:t>Medication Prescription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16924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Sources of error in prescribing: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51100"/>
            <a:ext cx="10096499" cy="3797300"/>
          </a:xfrm>
        </p:spPr>
        <p:txBody>
          <a:bodyPr>
            <a:normAutofit/>
          </a:bodyPr>
          <a:lstStyle/>
          <a:p>
            <a:r>
              <a:rPr lang="en-US" dirty="0"/>
              <a:t>Documentation - illegible, incomplete, ambiguous &amp; dangerous abbreviation</a:t>
            </a:r>
          </a:p>
          <a:p>
            <a:r>
              <a:rPr lang="en-US" dirty="0" smtClean="0"/>
              <a:t>Inadequate </a:t>
            </a:r>
            <a:r>
              <a:rPr lang="en-US" dirty="0"/>
              <a:t>knowledge about drug indications and </a:t>
            </a:r>
            <a:r>
              <a:rPr lang="en-US" dirty="0" smtClean="0"/>
              <a:t>contraindications</a:t>
            </a:r>
            <a:endParaRPr lang="en-US" dirty="0"/>
          </a:p>
          <a:p>
            <a:r>
              <a:rPr lang="en-US" dirty="0"/>
              <a:t>Not considering individual patient factors, such as </a:t>
            </a:r>
            <a:r>
              <a:rPr lang="en-US" dirty="0" smtClean="0"/>
              <a:t>allergies ,pregnancy</a:t>
            </a:r>
            <a:r>
              <a:rPr lang="en-US" dirty="0"/>
              <a:t>, co-morbidities, other </a:t>
            </a:r>
            <a:r>
              <a:rPr lang="en-US" dirty="0" smtClean="0"/>
              <a:t>medications</a:t>
            </a:r>
            <a:endParaRPr lang="en-US" dirty="0"/>
          </a:p>
          <a:p>
            <a:r>
              <a:rPr lang="en-US" dirty="0"/>
              <a:t>Wrong patient, wrong dose, wrong time, wrong drug, wrong </a:t>
            </a:r>
            <a:r>
              <a:rPr lang="en-US" dirty="0" smtClean="0"/>
              <a:t>route</a:t>
            </a:r>
            <a:endParaRPr lang="en-US" dirty="0"/>
          </a:p>
          <a:p>
            <a:r>
              <a:rPr lang="en-US" dirty="0"/>
              <a:t>Inadequate communication (written, verbal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Mathematical </a:t>
            </a:r>
            <a:r>
              <a:rPr lang="en-US" dirty="0"/>
              <a:t>error when calculating </a:t>
            </a:r>
            <a:r>
              <a:rPr lang="en-US" dirty="0" smtClean="0"/>
              <a:t>dosage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76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Example for prescribing error-</a:t>
            </a:r>
            <a:r>
              <a:rPr lang="en-US" altLang="en-US" sz="3600" dirty="0"/>
              <a:t>Illegible Handwriting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shawnblanc.net/images/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2006600"/>
            <a:ext cx="10934700" cy="429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035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Prescribing errors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en-US" sz="3500" b="1" dirty="0" smtClean="0"/>
              <a:t>Avoid </a:t>
            </a:r>
            <a:r>
              <a:rPr lang="en-US" altLang="en-US" sz="3500" b="1" dirty="0"/>
              <a:t>Illegible </a:t>
            </a:r>
            <a:r>
              <a:rPr lang="en-US" altLang="en-US" sz="3500" b="1" dirty="0" smtClean="0"/>
              <a:t>Handwriting:</a:t>
            </a:r>
            <a:endParaRPr lang="en-US" altLang="en-US" sz="3500" b="1" dirty="0"/>
          </a:p>
          <a:p>
            <a:pPr lvl="1"/>
            <a:r>
              <a:rPr lang="en-US" altLang="en-US" sz="3500" dirty="0"/>
              <a:t>Write/Print More Carefully</a:t>
            </a:r>
            <a:endParaRPr lang="en-US" altLang="en-US" sz="3500" baseline="30000" dirty="0"/>
          </a:p>
          <a:p>
            <a:pPr lvl="1"/>
            <a:r>
              <a:rPr lang="en-US" altLang="en-US" sz="3500" dirty="0"/>
              <a:t>Use Computers</a:t>
            </a:r>
            <a:endParaRPr lang="en-US" altLang="en-US" sz="3500" baseline="30000" dirty="0"/>
          </a:p>
          <a:p>
            <a:pPr lvl="1"/>
            <a:r>
              <a:rPr lang="en-US" altLang="en-US" sz="3500" dirty="0"/>
              <a:t>Verbal Communications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3500" b="1" dirty="0" smtClean="0"/>
              <a:t>Write Complete Information:</a:t>
            </a:r>
            <a:endParaRPr lang="en-US" altLang="en-US" sz="3500" b="1" dirty="0"/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Patient’s Name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Patient-Specific Data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Generic and Brand Name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Drug Strength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Dosage Form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Amount 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Directions for Use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Purpose </a:t>
            </a:r>
          </a:p>
          <a:p>
            <a:pPr lvl="1">
              <a:lnSpc>
                <a:spcPct val="90000"/>
              </a:lnSpc>
            </a:pPr>
            <a:r>
              <a:rPr lang="en-US" altLang="en-US" sz="3100" dirty="0"/>
              <a:t>Refills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48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Prescribing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b="1" dirty="0" smtClean="0"/>
              <a:t>Look at Patient-Specific Information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Age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Weight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Renal and Hepatic Function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Laboratory </a:t>
            </a:r>
            <a:r>
              <a:rPr lang="en-US" altLang="en-US" dirty="0"/>
              <a:t>Test Results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Concurrent Medications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Allergies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Medical/Surgical/Family History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Pregnancy/Lactation </a:t>
            </a:r>
            <a:r>
              <a:rPr lang="en-US" altLang="en-US" dirty="0" smtClean="0"/>
              <a:t>Status</a:t>
            </a:r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dirty="0" smtClean="0"/>
              <a:t>Do</a:t>
            </a:r>
            <a:r>
              <a:rPr lang="en-US" altLang="en-US" b="1" dirty="0" smtClean="0"/>
              <a:t> </a:t>
            </a:r>
            <a:r>
              <a:rPr lang="en-US" altLang="en-US" b="1" dirty="0"/>
              <a:t>Not</a:t>
            </a:r>
            <a:r>
              <a:rPr lang="en-US" altLang="en-US" dirty="0"/>
              <a:t> Use </a:t>
            </a:r>
            <a:r>
              <a:rPr lang="en-US" altLang="en-US" dirty="0" smtClean="0"/>
              <a:t>Abbreviations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Drug names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“QD” or “OD” for the word </a:t>
            </a:r>
            <a:r>
              <a:rPr lang="en-US" altLang="en-US" i="1" dirty="0"/>
              <a:t>daily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Letter “U” for </a:t>
            </a:r>
            <a:r>
              <a:rPr lang="en-US" altLang="en-US" i="1" dirty="0"/>
              <a:t>unit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“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µg” for </a:t>
            </a:r>
            <a:r>
              <a:rPr lang="en-US" altLang="en-US" i="1" dirty="0">
                <a:ea typeface="Arial Unicode MS" pitchFamily="34" charset="-128"/>
                <a:cs typeface="Arial Unicode MS" pitchFamily="34" charset="-128"/>
              </a:rPr>
              <a:t>microgram</a:t>
            </a: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 (use mcg)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Arial Unicode MS" pitchFamily="34" charset="-128"/>
                <a:cs typeface="Arial Unicode MS" pitchFamily="34" charset="-128"/>
              </a:rPr>
              <a:t>“QOD” for </a:t>
            </a:r>
            <a:r>
              <a:rPr lang="en-US" altLang="en-US" i="1" dirty="0">
                <a:ea typeface="Arial Unicode MS" pitchFamily="34" charset="-128"/>
                <a:cs typeface="Arial Unicode MS" pitchFamily="34" charset="-128"/>
              </a:rPr>
              <a:t>every other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1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dirty="0"/>
              <a:t>Error Prone Abbreviations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58" t="18310" r="25784" b="16426"/>
          <a:stretch/>
        </p:blipFill>
        <p:spPr>
          <a:xfrm>
            <a:off x="711200" y="1612900"/>
            <a:ext cx="107061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53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Prescribing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z="2900" b="1" dirty="0" smtClean="0"/>
              <a:t>Decimals:</a:t>
            </a:r>
          </a:p>
          <a:p>
            <a:r>
              <a:rPr lang="en-US" altLang="en-US" dirty="0"/>
              <a:t>Avoid whenever </a:t>
            </a:r>
            <a:r>
              <a:rPr lang="en-US" altLang="en-US" dirty="0" smtClean="0"/>
              <a:t>possible</a:t>
            </a:r>
            <a:endParaRPr lang="en-US" altLang="en-US" dirty="0"/>
          </a:p>
          <a:p>
            <a:pPr lvl="1"/>
            <a:r>
              <a:rPr lang="en-US" altLang="en-US" dirty="0"/>
              <a:t>Use 500 mg for 0.5 g</a:t>
            </a:r>
          </a:p>
          <a:p>
            <a:pPr lvl="1"/>
            <a:r>
              <a:rPr lang="en-US" altLang="en-US" dirty="0"/>
              <a:t>Use 125 mcg for 0.125 mg</a:t>
            </a:r>
          </a:p>
          <a:p>
            <a:r>
              <a:rPr lang="en-US" altLang="en-US" dirty="0"/>
              <a:t>Never leave a decimal point “naked” </a:t>
            </a:r>
            <a:endParaRPr lang="en-US" altLang="en-US" dirty="0" smtClean="0"/>
          </a:p>
          <a:p>
            <a:r>
              <a:rPr lang="en-US" altLang="en-US" dirty="0" smtClean="0"/>
              <a:t>Haldol </a:t>
            </a:r>
            <a:r>
              <a:rPr lang="en-US" altLang="en-US" dirty="0"/>
              <a:t>.5 mg </a:t>
            </a:r>
            <a:r>
              <a:rPr lang="en-US" altLang="en-US" dirty="0">
                <a:sym typeface="Symbol" pitchFamily="18" charset="2"/>
              </a:rPr>
              <a:t> </a:t>
            </a:r>
            <a:r>
              <a:rPr lang="en-US" altLang="en-US" dirty="0"/>
              <a:t>Haldol</a:t>
            </a:r>
            <a:r>
              <a:rPr lang="en-US" altLang="en-US" dirty="0">
                <a:sym typeface="Symbol" pitchFamily="18" charset="2"/>
              </a:rPr>
              <a:t> 0.5 mg</a:t>
            </a:r>
          </a:p>
          <a:p>
            <a:r>
              <a:rPr lang="en-US" altLang="en-US" dirty="0"/>
              <a:t>Never use a terminal zero</a:t>
            </a:r>
          </a:p>
          <a:p>
            <a:pPr lvl="1"/>
            <a:r>
              <a:rPr lang="en-US" altLang="en-US" dirty="0" smtClean="0"/>
              <a:t>Colchicine </a:t>
            </a:r>
            <a:r>
              <a:rPr lang="en-US" altLang="en-US" dirty="0"/>
              <a:t>1 mg not 1.0 mg</a:t>
            </a:r>
          </a:p>
          <a:p>
            <a:r>
              <a:rPr lang="en-US" altLang="en-US" dirty="0"/>
              <a:t>Space between name and </a:t>
            </a:r>
            <a:r>
              <a:rPr lang="en-US" altLang="en-US" dirty="0" smtClean="0"/>
              <a:t>dose</a:t>
            </a:r>
            <a:endParaRPr lang="en-US" altLang="en-US" dirty="0"/>
          </a:p>
          <a:p>
            <a:pPr lvl="1"/>
            <a:r>
              <a:rPr lang="en-US" altLang="en-US" dirty="0"/>
              <a:t>Inderal40 mg </a:t>
            </a:r>
            <a:r>
              <a:rPr lang="en-US" altLang="en-US" dirty="0">
                <a:sym typeface="Symbol" pitchFamily="18" charset="2"/>
              </a:rPr>
              <a:t> Inderal 40 mg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altLang="en-US" sz="2000" b="1" dirty="0" smtClean="0"/>
              <a:t>Be alert to Drug Name: </a:t>
            </a:r>
            <a:r>
              <a:rPr lang="en-US" altLang="en-US" sz="2000" dirty="0" smtClean="0"/>
              <a:t>“</a:t>
            </a:r>
            <a:r>
              <a:rPr lang="en-US" altLang="en-US" sz="2000" dirty="0"/>
              <a:t>Look-Alike” or “Sound-Alike” Drug Names</a:t>
            </a:r>
          </a:p>
          <a:p>
            <a:r>
              <a:rPr lang="en-US" sz="2000" dirty="0"/>
              <a:t>Celebrex (</a:t>
            </a:r>
            <a:r>
              <a:rPr lang="en-US" sz="2000" dirty="0" err="1"/>
              <a:t>celecoxib</a:t>
            </a:r>
            <a:r>
              <a:rPr lang="en-US" sz="2000" dirty="0"/>
              <a:t>, anti-inflammatory); </a:t>
            </a:r>
            <a:r>
              <a:rPr lang="en-US" sz="2000" dirty="0" err="1"/>
              <a:t>Cerebryx</a:t>
            </a:r>
            <a:r>
              <a:rPr lang="en-US" sz="2000" dirty="0"/>
              <a:t> (</a:t>
            </a:r>
            <a:r>
              <a:rPr lang="en-US" sz="2000" dirty="0" err="1"/>
              <a:t>fosphenytoin</a:t>
            </a:r>
            <a:r>
              <a:rPr lang="en-US" sz="2000" dirty="0"/>
              <a:t>, anticonvulsant); </a:t>
            </a:r>
            <a:r>
              <a:rPr lang="en-US" sz="2000" dirty="0" err="1"/>
              <a:t>Celexa</a:t>
            </a:r>
            <a:r>
              <a:rPr lang="en-US" sz="2000" dirty="0"/>
              <a:t> (</a:t>
            </a:r>
            <a:r>
              <a:rPr lang="en-US" sz="2000" dirty="0" err="1"/>
              <a:t>Citalpram,antidepressant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6137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Prescribing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lvl="1"/>
            <a:r>
              <a:rPr lang="en-US" altLang="en-US" b="1" dirty="0" smtClean="0"/>
              <a:t>Write the Medication Reconciliation</a:t>
            </a:r>
          </a:p>
          <a:p>
            <a:r>
              <a:rPr lang="en-US" sz="1800" dirty="0"/>
              <a:t>Learn and </a:t>
            </a:r>
            <a:r>
              <a:rPr lang="en-US" sz="1800" dirty="0" smtClean="0"/>
              <a:t>practice thorough medication </a:t>
            </a:r>
            <a:r>
              <a:rPr lang="en-US" sz="1800" dirty="0"/>
              <a:t>history </a:t>
            </a:r>
            <a:r>
              <a:rPr lang="en-US" sz="1800" dirty="0" smtClean="0"/>
              <a:t>taking:</a:t>
            </a:r>
          </a:p>
          <a:p>
            <a:pPr lvl="1"/>
            <a:r>
              <a:rPr lang="en-US" sz="1600" dirty="0"/>
              <a:t>Include name, dose, route, frequency and</a:t>
            </a:r>
          </a:p>
          <a:p>
            <a:pPr lvl="1"/>
            <a:r>
              <a:rPr lang="en-US" sz="1600" dirty="0"/>
              <a:t>duration of every drug the patient is taking;</a:t>
            </a:r>
          </a:p>
          <a:p>
            <a:pPr lvl="1"/>
            <a:r>
              <a:rPr lang="en-US" sz="1600" dirty="0" smtClean="0"/>
              <a:t>Enquire </a:t>
            </a:r>
            <a:r>
              <a:rPr lang="en-US" sz="1600" dirty="0"/>
              <a:t>about recently ceased medications;</a:t>
            </a:r>
          </a:p>
          <a:p>
            <a:pPr lvl="1"/>
            <a:r>
              <a:rPr lang="en-US" sz="1600" dirty="0" smtClean="0"/>
              <a:t>Ask </a:t>
            </a:r>
            <a:r>
              <a:rPr lang="en-US" sz="1600" dirty="0"/>
              <a:t>about over-the-counter medications,</a:t>
            </a:r>
          </a:p>
          <a:p>
            <a:pPr lvl="1"/>
            <a:r>
              <a:rPr lang="en-US" sz="1600" dirty="0"/>
              <a:t>dietary supplements and </a:t>
            </a:r>
            <a:r>
              <a:rPr lang="en-US" sz="1600" dirty="0" smtClean="0"/>
              <a:t>complimentary medicines</a:t>
            </a:r>
            <a:r>
              <a:rPr lang="en-US" sz="1600" dirty="0"/>
              <a:t>;</a:t>
            </a:r>
            <a:endParaRPr lang="en-US" altLang="en-US" sz="16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More Attention to Dosage Calculations:</a:t>
            </a:r>
          </a:p>
          <a:p>
            <a:r>
              <a:rPr lang="en-US" altLang="en-US" dirty="0" smtClean="0"/>
              <a:t>Use </a:t>
            </a:r>
            <a:r>
              <a:rPr lang="en-US" altLang="en-US" dirty="0"/>
              <a:t>patient-specific information </a:t>
            </a:r>
          </a:p>
          <a:p>
            <a:pPr lvl="1"/>
            <a:r>
              <a:rPr lang="en-US" altLang="en-US" dirty="0"/>
              <a:t>height	</a:t>
            </a:r>
          </a:p>
          <a:p>
            <a:pPr lvl="1"/>
            <a:r>
              <a:rPr lang="en-US" altLang="en-US" dirty="0"/>
              <a:t>weight 	</a:t>
            </a:r>
          </a:p>
          <a:p>
            <a:pPr lvl="1"/>
            <a:r>
              <a:rPr lang="en-US" altLang="en-US" dirty="0"/>
              <a:t>age</a:t>
            </a:r>
          </a:p>
          <a:p>
            <a:pPr lvl="1"/>
            <a:r>
              <a:rPr lang="en-US" altLang="en-US" dirty="0"/>
              <a:t>body system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29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Prescribing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en-US" sz="11200" b="1" dirty="0"/>
              <a:t>Verbal </a:t>
            </a:r>
            <a:r>
              <a:rPr lang="en-US" altLang="en-US" sz="11200" b="1" dirty="0" smtClean="0"/>
              <a:t>Orders:</a:t>
            </a:r>
          </a:p>
          <a:p>
            <a:pPr lvl="1"/>
            <a:r>
              <a:rPr lang="en-US" altLang="en-US" sz="7200" dirty="0"/>
              <a:t>Avoid when possible</a:t>
            </a:r>
          </a:p>
          <a:p>
            <a:pPr lvl="1"/>
            <a:r>
              <a:rPr lang="en-US" altLang="en-US" sz="7200" dirty="0"/>
              <a:t>Enunciate slowly and distinctly</a:t>
            </a:r>
          </a:p>
          <a:p>
            <a:pPr lvl="1"/>
            <a:r>
              <a:rPr lang="en-US" altLang="en-US" sz="7200" dirty="0"/>
              <a:t>State numbers like pilots </a:t>
            </a:r>
          </a:p>
          <a:p>
            <a:pPr lvl="2">
              <a:buFontTx/>
              <a:buNone/>
            </a:pPr>
            <a:r>
              <a:rPr lang="en-US" altLang="en-US" sz="7200" dirty="0"/>
              <a:t>(i.e., “one-five mg” for 15 mg)</a:t>
            </a:r>
          </a:p>
          <a:p>
            <a:pPr lvl="1"/>
            <a:r>
              <a:rPr lang="en-US" altLang="en-US" sz="7200" dirty="0"/>
              <a:t>Spell out difficult drug names</a:t>
            </a:r>
          </a:p>
          <a:p>
            <a:pPr lvl="1"/>
            <a:r>
              <a:rPr lang="en-US" altLang="en-US" sz="7200" dirty="0"/>
              <a:t>Specify concentrations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altLang="en-US" sz="8600" b="1" dirty="0" smtClean="0"/>
              <a:t>Know the High Alert Medications:</a:t>
            </a:r>
          </a:p>
          <a:p>
            <a:r>
              <a:rPr lang="en-US" altLang="en-US" sz="7200" dirty="0" smtClean="0"/>
              <a:t>Need double check</a:t>
            </a:r>
          </a:p>
          <a:p>
            <a:r>
              <a:rPr lang="en-US" altLang="en-US" sz="7200" dirty="0" smtClean="0"/>
              <a:t>Example </a:t>
            </a:r>
            <a:r>
              <a:rPr lang="en-US" altLang="en-US" sz="7200" b="1" dirty="0" smtClean="0"/>
              <a:t>:</a:t>
            </a:r>
          </a:p>
          <a:p>
            <a:pPr lvl="1"/>
            <a:r>
              <a:rPr lang="en-US" sz="7200" dirty="0" smtClean="0"/>
              <a:t>Oral </a:t>
            </a:r>
            <a:r>
              <a:rPr lang="en-US" sz="7200" dirty="0"/>
              <a:t>anticoagulants</a:t>
            </a:r>
          </a:p>
          <a:p>
            <a:pPr lvl="1"/>
            <a:r>
              <a:rPr lang="en-US" sz="7200" dirty="0" smtClean="0"/>
              <a:t>Insulin</a:t>
            </a:r>
            <a:endParaRPr lang="en-US" sz="7200" dirty="0"/>
          </a:p>
          <a:p>
            <a:pPr lvl="1"/>
            <a:r>
              <a:rPr lang="en-US" sz="7200" dirty="0" smtClean="0"/>
              <a:t>Chemotherapeutic </a:t>
            </a:r>
            <a:r>
              <a:rPr lang="en-US" sz="7200" dirty="0"/>
              <a:t>agents</a:t>
            </a:r>
          </a:p>
          <a:p>
            <a:pPr lvl="1"/>
            <a:r>
              <a:rPr lang="en-US" sz="7200" dirty="0" smtClean="0"/>
              <a:t>Neuromuscular </a:t>
            </a:r>
            <a:r>
              <a:rPr lang="en-US" sz="7200" dirty="0"/>
              <a:t>blocking agents</a:t>
            </a:r>
          </a:p>
          <a:p>
            <a:pPr lvl="1"/>
            <a:r>
              <a:rPr lang="en-US" sz="7200" dirty="0" smtClean="0"/>
              <a:t>Concentrated </a:t>
            </a:r>
            <a:r>
              <a:rPr lang="en-US" sz="7200" dirty="0"/>
              <a:t>electrolytes </a:t>
            </a:r>
          </a:p>
          <a:p>
            <a:pPr lvl="1"/>
            <a:r>
              <a:rPr lang="en-US" sz="7200" dirty="0" smtClean="0"/>
              <a:t>Emergency </a:t>
            </a:r>
            <a:r>
              <a:rPr lang="en-US" sz="7200" dirty="0"/>
              <a:t>medications (potent and used in high pressure situations)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31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Reduce Prescribing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Institutional </a:t>
            </a:r>
            <a:r>
              <a:rPr lang="en-US" altLang="en-US" dirty="0"/>
              <a:t>responsibilities:</a:t>
            </a:r>
            <a:endParaRPr lang="en-US" dirty="0"/>
          </a:p>
          <a:p>
            <a:pPr lvl="1"/>
            <a:r>
              <a:rPr lang="en-US" dirty="0"/>
              <a:t>Standardized dosing protocol (</a:t>
            </a:r>
            <a:r>
              <a:rPr lang="en-US" dirty="0" err="1"/>
              <a:t>Vancomycin</a:t>
            </a:r>
            <a:r>
              <a:rPr lang="en-US" dirty="0"/>
              <a:t> for Pediatric &amp; Adult )</a:t>
            </a:r>
          </a:p>
          <a:p>
            <a:pPr lvl="1"/>
            <a:r>
              <a:rPr lang="en-US" dirty="0"/>
              <a:t>Use standard abbreviations</a:t>
            </a:r>
          </a:p>
          <a:p>
            <a:pPr lvl="1"/>
            <a:r>
              <a:rPr lang="en-US" dirty="0"/>
              <a:t>Use CPOE and decision support framework</a:t>
            </a:r>
          </a:p>
          <a:p>
            <a:pPr lvl="1"/>
            <a:r>
              <a:rPr lang="en-US" dirty="0"/>
              <a:t>Conduct FMEA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843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 provide an overview of M</a:t>
            </a:r>
            <a:r>
              <a:rPr lang="en-US" sz="3200" dirty="0" smtClean="0"/>
              <a:t>edication </a:t>
            </a:r>
            <a:r>
              <a:rPr lang="en-US" sz="3200" dirty="0"/>
              <a:t>S</a:t>
            </a:r>
            <a:r>
              <a:rPr lang="en-US" sz="3200" dirty="0" smtClean="0"/>
              <a:t>afety</a:t>
            </a:r>
            <a:endParaRPr lang="en-US" sz="3200" dirty="0"/>
          </a:p>
          <a:p>
            <a:r>
              <a:rPr lang="en-US" sz="3200" dirty="0"/>
              <a:t>To encourage students </a:t>
            </a:r>
            <a:r>
              <a:rPr lang="en-US" sz="3200" dirty="0" smtClean="0"/>
              <a:t>to </a:t>
            </a:r>
            <a:r>
              <a:rPr lang="en-US" sz="3200" dirty="0"/>
              <a:t>learn </a:t>
            </a:r>
            <a:r>
              <a:rPr lang="en-US" sz="3200" dirty="0" smtClean="0"/>
              <a:t>and practice </a:t>
            </a:r>
            <a:r>
              <a:rPr lang="en-US" sz="3200" dirty="0"/>
              <a:t>ways to improve the safety of medication use</a:t>
            </a:r>
          </a:p>
        </p:txBody>
      </p:sp>
    </p:spTree>
    <p:extLst>
      <p:ext uri="{BB962C8B-B14F-4D97-AF65-F5344CB8AC3E}">
        <p14:creationId xmlns:p14="http://schemas.microsoft.com/office/powerpoint/2010/main" val="1508779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349" y="1692636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400" dirty="0" smtClean="0"/>
              <a:t>Medication 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Dispensing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2422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Dispensing Process Errors Prevention:</a:t>
            </a:r>
            <a:br>
              <a:rPr lang="en-US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784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Standardized concentrations for all IV medication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Use commercially prepared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Dispense a unit of use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0935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349" y="1692636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400" dirty="0" smtClean="0"/>
              <a:t>Medication </a:t>
            </a:r>
            <a:r>
              <a:rPr lang="en-US" sz="4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Administration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4668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Administration Process Errors Prevention:</a:t>
            </a:r>
            <a:br>
              <a:rPr lang="en-US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51100"/>
            <a:ext cx="10744200" cy="3733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familiar with the institution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Preprinted &amp; standardized infusion rate  charts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programmable infusion device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Infusion tubing should be traced from the infusion bag to the point of delivery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04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Can you answer the following question?</a:t>
            </a:r>
          </a:p>
          <a:p>
            <a:r>
              <a:rPr lang="en-US" dirty="0"/>
              <a:t>A patient needs 300 micrograms of a medication </a:t>
            </a:r>
            <a:r>
              <a:rPr lang="en-US" dirty="0" smtClean="0"/>
              <a:t>that comes </a:t>
            </a:r>
            <a:r>
              <a:rPr lang="en-US" dirty="0"/>
              <a:t>in a 1 ml ampoule containing 1 mg of the </a:t>
            </a:r>
            <a:r>
              <a:rPr lang="en-US" dirty="0" smtClean="0"/>
              <a:t>drug. What </a:t>
            </a:r>
            <a:r>
              <a:rPr lang="en-US" dirty="0"/>
              <a:t>volume do you draw up and inject?</a:t>
            </a:r>
          </a:p>
        </p:txBody>
      </p:sp>
    </p:spTree>
    <p:extLst>
      <p:ext uri="{BB962C8B-B14F-4D97-AF65-F5344CB8AC3E}">
        <p14:creationId xmlns:p14="http://schemas.microsoft.com/office/powerpoint/2010/main" val="3932488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349" y="1692636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400" dirty="0" smtClean="0"/>
              <a:t>Medication </a:t>
            </a:r>
            <a:r>
              <a:rPr lang="en-US" sz="44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Monitoring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6999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Types of errors in monitoring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Inadequate monitoring for side-effects;</a:t>
            </a:r>
          </a:p>
          <a:p>
            <a:r>
              <a:rPr lang="en-US" dirty="0" smtClean="0"/>
              <a:t>Medication not ceased once course is complete or clearly not helping the patient;</a:t>
            </a:r>
          </a:p>
          <a:p>
            <a:r>
              <a:rPr lang="en-US" dirty="0" smtClean="0"/>
              <a:t>Course of prescribed medication not completed;</a:t>
            </a:r>
          </a:p>
          <a:p>
            <a:r>
              <a:rPr lang="en-US" dirty="0" smtClean="0"/>
              <a:t>Drug levels not measured, or measured but not checked or acted upon;</a:t>
            </a:r>
          </a:p>
          <a:p>
            <a:r>
              <a:rPr lang="en-US" dirty="0" smtClean="0"/>
              <a:t>Communication failures—this is a risk if the care provider changes, for example, if the patient moves from the hospital setting to the</a:t>
            </a:r>
          </a:p>
          <a:p>
            <a:r>
              <a:rPr lang="en-US" dirty="0" smtClean="0"/>
              <a:t>Community setting or vice versa.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95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Contributory Factors for Medication </a:t>
            </a:r>
            <a:r>
              <a:rPr lang="en-US" sz="3200" dirty="0" smtClean="0"/>
              <a:t>Errors</a:t>
            </a:r>
            <a:br>
              <a:rPr lang="en-US" sz="3200" dirty="0" smtClean="0"/>
            </a:br>
            <a:r>
              <a:rPr lang="en-US" sz="3200" b="1" dirty="0" smtClean="0"/>
              <a:t>Patient Factors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Patients on multiple </a:t>
            </a:r>
            <a:r>
              <a:rPr lang="en-US" sz="2800" dirty="0" smtClean="0"/>
              <a:t>medications</a:t>
            </a:r>
            <a:endParaRPr lang="en-US" sz="2800" dirty="0"/>
          </a:p>
          <a:p>
            <a:r>
              <a:rPr lang="en-US" sz="2800" dirty="0"/>
              <a:t>Patients with another condition, e.g. renal </a:t>
            </a:r>
            <a:r>
              <a:rPr lang="en-US" sz="2800" dirty="0" smtClean="0"/>
              <a:t>impairment, pregnancy</a:t>
            </a:r>
            <a:endParaRPr lang="en-US" sz="2800" dirty="0"/>
          </a:p>
          <a:p>
            <a:r>
              <a:rPr lang="en-US" sz="2800" dirty="0"/>
              <a:t>Patients who cannot communicate </a:t>
            </a:r>
            <a:r>
              <a:rPr lang="en-US" sz="2800" dirty="0" smtClean="0"/>
              <a:t>well</a:t>
            </a:r>
            <a:endParaRPr lang="en-US" sz="2800" dirty="0"/>
          </a:p>
          <a:p>
            <a:r>
              <a:rPr lang="en-US" sz="2800" dirty="0"/>
              <a:t>Patients who have more than one </a:t>
            </a:r>
            <a:r>
              <a:rPr lang="en-US" sz="2800" dirty="0" smtClean="0"/>
              <a:t>doctor</a:t>
            </a:r>
            <a:endParaRPr lang="en-US" sz="2800" dirty="0"/>
          </a:p>
          <a:p>
            <a:r>
              <a:rPr lang="en-US" sz="2800" dirty="0"/>
              <a:t>Children and babies (dose calculations </a:t>
            </a:r>
            <a:r>
              <a:rPr lang="en-US" sz="2800" dirty="0" smtClean="0"/>
              <a:t>required?)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3185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Contributory Factors for Medication Errors</a:t>
            </a:r>
            <a:br>
              <a:rPr lang="en-US" sz="3600" dirty="0" smtClean="0"/>
            </a:br>
            <a:r>
              <a:rPr lang="en-US" sz="3600" b="1" dirty="0" smtClean="0"/>
              <a:t>Staff Factors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Inexperience</a:t>
            </a:r>
            <a:endParaRPr lang="en-US" dirty="0"/>
          </a:p>
          <a:p>
            <a:r>
              <a:rPr lang="en-US" dirty="0" smtClean="0"/>
              <a:t>Rushing</a:t>
            </a:r>
            <a:endParaRPr lang="en-US" dirty="0"/>
          </a:p>
          <a:p>
            <a:r>
              <a:rPr lang="en-US" dirty="0"/>
              <a:t>Doing two things at </a:t>
            </a:r>
            <a:r>
              <a:rPr lang="en-US" dirty="0" smtClean="0"/>
              <a:t>the same time</a:t>
            </a:r>
            <a:endParaRPr lang="en-US" dirty="0"/>
          </a:p>
          <a:p>
            <a:r>
              <a:rPr lang="en-US" dirty="0" smtClean="0"/>
              <a:t>Interruptions</a:t>
            </a:r>
            <a:endParaRPr lang="en-US" dirty="0"/>
          </a:p>
          <a:p>
            <a:r>
              <a:rPr lang="en-US" dirty="0"/>
              <a:t>Fatigue, boredom, </a:t>
            </a:r>
            <a:r>
              <a:rPr lang="en-US" dirty="0" smtClean="0"/>
              <a:t>or stress (IMSAFE)</a:t>
            </a:r>
            <a:endParaRPr lang="en-US" dirty="0"/>
          </a:p>
          <a:p>
            <a:r>
              <a:rPr lang="en-US" dirty="0"/>
              <a:t>Lack of checking and double checking </a:t>
            </a:r>
            <a:r>
              <a:rPr lang="en-US" dirty="0" smtClean="0"/>
              <a:t>habits</a:t>
            </a:r>
            <a:endParaRPr lang="en-US" dirty="0"/>
          </a:p>
          <a:p>
            <a:r>
              <a:rPr lang="en-US" dirty="0"/>
              <a:t>Poor teamwork and/or communication between </a:t>
            </a:r>
            <a:r>
              <a:rPr lang="en-US" dirty="0" smtClean="0"/>
              <a:t>colleagues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2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of the ways to make</a:t>
            </a:r>
            <a:br>
              <a:rPr lang="en-US" dirty="0"/>
            </a:br>
            <a:r>
              <a:rPr lang="en-US" dirty="0"/>
              <a:t>medication use safer?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63800"/>
            <a:ext cx="9601196" cy="341206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generic names where </a:t>
            </a:r>
            <a:r>
              <a:rPr lang="en-US" dirty="0" smtClean="0"/>
              <a:t>appropriate</a:t>
            </a:r>
          </a:p>
          <a:p>
            <a:r>
              <a:rPr lang="en-US" dirty="0"/>
              <a:t>Tailor prescribing to </a:t>
            </a:r>
            <a:r>
              <a:rPr lang="en-US" dirty="0" smtClean="0"/>
              <a:t>individual patients</a:t>
            </a:r>
            <a:endParaRPr lang="en-US" dirty="0"/>
          </a:p>
          <a:p>
            <a:r>
              <a:rPr lang="en-US" dirty="0" smtClean="0"/>
              <a:t>Know </a:t>
            </a:r>
            <a:r>
              <a:rPr lang="en-US" dirty="0"/>
              <a:t>which medications are </a:t>
            </a:r>
            <a:r>
              <a:rPr lang="en-US" dirty="0" smtClean="0"/>
              <a:t>high-risk/high alert </a:t>
            </a:r>
            <a:r>
              <a:rPr lang="en-US" dirty="0"/>
              <a:t>and take </a:t>
            </a:r>
            <a:r>
              <a:rPr lang="en-US" dirty="0" smtClean="0"/>
              <a:t>precautions</a:t>
            </a:r>
            <a:endParaRPr lang="en-US" dirty="0"/>
          </a:p>
          <a:p>
            <a:r>
              <a:rPr lang="en-US" dirty="0"/>
              <a:t>Be very familiar with the medication you prescribe and/or </a:t>
            </a:r>
            <a:r>
              <a:rPr lang="en-US" dirty="0" smtClean="0"/>
              <a:t>dispense</a:t>
            </a:r>
          </a:p>
          <a:p>
            <a:r>
              <a:rPr lang="en-US" dirty="0"/>
              <a:t>Use memory aids</a:t>
            </a:r>
          </a:p>
          <a:p>
            <a:r>
              <a:rPr lang="en-US" dirty="0"/>
              <a:t>Remember the 5 </a:t>
            </a:r>
            <a:r>
              <a:rPr lang="en-US" dirty="0" err="1"/>
              <a:t>Rs</a:t>
            </a:r>
            <a:r>
              <a:rPr lang="en-US" dirty="0"/>
              <a:t> when prescribing and </a:t>
            </a:r>
            <a:r>
              <a:rPr lang="en-US" dirty="0" smtClean="0"/>
              <a:t>administering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checking </a:t>
            </a:r>
            <a:r>
              <a:rPr lang="en-US" dirty="0" smtClean="0"/>
              <a:t>habits</a:t>
            </a:r>
            <a:endParaRPr lang="en-US" dirty="0"/>
          </a:p>
          <a:p>
            <a:r>
              <a:rPr lang="en-US" dirty="0"/>
              <a:t>Encourage patients to be actively involved in the </a:t>
            </a:r>
            <a:r>
              <a:rPr lang="en-US" dirty="0" smtClean="0"/>
              <a:t>process</a:t>
            </a:r>
            <a:endParaRPr lang="en-US" dirty="0"/>
          </a:p>
          <a:p>
            <a:r>
              <a:rPr lang="en-US" dirty="0"/>
              <a:t>Report and learn from medication errors</a:t>
            </a:r>
          </a:p>
        </p:txBody>
      </p:sp>
    </p:spTree>
    <p:extLst>
      <p:ext uri="{BB962C8B-B14F-4D97-AF65-F5344CB8AC3E}">
        <p14:creationId xmlns:p14="http://schemas.microsoft.com/office/powerpoint/2010/main" val="1049255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Institute of Medicine's 1999 report suggested that medical errors accounted for 44,000-98,000 deaths each </a:t>
            </a:r>
            <a:r>
              <a:rPr lang="en-US" dirty="0" err="1" smtClean="0"/>
              <a:t>year.These</a:t>
            </a:r>
            <a:r>
              <a:rPr lang="en-US" dirty="0" smtClean="0"/>
              <a:t> </a:t>
            </a:r>
            <a:r>
              <a:rPr lang="en-US" dirty="0"/>
              <a:t>deaths exceed the eighth leading cause of death in the United States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</a:t>
            </a:r>
            <a:r>
              <a:rPr lang="en-US" dirty="0"/>
              <a:t>is estimated that the total cost of medical errors is $17 billion-$29 billion annually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drugs errors </a:t>
            </a:r>
            <a:r>
              <a:rPr lang="en-US" dirty="0"/>
              <a:t>are the most common cause of medical errors in hospitals, affecting 3.7% of 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Clearly</a:t>
            </a:r>
            <a:r>
              <a:rPr lang="en-US" dirty="0"/>
              <a:t>, medication errors are a significant component of medical errors in U.S. hospitals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48009" y="5724395"/>
            <a:ext cx="9601196" cy="754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Institute of Medicine. To err is human: building a safer health care system. Washington, D.C.: National Academy Press, 1999.</a:t>
            </a:r>
          </a:p>
          <a:p>
            <a:r>
              <a:rPr lang="en-US" sz="4000" dirty="0"/>
              <a:t>Brennan TA, </a:t>
            </a:r>
            <a:r>
              <a:rPr lang="en-US" sz="4000" dirty="0" err="1"/>
              <a:t>Leape</a:t>
            </a:r>
            <a:r>
              <a:rPr lang="en-US" sz="4000" dirty="0"/>
              <a:t> LL, Laird NM, et al. Incidence of adverse events and negligence in hospitalized patients. N </a:t>
            </a:r>
            <a:r>
              <a:rPr lang="en-US" sz="4000" dirty="0" err="1"/>
              <a:t>Engl</a:t>
            </a:r>
            <a:r>
              <a:rPr lang="en-US" sz="4000" dirty="0"/>
              <a:t> J Med 1991;324:370-6.</a:t>
            </a:r>
          </a:p>
          <a:p>
            <a:r>
              <a:rPr lang="en-US" sz="4000" dirty="0"/>
              <a:t>Johnson WG, Brennan TA, Newhouse JP, et al. The economic consequences of medical injuries. JAMA 1992;267:2487-92.</a:t>
            </a:r>
          </a:p>
          <a:p>
            <a:r>
              <a:rPr lang="en-US" sz="4000" dirty="0" err="1"/>
              <a:t>Leape</a:t>
            </a:r>
            <a:r>
              <a:rPr lang="en-US" sz="4000" dirty="0"/>
              <a:t> LL, Brennan TA, Laird NM, et al. The nature of adverse events in hospitalized patients. N </a:t>
            </a:r>
            <a:r>
              <a:rPr lang="en-US" sz="4000" dirty="0" err="1"/>
              <a:t>Engl</a:t>
            </a:r>
            <a:r>
              <a:rPr lang="en-US" sz="4000" dirty="0"/>
              <a:t> J Med 1991;324:377-84.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07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Remember the 5 </a:t>
            </a:r>
            <a:r>
              <a:rPr lang="en-US" sz="2800" b="1" dirty="0" err="1"/>
              <a:t>Rs</a:t>
            </a:r>
            <a:r>
              <a:rPr lang="en-US" sz="2800" b="1" dirty="0"/>
              <a:t> when </a:t>
            </a:r>
            <a:r>
              <a:rPr lang="en-US" sz="2800" b="1" dirty="0" smtClean="0"/>
              <a:t>prescribing and administering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10693399" cy="4318000"/>
          </a:xfrm>
        </p:spPr>
        <p:txBody>
          <a:bodyPr>
            <a:normAutofit/>
          </a:bodyPr>
          <a:lstStyle/>
          <a:p>
            <a:r>
              <a:rPr lang="en-US" dirty="0"/>
              <a:t>Can you remember what they are</a:t>
            </a:r>
            <a:r>
              <a:rPr lang="en-US" dirty="0" smtClean="0"/>
              <a:t>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Right Patient </a:t>
            </a:r>
            <a:r>
              <a:rPr lang="en-US" dirty="0" smtClean="0"/>
              <a:t>(</a:t>
            </a:r>
            <a:r>
              <a:rPr lang="en-US" sz="2000" dirty="0" smtClean="0"/>
              <a:t>check the name in the order &amp; the patient, use two identifier &amp; ask the patient to identify himself/herself).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Right Medication </a:t>
            </a:r>
            <a:r>
              <a:rPr lang="en-US" sz="2000" dirty="0" smtClean="0"/>
              <a:t>(check the medication label &amp; order).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Right Route </a:t>
            </a:r>
            <a:r>
              <a:rPr lang="en-US" dirty="0" smtClean="0"/>
              <a:t>(</a:t>
            </a:r>
            <a:r>
              <a:rPr lang="en-US" sz="2000" dirty="0"/>
              <a:t>Confirm that the patient can take or receive the medication by the ordered </a:t>
            </a:r>
            <a:r>
              <a:rPr lang="en-US" sz="2000" dirty="0" smtClean="0"/>
              <a:t>route)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Right Time </a:t>
            </a:r>
            <a:r>
              <a:rPr lang="en-US" dirty="0" smtClean="0"/>
              <a:t>(</a:t>
            </a:r>
            <a:r>
              <a:rPr lang="en-US" sz="2000" dirty="0"/>
              <a:t>Check the frequency of the ordered medication &amp; Confirm when the last dose was </a:t>
            </a:r>
            <a:r>
              <a:rPr lang="en-US" sz="2000" dirty="0" smtClean="0"/>
              <a:t>given).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eriod"/>
            </a:pPr>
            <a:r>
              <a:rPr lang="en-US" b="1" dirty="0" smtClean="0"/>
              <a:t>Right Dose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(Confirm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appropriateness of the dose using a current drug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reference &amp; correct calculation)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743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350" y="643930"/>
            <a:ext cx="9601196" cy="6713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 - 1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59" t="18612" r="20293" b="9043"/>
          <a:stretch/>
        </p:blipFill>
        <p:spPr>
          <a:xfrm>
            <a:off x="520700" y="1189973"/>
            <a:ext cx="11176000" cy="51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30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-285750" algn="l">
              <a:lnSpc>
                <a:spcPts val="2500"/>
              </a:lnSpc>
              <a:spcBef>
                <a:spcPts val="0"/>
              </a:spcBef>
            </a:pPr>
            <a:r>
              <a:rPr lang="en-US" sz="2800" b="1" u="sng" kern="1400" dirty="0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Recommended actions:</a:t>
            </a:r>
            <a:r>
              <a:rPr lang="en-US" sz="1400" kern="1400" dirty="0">
                <a:ln>
                  <a:noFill/>
                </a:ln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en-US" sz="1400" kern="1400" dirty="0">
                <a:ln>
                  <a:noFill/>
                </a:ln>
                <a:solidFill>
                  <a:srgbClr val="2121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25700"/>
            <a:ext cx="10680700" cy="37973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b="1" kern="1400" dirty="0" smtClean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Pharmacists </a:t>
            </a:r>
            <a:r>
              <a:rPr lang="en-US" b="1" kern="1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Technician should </a:t>
            </a:r>
            <a:r>
              <a:rPr lang="en-US" b="1" i="1" u="sng" kern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READ / CHECK</a:t>
            </a:r>
            <a:r>
              <a:rPr lang="en-US" b="1" kern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1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carefully the label of each medication              they prepare.</a:t>
            </a:r>
            <a:endParaRPr lang="en-US" sz="14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b="1" i="1" u="sng" kern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DOUBLE CHECKING</a:t>
            </a:r>
            <a:r>
              <a:rPr lang="en-US" b="1" kern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1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essential tool to avoid such mistakes</a:t>
            </a:r>
            <a:endParaRPr lang="en-US" sz="14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b="1" kern="1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Look Alike medications should be stored separately with proper labeling to avoid such mistakes </a:t>
            </a:r>
            <a:endParaRPr lang="en-US" sz="14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b="1" kern="1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change the brand the hospital purchases of either drugs if possible</a:t>
            </a:r>
            <a:endParaRPr lang="en-US" sz="14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400" dirty="0">
              <a:solidFill>
                <a:srgbClr val="2121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99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- 2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5700"/>
            <a:ext cx="9601196" cy="3860800"/>
          </a:xfrm>
        </p:spPr>
        <p:txBody>
          <a:bodyPr>
            <a:normAutofit/>
          </a:bodyPr>
          <a:lstStyle/>
          <a:p>
            <a:r>
              <a:rPr lang="en-US" dirty="0"/>
              <a:t>A 38-year-old woman comes to the hospital with </a:t>
            </a:r>
            <a:r>
              <a:rPr lang="en-US" dirty="0" smtClean="0"/>
              <a:t>20 minutes </a:t>
            </a:r>
            <a:r>
              <a:rPr lang="en-US" dirty="0"/>
              <a:t>of itchy red </a:t>
            </a:r>
            <a:r>
              <a:rPr lang="en-US" dirty="0" smtClean="0"/>
              <a:t>rash and facial swelling; she has a history of serious allergic reactions</a:t>
            </a:r>
            <a:endParaRPr lang="en-US" dirty="0"/>
          </a:p>
          <a:p>
            <a:r>
              <a:rPr lang="en-US" dirty="0"/>
              <a:t>A nurse draws up 10 </a:t>
            </a:r>
            <a:r>
              <a:rPr lang="en-US" dirty="0" err="1"/>
              <a:t>mls</a:t>
            </a:r>
            <a:r>
              <a:rPr lang="en-US" dirty="0"/>
              <a:t> of 1:10,000 </a:t>
            </a:r>
            <a:r>
              <a:rPr lang="en-US" dirty="0" smtClean="0"/>
              <a:t>adrenaline (epinephrine</a:t>
            </a:r>
            <a:r>
              <a:rPr lang="en-US" dirty="0"/>
              <a:t>) into a 10 ml syringe and leaves it at </a:t>
            </a:r>
            <a:r>
              <a:rPr lang="en-US" dirty="0" smtClean="0"/>
              <a:t>the bedside </a:t>
            </a:r>
            <a:r>
              <a:rPr lang="en-US" dirty="0"/>
              <a:t>ready to use (1 mg in total) just in case </a:t>
            </a:r>
            <a:r>
              <a:rPr lang="en-US" dirty="0" smtClean="0"/>
              <a:t>the doctor </a:t>
            </a:r>
            <a:r>
              <a:rPr lang="en-US" dirty="0"/>
              <a:t>requests </a:t>
            </a:r>
            <a:r>
              <a:rPr lang="en-US" dirty="0" smtClean="0"/>
              <a:t>it</a:t>
            </a:r>
            <a:endParaRPr lang="en-US" dirty="0"/>
          </a:p>
          <a:p>
            <a:r>
              <a:rPr lang="en-US" dirty="0"/>
              <a:t>Meanwhile the doctor inserts an intravenous </a:t>
            </a:r>
            <a:r>
              <a:rPr lang="en-US" dirty="0" smtClean="0"/>
              <a:t>cannula</a:t>
            </a:r>
            <a:endParaRPr lang="en-US" dirty="0"/>
          </a:p>
          <a:p>
            <a:r>
              <a:rPr lang="en-US" dirty="0"/>
              <a:t>The doctor sees the 10 ml syringe of clear fluid that </a:t>
            </a:r>
            <a:r>
              <a:rPr lang="en-US" dirty="0" smtClean="0"/>
              <a:t>the nurse </a:t>
            </a:r>
            <a:r>
              <a:rPr lang="en-US" dirty="0"/>
              <a:t>has drawn up and assumes it is normal saline</a:t>
            </a:r>
          </a:p>
        </p:txBody>
      </p:sp>
    </p:spTree>
    <p:extLst>
      <p:ext uri="{BB962C8B-B14F-4D97-AF65-F5344CB8AC3E}">
        <p14:creationId xmlns:p14="http://schemas.microsoft.com/office/powerpoint/2010/main" val="2296044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5700"/>
            <a:ext cx="9601196" cy="3797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There is no communication between the doctor and </a:t>
            </a:r>
            <a:r>
              <a:rPr lang="en-US" dirty="0" smtClean="0"/>
              <a:t>the nurse </a:t>
            </a:r>
            <a:r>
              <a:rPr lang="en-US" dirty="0"/>
              <a:t>at this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The doctor gives all 10 </a:t>
            </a:r>
            <a:r>
              <a:rPr lang="en-US" dirty="0" err="1"/>
              <a:t>mls</a:t>
            </a:r>
            <a:r>
              <a:rPr lang="en-US" dirty="0"/>
              <a:t> of adrenaline (</a:t>
            </a:r>
            <a:r>
              <a:rPr lang="en-US" dirty="0" smtClean="0"/>
              <a:t>epinephrine)through </a:t>
            </a:r>
            <a:r>
              <a:rPr lang="en-US" dirty="0"/>
              <a:t>the intravenous cannula thinking he is using </a:t>
            </a:r>
            <a:r>
              <a:rPr lang="en-US" dirty="0" smtClean="0"/>
              <a:t>saline to </a:t>
            </a:r>
            <a:r>
              <a:rPr lang="en-US" dirty="0"/>
              <a:t>flush the line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patient suddenly feels terrible, anxious, </a:t>
            </a:r>
            <a:r>
              <a:rPr lang="en-US" dirty="0" smtClean="0"/>
              <a:t>becomes tachycardia </a:t>
            </a:r>
            <a:r>
              <a:rPr lang="en-US" dirty="0"/>
              <a:t>and then </a:t>
            </a:r>
            <a:r>
              <a:rPr lang="en-US" dirty="0" smtClean="0"/>
              <a:t>becomes unconscious </a:t>
            </a:r>
            <a:r>
              <a:rPr lang="en-US" dirty="0"/>
              <a:t>with no </a:t>
            </a:r>
            <a:r>
              <a:rPr lang="en-US" dirty="0" smtClean="0"/>
              <a:t>pulse</a:t>
            </a:r>
            <a:endParaRPr lang="en-US" dirty="0"/>
          </a:p>
          <a:p>
            <a:r>
              <a:rPr lang="en-US" dirty="0"/>
              <a:t>She is discovered to be in ventricular tachycardia, </a:t>
            </a:r>
            <a:r>
              <a:rPr lang="en-US" dirty="0" smtClean="0"/>
              <a:t>is resuscitated </a:t>
            </a:r>
            <a:r>
              <a:rPr lang="en-US" dirty="0"/>
              <a:t>and fortunately makes a good </a:t>
            </a:r>
            <a:r>
              <a:rPr lang="en-US" dirty="0" smtClean="0"/>
              <a:t>recovery</a:t>
            </a:r>
            <a:endParaRPr lang="en-US" dirty="0"/>
          </a:p>
          <a:p>
            <a:r>
              <a:rPr lang="en-US" dirty="0"/>
              <a:t>Recommended dose of adrenaline (epinephrine) </a:t>
            </a:r>
            <a:r>
              <a:rPr lang="en-US" dirty="0" smtClean="0"/>
              <a:t>in anaphylaxis </a:t>
            </a:r>
            <a:r>
              <a:rPr lang="en-US" dirty="0"/>
              <a:t>is 0.3 - 0.5 mg IM, this patient received 1mg IV</a:t>
            </a:r>
          </a:p>
        </p:txBody>
      </p:sp>
    </p:spTree>
    <p:extLst>
      <p:ext uri="{BB962C8B-B14F-4D97-AF65-F5344CB8AC3E}">
        <p14:creationId xmlns:p14="http://schemas.microsoft.com/office/powerpoint/2010/main" val="867753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876" y="233494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Can you identify the contributing factors</a:t>
            </a:r>
            <a:br>
              <a:rPr lang="en-US" b="1" dirty="0"/>
            </a:br>
            <a:r>
              <a:rPr lang="en-US" b="1" dirty="0"/>
              <a:t>to this error?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80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Can you identify the contributing factors</a:t>
            </a:r>
            <a:br>
              <a:rPr lang="en-US" b="1" dirty="0"/>
            </a:br>
            <a:r>
              <a:rPr lang="en-US" b="1" dirty="0"/>
              <a:t>to this error?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784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Assumptions</a:t>
            </a:r>
            <a:endParaRPr lang="en-US" sz="3200" dirty="0"/>
          </a:p>
          <a:p>
            <a:r>
              <a:rPr lang="en-US" sz="3200" dirty="0"/>
              <a:t>Lack of </a:t>
            </a:r>
            <a:r>
              <a:rPr lang="en-US" sz="3200" dirty="0" smtClean="0"/>
              <a:t>communication</a:t>
            </a:r>
            <a:endParaRPr lang="en-US" sz="3200" dirty="0"/>
          </a:p>
          <a:p>
            <a:r>
              <a:rPr lang="en-US" sz="3200" dirty="0"/>
              <a:t>Inadequate labeling of </a:t>
            </a:r>
            <a:r>
              <a:rPr lang="en-US" sz="3200" dirty="0" smtClean="0"/>
              <a:t>syringe</a:t>
            </a:r>
            <a:endParaRPr lang="en-US" sz="3200" dirty="0"/>
          </a:p>
          <a:p>
            <a:r>
              <a:rPr lang="en-US" sz="3200" dirty="0"/>
              <a:t>Giving a substance without checking and </a:t>
            </a:r>
            <a:r>
              <a:rPr lang="en-US" sz="3200" dirty="0" smtClean="0"/>
              <a:t>double checking what </a:t>
            </a:r>
            <a:r>
              <a:rPr lang="en-US" sz="3200" dirty="0"/>
              <a:t>it </a:t>
            </a:r>
            <a:r>
              <a:rPr lang="en-US" sz="3200" dirty="0" smtClean="0"/>
              <a:t>is</a:t>
            </a:r>
            <a:endParaRPr lang="en-US" sz="3200" dirty="0"/>
          </a:p>
          <a:p>
            <a:r>
              <a:rPr lang="en-US" sz="3200" dirty="0"/>
              <a:t>Lack of care with a potent medication</a:t>
            </a:r>
          </a:p>
        </p:txBody>
      </p:sp>
    </p:spTree>
    <p:extLst>
      <p:ext uri="{BB962C8B-B14F-4D97-AF65-F5344CB8AC3E}">
        <p14:creationId xmlns:p14="http://schemas.microsoft.com/office/powerpoint/2010/main" val="2676351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454" y="2522833"/>
            <a:ext cx="9601196" cy="1303867"/>
          </a:xfrm>
        </p:spPr>
        <p:txBody>
          <a:bodyPr/>
          <a:lstStyle/>
          <a:p>
            <a:r>
              <a:rPr lang="en-US" dirty="0"/>
              <a:t>How could this error have been prevented?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18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could this error have been prevented?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Never give a medication unless you are sure you </a:t>
            </a:r>
            <a:r>
              <a:rPr lang="en-US" dirty="0" smtClean="0"/>
              <a:t>know what </a:t>
            </a:r>
            <a:r>
              <a:rPr lang="en-US" dirty="0"/>
              <a:t>it is; be suspicious of </a:t>
            </a:r>
            <a:r>
              <a:rPr lang="en-US" dirty="0" smtClean="0"/>
              <a:t>unlabeled syringes</a:t>
            </a:r>
            <a:endParaRPr lang="en-US" dirty="0"/>
          </a:p>
          <a:p>
            <a:r>
              <a:rPr lang="en-US" dirty="0"/>
              <a:t>Never use an </a:t>
            </a:r>
            <a:r>
              <a:rPr lang="en-US" dirty="0" smtClean="0"/>
              <a:t>unlabeled </a:t>
            </a:r>
            <a:r>
              <a:rPr lang="en-US" dirty="0"/>
              <a:t>syringe unless you have </a:t>
            </a:r>
            <a:r>
              <a:rPr lang="en-US" dirty="0" smtClean="0"/>
              <a:t>drawn the </a:t>
            </a:r>
            <a:r>
              <a:rPr lang="en-US" dirty="0"/>
              <a:t>medication up </a:t>
            </a:r>
            <a:r>
              <a:rPr lang="en-US" dirty="0" smtClean="0"/>
              <a:t>yourself</a:t>
            </a:r>
            <a:endParaRPr lang="en-US" dirty="0"/>
          </a:p>
          <a:p>
            <a:r>
              <a:rPr lang="en-US" dirty="0"/>
              <a:t>Label all </a:t>
            </a:r>
            <a:r>
              <a:rPr lang="en-US" dirty="0" smtClean="0"/>
              <a:t>syringes</a:t>
            </a:r>
            <a:endParaRPr lang="en-US" dirty="0"/>
          </a:p>
          <a:p>
            <a:r>
              <a:rPr lang="en-US" dirty="0"/>
              <a:t>Communication - nurse and doctor to keep each </a:t>
            </a:r>
            <a:r>
              <a:rPr lang="en-US" dirty="0" smtClean="0"/>
              <a:t>other informed </a:t>
            </a:r>
            <a:r>
              <a:rPr lang="en-US" dirty="0"/>
              <a:t>of what they are </a:t>
            </a:r>
            <a:r>
              <a:rPr lang="en-US" dirty="0" smtClean="0"/>
              <a:t>doing e.g</a:t>
            </a:r>
            <a:r>
              <a:rPr lang="en-US" dirty="0"/>
              <a:t>. nurse: “I’m drawing up some adrenaline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/>
              <a:t>Develop checking habits before administering </a:t>
            </a:r>
            <a:r>
              <a:rPr lang="en-US" dirty="0" smtClean="0"/>
              <a:t>every medication </a:t>
            </a:r>
            <a:r>
              <a:rPr lang="en-US" dirty="0"/>
              <a:t>… go through the 5 </a:t>
            </a:r>
            <a:r>
              <a:rPr lang="en-US" dirty="0" err="1" smtClean="0"/>
              <a:t>Rse.g</a:t>
            </a:r>
            <a:r>
              <a:rPr lang="en-US" dirty="0" smtClean="0"/>
              <a:t> </a:t>
            </a:r>
            <a:r>
              <a:rPr lang="en-US" dirty="0"/>
              <a:t>doctor: “What is in this syringe?”</a:t>
            </a:r>
          </a:p>
        </p:txBody>
      </p:sp>
    </p:spTree>
    <p:extLst>
      <p:ext uri="{BB962C8B-B14F-4D97-AF65-F5344CB8AC3E}">
        <p14:creationId xmlns:p14="http://schemas.microsoft.com/office/powerpoint/2010/main" val="699078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Medications can greatly improve health when </a:t>
            </a:r>
            <a:r>
              <a:rPr lang="en-US" dirty="0" smtClean="0"/>
              <a:t>used wisely </a:t>
            </a:r>
            <a:r>
              <a:rPr lang="en-US" dirty="0"/>
              <a:t>and </a:t>
            </a:r>
            <a:r>
              <a:rPr lang="en-US" dirty="0" smtClean="0"/>
              <a:t>correctly</a:t>
            </a:r>
            <a:endParaRPr lang="en-US" dirty="0"/>
          </a:p>
          <a:p>
            <a:r>
              <a:rPr lang="en-US" dirty="0"/>
              <a:t>Yet, medication error is common and is </a:t>
            </a:r>
            <a:r>
              <a:rPr lang="en-US" dirty="0" smtClean="0"/>
              <a:t>causing preventable </a:t>
            </a:r>
            <a:r>
              <a:rPr lang="en-US" dirty="0"/>
              <a:t>human suffering and financial </a:t>
            </a:r>
            <a:r>
              <a:rPr lang="en-US" dirty="0" smtClean="0"/>
              <a:t>cost</a:t>
            </a:r>
            <a:endParaRPr lang="en-US" dirty="0"/>
          </a:p>
          <a:p>
            <a:r>
              <a:rPr lang="en-US" dirty="0"/>
              <a:t>Remember that using medications to help patients is </a:t>
            </a:r>
            <a:r>
              <a:rPr lang="en-US" dirty="0" smtClean="0"/>
              <a:t>not a </a:t>
            </a:r>
            <a:r>
              <a:rPr lang="en-US" dirty="0"/>
              <a:t>risk-free </a:t>
            </a:r>
            <a:r>
              <a:rPr lang="en-US" dirty="0" smtClean="0"/>
              <a:t>activity</a:t>
            </a:r>
            <a:endParaRPr lang="en-US" dirty="0"/>
          </a:p>
          <a:p>
            <a:r>
              <a:rPr lang="en-US" dirty="0"/>
              <a:t>Know your responsibilities and work hard to </a:t>
            </a:r>
            <a:r>
              <a:rPr lang="en-US" dirty="0" smtClean="0"/>
              <a:t>make medication </a:t>
            </a:r>
            <a:r>
              <a:rPr lang="en-US" dirty="0"/>
              <a:t>use safe for your patients</a:t>
            </a:r>
          </a:p>
        </p:txBody>
      </p:sp>
    </p:spTree>
    <p:extLst>
      <p:ext uri="{BB962C8B-B14F-4D97-AF65-F5344CB8AC3E}">
        <p14:creationId xmlns:p14="http://schemas.microsoft.com/office/powerpoint/2010/main" val="1924523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Hospital medication errors occur in 3-6.9% of </a:t>
            </a:r>
            <a:r>
              <a:rPr lang="en-US" dirty="0" smtClean="0"/>
              <a:t>inpatients.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analysis determined that 11% of medication errors in hospitals were pharmacy dispensing errors related to the wrong drug or strength</a:t>
            </a:r>
            <a:r>
              <a:rPr lang="en-US" dirty="0" smtClean="0"/>
              <a:t>.</a:t>
            </a:r>
            <a:endParaRPr lang="en-US" baseline="30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Nelson </a:t>
            </a:r>
            <a:r>
              <a:rPr lang="en-US" sz="1000" dirty="0"/>
              <a:t>KM, Talbert RL. Drug-related hospital admissions. Pharmacotherapy 1996:16(4):701-7</a:t>
            </a:r>
            <a:r>
              <a:rPr lang="en-US" sz="1000" dirty="0" smtClean="0"/>
              <a:t>.</a:t>
            </a:r>
          </a:p>
          <a:p>
            <a:r>
              <a:rPr lang="en-US" sz="1000" dirty="0"/>
              <a:t>Bates DW, Boyle DL, Vander VM, et al. Incidence of adverse drug events and potential adverse drug events: implications for prevention. JAMA 1995;274:29-34.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2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4800" dirty="0" smtClean="0"/>
              <a:t>Thank You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0078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study population consisted of 1116 hospitals that reported information on medication errors shows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Medication </a:t>
            </a:r>
            <a:r>
              <a:rPr lang="en-US" dirty="0"/>
              <a:t>errors occurred in 5.07% of the patients admitted each year to these </a:t>
            </a:r>
            <a:r>
              <a:rPr lang="en-US" dirty="0" smtClean="0"/>
              <a:t>hospitals</a:t>
            </a:r>
          </a:p>
          <a:p>
            <a:pPr lvl="1"/>
            <a:r>
              <a:rPr lang="en-US" dirty="0"/>
              <a:t>Each hospital experienced a medication error every 22.7 hours (every 19.73 admissions</a:t>
            </a:r>
            <a:r>
              <a:rPr lang="en-US" dirty="0" smtClean="0"/>
              <a:t>).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1100" dirty="0">
                <a:solidFill>
                  <a:schemeClr val="tx1"/>
                </a:solidFill>
              </a:rPr>
              <a:t>Medication errors in United States hospitals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r>
              <a:rPr lang="en-US" sz="1100" dirty="0">
                <a:solidFill>
                  <a:schemeClr val="tx1"/>
                </a:solidFill>
              </a:rPr>
              <a:t> Bond CA</a:t>
            </a:r>
            <a:r>
              <a:rPr lang="en-US" sz="1100" baseline="30000" dirty="0">
                <a:solidFill>
                  <a:schemeClr val="tx1"/>
                </a:solidFill>
              </a:rPr>
              <a:t>1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Raehl</a:t>
            </a:r>
            <a:r>
              <a:rPr lang="en-US" sz="1100" dirty="0">
                <a:solidFill>
                  <a:schemeClr val="tx1"/>
                </a:solidFill>
              </a:rPr>
              <a:t> CL, Franke T</a:t>
            </a:r>
            <a:r>
              <a:rPr lang="en-US" sz="1100" dirty="0" smtClean="0">
                <a:solidFill>
                  <a:schemeClr val="tx1"/>
                </a:solidFill>
              </a:rPr>
              <a:t>.</a:t>
            </a:r>
            <a:r>
              <a:rPr lang="en-US" sz="1100" dirty="0">
                <a:solidFill>
                  <a:schemeClr val="tx1"/>
                </a:solidFill>
              </a:rPr>
              <a:t> Pharmacotherapy. 2001 Sep;21(9):1023-36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548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7719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Medication Error</a:t>
            </a:r>
            <a:r>
              <a:rPr lang="en-US" dirty="0" smtClean="0"/>
              <a:t>: is any preventable event that may cause or led to inappropriate medication use or patient harm.</a:t>
            </a:r>
          </a:p>
          <a:p>
            <a:r>
              <a:rPr lang="en-US" b="1" dirty="0" smtClean="0"/>
              <a:t>Adverse Drug Event</a:t>
            </a:r>
            <a:r>
              <a:rPr lang="en-US" dirty="0" smtClean="0"/>
              <a:t>: harm experience by a patient as a result of medication it includes both errors &amp; side effect of the medication.</a:t>
            </a:r>
          </a:p>
          <a:p>
            <a:r>
              <a:rPr lang="en-US" b="1" dirty="0"/>
              <a:t>Adverse reaction</a:t>
            </a:r>
            <a:r>
              <a:rPr lang="en-US" dirty="0"/>
              <a:t>: unexpected harm arising from </a:t>
            </a:r>
            <a:r>
              <a:rPr lang="en-US" dirty="0" smtClean="0"/>
              <a:t>a justified </a:t>
            </a:r>
            <a:r>
              <a:rPr lang="en-US" dirty="0"/>
              <a:t>action where the correct process was followed </a:t>
            </a:r>
            <a:r>
              <a:rPr lang="en-US" dirty="0" smtClean="0"/>
              <a:t>forth </a:t>
            </a:r>
            <a:r>
              <a:rPr lang="en-US" dirty="0"/>
              <a:t>context in which the event occurred</a:t>
            </a:r>
          </a:p>
          <a:p>
            <a:r>
              <a:rPr lang="en-US" dirty="0"/>
              <a:t>• e.g. an unexpected allergic reaction in a patient taking </a:t>
            </a:r>
            <a:r>
              <a:rPr lang="en-US" dirty="0" smtClean="0"/>
              <a:t>a medication </a:t>
            </a:r>
            <a:r>
              <a:rPr lang="en-US" dirty="0"/>
              <a:t>for the first </a:t>
            </a:r>
            <a:r>
              <a:rPr lang="en-US" dirty="0" smtClean="0"/>
              <a:t>time</a:t>
            </a:r>
          </a:p>
          <a:p>
            <a:r>
              <a:rPr lang="en-US" b="1" dirty="0" smtClean="0"/>
              <a:t>Near Miss</a:t>
            </a:r>
            <a:r>
              <a:rPr lang="en-US" dirty="0" smtClean="0"/>
              <a:t>: incidence about to happen but by chance didn’t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3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092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Medication </a:t>
            </a:r>
            <a:r>
              <a:rPr lang="en-US" b="1" dirty="0" smtClean="0"/>
              <a:t>Error</a:t>
            </a:r>
            <a:r>
              <a:rPr lang="en-US" dirty="0" smtClean="0"/>
              <a:t> VS </a:t>
            </a:r>
            <a:r>
              <a:rPr lang="en-US" b="1" dirty="0"/>
              <a:t>Adverse Drug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929" y="1778697"/>
            <a:ext cx="6237961" cy="4384108"/>
          </a:xfrm>
        </p:spPr>
      </p:pic>
    </p:spTree>
    <p:extLst>
      <p:ext uri="{BB962C8B-B14F-4D97-AF65-F5344CB8AC3E}">
        <p14:creationId xmlns:p14="http://schemas.microsoft.com/office/powerpoint/2010/main" val="2521168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67" y="443514"/>
            <a:ext cx="9601196" cy="796564"/>
          </a:xfrm>
        </p:spPr>
        <p:txBody>
          <a:bodyPr>
            <a:normAutofit/>
          </a:bodyPr>
          <a:lstStyle/>
          <a:p>
            <a:r>
              <a:rPr lang="en-US" b="1" dirty="0" smtClean="0"/>
              <a:t>Categorizing </a:t>
            </a:r>
            <a:r>
              <a:rPr lang="en-US" b="1" dirty="0"/>
              <a:t>Medication Errors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69" y="1215025"/>
            <a:ext cx="9482202" cy="499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1457" y="6436768"/>
            <a:ext cx="1034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2001 National Coordinating Council for Medication Error Reporting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2036437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Medication Use Process in The Institutional Setting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0300"/>
            <a:ext cx="9601196" cy="37973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Prescription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Transcription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Preparation and Dispensing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Administration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Monitoring 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16" y="2517731"/>
            <a:ext cx="9670094" cy="373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636</TotalTime>
  <Words>1791</Words>
  <Application>Microsoft Office PowerPoint</Application>
  <PresentationFormat>Custom</PresentationFormat>
  <Paragraphs>228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Organic</vt:lpstr>
      <vt:lpstr>Improving Medication Safety</vt:lpstr>
      <vt:lpstr>Learning objectives</vt:lpstr>
      <vt:lpstr>Introduction </vt:lpstr>
      <vt:lpstr>Introduction </vt:lpstr>
      <vt:lpstr>Introduction</vt:lpstr>
      <vt:lpstr>Definitions </vt:lpstr>
      <vt:lpstr>Medication Error VS Adverse Drug Event</vt:lpstr>
      <vt:lpstr>Categorizing Medication Errors</vt:lpstr>
      <vt:lpstr>Medication Use Process in The Institutional Setting</vt:lpstr>
      <vt:lpstr>PowerPoint Presentation</vt:lpstr>
      <vt:lpstr>Sources of error in prescribing:</vt:lpstr>
      <vt:lpstr>Example for prescribing error-Illegible Handwriting </vt:lpstr>
      <vt:lpstr>Strategies to Reduce Prescribing errors</vt:lpstr>
      <vt:lpstr>Strategies to Reduce Prescribing errors</vt:lpstr>
      <vt:lpstr>Example for Error Prone Abbreviations </vt:lpstr>
      <vt:lpstr>Strategies to Reduce Prescribing errors</vt:lpstr>
      <vt:lpstr>Strategies to Reduce Prescribing errors</vt:lpstr>
      <vt:lpstr>Strategies to Reduce Prescribing errors</vt:lpstr>
      <vt:lpstr>Strategies to Reduce Prescribing errors</vt:lpstr>
      <vt:lpstr>PowerPoint Presentation</vt:lpstr>
      <vt:lpstr>Dispensing Process Errors Prevention: </vt:lpstr>
      <vt:lpstr>PowerPoint Presentation</vt:lpstr>
      <vt:lpstr>Administration Process Errors Prevention: </vt:lpstr>
      <vt:lpstr>Calculation errors</vt:lpstr>
      <vt:lpstr>PowerPoint Presentation</vt:lpstr>
      <vt:lpstr>Types of errors in monitoring:</vt:lpstr>
      <vt:lpstr>Contributory Factors for Medication Errors Patient Factors</vt:lpstr>
      <vt:lpstr>Contributory Factors for Medication Errors Staff Factors </vt:lpstr>
      <vt:lpstr>What are some of the ways to make medication use safer?</vt:lpstr>
      <vt:lpstr>Remember the 5 Rs when prescribing and administering</vt:lpstr>
      <vt:lpstr>Case Study - 1</vt:lpstr>
      <vt:lpstr>Recommended actions: </vt:lpstr>
      <vt:lpstr>Case Study - 2 </vt:lpstr>
      <vt:lpstr>Continue </vt:lpstr>
      <vt:lpstr>Can you identify the contributing factors to this error?</vt:lpstr>
      <vt:lpstr>Can you identify the contributing factors to this error?</vt:lpstr>
      <vt:lpstr>How could this error have been prevented?</vt:lpstr>
      <vt:lpstr>How could this error have been prevented?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Medication Safety</dc:title>
  <dc:creator>alaa</dc:creator>
  <cp:lastModifiedBy>Maher</cp:lastModifiedBy>
  <cp:revision>71</cp:revision>
  <dcterms:created xsi:type="dcterms:W3CDTF">2014-04-08T09:42:23Z</dcterms:created>
  <dcterms:modified xsi:type="dcterms:W3CDTF">2015-03-04T11:16:25Z</dcterms:modified>
</cp:coreProperties>
</file>