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x-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8"/>
  </p:notesMasterIdLst>
  <p:handoutMasterIdLst>
    <p:handoutMasterId r:id="rId49"/>
  </p:handoutMasterIdLst>
  <p:sldIdLst>
    <p:sldId id="256" r:id="rId2"/>
    <p:sldId id="304" r:id="rId3"/>
    <p:sldId id="365" r:id="rId4"/>
    <p:sldId id="387" r:id="rId5"/>
    <p:sldId id="289" r:id="rId6"/>
    <p:sldId id="337" r:id="rId7"/>
    <p:sldId id="381" r:id="rId8"/>
    <p:sldId id="380" r:id="rId9"/>
    <p:sldId id="340" r:id="rId10"/>
    <p:sldId id="382" r:id="rId11"/>
    <p:sldId id="341" r:id="rId12"/>
    <p:sldId id="383" r:id="rId13"/>
    <p:sldId id="261" r:id="rId14"/>
    <p:sldId id="343" r:id="rId15"/>
    <p:sldId id="282" r:id="rId16"/>
    <p:sldId id="384" r:id="rId17"/>
    <p:sldId id="349" r:id="rId18"/>
    <p:sldId id="348" r:id="rId19"/>
    <p:sldId id="351" r:id="rId20"/>
    <p:sldId id="362" r:id="rId21"/>
    <p:sldId id="360" r:id="rId22"/>
    <p:sldId id="358" r:id="rId23"/>
    <p:sldId id="356" r:id="rId24"/>
    <p:sldId id="388" r:id="rId25"/>
    <p:sldId id="389" r:id="rId26"/>
    <p:sldId id="264" r:id="rId27"/>
    <p:sldId id="353" r:id="rId28"/>
    <p:sldId id="344" r:id="rId29"/>
    <p:sldId id="385" r:id="rId30"/>
    <p:sldId id="361" r:id="rId31"/>
    <p:sldId id="363" r:id="rId32"/>
    <p:sldId id="390" r:id="rId33"/>
    <p:sldId id="364" r:id="rId34"/>
    <p:sldId id="267" r:id="rId35"/>
    <p:sldId id="386" r:id="rId36"/>
    <p:sldId id="367" r:id="rId37"/>
    <p:sldId id="375" r:id="rId38"/>
    <p:sldId id="369" r:id="rId39"/>
    <p:sldId id="370" r:id="rId40"/>
    <p:sldId id="376" r:id="rId41"/>
    <p:sldId id="372" r:id="rId42"/>
    <p:sldId id="373" r:id="rId43"/>
    <p:sldId id="374" r:id="rId44"/>
    <p:sldId id="378" r:id="rId45"/>
    <p:sldId id="279" r:id="rId46"/>
    <p:sldId id="391" r:id="rId47"/>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15:guide id="1" orient="horz" pos="2928" userDrawn="1">
          <p15:clr>
            <a:srgbClr val="A4A3A4"/>
          </p15:clr>
        </p15:guide>
        <p15:guide id="2" pos="220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snapToGrid="0">
      <p:cViewPr varScale="1">
        <p:scale>
          <a:sx n="60" d="100"/>
          <a:sy n="60" d="100"/>
        </p:scale>
        <p:origin x="-78" y="-384"/>
      </p:cViewPr>
      <p:guideLst>
        <p:guide orient="horz" pos="2160"/>
        <p:guide pos="3840"/>
      </p:guideLst>
    </p:cSldViewPr>
  </p:slideViewPr>
  <p:notesTextViewPr>
    <p:cViewPr>
      <p:scale>
        <a:sx n="1" d="1"/>
        <a:sy n="1" d="1"/>
      </p:scale>
      <p:origin x="0" y="0"/>
    </p:cViewPr>
  </p:notesTextViewPr>
  <p:notesViewPr>
    <p:cSldViewPr snapToGrid="0">
      <p:cViewPr varScale="1">
        <p:scale>
          <a:sx n="59" d="100"/>
          <a:sy n="59" d="100"/>
        </p:scale>
        <p:origin x="-2556" y="-9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972560" y="0"/>
            <a:ext cx="3037840" cy="464820"/>
          </a:xfrm>
          <a:prstGeom prst="rect">
            <a:avLst/>
          </a:prstGeom>
        </p:spPr>
        <p:txBody>
          <a:bodyPr vert="horz" lIns="93177" tIns="46589" rIns="93177" bIns="46589" rtlCol="1"/>
          <a:lstStyle>
            <a:lvl1pPr algn="r">
              <a:defRPr sz="1200"/>
            </a:lvl1pPr>
          </a:lstStyle>
          <a:p>
            <a:endParaRPr lang="ar-JO" dirty="0"/>
          </a:p>
        </p:txBody>
      </p:sp>
      <p:sp>
        <p:nvSpPr>
          <p:cNvPr id="3" name="Date Placeholder 2"/>
          <p:cNvSpPr>
            <a:spLocks noGrp="1"/>
          </p:cNvSpPr>
          <p:nvPr>
            <p:ph type="dt" sz="quarter" idx="1"/>
          </p:nvPr>
        </p:nvSpPr>
        <p:spPr>
          <a:xfrm>
            <a:off x="1623" y="0"/>
            <a:ext cx="3037840" cy="464820"/>
          </a:xfrm>
          <a:prstGeom prst="rect">
            <a:avLst/>
          </a:prstGeom>
        </p:spPr>
        <p:txBody>
          <a:bodyPr vert="horz" lIns="93177" tIns="46589" rIns="93177" bIns="46589" rtlCol="1"/>
          <a:lstStyle>
            <a:lvl1pPr algn="l">
              <a:defRPr sz="1200"/>
            </a:lvl1pPr>
          </a:lstStyle>
          <a:p>
            <a:fld id="{4575780A-306B-40FA-BF7C-84C5134AD8E1}" type="datetimeFigureOut">
              <a:rPr lang="ar-JO" smtClean="0"/>
              <a:t>30/12/1436</a:t>
            </a:fld>
            <a:endParaRPr lang="ar-JO"/>
          </a:p>
        </p:txBody>
      </p:sp>
      <p:sp>
        <p:nvSpPr>
          <p:cNvPr id="4" name="Footer Placeholder 3"/>
          <p:cNvSpPr>
            <a:spLocks noGrp="1"/>
          </p:cNvSpPr>
          <p:nvPr>
            <p:ph type="ftr" sz="quarter" idx="2"/>
          </p:nvPr>
        </p:nvSpPr>
        <p:spPr>
          <a:xfrm>
            <a:off x="3972560" y="8829967"/>
            <a:ext cx="3037840" cy="464820"/>
          </a:xfrm>
          <a:prstGeom prst="rect">
            <a:avLst/>
          </a:prstGeom>
        </p:spPr>
        <p:txBody>
          <a:bodyPr vert="horz" lIns="93177" tIns="46589" rIns="93177" bIns="46589" rtlCol="1" anchor="b"/>
          <a:lstStyle>
            <a:lvl1pPr algn="r">
              <a:defRPr sz="1200"/>
            </a:lvl1pPr>
          </a:lstStyle>
          <a:p>
            <a:endParaRPr lang="ar-JO" dirty="0"/>
          </a:p>
        </p:txBody>
      </p:sp>
      <p:sp>
        <p:nvSpPr>
          <p:cNvPr id="5" name="Slide Number Placeholder 4"/>
          <p:cNvSpPr>
            <a:spLocks noGrp="1"/>
          </p:cNvSpPr>
          <p:nvPr>
            <p:ph type="sldNum" sz="quarter" idx="3"/>
          </p:nvPr>
        </p:nvSpPr>
        <p:spPr>
          <a:xfrm>
            <a:off x="1623" y="8829967"/>
            <a:ext cx="3037840" cy="464820"/>
          </a:xfrm>
          <a:prstGeom prst="rect">
            <a:avLst/>
          </a:prstGeom>
        </p:spPr>
        <p:txBody>
          <a:bodyPr vert="horz" lIns="93177" tIns="46589" rIns="93177" bIns="46589" rtlCol="1" anchor="b"/>
          <a:lstStyle>
            <a:lvl1pPr algn="l">
              <a:defRPr sz="1200"/>
            </a:lvl1pPr>
          </a:lstStyle>
          <a:p>
            <a:fld id="{3A5240CB-364B-4F94-AF61-E43E7CE9507F}" type="slidenum">
              <a:rPr lang="ar-JO" smtClean="0"/>
              <a:t>‹#›</a:t>
            </a:fld>
            <a:endParaRPr lang="ar-JO" dirty="0"/>
          </a:p>
        </p:txBody>
      </p:sp>
    </p:spTree>
    <p:extLst>
      <p:ext uri="{BB962C8B-B14F-4D97-AF65-F5344CB8AC3E}">
        <p14:creationId xmlns:p14="http://schemas.microsoft.com/office/powerpoint/2010/main" val="27372025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972560" y="0"/>
            <a:ext cx="3037840" cy="464820"/>
          </a:xfrm>
          <a:prstGeom prst="rect">
            <a:avLst/>
          </a:prstGeom>
        </p:spPr>
        <p:txBody>
          <a:bodyPr vert="horz" lIns="93177" tIns="46589" rIns="93177" bIns="46589" rtlCol="1"/>
          <a:lstStyle>
            <a:lvl1pPr algn="r">
              <a:defRPr sz="1200"/>
            </a:lvl1pPr>
          </a:lstStyle>
          <a:p>
            <a:endParaRPr lang="ar-JO"/>
          </a:p>
        </p:txBody>
      </p:sp>
      <p:sp>
        <p:nvSpPr>
          <p:cNvPr id="3" name="Date Placeholder 2"/>
          <p:cNvSpPr>
            <a:spLocks noGrp="1"/>
          </p:cNvSpPr>
          <p:nvPr>
            <p:ph type="dt" idx="1"/>
          </p:nvPr>
        </p:nvSpPr>
        <p:spPr>
          <a:xfrm>
            <a:off x="1623" y="0"/>
            <a:ext cx="3037840" cy="464820"/>
          </a:xfrm>
          <a:prstGeom prst="rect">
            <a:avLst/>
          </a:prstGeom>
        </p:spPr>
        <p:txBody>
          <a:bodyPr vert="horz" lIns="93177" tIns="46589" rIns="93177" bIns="46589" rtlCol="1"/>
          <a:lstStyle>
            <a:lvl1pPr algn="l">
              <a:defRPr sz="1200"/>
            </a:lvl1pPr>
          </a:lstStyle>
          <a:p>
            <a:fld id="{2A001BC2-11C4-4309-A5F6-3978557F306D}" type="datetimeFigureOut">
              <a:rPr lang="ar-JO" smtClean="0"/>
              <a:t>30/12/1436</a:t>
            </a:fld>
            <a:endParaRPr lang="ar-JO"/>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1" anchor="ctr"/>
          <a:lstStyle/>
          <a:p>
            <a:endParaRPr lang="ar-JO"/>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JO"/>
          </a:p>
        </p:txBody>
      </p:sp>
      <p:sp>
        <p:nvSpPr>
          <p:cNvPr id="6" name="Footer Placeholder 5"/>
          <p:cNvSpPr>
            <a:spLocks noGrp="1"/>
          </p:cNvSpPr>
          <p:nvPr>
            <p:ph type="ftr" sz="quarter" idx="4"/>
          </p:nvPr>
        </p:nvSpPr>
        <p:spPr>
          <a:xfrm>
            <a:off x="3972560" y="8829967"/>
            <a:ext cx="3037840" cy="464820"/>
          </a:xfrm>
          <a:prstGeom prst="rect">
            <a:avLst/>
          </a:prstGeom>
        </p:spPr>
        <p:txBody>
          <a:bodyPr vert="horz" lIns="93177" tIns="46589" rIns="93177" bIns="46589" rtlCol="1" anchor="b"/>
          <a:lstStyle>
            <a:lvl1pPr algn="r">
              <a:defRPr sz="1200"/>
            </a:lvl1pPr>
          </a:lstStyle>
          <a:p>
            <a:endParaRPr lang="ar-JO"/>
          </a:p>
        </p:txBody>
      </p:sp>
      <p:sp>
        <p:nvSpPr>
          <p:cNvPr id="7" name="Slide Number Placeholder 6"/>
          <p:cNvSpPr>
            <a:spLocks noGrp="1"/>
          </p:cNvSpPr>
          <p:nvPr>
            <p:ph type="sldNum" sz="quarter" idx="5"/>
          </p:nvPr>
        </p:nvSpPr>
        <p:spPr>
          <a:xfrm>
            <a:off x="1623" y="8829967"/>
            <a:ext cx="3037840" cy="464820"/>
          </a:xfrm>
          <a:prstGeom prst="rect">
            <a:avLst/>
          </a:prstGeom>
        </p:spPr>
        <p:txBody>
          <a:bodyPr vert="horz" lIns="93177" tIns="46589" rIns="93177" bIns="46589" rtlCol="1" anchor="b"/>
          <a:lstStyle>
            <a:lvl1pPr algn="l">
              <a:defRPr sz="1200"/>
            </a:lvl1pPr>
          </a:lstStyle>
          <a:p>
            <a:fld id="{B0FEE4E0-64CF-4691-9E30-1423D7E1D300}" type="slidenum">
              <a:rPr lang="ar-JO" smtClean="0"/>
              <a:t>‹#›</a:t>
            </a:fld>
            <a:endParaRPr lang="ar-JO"/>
          </a:p>
        </p:txBody>
      </p:sp>
    </p:spTree>
    <p:extLst>
      <p:ext uri="{BB962C8B-B14F-4D97-AF65-F5344CB8AC3E}">
        <p14:creationId xmlns:p14="http://schemas.microsoft.com/office/powerpoint/2010/main" val="176245933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smtClean="0"/>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bg2">
                    <a:lumMod val="40000"/>
                    <a:lumOff val="6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D419FBC5-D4D3-48ED-8FCB-69079AFA23C8}"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a:t>
            </a:fld>
            <a:endParaRPr lang="en-US" dirty="0"/>
          </a:p>
        </p:txBody>
      </p:sp>
    </p:spTree>
  </p:cSld>
  <p:clrMapOvr>
    <a:masterClrMapping/>
  </p:clrMapOvr>
  <p:transition spd="slow">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788C4F-1982-440C-B4A8-84B658EBEC1D}" type="datetime1">
              <a:rPr lang="en-US" smtClean="0"/>
              <a:t>10/13/2015</a:t>
            </a:fld>
            <a:endParaRPr lang="en-US" dirty="0"/>
          </a:p>
        </p:txBody>
      </p:sp>
      <p:sp>
        <p:nvSpPr>
          <p:cNvPr id="6" name="Footer Placeholder 5"/>
          <p:cNvSpPr>
            <a:spLocks noGrp="1"/>
          </p:cNvSpPr>
          <p:nvPr>
            <p:ph type="ftr" sz="quarter" idx="11"/>
          </p:nvPr>
        </p:nvSpPr>
        <p:spPr/>
        <p:txBody>
          <a:bodyPr/>
          <a:lstStyle/>
          <a:p>
            <a:r>
              <a:rPr lang="en-US" smtClean="0"/>
              <a:t>Patient Safety </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transition spd="slow">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smtClean="0"/>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3BD6F1-8884-45BF-85C2-7F16B97CB1A0}"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transition spd="slow">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smtClean="0"/>
              <a:t>Click to edit Master title style</a:t>
            </a:r>
            <a:endParaRPr lang="en-US" dirty="0"/>
          </a:p>
        </p:txBody>
      </p:sp>
      <p:sp>
        <p:nvSpPr>
          <p:cNvPr id="11" name="Text Placeholder 3"/>
          <p:cNvSpPr>
            <a:spLocks noGrp="1"/>
          </p:cNvSpPr>
          <p:nvPr>
            <p:ph type="body" sz="half" idx="14"/>
          </p:nvPr>
        </p:nvSpPr>
        <p:spPr>
          <a:xfrm>
            <a:off x="1930400" y="3771174"/>
            <a:ext cx="7279649" cy="342174"/>
          </a:xfrm>
        </p:spPr>
        <p:txBody>
          <a:bodyPr vert="horz" lIns="91440" tIns="45720" rIns="91440" bIns="45720" rtlCol="0" anchor="t">
            <a:normAutofit/>
          </a:bodyPr>
          <a:lstStyle>
            <a:lvl1pPr marL="0" indent="0">
              <a:buNone/>
              <a:defRPr lang="en-US" sz="1400" b="0" i="0" kern="1200" cap="small" dirty="0">
                <a:solidFill>
                  <a:schemeClr val="bg2">
                    <a:lumMod val="40000"/>
                    <a:lumOff val="6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buNone/>
            </a:pPr>
            <a:r>
              <a:rPr lang="en-US" smtClean="0"/>
              <a:t>Click to 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A61B00-1AAD-44FE-8F84-651F40D3BBD1}"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
        <p:nvSpPr>
          <p:cNvPr id="15" name="TextBox 14"/>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bg2">
                    <a:lumMod val="40000"/>
                    <a:lumOff val="60000"/>
                  </a:schemeClr>
                </a:solidFill>
                <a:latin typeface="Arial"/>
                <a:ea typeface="+mj-ea"/>
                <a:cs typeface="+mj-cs"/>
              </a:defRPr>
            </a:lvl1pPr>
          </a:lstStyle>
          <a:p>
            <a:pPr lvl="0"/>
            <a:r>
              <a:rPr lang="en-US" dirty="0"/>
              <a:t>”</a:t>
            </a:r>
          </a:p>
        </p:txBody>
      </p:sp>
    </p:spTree>
  </p:cSld>
  <p:clrMapOvr>
    <a:masterClrMapping/>
  </p:clrMapOvr>
  <p:transition spd="slow">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9DB49EA-6F1B-461C-90CA-ABE9272C21B9}"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transition spd="slow">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7" name="Straight Connector 16"/>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14526895-C249-4ECD-BB3E-5F47C3B5C96E}" type="datetime1">
              <a:rPr lang="en-US" smtClean="0"/>
              <a:t>10/13/2015</a:t>
            </a:fld>
            <a:endParaRPr lang="en-US" dirty="0"/>
          </a:p>
        </p:txBody>
      </p:sp>
      <p:sp>
        <p:nvSpPr>
          <p:cNvPr id="4"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transition spd="slow">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smtClean="0"/>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cxnSp>
        <p:nvCxnSpPr>
          <p:cNvPr id="19" name="Straight Connector 18"/>
          <p:cNvCxnSpPr/>
          <p:nvPr/>
        </p:nvCxnSpPr>
        <p:spPr>
          <a:xfrm>
            <a:off x="3726142" y="2133600"/>
            <a:ext cx="0" cy="3962400"/>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6962227" y="2133600"/>
            <a:ext cx="0" cy="3966882"/>
          </a:xfrm>
          <a:prstGeom prst="line">
            <a:avLst/>
          </a:prstGeom>
          <a:ln w="12700" cmpd="sng">
            <a:solidFill>
              <a:schemeClr val="bg2">
                <a:lumMod val="40000"/>
                <a:lumOff val="60000"/>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A1D8C955-3D3D-4EDB-8B71-B9597CFDC54A}" type="datetime1">
              <a:rPr lang="en-US" smtClean="0"/>
              <a:t>10/13/2015</a:t>
            </a:fld>
            <a:endParaRPr lang="en-US" dirty="0"/>
          </a:p>
        </p:txBody>
      </p:sp>
      <p:sp>
        <p:nvSpPr>
          <p:cNvPr id="4"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transition spd="slow">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2BD3E97-38E6-414C-B299-0D0C5A4F4E7E}"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transition spd="slow">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41C25E8-24A6-405F-A0AF-6CF6EA9B8AE2}"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transition spd="slow">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3"/>
          <p:cNvSpPr>
            <a:spLocks noGrp="1"/>
          </p:cNvSpPr>
          <p:nvPr>
            <p:ph type="dt" sz="half" idx="10"/>
          </p:nvPr>
        </p:nvSpPr>
        <p:spPr>
          <a:xfrm>
            <a:off x="285129" y="6437857"/>
            <a:ext cx="990599" cy="304799"/>
          </a:xfrm>
        </p:spPr>
        <p:txBody>
          <a:bodyPr/>
          <a:lstStyle/>
          <a:p>
            <a:fld id="{B8F355B2-72B8-40C1-9857-ED337306AA9D}" type="datetime1">
              <a:rPr lang="en-US" smtClean="0"/>
              <a:t>10/13/2015</a:t>
            </a:fld>
            <a:endParaRPr lang="en-US" dirty="0"/>
          </a:p>
        </p:txBody>
      </p:sp>
      <p:sp>
        <p:nvSpPr>
          <p:cNvPr id="5" name="Footer Placeholder 4"/>
          <p:cNvSpPr>
            <a:spLocks noGrp="1"/>
          </p:cNvSpPr>
          <p:nvPr>
            <p:ph type="ftr" sz="quarter" idx="11"/>
          </p:nvPr>
        </p:nvSpPr>
        <p:spPr>
          <a:xfrm>
            <a:off x="9928603" y="6438378"/>
            <a:ext cx="1971124" cy="285858"/>
          </a:xfrm>
        </p:spPr>
        <p:txBody>
          <a:bodyPr/>
          <a:lstStyle/>
          <a:p>
            <a:r>
              <a:rPr lang="en-US" dirty="0"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transition spd="slow">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bg2">
                    <a:lumMod val="40000"/>
                    <a:lumOff val="6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6131BBB-481D-4ECF-8E3F-9C11D0DB1E77}"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transition spd="slow">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69E572E-5971-4A21-9D78-DE3656D7198C}" type="datetime1">
              <a:rPr lang="en-US" smtClean="0"/>
              <a:t>10/13/2015</a:t>
            </a:fld>
            <a:endParaRPr lang="en-US" dirty="0"/>
          </a:p>
        </p:txBody>
      </p:sp>
      <p:sp>
        <p:nvSpPr>
          <p:cNvPr id="6" name="Footer Placeholder 5"/>
          <p:cNvSpPr>
            <a:spLocks noGrp="1"/>
          </p:cNvSpPr>
          <p:nvPr>
            <p:ph type="ftr" sz="quarter" idx="11"/>
          </p:nvPr>
        </p:nvSpPr>
        <p:spPr/>
        <p:txBody>
          <a:bodyPr/>
          <a:lstStyle/>
          <a:p>
            <a:r>
              <a:rPr lang="en-US" smtClean="0"/>
              <a:t>Patient Safety </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transition spd="slow">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bg2">
                    <a:lumMod val="40000"/>
                    <a:lumOff val="6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992795F-FE46-4F95-820D-7F841A489DDB}" type="datetime1">
              <a:rPr lang="en-US" smtClean="0"/>
              <a:t>10/13/2015</a:t>
            </a:fld>
            <a:endParaRPr lang="en-US" dirty="0"/>
          </a:p>
        </p:txBody>
      </p:sp>
      <p:sp>
        <p:nvSpPr>
          <p:cNvPr id="8" name="Footer Placeholder 7"/>
          <p:cNvSpPr>
            <a:spLocks noGrp="1"/>
          </p:cNvSpPr>
          <p:nvPr>
            <p:ph type="ftr" sz="quarter" idx="11"/>
          </p:nvPr>
        </p:nvSpPr>
        <p:spPr/>
        <p:txBody>
          <a:bodyPr/>
          <a:lstStyle/>
          <a:p>
            <a:r>
              <a:rPr lang="en-US" smtClean="0"/>
              <a:t>Patient Safety </a:t>
            </a:r>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transition spd="slow">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7" name="Date Placeholder 2"/>
          <p:cNvSpPr>
            <a:spLocks noGrp="1"/>
          </p:cNvSpPr>
          <p:nvPr>
            <p:ph type="dt" sz="half" idx="10"/>
          </p:nvPr>
        </p:nvSpPr>
        <p:spPr/>
        <p:txBody>
          <a:bodyPr/>
          <a:lstStyle/>
          <a:p>
            <a:fld id="{7BBA48DE-D84C-4D7B-A31B-1B3EC3060AFD}" type="datetime1">
              <a:rPr lang="en-US" smtClean="0"/>
              <a:t>10/13/2015</a:t>
            </a:fld>
            <a:endParaRPr lang="en-US" dirty="0"/>
          </a:p>
        </p:txBody>
      </p:sp>
      <p:sp>
        <p:nvSpPr>
          <p:cNvPr id="5" name="Footer Placeholder 3"/>
          <p:cNvSpPr>
            <a:spLocks noGrp="1"/>
          </p:cNvSpPr>
          <p:nvPr>
            <p:ph type="ftr" sz="quarter" idx="11"/>
          </p:nvPr>
        </p:nvSpPr>
        <p:spPr/>
        <p:txBody>
          <a:bodyPr/>
          <a:lstStyle/>
          <a:p>
            <a:r>
              <a:rPr lang="en-US" smtClean="0"/>
              <a:t>Patient Safety </a:t>
            </a:r>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transition spd="slow">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A03804D-233A-422B-B370-2A52C40C870F}" type="datetime1">
              <a:rPr lang="en-US" smtClean="0"/>
              <a:t>10/13/2015</a:t>
            </a:fld>
            <a:endParaRPr lang="en-US" dirty="0"/>
          </a:p>
        </p:txBody>
      </p:sp>
      <p:sp>
        <p:nvSpPr>
          <p:cNvPr id="5" name="Footer Placeholder 2"/>
          <p:cNvSpPr>
            <a:spLocks noGrp="1"/>
          </p:cNvSpPr>
          <p:nvPr>
            <p:ph type="ftr" sz="quarter" idx="11"/>
          </p:nvPr>
        </p:nvSpPr>
        <p:spPr/>
        <p:txBody>
          <a:bodyPr/>
          <a:lstStyle/>
          <a:p>
            <a:r>
              <a:rPr lang="en-US" smtClean="0"/>
              <a:t>Patient Safety </a:t>
            </a:r>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transition spd="slow">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3" y="1447800"/>
            <a:ext cx="3401064" cy="1447800"/>
          </a:xfrm>
        </p:spPr>
        <p:txBody>
          <a:bodyPr anchor="b"/>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54953"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Date Placeholder 4"/>
          <p:cNvSpPr>
            <a:spLocks noGrp="1"/>
          </p:cNvSpPr>
          <p:nvPr>
            <p:ph type="dt" sz="half" idx="10"/>
          </p:nvPr>
        </p:nvSpPr>
        <p:spPr/>
        <p:txBody>
          <a:bodyPr/>
          <a:lstStyle/>
          <a:p>
            <a:fld id="{5A121045-C9C2-407A-8B7D-01DDA1CEB858}" type="datetime1">
              <a:rPr lang="en-US" smtClean="0"/>
              <a:t>10/13/2015</a:t>
            </a:fld>
            <a:endParaRPr lang="en-US" dirty="0"/>
          </a:p>
        </p:txBody>
      </p:sp>
      <p:sp>
        <p:nvSpPr>
          <p:cNvPr id="5" name="Footer Placeholder 5"/>
          <p:cNvSpPr>
            <a:spLocks noGrp="1"/>
          </p:cNvSpPr>
          <p:nvPr>
            <p:ph type="ftr" sz="quarter" idx="11"/>
          </p:nvPr>
        </p:nvSpPr>
        <p:spPr/>
        <p:txBody>
          <a:bodyPr/>
          <a:lstStyle/>
          <a:p>
            <a:r>
              <a:rPr lang="en-US" smtClean="0"/>
              <a:t>Patient Safety </a:t>
            </a:r>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transition spd="slow">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0868FE-BF22-4914-8B66-CB936D39E70C}" type="datetime1">
              <a:rPr lang="en-US" smtClean="0"/>
              <a:t>10/13/2015</a:t>
            </a:fld>
            <a:endParaRPr lang="en-US" dirty="0"/>
          </a:p>
        </p:txBody>
      </p:sp>
      <p:sp>
        <p:nvSpPr>
          <p:cNvPr id="6" name="Footer Placeholder 5"/>
          <p:cNvSpPr>
            <a:spLocks noGrp="1"/>
          </p:cNvSpPr>
          <p:nvPr>
            <p:ph type="ftr" sz="quarter" idx="11"/>
          </p:nvPr>
        </p:nvSpPr>
        <p:spPr/>
        <p:txBody>
          <a:bodyPr/>
          <a:lstStyle/>
          <a:p>
            <a:r>
              <a:rPr lang="en-US" smtClean="0"/>
              <a:t>Patient Safety </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transition spd="slow">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60000"/>
                  <a:lumOff val="40000"/>
                  <a:alpha val="7000"/>
                </a:schemeClr>
              </a:gs>
              <a:gs pos="69000">
                <a:schemeClr val="bg2">
                  <a:lumMod val="60000"/>
                  <a:lumOff val="40000"/>
                  <a:alpha val="0"/>
                </a:schemeClr>
              </a:gs>
              <a:gs pos="36000">
                <a:schemeClr val="bg2">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5878"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5D63758B-C1D3-4A50-BF39-F1D05E694808}" type="datetime1">
              <a:rPr lang="en-US" smtClean="0"/>
              <a:t>10/13/2015</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r>
              <a:rPr lang="en-US" smtClean="0"/>
              <a:t>Patient Safety </a:t>
            </a:r>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smtClean="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transition spd="slow">
    <p:fade/>
  </p:transition>
  <p:hf hdr="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5pPr>
      <a:lvl6pPr marL="2506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bg2">
            <a:lumMod val="40000"/>
            <a:lumOff val="6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www.youtube.com/watch?v=yWhb4vLIegM"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hyperlink" Target="https://www.youtube.com/watch?v=BFd54Yzg-vo"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BJP2rvBchnE" TargetMode="External"/><Relationship Id="rId2" Type="http://schemas.openxmlformats.org/officeDocument/2006/relationships/audio" Target="../media/audio1.wav"/><Relationship Id="rId1" Type="http://schemas.openxmlformats.org/officeDocument/2006/relationships/slideLayout" Target="../slideLayouts/slideLayout2.xml"/><Relationship Id="rId4" Type="http://schemas.openxmlformats.org/officeDocument/2006/relationships/hyperlink" Target="Patients%20Safety%209-9-2015.pptx"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www.youtube.com/watch?v=BJP2rvBchnE"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Patients Safety </a:t>
            </a:r>
            <a:endParaRPr lang="en-US" dirty="0"/>
          </a:p>
        </p:txBody>
      </p:sp>
      <p:sp>
        <p:nvSpPr>
          <p:cNvPr id="3" name="Subtitle 2"/>
          <p:cNvSpPr>
            <a:spLocks noGrp="1"/>
          </p:cNvSpPr>
          <p:nvPr>
            <p:ph type="subTitle" idx="1"/>
          </p:nvPr>
        </p:nvSpPr>
        <p:spPr/>
        <p:txBody>
          <a:bodyPr>
            <a:noAutofit/>
          </a:bodyPr>
          <a:lstStyle/>
          <a:p>
            <a:r>
              <a:rPr lang="en-US" sz="1600" dirty="0" smtClean="0"/>
              <a:t>Prepared By : </a:t>
            </a:r>
          </a:p>
          <a:p>
            <a:r>
              <a:rPr lang="en-US" sz="1600" dirty="0" smtClean="0"/>
              <a:t>Mr. Maher </a:t>
            </a:r>
            <a:r>
              <a:rPr lang="en-US" sz="1600" dirty="0" err="1" smtClean="0"/>
              <a:t>titi</a:t>
            </a:r>
            <a:r>
              <a:rPr lang="en-US" sz="1600" dirty="0"/>
              <a:t> 	</a:t>
            </a:r>
            <a:r>
              <a:rPr lang="en-US" sz="1600" dirty="0" smtClean="0"/>
              <a:t>		MRS. Nada </a:t>
            </a:r>
            <a:r>
              <a:rPr lang="en-US" sz="1600" dirty="0" err="1" smtClean="0"/>
              <a:t>Alhabib</a:t>
            </a:r>
            <a:r>
              <a:rPr lang="en-US" sz="1600" dirty="0"/>
              <a:t>	</a:t>
            </a:r>
            <a:r>
              <a:rPr lang="en-US" sz="1600" dirty="0" smtClean="0"/>
              <a:t>		MR. </a:t>
            </a:r>
            <a:r>
              <a:rPr lang="en-US" sz="1600" dirty="0" err="1" smtClean="0"/>
              <a:t>Alaa</a:t>
            </a:r>
            <a:r>
              <a:rPr lang="en-US" sz="1600" dirty="0" smtClean="0"/>
              <a:t> </a:t>
            </a:r>
            <a:r>
              <a:rPr lang="en-US" sz="1600" dirty="0" err="1" smtClean="0"/>
              <a:t>abu</a:t>
            </a:r>
            <a:r>
              <a:rPr lang="en-US" sz="1600" dirty="0" smtClean="0"/>
              <a:t> </a:t>
            </a:r>
            <a:r>
              <a:rPr lang="en-US" sz="1600" dirty="0" err="1" smtClean="0"/>
              <a:t>alrub</a:t>
            </a:r>
            <a:r>
              <a:rPr lang="en-US" sz="1600" dirty="0" smtClean="0"/>
              <a:t> </a:t>
            </a:r>
          </a:p>
          <a:p>
            <a:r>
              <a:rPr lang="en-US" sz="1600" dirty="0" smtClean="0"/>
              <a:t>Quality Management Department </a:t>
            </a:r>
            <a:endParaRPr lang="en-US" sz="1600" dirty="0"/>
          </a:p>
        </p:txBody>
      </p:sp>
      <p:sp>
        <p:nvSpPr>
          <p:cNvPr id="4" name="Date Placeholder 3"/>
          <p:cNvSpPr>
            <a:spLocks noGrp="1"/>
          </p:cNvSpPr>
          <p:nvPr>
            <p:ph type="dt" sz="half" idx="10"/>
          </p:nvPr>
        </p:nvSpPr>
        <p:spPr/>
        <p:txBody>
          <a:bodyPr/>
          <a:lstStyle/>
          <a:p>
            <a:fld id="{382FEC78-D395-4990-A770-4E329FAFB4C3}"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1</a:t>
            </a:fld>
            <a:endParaRPr lang="en-US" dirty="0"/>
          </a:p>
        </p:txBody>
      </p:sp>
    </p:spTree>
    <p:extLst>
      <p:ext uri="{BB962C8B-B14F-4D97-AF65-F5344CB8AC3E}">
        <p14:creationId xmlns:p14="http://schemas.microsoft.com/office/powerpoint/2010/main" val="336045385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fade">
                                      <p:cBhvr>
                                        <p:cTn id="25" dur="1000"/>
                                        <p:tgtEl>
                                          <p:spTgt spid="3">
                                            <p:txEl>
                                              <p:pRg st="0" end="0"/>
                                            </p:txEl>
                                          </p:spTgt>
                                        </p:tgtEl>
                                      </p:cBhvr>
                                    </p:animEffect>
                                    <p:anim calcmode="lin" valueType="num">
                                      <p:cBhvr>
                                        <p:cTn id="2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grpId="0"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fade">
                                      <p:cBhvr>
                                        <p:cTn id="32" dur="1000"/>
                                        <p:tgtEl>
                                          <p:spTgt spid="3">
                                            <p:txEl>
                                              <p:pRg st="1" end="1"/>
                                            </p:txEl>
                                          </p:spTgt>
                                        </p:tgtEl>
                                      </p:cBhvr>
                                    </p:animEffect>
                                    <p:anim calcmode="lin" valueType="num">
                                      <p:cBhvr>
                                        <p:cTn id="3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Effect transition="in" filter="fade">
                                      <p:cBhvr>
                                        <p:cTn id="39" dur="1000"/>
                                        <p:tgtEl>
                                          <p:spTgt spid="3">
                                            <p:txEl>
                                              <p:pRg st="2" end="2"/>
                                            </p:txEl>
                                          </p:spTgt>
                                        </p:tgtEl>
                                      </p:cBhvr>
                                    </p:animEffect>
                                    <p:anim calcmode="lin" valueType="num">
                                      <p:cBhvr>
                                        <p:cTn id="4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The 6 </a:t>
            </a:r>
            <a:r>
              <a:rPr lang="en-US" sz="3200" dirty="0" smtClean="0"/>
              <a:t>key </a:t>
            </a:r>
            <a:r>
              <a:rPr lang="en-US" sz="3200" dirty="0"/>
              <a:t>dimensions of healthcare quality </a:t>
            </a:r>
            <a:endParaRPr lang="ar-JO" sz="3200" dirty="0"/>
          </a:p>
        </p:txBody>
      </p:sp>
      <p:sp>
        <p:nvSpPr>
          <p:cNvPr id="3" name="Content Placeholder 2"/>
          <p:cNvSpPr>
            <a:spLocks noGrp="1"/>
          </p:cNvSpPr>
          <p:nvPr>
            <p:ph sz="half" idx="1"/>
          </p:nvPr>
        </p:nvSpPr>
        <p:spPr>
          <a:xfrm>
            <a:off x="646112" y="2060575"/>
            <a:ext cx="7044870" cy="4452959"/>
          </a:xfrm>
        </p:spPr>
        <p:txBody>
          <a:bodyPr>
            <a:normAutofit lnSpcReduction="10000"/>
          </a:bodyPr>
          <a:lstStyle/>
          <a:p>
            <a:pPr lvl="0"/>
            <a:endParaRPr lang="en-US" dirty="0"/>
          </a:p>
          <a:p>
            <a:r>
              <a:rPr lang="en-US" sz="2600" b="1" dirty="0">
                <a:solidFill>
                  <a:srgbClr val="FF0000"/>
                </a:solidFill>
              </a:rPr>
              <a:t>Timely:</a:t>
            </a:r>
            <a:r>
              <a:rPr lang="en-US" sz="2600" dirty="0">
                <a:solidFill>
                  <a:srgbClr val="FF0000"/>
                </a:solidFill>
              </a:rPr>
              <a:t> </a:t>
            </a:r>
            <a:r>
              <a:rPr lang="en-US" sz="2600" dirty="0"/>
              <a:t>Reducing waits and sometimes unfavorable delays for both those who receive and those who give care. </a:t>
            </a:r>
            <a:endParaRPr lang="en-US" sz="2600" dirty="0" smtClean="0"/>
          </a:p>
          <a:p>
            <a:pPr marL="0" indent="0">
              <a:buNone/>
            </a:pPr>
            <a:endParaRPr lang="en-US" sz="2600" dirty="0"/>
          </a:p>
          <a:p>
            <a:pPr lvl="0"/>
            <a:r>
              <a:rPr lang="en-US" sz="2600" b="1" dirty="0">
                <a:solidFill>
                  <a:srgbClr val="FF0000"/>
                </a:solidFill>
              </a:rPr>
              <a:t>Family-centered:</a:t>
            </a:r>
            <a:r>
              <a:rPr lang="en-US" sz="2600" dirty="0">
                <a:solidFill>
                  <a:srgbClr val="FF0000"/>
                </a:solidFill>
              </a:rPr>
              <a:t> </a:t>
            </a:r>
            <a:r>
              <a:rPr lang="en-US" sz="2600" dirty="0"/>
              <a:t>Providing care that is respectful of and responsive to individual patient preferences, needs and values, and ensuring that patient values guide all clinical decisions. </a:t>
            </a:r>
          </a:p>
          <a:p>
            <a:endParaRPr lang="en-US" dirty="0"/>
          </a:p>
          <a:p>
            <a:endParaRPr lang="ar-JO" dirty="0"/>
          </a:p>
        </p:txBody>
      </p:sp>
      <p:pic>
        <p:nvPicPr>
          <p:cNvPr id="5" name="Content Placeholder 3" descr="C:\Users\Maher\Desktop\benchmarking-patientcentredness-in-the-netherlands-fertility-care-8-638.jpg"/>
          <p:cNvPicPr>
            <a:picLocks noGrp="1"/>
          </p:cNvPicPr>
          <p:nvPr>
            <p:ph sz="half" idx="2"/>
          </p:nvPr>
        </p:nvPicPr>
        <p:blipFill rotWithShape="1">
          <a:blip r:embed="rId2">
            <a:extLst>
              <a:ext uri="{28A0092B-C50C-407E-A947-70E740481C1C}">
                <a14:useLocalDpi xmlns:a14="http://schemas.microsoft.com/office/drawing/2010/main" val="0"/>
              </a:ext>
            </a:extLst>
          </a:blip>
          <a:srcRect l="55290" t="20255" b="12759"/>
          <a:stretch/>
        </p:blipFill>
        <p:spPr bwMode="auto">
          <a:xfrm>
            <a:off x="7841294" y="2016690"/>
            <a:ext cx="4058432" cy="4496844"/>
          </a:xfrm>
          <a:prstGeom prst="rect">
            <a:avLst/>
          </a:prstGeom>
          <a:noFill/>
          <a:ln>
            <a:noFill/>
          </a:ln>
          <a:extLst>
            <a:ext uri="{53640926-AAD7-44D8-BBD7-CCE9431645EC}">
              <a14:shadowObscured xmlns:a14="http://schemas.microsoft.com/office/drawing/2010/main"/>
            </a:ext>
          </a:extLst>
        </p:spPr>
      </p:pic>
      <p:sp>
        <p:nvSpPr>
          <p:cNvPr id="4" name="Date Placeholder 3"/>
          <p:cNvSpPr>
            <a:spLocks noGrp="1"/>
          </p:cNvSpPr>
          <p:nvPr>
            <p:ph type="dt" sz="half" idx="10"/>
          </p:nvPr>
        </p:nvSpPr>
        <p:spPr/>
        <p:txBody>
          <a:bodyPr/>
          <a:lstStyle/>
          <a:p>
            <a:fld id="{7B0E6CAD-D2BF-4CE6-BE85-785ED1A4F18B}" type="datetime1">
              <a:rPr lang="en-US" smtClean="0"/>
              <a:t>10/13/2015</a:t>
            </a:fld>
            <a:endParaRPr lang="en-US" dirty="0"/>
          </a:p>
        </p:txBody>
      </p:sp>
      <p:sp>
        <p:nvSpPr>
          <p:cNvPr id="6" name="Footer Placeholder 5"/>
          <p:cNvSpPr>
            <a:spLocks noGrp="1"/>
          </p:cNvSpPr>
          <p:nvPr>
            <p:ph type="ftr" sz="quarter" idx="11"/>
          </p:nvPr>
        </p:nvSpPr>
        <p:spPr/>
        <p:txBody>
          <a:bodyPr/>
          <a:lstStyle/>
          <a:p>
            <a:r>
              <a:rPr lang="en-US" smtClean="0"/>
              <a:t>Patient Safety </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10</a:t>
            </a:fld>
            <a:endParaRPr lang="en-US" dirty="0"/>
          </a:p>
        </p:txBody>
      </p:sp>
    </p:spTree>
    <p:extLst>
      <p:ext uri="{BB962C8B-B14F-4D97-AF65-F5344CB8AC3E}">
        <p14:creationId xmlns:p14="http://schemas.microsoft.com/office/powerpoint/2010/main" val="154257485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The 6 </a:t>
            </a:r>
            <a:r>
              <a:rPr lang="en-US" sz="3200" dirty="0" smtClean="0"/>
              <a:t>key </a:t>
            </a:r>
            <a:r>
              <a:rPr lang="en-US" sz="3200" dirty="0"/>
              <a:t>dimensions of healthcare quality </a:t>
            </a:r>
            <a:endParaRPr lang="ar-JO" sz="3200" dirty="0"/>
          </a:p>
        </p:txBody>
      </p:sp>
      <p:sp>
        <p:nvSpPr>
          <p:cNvPr id="3" name="Content Placeholder 2"/>
          <p:cNvSpPr>
            <a:spLocks noGrp="1"/>
          </p:cNvSpPr>
          <p:nvPr>
            <p:ph sz="half" idx="1"/>
          </p:nvPr>
        </p:nvSpPr>
        <p:spPr>
          <a:xfrm>
            <a:off x="1103312" y="2060575"/>
            <a:ext cx="6587669" cy="4195763"/>
          </a:xfrm>
        </p:spPr>
        <p:txBody>
          <a:bodyPr>
            <a:normAutofit/>
          </a:bodyPr>
          <a:lstStyle/>
          <a:p>
            <a:endParaRPr lang="en-US" dirty="0"/>
          </a:p>
          <a:p>
            <a:pPr lvl="0"/>
            <a:r>
              <a:rPr lang="en-US" sz="2400" b="1" dirty="0">
                <a:solidFill>
                  <a:srgbClr val="FF0000"/>
                </a:solidFill>
              </a:rPr>
              <a:t>Efficient:</a:t>
            </a:r>
            <a:r>
              <a:rPr lang="en-US" sz="2400" dirty="0">
                <a:solidFill>
                  <a:srgbClr val="FF0000"/>
                </a:solidFill>
              </a:rPr>
              <a:t> </a:t>
            </a:r>
            <a:r>
              <a:rPr lang="en-US" sz="2400" dirty="0"/>
              <a:t>Avoiding waste, in particular waste of equipment, supplies, ideas and energy. </a:t>
            </a:r>
            <a:endParaRPr lang="en-US" sz="2400" dirty="0" smtClean="0"/>
          </a:p>
          <a:p>
            <a:pPr marL="0" lvl="0" indent="0">
              <a:buNone/>
            </a:pPr>
            <a:endParaRPr lang="en-US" sz="2400" dirty="0"/>
          </a:p>
          <a:p>
            <a:pPr lvl="0"/>
            <a:r>
              <a:rPr lang="en-US" sz="2400" b="1" dirty="0">
                <a:solidFill>
                  <a:srgbClr val="FF0000"/>
                </a:solidFill>
              </a:rPr>
              <a:t>Equal:</a:t>
            </a:r>
            <a:r>
              <a:rPr lang="en-US" sz="2400" dirty="0">
                <a:solidFill>
                  <a:srgbClr val="FF0000"/>
                </a:solidFill>
              </a:rPr>
              <a:t> </a:t>
            </a:r>
            <a:r>
              <a:rPr lang="en-US" sz="2400" dirty="0"/>
              <a:t>Providing care that does not vary in quality because of personal characteristics such as gender, ethnicity, geographic location and socio-economic status</a:t>
            </a:r>
          </a:p>
          <a:p>
            <a:endParaRPr lang="ar-JO" dirty="0"/>
          </a:p>
        </p:txBody>
      </p:sp>
      <p:pic>
        <p:nvPicPr>
          <p:cNvPr id="5" name="Content Placeholder 3" descr="C:\Users\Maher\Desktop\benchmarking-patientcentredness-in-the-netherlands-fertility-care-8-638.jpg"/>
          <p:cNvPicPr>
            <a:picLocks noGrp="1"/>
          </p:cNvPicPr>
          <p:nvPr>
            <p:ph sz="half" idx="2"/>
          </p:nvPr>
        </p:nvPicPr>
        <p:blipFill rotWithShape="1">
          <a:blip r:embed="rId2">
            <a:extLst>
              <a:ext uri="{28A0092B-C50C-407E-A947-70E740481C1C}">
                <a14:useLocalDpi xmlns:a14="http://schemas.microsoft.com/office/drawing/2010/main" val="0"/>
              </a:ext>
            </a:extLst>
          </a:blip>
          <a:srcRect l="55290" t="20255" b="12759"/>
          <a:stretch/>
        </p:blipFill>
        <p:spPr bwMode="auto">
          <a:xfrm>
            <a:off x="7841294" y="2016690"/>
            <a:ext cx="4058432" cy="4496844"/>
          </a:xfrm>
          <a:prstGeom prst="rect">
            <a:avLst/>
          </a:prstGeom>
          <a:noFill/>
          <a:ln>
            <a:noFill/>
          </a:ln>
          <a:extLst>
            <a:ext uri="{53640926-AAD7-44D8-BBD7-CCE9431645EC}">
              <a14:shadowObscured xmlns:a14="http://schemas.microsoft.com/office/drawing/2010/main"/>
            </a:ext>
          </a:extLst>
        </p:spPr>
      </p:pic>
      <p:sp>
        <p:nvSpPr>
          <p:cNvPr id="4" name="Date Placeholder 3"/>
          <p:cNvSpPr>
            <a:spLocks noGrp="1"/>
          </p:cNvSpPr>
          <p:nvPr>
            <p:ph type="dt" sz="half" idx="10"/>
          </p:nvPr>
        </p:nvSpPr>
        <p:spPr/>
        <p:txBody>
          <a:bodyPr/>
          <a:lstStyle/>
          <a:p>
            <a:fld id="{58FDA9F3-F959-4E63-A2A4-2106426596B9}" type="datetime1">
              <a:rPr lang="en-US" smtClean="0"/>
              <a:t>10/13/2015</a:t>
            </a:fld>
            <a:endParaRPr lang="en-US" dirty="0"/>
          </a:p>
        </p:txBody>
      </p:sp>
      <p:sp>
        <p:nvSpPr>
          <p:cNvPr id="6" name="Footer Placeholder 5"/>
          <p:cNvSpPr>
            <a:spLocks noGrp="1"/>
          </p:cNvSpPr>
          <p:nvPr>
            <p:ph type="ftr" sz="quarter" idx="11"/>
          </p:nvPr>
        </p:nvSpPr>
        <p:spPr/>
        <p:txBody>
          <a:bodyPr/>
          <a:lstStyle/>
          <a:p>
            <a:r>
              <a:rPr lang="en-US" smtClean="0"/>
              <a:t>Patient Safety </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11</a:t>
            </a:fld>
            <a:endParaRPr lang="en-US" dirty="0"/>
          </a:p>
        </p:txBody>
      </p:sp>
    </p:spTree>
    <p:extLst>
      <p:ext uri="{BB962C8B-B14F-4D97-AF65-F5344CB8AC3E}">
        <p14:creationId xmlns:p14="http://schemas.microsoft.com/office/powerpoint/2010/main" val="149830959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fade">
                                      <p:cBhvr>
                                        <p:cTn id="31" dur="1000"/>
                                        <p:tgtEl>
                                          <p:spTgt spid="5"/>
                                        </p:tgtEl>
                                      </p:cBhvr>
                                    </p:animEffect>
                                    <p:anim calcmode="lin" valueType="num">
                                      <p:cBhvr>
                                        <p:cTn id="32" dur="1000" fill="hold"/>
                                        <p:tgtEl>
                                          <p:spTgt spid="5"/>
                                        </p:tgtEl>
                                        <p:attrNameLst>
                                          <p:attrName>ppt_x</p:attrName>
                                        </p:attrNameLst>
                                      </p:cBhvr>
                                      <p:tavLst>
                                        <p:tav tm="0">
                                          <p:val>
                                            <p:strVal val="#ppt_x"/>
                                          </p:val>
                                        </p:tav>
                                        <p:tav tm="100000">
                                          <p:val>
                                            <p:strVal val="#ppt_x"/>
                                          </p:val>
                                        </p:tav>
                                      </p:tavLst>
                                    </p:anim>
                                    <p:anim calcmode="lin" valueType="num">
                                      <p:cBhvr>
                                        <p:cTn id="33"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4400" dirty="0"/>
              <a:t>Harm VS Error </a:t>
            </a:r>
            <a:endParaRPr lang="en-US" dirty="0"/>
          </a:p>
        </p:txBody>
      </p:sp>
      <p:sp>
        <p:nvSpPr>
          <p:cNvPr id="8" name="Text Placeholder 7"/>
          <p:cNvSpPr>
            <a:spLocks noGrp="1"/>
          </p:cNvSpPr>
          <p:nvPr>
            <p:ph type="body" idx="1"/>
          </p:nvPr>
        </p:nvSpPr>
        <p:spPr>
          <a:xfrm>
            <a:off x="1103313" y="1607662"/>
            <a:ext cx="4396338" cy="576262"/>
          </a:xfrm>
        </p:spPr>
        <p:txBody>
          <a:bodyPr/>
          <a:lstStyle/>
          <a:p>
            <a:r>
              <a:rPr lang="en-US" b="1" dirty="0" smtClean="0">
                <a:solidFill>
                  <a:srgbClr val="FF0000"/>
                </a:solidFill>
              </a:rPr>
              <a:t>Harm</a:t>
            </a:r>
            <a:endParaRPr lang="en-US" b="1" dirty="0">
              <a:solidFill>
                <a:srgbClr val="FF0000"/>
              </a:solidFill>
            </a:endParaRPr>
          </a:p>
        </p:txBody>
      </p:sp>
      <p:sp>
        <p:nvSpPr>
          <p:cNvPr id="9" name="Content Placeholder 8"/>
          <p:cNvSpPr>
            <a:spLocks noGrp="1"/>
          </p:cNvSpPr>
          <p:nvPr>
            <p:ph sz="half" idx="2"/>
          </p:nvPr>
        </p:nvSpPr>
        <p:spPr>
          <a:xfrm>
            <a:off x="101600" y="2311400"/>
            <a:ext cx="5552895" cy="3944938"/>
          </a:xfrm>
        </p:spPr>
        <p:txBody>
          <a:bodyPr>
            <a:normAutofit fontScale="92500" lnSpcReduction="10000"/>
          </a:bodyPr>
          <a:lstStyle/>
          <a:p>
            <a:pPr marL="342900" lvl="1" indent="-342900"/>
            <a:r>
              <a:rPr lang="en-US" sz="2400" u="sng" dirty="0"/>
              <a:t>Impairment of structure or function </a:t>
            </a:r>
            <a:r>
              <a:rPr lang="en-US" sz="2400" dirty="0"/>
              <a:t>of the body and/or any deleterious effect arising from interaction with health care. Harm includes disease, injury, suffering, disability and death.</a:t>
            </a:r>
          </a:p>
          <a:p>
            <a:endParaRPr lang="en-US" dirty="0" smtClean="0"/>
          </a:p>
          <a:p>
            <a:endParaRPr lang="en-US" dirty="0"/>
          </a:p>
          <a:p>
            <a:pPr marL="342900" lvl="1" indent="-342900"/>
            <a:r>
              <a:rPr lang="en-US" sz="1800" dirty="0"/>
              <a:t>Example : A patient with breast cancer undergoes chemotherapy.  The treatment causes severe nausea and vomiting (a known complication) and she is admitted with clinical dehydration.</a:t>
            </a:r>
          </a:p>
          <a:p>
            <a:endParaRPr lang="en-US" dirty="0"/>
          </a:p>
        </p:txBody>
      </p:sp>
      <p:sp>
        <p:nvSpPr>
          <p:cNvPr id="10" name="Text Placeholder 9"/>
          <p:cNvSpPr>
            <a:spLocks noGrp="1"/>
          </p:cNvSpPr>
          <p:nvPr>
            <p:ph type="body" sz="quarter" idx="3"/>
          </p:nvPr>
        </p:nvSpPr>
        <p:spPr>
          <a:xfrm>
            <a:off x="5654495" y="1590993"/>
            <a:ext cx="4396339" cy="576262"/>
          </a:xfrm>
        </p:spPr>
        <p:txBody>
          <a:bodyPr/>
          <a:lstStyle/>
          <a:p>
            <a:r>
              <a:rPr lang="en-US" b="1" dirty="0">
                <a:solidFill>
                  <a:srgbClr val="FF0000"/>
                </a:solidFill>
              </a:rPr>
              <a:t>Error </a:t>
            </a:r>
            <a:endParaRPr lang="en-US" dirty="0">
              <a:solidFill>
                <a:srgbClr val="FF0000"/>
              </a:solidFill>
            </a:endParaRPr>
          </a:p>
        </p:txBody>
      </p:sp>
      <p:sp>
        <p:nvSpPr>
          <p:cNvPr id="11" name="Content Placeholder 10"/>
          <p:cNvSpPr>
            <a:spLocks noGrp="1"/>
          </p:cNvSpPr>
          <p:nvPr>
            <p:ph sz="quarter" idx="4"/>
          </p:nvPr>
        </p:nvSpPr>
        <p:spPr>
          <a:xfrm>
            <a:off x="5654495" y="2167255"/>
            <a:ext cx="6359705" cy="4373245"/>
          </a:xfrm>
        </p:spPr>
        <p:txBody>
          <a:bodyPr>
            <a:normAutofit lnSpcReduction="10000"/>
          </a:bodyPr>
          <a:lstStyle/>
          <a:p>
            <a:pPr marL="342900" lvl="1" indent="-342900"/>
            <a:r>
              <a:rPr lang="en-US" sz="2400" dirty="0"/>
              <a:t>An error is </a:t>
            </a:r>
            <a:r>
              <a:rPr lang="en-US" sz="2400" u="sng" dirty="0"/>
              <a:t>a failure to carry out a planned action as </a:t>
            </a:r>
            <a:r>
              <a:rPr lang="en-US" sz="2400" u="sng" dirty="0" smtClean="0"/>
              <a:t>intended</a:t>
            </a:r>
            <a:r>
              <a:rPr lang="en-US" sz="2400" dirty="0" smtClean="0"/>
              <a:t>. </a:t>
            </a:r>
            <a:r>
              <a:rPr lang="en-US" sz="2400" dirty="0"/>
              <a:t>Errors may manifest by doing the wrong thing (commission) or by failing to do the right thing (omission)</a:t>
            </a:r>
            <a:r>
              <a:rPr lang="en-US" sz="2000" dirty="0"/>
              <a:t>.</a:t>
            </a:r>
          </a:p>
          <a:p>
            <a:endParaRPr lang="en-US" sz="2000" dirty="0" smtClean="0"/>
          </a:p>
          <a:p>
            <a:endParaRPr lang="en-US" sz="2000" dirty="0" smtClean="0"/>
          </a:p>
          <a:p>
            <a:pPr marL="342900" lvl="1" indent="-342900"/>
            <a:r>
              <a:rPr lang="en-US" sz="1900" dirty="0"/>
              <a:t>E</a:t>
            </a:r>
            <a:r>
              <a:rPr lang="en-US" sz="1900" dirty="0" smtClean="0"/>
              <a:t>xample</a:t>
            </a:r>
            <a:r>
              <a:rPr lang="en-US" sz="1900" dirty="0"/>
              <a:t>, a patient with shortness of breath is diagnosed with pneumonia and treated with an antibiotic.  A few days later she is admitted as her condition worsens. Subsequent investigations reveal a pulmonary embolism as the true problem.  This is treated with anticoagulation.</a:t>
            </a:r>
          </a:p>
          <a:p>
            <a:endParaRPr lang="en-US" dirty="0"/>
          </a:p>
        </p:txBody>
      </p:sp>
      <p:sp>
        <p:nvSpPr>
          <p:cNvPr id="4" name="Date Placeholder 3"/>
          <p:cNvSpPr>
            <a:spLocks noGrp="1"/>
          </p:cNvSpPr>
          <p:nvPr>
            <p:ph type="dt" sz="half" idx="10"/>
          </p:nvPr>
        </p:nvSpPr>
        <p:spPr>
          <a:xfrm rot="5400000">
            <a:off x="10165135" y="1519556"/>
            <a:ext cx="990599" cy="304799"/>
          </a:xfrm>
        </p:spPr>
        <p:txBody>
          <a:bodyPr/>
          <a:lstStyle/>
          <a:p>
            <a:fld id="{B8F355B2-72B8-40C1-9857-ED337306AA9D}" type="datetime1">
              <a:rPr lang="en-US" smtClean="0"/>
              <a:t>10/13/2015</a:t>
            </a:fld>
            <a:endParaRPr lang="en-US" dirty="0"/>
          </a:p>
        </p:txBody>
      </p:sp>
      <p:sp>
        <p:nvSpPr>
          <p:cNvPr id="5" name="Footer Placeholder 4"/>
          <p:cNvSpPr>
            <a:spLocks noGrp="1"/>
          </p:cNvSpPr>
          <p:nvPr>
            <p:ph type="ftr" sz="quarter" idx="11"/>
          </p:nvPr>
        </p:nvSpPr>
        <p:spPr>
          <a:xfrm rot="5400000">
            <a:off x="8970248" y="3005453"/>
            <a:ext cx="3859795" cy="304801"/>
          </a:xfrm>
        </p:spPr>
        <p:txBody>
          <a:bodyPr/>
          <a:lstStyle/>
          <a:p>
            <a:r>
              <a:rPr lang="en-US" dirty="0"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12</a:t>
            </a:fld>
            <a:endParaRPr lang="en-US" dirty="0"/>
          </a:p>
        </p:txBody>
      </p:sp>
    </p:spTree>
    <p:extLst>
      <p:ext uri="{BB962C8B-B14F-4D97-AF65-F5344CB8AC3E}">
        <p14:creationId xmlns:p14="http://schemas.microsoft.com/office/powerpoint/2010/main" val="116086711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 calcmode="lin" valueType="num">
                                      <p:cBhvr additive="base">
                                        <p:cTn id="15"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9">
                                            <p:txEl>
                                              <p:pRg st="0" end="0"/>
                                            </p:txEl>
                                          </p:spTgt>
                                        </p:tgtEl>
                                        <p:attrNameLst>
                                          <p:attrName>style.visibility</p:attrName>
                                        </p:attrNameLst>
                                      </p:cBhvr>
                                      <p:to>
                                        <p:strVal val="visible"/>
                                      </p:to>
                                    </p:set>
                                    <p:anim calcmode="lin" valueType="num">
                                      <p:cBhvr>
                                        <p:cTn id="21" dur="1000" fill="hold"/>
                                        <p:tgtEl>
                                          <p:spTgt spid="9">
                                            <p:txEl>
                                              <p:pRg st="0" end="0"/>
                                            </p:txEl>
                                          </p:spTgt>
                                        </p:tgtEl>
                                        <p:attrNameLst>
                                          <p:attrName>ppt_w</p:attrName>
                                        </p:attrNameLst>
                                      </p:cBhvr>
                                      <p:tavLst>
                                        <p:tav tm="0">
                                          <p:val>
                                            <p:fltVal val="0"/>
                                          </p:val>
                                        </p:tav>
                                        <p:tav tm="100000">
                                          <p:val>
                                            <p:strVal val="#ppt_w"/>
                                          </p:val>
                                        </p:tav>
                                      </p:tavLst>
                                    </p:anim>
                                    <p:anim calcmode="lin" valueType="num">
                                      <p:cBhvr>
                                        <p:cTn id="22" dur="1000" fill="hold"/>
                                        <p:tgtEl>
                                          <p:spTgt spid="9">
                                            <p:txEl>
                                              <p:pRg st="0" end="0"/>
                                            </p:txEl>
                                          </p:spTgt>
                                        </p:tgtEl>
                                        <p:attrNameLst>
                                          <p:attrName>ppt_h</p:attrName>
                                        </p:attrNameLst>
                                      </p:cBhvr>
                                      <p:tavLst>
                                        <p:tav tm="0">
                                          <p:val>
                                            <p:fltVal val="0"/>
                                          </p:val>
                                        </p:tav>
                                        <p:tav tm="100000">
                                          <p:val>
                                            <p:strVal val="#ppt_h"/>
                                          </p:val>
                                        </p:tav>
                                      </p:tavLst>
                                    </p:anim>
                                    <p:anim calcmode="lin" valueType="num">
                                      <p:cBhvr>
                                        <p:cTn id="23" dur="1000" fill="hold"/>
                                        <p:tgtEl>
                                          <p:spTgt spid="9">
                                            <p:txEl>
                                              <p:pRg st="0" end="0"/>
                                            </p:txEl>
                                          </p:spTgt>
                                        </p:tgtEl>
                                        <p:attrNameLst>
                                          <p:attrName>style.rotation</p:attrName>
                                        </p:attrNameLst>
                                      </p:cBhvr>
                                      <p:tavLst>
                                        <p:tav tm="0">
                                          <p:val>
                                            <p:fltVal val="90"/>
                                          </p:val>
                                        </p:tav>
                                        <p:tav tm="100000">
                                          <p:val>
                                            <p:fltVal val="0"/>
                                          </p:val>
                                        </p:tav>
                                      </p:tavLst>
                                    </p:anim>
                                    <p:animEffect transition="in" filter="fade">
                                      <p:cBhvr>
                                        <p:cTn id="24" dur="1000"/>
                                        <p:tgtEl>
                                          <p:spTgt spid="9">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childTnLst>
                                    <p:set>
                                      <p:cBhvr>
                                        <p:cTn id="28" dur="1" fill="hold">
                                          <p:stCondLst>
                                            <p:cond delay="0"/>
                                          </p:stCondLst>
                                        </p:cTn>
                                        <p:tgtEl>
                                          <p:spTgt spid="9">
                                            <p:txEl>
                                              <p:pRg st="3" end="3"/>
                                            </p:txEl>
                                          </p:spTgt>
                                        </p:tgtEl>
                                        <p:attrNameLst>
                                          <p:attrName>style.visibility</p:attrName>
                                        </p:attrNameLst>
                                      </p:cBhvr>
                                      <p:to>
                                        <p:strVal val="visible"/>
                                      </p:to>
                                    </p:set>
                                    <p:anim calcmode="lin" valueType="num">
                                      <p:cBhvr>
                                        <p:cTn id="29" dur="1000" fill="hold"/>
                                        <p:tgtEl>
                                          <p:spTgt spid="9">
                                            <p:txEl>
                                              <p:pRg st="3" end="3"/>
                                            </p:txEl>
                                          </p:spTgt>
                                        </p:tgtEl>
                                        <p:attrNameLst>
                                          <p:attrName>ppt_w</p:attrName>
                                        </p:attrNameLst>
                                      </p:cBhvr>
                                      <p:tavLst>
                                        <p:tav tm="0">
                                          <p:val>
                                            <p:fltVal val="0"/>
                                          </p:val>
                                        </p:tav>
                                        <p:tav tm="100000">
                                          <p:val>
                                            <p:strVal val="#ppt_w"/>
                                          </p:val>
                                        </p:tav>
                                      </p:tavLst>
                                    </p:anim>
                                    <p:anim calcmode="lin" valueType="num">
                                      <p:cBhvr>
                                        <p:cTn id="30" dur="1000" fill="hold"/>
                                        <p:tgtEl>
                                          <p:spTgt spid="9">
                                            <p:txEl>
                                              <p:pRg st="3" end="3"/>
                                            </p:txEl>
                                          </p:spTgt>
                                        </p:tgtEl>
                                        <p:attrNameLst>
                                          <p:attrName>ppt_h</p:attrName>
                                        </p:attrNameLst>
                                      </p:cBhvr>
                                      <p:tavLst>
                                        <p:tav tm="0">
                                          <p:val>
                                            <p:fltVal val="0"/>
                                          </p:val>
                                        </p:tav>
                                        <p:tav tm="100000">
                                          <p:val>
                                            <p:strVal val="#ppt_h"/>
                                          </p:val>
                                        </p:tav>
                                      </p:tavLst>
                                    </p:anim>
                                    <p:anim calcmode="lin" valueType="num">
                                      <p:cBhvr>
                                        <p:cTn id="31" dur="1000" fill="hold"/>
                                        <p:tgtEl>
                                          <p:spTgt spid="9">
                                            <p:txEl>
                                              <p:pRg st="3" end="3"/>
                                            </p:txEl>
                                          </p:spTgt>
                                        </p:tgtEl>
                                        <p:attrNameLst>
                                          <p:attrName>style.rotation</p:attrName>
                                        </p:attrNameLst>
                                      </p:cBhvr>
                                      <p:tavLst>
                                        <p:tav tm="0">
                                          <p:val>
                                            <p:fltVal val="90"/>
                                          </p:val>
                                        </p:tav>
                                        <p:tav tm="100000">
                                          <p:val>
                                            <p:fltVal val="0"/>
                                          </p:val>
                                        </p:tav>
                                      </p:tavLst>
                                    </p:anim>
                                    <p:animEffect transition="in" filter="fade">
                                      <p:cBhvr>
                                        <p:cTn id="32" dur="1000"/>
                                        <p:tgtEl>
                                          <p:spTgt spid="9">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 calcmode="lin" valueType="num">
                                      <p:cBhvr additive="base">
                                        <p:cTn id="37"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nodeType="clickEffect">
                                  <p:stCondLst>
                                    <p:cond delay="0"/>
                                  </p:stCondLst>
                                  <p:childTnLst>
                                    <p:set>
                                      <p:cBhvr>
                                        <p:cTn id="42" dur="1" fill="hold">
                                          <p:stCondLst>
                                            <p:cond delay="0"/>
                                          </p:stCondLst>
                                        </p:cTn>
                                        <p:tgtEl>
                                          <p:spTgt spid="11">
                                            <p:txEl>
                                              <p:pRg st="0" end="0"/>
                                            </p:txEl>
                                          </p:spTgt>
                                        </p:tgtEl>
                                        <p:attrNameLst>
                                          <p:attrName>style.visibility</p:attrName>
                                        </p:attrNameLst>
                                      </p:cBhvr>
                                      <p:to>
                                        <p:strVal val="visible"/>
                                      </p:to>
                                    </p:set>
                                    <p:anim calcmode="lin" valueType="num">
                                      <p:cBhvr>
                                        <p:cTn id="43" dur="1000" fill="hold"/>
                                        <p:tgtEl>
                                          <p:spTgt spid="11">
                                            <p:txEl>
                                              <p:pRg st="0" end="0"/>
                                            </p:txEl>
                                          </p:spTgt>
                                        </p:tgtEl>
                                        <p:attrNameLst>
                                          <p:attrName>ppt_w</p:attrName>
                                        </p:attrNameLst>
                                      </p:cBhvr>
                                      <p:tavLst>
                                        <p:tav tm="0">
                                          <p:val>
                                            <p:fltVal val="0"/>
                                          </p:val>
                                        </p:tav>
                                        <p:tav tm="100000">
                                          <p:val>
                                            <p:strVal val="#ppt_w"/>
                                          </p:val>
                                        </p:tav>
                                      </p:tavLst>
                                    </p:anim>
                                    <p:anim calcmode="lin" valueType="num">
                                      <p:cBhvr>
                                        <p:cTn id="44" dur="1000" fill="hold"/>
                                        <p:tgtEl>
                                          <p:spTgt spid="11">
                                            <p:txEl>
                                              <p:pRg st="0" end="0"/>
                                            </p:txEl>
                                          </p:spTgt>
                                        </p:tgtEl>
                                        <p:attrNameLst>
                                          <p:attrName>ppt_h</p:attrName>
                                        </p:attrNameLst>
                                      </p:cBhvr>
                                      <p:tavLst>
                                        <p:tav tm="0">
                                          <p:val>
                                            <p:fltVal val="0"/>
                                          </p:val>
                                        </p:tav>
                                        <p:tav tm="100000">
                                          <p:val>
                                            <p:strVal val="#ppt_h"/>
                                          </p:val>
                                        </p:tav>
                                      </p:tavLst>
                                    </p:anim>
                                    <p:anim calcmode="lin" valueType="num">
                                      <p:cBhvr>
                                        <p:cTn id="45" dur="1000" fill="hold"/>
                                        <p:tgtEl>
                                          <p:spTgt spid="11">
                                            <p:txEl>
                                              <p:pRg st="0" end="0"/>
                                            </p:txEl>
                                          </p:spTgt>
                                        </p:tgtEl>
                                        <p:attrNameLst>
                                          <p:attrName>style.rotation</p:attrName>
                                        </p:attrNameLst>
                                      </p:cBhvr>
                                      <p:tavLst>
                                        <p:tav tm="0">
                                          <p:val>
                                            <p:fltVal val="90"/>
                                          </p:val>
                                        </p:tav>
                                        <p:tav tm="100000">
                                          <p:val>
                                            <p:fltVal val="0"/>
                                          </p:val>
                                        </p:tav>
                                      </p:tavLst>
                                    </p:anim>
                                    <p:animEffect transition="in" filter="fade">
                                      <p:cBhvr>
                                        <p:cTn id="46" dur="1000"/>
                                        <p:tgtEl>
                                          <p:spTgt spid="11">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nodeType="clickEffect">
                                  <p:stCondLst>
                                    <p:cond delay="0"/>
                                  </p:stCondLst>
                                  <p:childTnLst>
                                    <p:set>
                                      <p:cBhvr>
                                        <p:cTn id="50" dur="1" fill="hold">
                                          <p:stCondLst>
                                            <p:cond delay="0"/>
                                          </p:stCondLst>
                                        </p:cTn>
                                        <p:tgtEl>
                                          <p:spTgt spid="11">
                                            <p:txEl>
                                              <p:pRg st="3" end="3"/>
                                            </p:txEl>
                                          </p:spTgt>
                                        </p:tgtEl>
                                        <p:attrNameLst>
                                          <p:attrName>style.visibility</p:attrName>
                                        </p:attrNameLst>
                                      </p:cBhvr>
                                      <p:to>
                                        <p:strVal val="visible"/>
                                      </p:to>
                                    </p:set>
                                    <p:anim calcmode="lin" valueType="num">
                                      <p:cBhvr>
                                        <p:cTn id="51" dur="1000" fill="hold"/>
                                        <p:tgtEl>
                                          <p:spTgt spid="11">
                                            <p:txEl>
                                              <p:pRg st="3" end="3"/>
                                            </p:txEl>
                                          </p:spTgt>
                                        </p:tgtEl>
                                        <p:attrNameLst>
                                          <p:attrName>ppt_w</p:attrName>
                                        </p:attrNameLst>
                                      </p:cBhvr>
                                      <p:tavLst>
                                        <p:tav tm="0">
                                          <p:val>
                                            <p:fltVal val="0"/>
                                          </p:val>
                                        </p:tav>
                                        <p:tav tm="100000">
                                          <p:val>
                                            <p:strVal val="#ppt_w"/>
                                          </p:val>
                                        </p:tav>
                                      </p:tavLst>
                                    </p:anim>
                                    <p:anim calcmode="lin" valueType="num">
                                      <p:cBhvr>
                                        <p:cTn id="52" dur="1000" fill="hold"/>
                                        <p:tgtEl>
                                          <p:spTgt spid="11">
                                            <p:txEl>
                                              <p:pRg st="3" end="3"/>
                                            </p:txEl>
                                          </p:spTgt>
                                        </p:tgtEl>
                                        <p:attrNameLst>
                                          <p:attrName>ppt_h</p:attrName>
                                        </p:attrNameLst>
                                      </p:cBhvr>
                                      <p:tavLst>
                                        <p:tav tm="0">
                                          <p:val>
                                            <p:fltVal val="0"/>
                                          </p:val>
                                        </p:tav>
                                        <p:tav tm="100000">
                                          <p:val>
                                            <p:strVal val="#ppt_h"/>
                                          </p:val>
                                        </p:tav>
                                      </p:tavLst>
                                    </p:anim>
                                    <p:anim calcmode="lin" valueType="num">
                                      <p:cBhvr>
                                        <p:cTn id="53" dur="1000" fill="hold"/>
                                        <p:tgtEl>
                                          <p:spTgt spid="11">
                                            <p:txEl>
                                              <p:pRg st="3" end="3"/>
                                            </p:txEl>
                                          </p:spTgt>
                                        </p:tgtEl>
                                        <p:attrNameLst>
                                          <p:attrName>style.rotation</p:attrName>
                                        </p:attrNameLst>
                                      </p:cBhvr>
                                      <p:tavLst>
                                        <p:tav tm="0">
                                          <p:val>
                                            <p:fltVal val="90"/>
                                          </p:val>
                                        </p:tav>
                                        <p:tav tm="100000">
                                          <p:val>
                                            <p:fltVal val="0"/>
                                          </p:val>
                                        </p:tav>
                                      </p:tavLst>
                                    </p:anim>
                                    <p:animEffect transition="in" filter="fade">
                                      <p:cBhvr>
                                        <p:cTn id="54" dur="1000"/>
                                        <p:tgtEl>
                                          <p:spTgt spid="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301" y="452718"/>
            <a:ext cx="9428534" cy="1159389"/>
          </a:xfrm>
        </p:spPr>
        <p:txBody>
          <a:bodyPr/>
          <a:lstStyle/>
          <a:p>
            <a:r>
              <a:rPr lang="en-US" dirty="0"/>
              <a:t>Sources of System Error</a:t>
            </a:r>
          </a:p>
        </p:txBody>
      </p:sp>
      <p:sp>
        <p:nvSpPr>
          <p:cNvPr id="4" name="Text Placeholder 3"/>
          <p:cNvSpPr>
            <a:spLocks noGrp="1"/>
          </p:cNvSpPr>
          <p:nvPr>
            <p:ph type="body" idx="1"/>
          </p:nvPr>
        </p:nvSpPr>
        <p:spPr>
          <a:xfrm>
            <a:off x="1061428" y="1612107"/>
            <a:ext cx="8574087" cy="576262"/>
          </a:xfrm>
        </p:spPr>
        <p:txBody>
          <a:bodyPr/>
          <a:lstStyle/>
          <a:p>
            <a:r>
              <a:rPr lang="en-US" sz="2800" dirty="0"/>
              <a:t>All errors can be divided into two main groups</a:t>
            </a:r>
            <a:r>
              <a:rPr lang="en-US" sz="2800" dirty="0" smtClean="0"/>
              <a:t>:</a:t>
            </a:r>
            <a:endParaRPr lang="en-US" sz="2800" dirty="0"/>
          </a:p>
        </p:txBody>
      </p:sp>
      <p:sp>
        <p:nvSpPr>
          <p:cNvPr id="3" name="Content Placeholder 2"/>
          <p:cNvSpPr>
            <a:spLocks noGrp="1"/>
          </p:cNvSpPr>
          <p:nvPr>
            <p:ph sz="half" idx="2"/>
          </p:nvPr>
        </p:nvSpPr>
        <p:spPr>
          <a:xfrm>
            <a:off x="297712" y="2514600"/>
            <a:ext cx="5356783" cy="3741738"/>
          </a:xfrm>
        </p:spPr>
        <p:txBody>
          <a:bodyPr>
            <a:normAutofit fontScale="85000" lnSpcReduction="20000"/>
          </a:bodyPr>
          <a:lstStyle/>
          <a:p>
            <a:pPr lvl="0"/>
            <a:r>
              <a:rPr lang="en-US" sz="2800" b="1" dirty="0" smtClean="0">
                <a:solidFill>
                  <a:srgbClr val="FF0000"/>
                </a:solidFill>
              </a:rPr>
              <a:t>Active errors or human error </a:t>
            </a:r>
            <a:r>
              <a:rPr lang="en-US" sz="2800" dirty="0"/>
              <a:t> are committed by frontline staff and tend to have direct patient consequences</a:t>
            </a:r>
            <a:r>
              <a:rPr lang="en-US" sz="2400" dirty="0" smtClean="0"/>
              <a:t>.</a:t>
            </a:r>
          </a:p>
          <a:p>
            <a:pPr lvl="1"/>
            <a:endParaRPr lang="en-US" sz="2400" dirty="0" smtClean="0"/>
          </a:p>
          <a:p>
            <a:pPr lvl="1"/>
            <a:endParaRPr lang="en-US" sz="2400" dirty="0" smtClean="0"/>
          </a:p>
          <a:p>
            <a:pPr lvl="1"/>
            <a:endParaRPr lang="en-US" sz="2400" dirty="0"/>
          </a:p>
          <a:p>
            <a:pPr lvl="1"/>
            <a:r>
              <a:rPr lang="en-US" sz="2400" dirty="0" smtClean="0"/>
              <a:t>Example</a:t>
            </a:r>
            <a:r>
              <a:rPr lang="en-US" sz="2400" dirty="0"/>
              <a:t>, giving the wrong  </a:t>
            </a:r>
            <a:r>
              <a:rPr lang="en-US" sz="2400" dirty="0" smtClean="0"/>
              <a:t>medication,</a:t>
            </a:r>
            <a:r>
              <a:rPr lang="en-US" sz="2400" dirty="0"/>
              <a:t> treating the wrong patient or the wrong anatomical </a:t>
            </a:r>
            <a:r>
              <a:rPr lang="en-US" sz="2400" dirty="0" smtClean="0"/>
              <a:t>site,</a:t>
            </a:r>
            <a:r>
              <a:rPr lang="en-US" sz="2400" dirty="0"/>
              <a:t> or not following the correct policies and procedures.</a:t>
            </a:r>
          </a:p>
          <a:p>
            <a:pPr marL="457200" lvl="1" indent="0">
              <a:buNone/>
            </a:pPr>
            <a:endParaRPr lang="en-US" dirty="0" smtClean="0"/>
          </a:p>
          <a:p>
            <a:pPr lvl="0"/>
            <a:endParaRPr lang="en-US" dirty="0"/>
          </a:p>
          <a:p>
            <a:endParaRPr lang="en-US" dirty="0"/>
          </a:p>
        </p:txBody>
      </p:sp>
      <p:sp>
        <p:nvSpPr>
          <p:cNvPr id="6" name="Date Placeholder 5"/>
          <p:cNvSpPr>
            <a:spLocks noGrp="1"/>
          </p:cNvSpPr>
          <p:nvPr>
            <p:ph type="dt" sz="half" idx="10"/>
          </p:nvPr>
        </p:nvSpPr>
        <p:spPr/>
        <p:txBody>
          <a:bodyPr/>
          <a:lstStyle/>
          <a:p>
            <a:fld id="{8B67D1D6-E51A-4607-A370-DB77BEFFC860}" type="datetime1">
              <a:rPr lang="en-US" smtClean="0"/>
              <a:t>10/13/2015</a:t>
            </a:fld>
            <a:endParaRPr lang="en-US" dirty="0"/>
          </a:p>
        </p:txBody>
      </p:sp>
      <p:sp>
        <p:nvSpPr>
          <p:cNvPr id="8" name="Footer Placeholder 7"/>
          <p:cNvSpPr>
            <a:spLocks noGrp="1"/>
          </p:cNvSpPr>
          <p:nvPr>
            <p:ph type="ftr" sz="quarter" idx="11"/>
          </p:nvPr>
        </p:nvSpPr>
        <p:spPr/>
        <p:txBody>
          <a:bodyPr/>
          <a:lstStyle/>
          <a:p>
            <a:r>
              <a:rPr lang="en-US" smtClean="0"/>
              <a:t>Patient Safety </a:t>
            </a:r>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13</a:t>
            </a:fld>
            <a:endParaRPr lang="en-US" dirty="0"/>
          </a:p>
        </p:txBody>
      </p:sp>
      <p:sp>
        <p:nvSpPr>
          <p:cNvPr id="10" name="Content Placeholder 9"/>
          <p:cNvSpPr>
            <a:spLocks noGrp="1"/>
          </p:cNvSpPr>
          <p:nvPr>
            <p:ph sz="quarter" idx="4"/>
          </p:nvPr>
        </p:nvSpPr>
        <p:spPr>
          <a:xfrm>
            <a:off x="5654495" y="2514600"/>
            <a:ext cx="5978705" cy="3741738"/>
          </a:xfrm>
        </p:spPr>
        <p:txBody>
          <a:bodyPr>
            <a:normAutofit lnSpcReduction="10000"/>
          </a:bodyPr>
          <a:lstStyle/>
          <a:p>
            <a:r>
              <a:rPr lang="en-US" sz="2400" b="1" dirty="0" smtClean="0">
                <a:solidFill>
                  <a:srgbClr val="FF0000"/>
                </a:solidFill>
              </a:rPr>
              <a:t>Latent </a:t>
            </a:r>
            <a:r>
              <a:rPr lang="en-US" sz="2400" b="1" dirty="0">
                <a:solidFill>
                  <a:srgbClr val="FF0000"/>
                </a:solidFill>
              </a:rPr>
              <a:t>or system errors</a:t>
            </a:r>
            <a:r>
              <a:rPr lang="en-US" sz="2400" dirty="0"/>
              <a:t> are those errors that occur due to a set of external forces and indirect failures involving management, </a:t>
            </a:r>
            <a:r>
              <a:rPr lang="en-US" sz="2400" dirty="0" smtClean="0"/>
              <a:t>protocols/ processes</a:t>
            </a:r>
            <a:r>
              <a:rPr lang="en-US" sz="2400" dirty="0"/>
              <a:t>, organizational culture, </a:t>
            </a:r>
            <a:r>
              <a:rPr lang="en-US" sz="2400" dirty="0" smtClean="0"/>
              <a:t>transfer </a:t>
            </a:r>
            <a:r>
              <a:rPr lang="en-US" sz="2400" dirty="0"/>
              <a:t>of knowledge, and external factors </a:t>
            </a:r>
          </a:p>
          <a:p>
            <a:pPr lvl="1"/>
            <a:endParaRPr lang="en-US" sz="2400" dirty="0" smtClean="0"/>
          </a:p>
          <a:p>
            <a:pPr lvl="1"/>
            <a:r>
              <a:rPr lang="en-US" sz="2200" dirty="0" smtClean="0"/>
              <a:t>Example </a:t>
            </a:r>
            <a:r>
              <a:rPr lang="en-US" sz="2200" dirty="0"/>
              <a:t>: understaffed wards or inadequate equipment.</a:t>
            </a:r>
          </a:p>
          <a:p>
            <a:endParaRPr lang="en-US" dirty="0"/>
          </a:p>
        </p:txBody>
      </p:sp>
    </p:spTree>
    <p:extLst>
      <p:ext uri="{BB962C8B-B14F-4D97-AF65-F5344CB8AC3E}">
        <p14:creationId xmlns:p14="http://schemas.microsoft.com/office/powerpoint/2010/main" val="238526413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 calcmode="lin" valueType="num">
                                      <p:cBhvr additive="base">
                                        <p:cTn id="15"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 calcmode="lin" valueType="num">
                                      <p:cBhvr>
                                        <p:cTn id="21"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p:cTn id="2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nodeType="clickEffect">
                                  <p:stCondLst>
                                    <p:cond delay="0"/>
                                  </p:stCondLst>
                                  <p:childTnLst>
                                    <p:set>
                                      <p:cBhvr>
                                        <p:cTn id="36" dur="1" fill="hold">
                                          <p:stCondLst>
                                            <p:cond delay="0"/>
                                          </p:stCondLst>
                                        </p:cTn>
                                        <p:tgtEl>
                                          <p:spTgt spid="10">
                                            <p:txEl>
                                              <p:pRg st="0" end="0"/>
                                            </p:txEl>
                                          </p:spTgt>
                                        </p:tgtEl>
                                        <p:attrNameLst>
                                          <p:attrName>style.visibility</p:attrName>
                                        </p:attrNameLst>
                                      </p:cBhvr>
                                      <p:to>
                                        <p:strVal val="visible"/>
                                      </p:to>
                                    </p:set>
                                    <p:anim calcmode="lin" valueType="num">
                                      <p:cBhvr>
                                        <p:cTn id="37" dur="1000" fill="hold"/>
                                        <p:tgtEl>
                                          <p:spTgt spid="10">
                                            <p:txEl>
                                              <p:pRg st="0" end="0"/>
                                            </p:txEl>
                                          </p:spTgt>
                                        </p:tgtEl>
                                        <p:attrNameLst>
                                          <p:attrName>ppt_w</p:attrName>
                                        </p:attrNameLst>
                                      </p:cBhvr>
                                      <p:tavLst>
                                        <p:tav tm="0">
                                          <p:val>
                                            <p:fltVal val="0"/>
                                          </p:val>
                                        </p:tav>
                                        <p:tav tm="100000">
                                          <p:val>
                                            <p:strVal val="#ppt_w"/>
                                          </p:val>
                                        </p:tav>
                                      </p:tavLst>
                                    </p:anim>
                                    <p:anim calcmode="lin" valueType="num">
                                      <p:cBhvr>
                                        <p:cTn id="38" dur="1000" fill="hold"/>
                                        <p:tgtEl>
                                          <p:spTgt spid="10">
                                            <p:txEl>
                                              <p:pRg st="0" end="0"/>
                                            </p:txEl>
                                          </p:spTgt>
                                        </p:tgtEl>
                                        <p:attrNameLst>
                                          <p:attrName>ppt_h</p:attrName>
                                        </p:attrNameLst>
                                      </p:cBhvr>
                                      <p:tavLst>
                                        <p:tav tm="0">
                                          <p:val>
                                            <p:fltVal val="0"/>
                                          </p:val>
                                        </p:tav>
                                        <p:tav tm="100000">
                                          <p:val>
                                            <p:strVal val="#ppt_h"/>
                                          </p:val>
                                        </p:tav>
                                      </p:tavLst>
                                    </p:anim>
                                    <p:anim calcmode="lin" valueType="num">
                                      <p:cBhvr>
                                        <p:cTn id="39" dur="1000" fill="hold"/>
                                        <p:tgtEl>
                                          <p:spTgt spid="10">
                                            <p:txEl>
                                              <p:pRg st="0" end="0"/>
                                            </p:txEl>
                                          </p:spTgt>
                                        </p:tgtEl>
                                        <p:attrNameLst>
                                          <p:attrName>style.rotation</p:attrName>
                                        </p:attrNameLst>
                                      </p:cBhvr>
                                      <p:tavLst>
                                        <p:tav tm="0">
                                          <p:val>
                                            <p:fltVal val="90"/>
                                          </p:val>
                                        </p:tav>
                                        <p:tav tm="100000">
                                          <p:val>
                                            <p:fltVal val="0"/>
                                          </p:val>
                                        </p:tav>
                                      </p:tavLst>
                                    </p:anim>
                                    <p:animEffect transition="in" filter="fade">
                                      <p:cBhvr>
                                        <p:cTn id="40" dur="1000"/>
                                        <p:tgtEl>
                                          <p:spTgt spid="10">
                                            <p:txEl>
                                              <p:pRg st="0" end="0"/>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nodeType="clickEffect">
                                  <p:stCondLst>
                                    <p:cond delay="0"/>
                                  </p:stCondLst>
                                  <p:childTnLst>
                                    <p:set>
                                      <p:cBhvr>
                                        <p:cTn id="44" dur="1" fill="hold">
                                          <p:stCondLst>
                                            <p:cond delay="0"/>
                                          </p:stCondLst>
                                        </p:cTn>
                                        <p:tgtEl>
                                          <p:spTgt spid="10">
                                            <p:txEl>
                                              <p:pRg st="2" end="2"/>
                                            </p:txEl>
                                          </p:spTgt>
                                        </p:tgtEl>
                                        <p:attrNameLst>
                                          <p:attrName>style.visibility</p:attrName>
                                        </p:attrNameLst>
                                      </p:cBhvr>
                                      <p:to>
                                        <p:strVal val="visible"/>
                                      </p:to>
                                    </p:set>
                                    <p:anim calcmode="lin" valueType="num">
                                      <p:cBhvr>
                                        <p:cTn id="45" dur="1000" fill="hold"/>
                                        <p:tgtEl>
                                          <p:spTgt spid="10">
                                            <p:txEl>
                                              <p:pRg st="2" end="2"/>
                                            </p:txEl>
                                          </p:spTgt>
                                        </p:tgtEl>
                                        <p:attrNameLst>
                                          <p:attrName>ppt_w</p:attrName>
                                        </p:attrNameLst>
                                      </p:cBhvr>
                                      <p:tavLst>
                                        <p:tav tm="0">
                                          <p:val>
                                            <p:fltVal val="0"/>
                                          </p:val>
                                        </p:tav>
                                        <p:tav tm="100000">
                                          <p:val>
                                            <p:strVal val="#ppt_w"/>
                                          </p:val>
                                        </p:tav>
                                      </p:tavLst>
                                    </p:anim>
                                    <p:anim calcmode="lin" valueType="num">
                                      <p:cBhvr>
                                        <p:cTn id="46" dur="1000" fill="hold"/>
                                        <p:tgtEl>
                                          <p:spTgt spid="10">
                                            <p:txEl>
                                              <p:pRg st="2" end="2"/>
                                            </p:txEl>
                                          </p:spTgt>
                                        </p:tgtEl>
                                        <p:attrNameLst>
                                          <p:attrName>ppt_h</p:attrName>
                                        </p:attrNameLst>
                                      </p:cBhvr>
                                      <p:tavLst>
                                        <p:tav tm="0">
                                          <p:val>
                                            <p:fltVal val="0"/>
                                          </p:val>
                                        </p:tav>
                                        <p:tav tm="100000">
                                          <p:val>
                                            <p:strVal val="#ppt_h"/>
                                          </p:val>
                                        </p:tav>
                                      </p:tavLst>
                                    </p:anim>
                                    <p:anim calcmode="lin" valueType="num">
                                      <p:cBhvr>
                                        <p:cTn id="47" dur="1000" fill="hold"/>
                                        <p:tgtEl>
                                          <p:spTgt spid="10">
                                            <p:txEl>
                                              <p:pRg st="2" end="2"/>
                                            </p:txEl>
                                          </p:spTgt>
                                        </p:tgtEl>
                                        <p:attrNameLst>
                                          <p:attrName>style.rotation</p:attrName>
                                        </p:attrNameLst>
                                      </p:cBhvr>
                                      <p:tavLst>
                                        <p:tav tm="0">
                                          <p:val>
                                            <p:fltVal val="90"/>
                                          </p:val>
                                        </p:tav>
                                        <p:tav tm="100000">
                                          <p:val>
                                            <p:fltVal val="0"/>
                                          </p:val>
                                        </p:tav>
                                      </p:tavLst>
                                    </p:anim>
                                    <p:animEffect transition="in" filter="fade">
                                      <p:cBhvr>
                                        <p:cTn id="48" dur="10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Error in medicine</a:t>
            </a:r>
            <a:endParaRPr lang="ar-JO" dirty="0"/>
          </a:p>
        </p:txBody>
      </p:sp>
      <p:sp>
        <p:nvSpPr>
          <p:cNvPr id="8" name="Content Placeholder 7"/>
          <p:cNvSpPr>
            <a:spLocks noGrp="1"/>
          </p:cNvSpPr>
          <p:nvPr>
            <p:ph idx="1"/>
          </p:nvPr>
        </p:nvSpPr>
        <p:spPr/>
        <p:txBody>
          <a:bodyPr/>
          <a:lstStyle/>
          <a:p>
            <a:endParaRPr lang="en-US" dirty="0" smtClean="0"/>
          </a:p>
          <a:p>
            <a:endParaRPr lang="en-US" dirty="0"/>
          </a:p>
          <a:p>
            <a:r>
              <a:rPr lang="en-US" sz="2400" dirty="0" smtClean="0"/>
              <a:t>Errors in health </a:t>
            </a:r>
            <a:r>
              <a:rPr lang="en-US" sz="2400" dirty="0"/>
              <a:t>care can be caused by ‘‘active failures’’ or ‘‘latent conditions</a:t>
            </a:r>
            <a:r>
              <a:rPr lang="en-US" sz="2400" dirty="0" smtClean="0"/>
              <a:t>.’’</a:t>
            </a:r>
          </a:p>
          <a:p>
            <a:pPr marL="0" indent="0">
              <a:buNone/>
            </a:pPr>
            <a:endParaRPr lang="en-US" sz="2400" dirty="0" smtClean="0"/>
          </a:p>
          <a:p>
            <a:r>
              <a:rPr lang="en-US" sz="2400" dirty="0"/>
              <a:t>Most errors are not a result of personal error or negligence, but </a:t>
            </a:r>
            <a:r>
              <a:rPr lang="en-US" sz="2400" dirty="0" smtClean="0"/>
              <a:t>arise from </a:t>
            </a:r>
            <a:r>
              <a:rPr lang="en-US" sz="2400" dirty="0"/>
              <a:t>system flaws or organizational failures</a:t>
            </a:r>
          </a:p>
          <a:p>
            <a:endParaRPr lang="ar-JO" dirty="0"/>
          </a:p>
        </p:txBody>
      </p:sp>
      <p:sp>
        <p:nvSpPr>
          <p:cNvPr id="3" name="Date Placeholder 2"/>
          <p:cNvSpPr>
            <a:spLocks noGrp="1"/>
          </p:cNvSpPr>
          <p:nvPr>
            <p:ph type="dt" sz="half" idx="10"/>
          </p:nvPr>
        </p:nvSpPr>
        <p:spPr/>
        <p:txBody>
          <a:bodyPr/>
          <a:lstStyle/>
          <a:p>
            <a:fld id="{162A98F0-B483-4FD9-AA02-F88FC4330B9E}" type="datetime1">
              <a:rPr lang="en-US" smtClean="0"/>
              <a:t>10/13/2015</a:t>
            </a:fld>
            <a:endParaRPr lang="en-US" dirty="0"/>
          </a:p>
        </p:txBody>
      </p:sp>
      <p:sp>
        <p:nvSpPr>
          <p:cNvPr id="4" name="Footer Placeholder 3"/>
          <p:cNvSpPr>
            <a:spLocks noGrp="1"/>
          </p:cNvSpPr>
          <p:nvPr>
            <p:ph type="ftr" sz="quarter" idx="11"/>
          </p:nvPr>
        </p:nvSpPr>
        <p:spPr/>
        <p:txBody>
          <a:bodyPr/>
          <a:lstStyle/>
          <a:p>
            <a:r>
              <a:rPr lang="en-US" smtClean="0"/>
              <a:t>Patient Safety </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14</a:t>
            </a:fld>
            <a:endParaRPr lang="en-US" dirty="0"/>
          </a:p>
        </p:txBody>
      </p:sp>
    </p:spTree>
    <p:extLst>
      <p:ext uri="{BB962C8B-B14F-4D97-AF65-F5344CB8AC3E}">
        <p14:creationId xmlns:p14="http://schemas.microsoft.com/office/powerpoint/2010/main" val="311776147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 calcmode="lin" valueType="num">
                                      <p:cBhvr additive="base">
                                        <p:cTn id="13" dur="5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xEl>
                                              <p:pRg st="4" end="4"/>
                                            </p:txEl>
                                          </p:spTgt>
                                        </p:tgtEl>
                                        <p:attrNameLst>
                                          <p:attrName>style.visibility</p:attrName>
                                        </p:attrNameLst>
                                      </p:cBhvr>
                                      <p:to>
                                        <p:strVal val="visible"/>
                                      </p:to>
                                    </p:set>
                                    <p:anim calcmode="lin" valueType="num">
                                      <p:cBhvr additive="base">
                                        <p:cTn id="19" dur="500" fill="hold"/>
                                        <p:tgtEl>
                                          <p:spTgt spid="8">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8">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"Swiss cheese" model of accident causation </a:t>
            </a:r>
            <a:endParaRPr lang="ar-JO"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9701" y="1916186"/>
            <a:ext cx="8457314" cy="42798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Date Placeholder 2"/>
          <p:cNvSpPr>
            <a:spLocks noGrp="1"/>
          </p:cNvSpPr>
          <p:nvPr>
            <p:ph type="dt" sz="half" idx="10"/>
          </p:nvPr>
        </p:nvSpPr>
        <p:spPr/>
        <p:txBody>
          <a:bodyPr/>
          <a:lstStyle/>
          <a:p>
            <a:fld id="{9BF1B5D0-FF7E-422A-BC30-23C86265C98F}" type="datetime1">
              <a:rPr lang="en-US" smtClean="0"/>
              <a:t>10/13/2015</a:t>
            </a:fld>
            <a:endParaRPr lang="en-US" dirty="0"/>
          </a:p>
        </p:txBody>
      </p:sp>
      <p:sp>
        <p:nvSpPr>
          <p:cNvPr id="4" name="Footer Placeholder 3"/>
          <p:cNvSpPr>
            <a:spLocks noGrp="1"/>
          </p:cNvSpPr>
          <p:nvPr>
            <p:ph type="ftr" sz="quarter" idx="11"/>
          </p:nvPr>
        </p:nvSpPr>
        <p:spPr/>
        <p:txBody>
          <a:bodyPr/>
          <a:lstStyle/>
          <a:p>
            <a:r>
              <a:rPr lang="en-US" smtClean="0"/>
              <a:t>Patient Safety </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15</a:t>
            </a:fld>
            <a:endParaRPr lang="en-US" dirty="0"/>
          </a:p>
        </p:txBody>
      </p:sp>
    </p:spTree>
    <p:extLst>
      <p:ext uri="{BB962C8B-B14F-4D97-AF65-F5344CB8AC3E}">
        <p14:creationId xmlns:p14="http://schemas.microsoft.com/office/powerpoint/2010/main" val="346617534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 calcmode="lin" valueType="num">
                                      <p:cBhvr>
                                        <p:cTn id="15" dur="1000" fill="hold"/>
                                        <p:tgtEl>
                                          <p:spTgt spid="1026"/>
                                        </p:tgtEl>
                                        <p:attrNameLst>
                                          <p:attrName>ppt_w</p:attrName>
                                        </p:attrNameLst>
                                      </p:cBhvr>
                                      <p:tavLst>
                                        <p:tav tm="0">
                                          <p:val>
                                            <p:fltVal val="0"/>
                                          </p:val>
                                        </p:tav>
                                        <p:tav tm="100000">
                                          <p:val>
                                            <p:strVal val="#ppt_w"/>
                                          </p:val>
                                        </p:tav>
                                      </p:tavLst>
                                    </p:anim>
                                    <p:anim calcmode="lin" valueType="num">
                                      <p:cBhvr>
                                        <p:cTn id="16" dur="1000" fill="hold"/>
                                        <p:tgtEl>
                                          <p:spTgt spid="1026"/>
                                        </p:tgtEl>
                                        <p:attrNameLst>
                                          <p:attrName>ppt_h</p:attrName>
                                        </p:attrNameLst>
                                      </p:cBhvr>
                                      <p:tavLst>
                                        <p:tav tm="0">
                                          <p:val>
                                            <p:fltVal val="0"/>
                                          </p:val>
                                        </p:tav>
                                        <p:tav tm="100000">
                                          <p:val>
                                            <p:strVal val="#ppt_h"/>
                                          </p:val>
                                        </p:tav>
                                      </p:tavLst>
                                    </p:anim>
                                    <p:anim calcmode="lin" valueType="num">
                                      <p:cBhvr>
                                        <p:cTn id="17" dur="1000" fill="hold"/>
                                        <p:tgtEl>
                                          <p:spTgt spid="1026"/>
                                        </p:tgtEl>
                                        <p:attrNameLst>
                                          <p:attrName>style.rotation</p:attrName>
                                        </p:attrNameLst>
                                      </p:cBhvr>
                                      <p:tavLst>
                                        <p:tav tm="0">
                                          <p:val>
                                            <p:fltVal val="90"/>
                                          </p:val>
                                        </p:tav>
                                        <p:tav tm="100000">
                                          <p:val>
                                            <p:fltVal val="0"/>
                                          </p:val>
                                        </p:tav>
                                      </p:tavLst>
                                    </p:anim>
                                    <p:animEffect transition="in" filter="fade">
                                      <p:cBhvr>
                                        <p:cTn id="18" dur="1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"Swiss cheese" model of accident causation </a:t>
            </a:r>
            <a:endParaRPr lang="ar-JO" dirty="0"/>
          </a:p>
        </p:txBody>
      </p:sp>
      <p:sp>
        <p:nvSpPr>
          <p:cNvPr id="7" name="Content Placeholder 6"/>
          <p:cNvSpPr>
            <a:spLocks noGrp="1"/>
          </p:cNvSpPr>
          <p:nvPr>
            <p:ph sz="half" idx="2"/>
          </p:nvPr>
        </p:nvSpPr>
        <p:spPr>
          <a:xfrm>
            <a:off x="1103312" y="1916186"/>
            <a:ext cx="9395227" cy="4340152"/>
          </a:xfrm>
        </p:spPr>
        <p:txBody>
          <a:bodyPr>
            <a:normAutofit fontScale="92500" lnSpcReduction="20000"/>
          </a:bodyPr>
          <a:lstStyle/>
          <a:p>
            <a:endParaRPr lang="en-US" dirty="0" smtClean="0"/>
          </a:p>
          <a:p>
            <a:endParaRPr lang="en-US" dirty="0"/>
          </a:p>
          <a:p>
            <a:r>
              <a:rPr lang="en-US" sz="2400" dirty="0" smtClean="0"/>
              <a:t>The systems  </a:t>
            </a:r>
            <a:r>
              <a:rPr lang="en-US" sz="2400" dirty="0"/>
              <a:t>have many </a:t>
            </a:r>
            <a:r>
              <a:rPr lang="en-US" sz="2400" dirty="0" smtClean="0"/>
              <a:t>holes: some </a:t>
            </a:r>
            <a:r>
              <a:rPr lang="en-US" sz="2400" dirty="0"/>
              <a:t>from active failures and others from latent conditions</a:t>
            </a:r>
            <a:r>
              <a:rPr lang="en-US" sz="2400" dirty="0" smtClean="0"/>
              <a:t>.</a:t>
            </a:r>
          </a:p>
          <a:p>
            <a:endParaRPr lang="en-US" sz="2400" dirty="0"/>
          </a:p>
          <a:p>
            <a:r>
              <a:rPr lang="en-US" sz="2400" dirty="0"/>
              <a:t>These holes are continuously opening, shutting, and </a:t>
            </a:r>
            <a:r>
              <a:rPr lang="en-US" sz="2400" dirty="0" smtClean="0"/>
              <a:t>shifting their </a:t>
            </a:r>
            <a:r>
              <a:rPr lang="en-US" sz="2400" dirty="0"/>
              <a:t>location. In any one slice, they do not normally </a:t>
            </a:r>
            <a:r>
              <a:rPr lang="en-US" sz="2400" dirty="0" smtClean="0"/>
              <a:t>cause harm</a:t>
            </a:r>
            <a:r>
              <a:rPr lang="en-US" sz="2400" dirty="0"/>
              <a:t>, because the other intact slices prevent hazards </a:t>
            </a:r>
            <a:r>
              <a:rPr lang="en-US" sz="2400" dirty="0" smtClean="0"/>
              <a:t>from reaching </a:t>
            </a:r>
            <a:r>
              <a:rPr lang="en-US" sz="2400" dirty="0"/>
              <a:t>the potential victim. </a:t>
            </a:r>
          </a:p>
          <a:p>
            <a:endParaRPr lang="en-US" sz="2400" dirty="0" smtClean="0"/>
          </a:p>
          <a:p>
            <a:r>
              <a:rPr lang="en-US" sz="2400" dirty="0" smtClean="0"/>
              <a:t>Only </a:t>
            </a:r>
            <a:r>
              <a:rPr lang="en-US" sz="2400" dirty="0"/>
              <a:t>when the holes in </a:t>
            </a:r>
            <a:r>
              <a:rPr lang="en-US" sz="2400" dirty="0" smtClean="0"/>
              <a:t>many layers </a:t>
            </a:r>
            <a:r>
              <a:rPr lang="en-US" sz="2400" dirty="0"/>
              <a:t>momentarily line up does the trajectory of accident </a:t>
            </a:r>
            <a:r>
              <a:rPr lang="en-US" sz="2400" dirty="0" smtClean="0"/>
              <a:t>opportunity reach </a:t>
            </a:r>
            <a:r>
              <a:rPr lang="en-US" sz="2400" dirty="0"/>
              <a:t>the victim causing </a:t>
            </a:r>
            <a:r>
              <a:rPr lang="en-US" sz="2400" dirty="0" smtClean="0"/>
              <a:t>the damage</a:t>
            </a:r>
            <a:endParaRPr lang="ar-JO" sz="2400" dirty="0"/>
          </a:p>
        </p:txBody>
      </p:sp>
      <p:sp>
        <p:nvSpPr>
          <p:cNvPr id="3" name="Date Placeholder 2"/>
          <p:cNvSpPr>
            <a:spLocks noGrp="1"/>
          </p:cNvSpPr>
          <p:nvPr>
            <p:ph type="dt" sz="half" idx="10"/>
          </p:nvPr>
        </p:nvSpPr>
        <p:spPr/>
        <p:txBody>
          <a:bodyPr/>
          <a:lstStyle/>
          <a:p>
            <a:fld id="{9BF1B5D0-FF7E-422A-BC30-23C86265C98F}" type="datetime1">
              <a:rPr lang="en-US" smtClean="0"/>
              <a:t>10/13/2015</a:t>
            </a:fld>
            <a:endParaRPr lang="en-US" dirty="0"/>
          </a:p>
        </p:txBody>
      </p:sp>
      <p:sp>
        <p:nvSpPr>
          <p:cNvPr id="4" name="Footer Placeholder 3"/>
          <p:cNvSpPr>
            <a:spLocks noGrp="1"/>
          </p:cNvSpPr>
          <p:nvPr>
            <p:ph type="ftr" sz="quarter" idx="11"/>
          </p:nvPr>
        </p:nvSpPr>
        <p:spPr/>
        <p:txBody>
          <a:bodyPr/>
          <a:lstStyle/>
          <a:p>
            <a:r>
              <a:rPr lang="en-US" smtClean="0"/>
              <a:t>Patient Safety </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16</a:t>
            </a:fld>
            <a:endParaRPr lang="en-US" dirty="0"/>
          </a:p>
        </p:txBody>
      </p:sp>
    </p:spTree>
    <p:extLst>
      <p:ext uri="{BB962C8B-B14F-4D97-AF65-F5344CB8AC3E}">
        <p14:creationId xmlns:p14="http://schemas.microsoft.com/office/powerpoint/2010/main" val="156466681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 calcmode="lin" valueType="num">
                                      <p:cBhvr>
                                        <p:cTn id="15" dur="1000" fill="hold"/>
                                        <p:tgtEl>
                                          <p:spTgt spid="7">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7">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7">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7">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 calcmode="lin" valueType="num">
                                      <p:cBhvr>
                                        <p:cTn id="23" dur="1000" fill="hold"/>
                                        <p:tgtEl>
                                          <p:spTgt spid="7">
                                            <p:txEl>
                                              <p:pRg st="4" end="4"/>
                                            </p:txEl>
                                          </p:spTgt>
                                        </p:tgtEl>
                                        <p:attrNameLst>
                                          <p:attrName>ppt_w</p:attrName>
                                        </p:attrNameLst>
                                      </p:cBhvr>
                                      <p:tavLst>
                                        <p:tav tm="0">
                                          <p:val>
                                            <p:fltVal val="0"/>
                                          </p:val>
                                        </p:tav>
                                        <p:tav tm="100000">
                                          <p:val>
                                            <p:strVal val="#ppt_w"/>
                                          </p:val>
                                        </p:tav>
                                      </p:tavLst>
                                    </p:anim>
                                    <p:anim calcmode="lin" valueType="num">
                                      <p:cBhvr>
                                        <p:cTn id="24" dur="1000" fill="hold"/>
                                        <p:tgtEl>
                                          <p:spTgt spid="7">
                                            <p:txEl>
                                              <p:pRg st="4" end="4"/>
                                            </p:txEl>
                                          </p:spTgt>
                                        </p:tgtEl>
                                        <p:attrNameLst>
                                          <p:attrName>ppt_h</p:attrName>
                                        </p:attrNameLst>
                                      </p:cBhvr>
                                      <p:tavLst>
                                        <p:tav tm="0">
                                          <p:val>
                                            <p:fltVal val="0"/>
                                          </p:val>
                                        </p:tav>
                                        <p:tav tm="100000">
                                          <p:val>
                                            <p:strVal val="#ppt_h"/>
                                          </p:val>
                                        </p:tav>
                                      </p:tavLst>
                                    </p:anim>
                                    <p:anim calcmode="lin" valueType="num">
                                      <p:cBhvr>
                                        <p:cTn id="25" dur="1000" fill="hold"/>
                                        <p:tgtEl>
                                          <p:spTgt spid="7">
                                            <p:txEl>
                                              <p:pRg st="4" end="4"/>
                                            </p:txEl>
                                          </p:spTgt>
                                        </p:tgtEl>
                                        <p:attrNameLst>
                                          <p:attrName>style.rotation</p:attrName>
                                        </p:attrNameLst>
                                      </p:cBhvr>
                                      <p:tavLst>
                                        <p:tav tm="0">
                                          <p:val>
                                            <p:fltVal val="90"/>
                                          </p:val>
                                        </p:tav>
                                        <p:tav tm="100000">
                                          <p:val>
                                            <p:fltVal val="0"/>
                                          </p:val>
                                        </p:tav>
                                      </p:tavLst>
                                    </p:anim>
                                    <p:animEffect transition="in" filter="fade">
                                      <p:cBhvr>
                                        <p:cTn id="26" dur="1000"/>
                                        <p:tgtEl>
                                          <p:spTgt spid="7">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 calcmode="lin" valueType="num">
                                      <p:cBhvr>
                                        <p:cTn id="31" dur="1000" fill="hold"/>
                                        <p:tgtEl>
                                          <p:spTgt spid="7">
                                            <p:txEl>
                                              <p:pRg st="6" end="6"/>
                                            </p:txEl>
                                          </p:spTgt>
                                        </p:tgtEl>
                                        <p:attrNameLst>
                                          <p:attrName>ppt_w</p:attrName>
                                        </p:attrNameLst>
                                      </p:cBhvr>
                                      <p:tavLst>
                                        <p:tav tm="0">
                                          <p:val>
                                            <p:fltVal val="0"/>
                                          </p:val>
                                        </p:tav>
                                        <p:tav tm="100000">
                                          <p:val>
                                            <p:strVal val="#ppt_w"/>
                                          </p:val>
                                        </p:tav>
                                      </p:tavLst>
                                    </p:anim>
                                    <p:anim calcmode="lin" valueType="num">
                                      <p:cBhvr>
                                        <p:cTn id="32" dur="1000" fill="hold"/>
                                        <p:tgtEl>
                                          <p:spTgt spid="7">
                                            <p:txEl>
                                              <p:pRg st="6" end="6"/>
                                            </p:txEl>
                                          </p:spTgt>
                                        </p:tgtEl>
                                        <p:attrNameLst>
                                          <p:attrName>ppt_h</p:attrName>
                                        </p:attrNameLst>
                                      </p:cBhvr>
                                      <p:tavLst>
                                        <p:tav tm="0">
                                          <p:val>
                                            <p:fltVal val="0"/>
                                          </p:val>
                                        </p:tav>
                                        <p:tav tm="100000">
                                          <p:val>
                                            <p:strVal val="#ppt_h"/>
                                          </p:val>
                                        </p:tav>
                                      </p:tavLst>
                                    </p:anim>
                                    <p:anim calcmode="lin" valueType="num">
                                      <p:cBhvr>
                                        <p:cTn id="33" dur="1000" fill="hold"/>
                                        <p:tgtEl>
                                          <p:spTgt spid="7">
                                            <p:txEl>
                                              <p:pRg st="6" end="6"/>
                                            </p:txEl>
                                          </p:spTgt>
                                        </p:tgtEl>
                                        <p:attrNameLst>
                                          <p:attrName>style.rotation</p:attrName>
                                        </p:attrNameLst>
                                      </p:cBhvr>
                                      <p:tavLst>
                                        <p:tav tm="0">
                                          <p:val>
                                            <p:fltVal val="90"/>
                                          </p:val>
                                        </p:tav>
                                        <p:tav tm="100000">
                                          <p:val>
                                            <p:fltVal val="0"/>
                                          </p:val>
                                        </p:tav>
                                      </p:tavLst>
                                    </p:anim>
                                    <p:animEffect transition="in" filter="fade">
                                      <p:cBhvr>
                                        <p:cTn id="34" dur="1000"/>
                                        <p:tgtEl>
                                          <p:spTgt spid="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Definition </a:t>
            </a:r>
            <a:r>
              <a:rPr lang="en-US" dirty="0" smtClean="0"/>
              <a:t>of patient </a:t>
            </a:r>
            <a:r>
              <a:rPr lang="en-US" dirty="0"/>
              <a:t>safety </a:t>
            </a:r>
            <a:r>
              <a:rPr lang="en-US" dirty="0" smtClean="0"/>
              <a:t>culture</a:t>
            </a:r>
            <a:endParaRPr lang="en-US" dirty="0"/>
          </a:p>
        </p:txBody>
      </p:sp>
      <p:sp>
        <p:nvSpPr>
          <p:cNvPr id="3" name="Content Placeholder 2"/>
          <p:cNvSpPr>
            <a:spLocks noGrp="1"/>
          </p:cNvSpPr>
          <p:nvPr>
            <p:ph idx="1"/>
          </p:nvPr>
        </p:nvSpPr>
        <p:spPr/>
        <p:txBody>
          <a:bodyPr/>
          <a:lstStyle/>
          <a:p>
            <a:endParaRPr lang="en-US" dirty="0" smtClean="0"/>
          </a:p>
          <a:p>
            <a:pPr marL="400050" lvl="1" indent="0">
              <a:buNone/>
            </a:pPr>
            <a:endParaRPr lang="en-US" dirty="0" smtClean="0"/>
          </a:p>
          <a:p>
            <a:pPr marL="400050" lvl="1" indent="0">
              <a:buNone/>
            </a:pPr>
            <a:endParaRPr lang="en-US" dirty="0"/>
          </a:p>
          <a:p>
            <a:pPr marL="400050" lvl="1" indent="0">
              <a:buNone/>
            </a:pPr>
            <a:r>
              <a:rPr lang="en-US" sz="2800" dirty="0" smtClean="0"/>
              <a:t>An </a:t>
            </a:r>
            <a:r>
              <a:rPr lang="en-US" sz="2800" dirty="0"/>
              <a:t>integrated pattern of individual and organizational behavior, based on a system of shared beliefs and values, that continuously seeks to minimize patient harm that may result from the process of care delivery.</a:t>
            </a:r>
          </a:p>
          <a:p>
            <a:endParaRPr lang="en-US" dirty="0"/>
          </a:p>
        </p:txBody>
      </p:sp>
      <p:sp>
        <p:nvSpPr>
          <p:cNvPr id="4" name="Date Placeholder 3"/>
          <p:cNvSpPr>
            <a:spLocks noGrp="1"/>
          </p:cNvSpPr>
          <p:nvPr>
            <p:ph type="dt" sz="half" idx="10"/>
          </p:nvPr>
        </p:nvSpPr>
        <p:spPr/>
        <p:txBody>
          <a:bodyPr/>
          <a:lstStyle/>
          <a:p>
            <a:fld id="{8C22E7D8-7380-471F-BFEB-13B0132565A8}"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17</a:t>
            </a:fld>
            <a:endParaRPr lang="en-US" dirty="0"/>
          </a:p>
        </p:txBody>
      </p:sp>
    </p:spTree>
    <p:extLst>
      <p:ext uri="{BB962C8B-B14F-4D97-AF65-F5344CB8AC3E}">
        <p14:creationId xmlns:p14="http://schemas.microsoft.com/office/powerpoint/2010/main" val="111624389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p:cTn id="1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Patient safety culture</a:t>
            </a:r>
            <a:endParaRPr lang="ar-JO" dirty="0"/>
          </a:p>
        </p:txBody>
      </p:sp>
      <p:sp>
        <p:nvSpPr>
          <p:cNvPr id="3" name="Content Placeholder 2"/>
          <p:cNvSpPr>
            <a:spLocks noGrp="1"/>
          </p:cNvSpPr>
          <p:nvPr>
            <p:ph idx="1"/>
          </p:nvPr>
        </p:nvSpPr>
        <p:spPr>
          <a:xfrm>
            <a:off x="1103312" y="1625600"/>
            <a:ext cx="10199688" cy="4622799"/>
          </a:xfrm>
        </p:spPr>
        <p:txBody>
          <a:bodyPr>
            <a:normAutofit lnSpcReduction="10000"/>
          </a:bodyPr>
          <a:lstStyle/>
          <a:p>
            <a:endParaRPr lang="en-US" dirty="0" smtClean="0"/>
          </a:p>
          <a:p>
            <a:r>
              <a:rPr lang="en-US" sz="2400" dirty="0" smtClean="0"/>
              <a:t>Previously</a:t>
            </a:r>
            <a:r>
              <a:rPr lang="en-US" sz="2400" dirty="0"/>
              <a:t>, in many cases the traditional response to adverse incidents in health care has been to </a:t>
            </a:r>
            <a:r>
              <a:rPr lang="en-US" sz="2400" b="1" dirty="0">
                <a:solidFill>
                  <a:srgbClr val="FF0000"/>
                </a:solidFill>
              </a:rPr>
              <a:t>blame, shame and punish </a:t>
            </a:r>
            <a:r>
              <a:rPr lang="en-US" sz="2400" dirty="0"/>
              <a:t>individuals</a:t>
            </a:r>
            <a:r>
              <a:rPr lang="en-US" sz="2400" dirty="0" smtClean="0"/>
              <a:t>.</a:t>
            </a:r>
          </a:p>
          <a:p>
            <a:pPr marL="0" indent="0">
              <a:buNone/>
            </a:pPr>
            <a:endParaRPr lang="en-US" sz="2400" dirty="0" smtClean="0"/>
          </a:p>
          <a:p>
            <a:r>
              <a:rPr lang="en-US" sz="2400" dirty="0" smtClean="0"/>
              <a:t>The </a:t>
            </a:r>
            <a:r>
              <a:rPr lang="en-US" sz="2400" dirty="0"/>
              <a:t>opposite of a ‘blame’ culture is a ‘</a:t>
            </a:r>
            <a:r>
              <a:rPr lang="en-US" sz="2400" b="1" dirty="0">
                <a:solidFill>
                  <a:srgbClr val="FF0000"/>
                </a:solidFill>
              </a:rPr>
              <a:t>blame-free</a:t>
            </a:r>
            <a:r>
              <a:rPr lang="en-US" sz="2400" dirty="0"/>
              <a:t>’ culture, which is equally inappropriate.  In some instances, the responsible individual </a:t>
            </a:r>
            <a:r>
              <a:rPr lang="en-US" sz="2400" dirty="0" smtClean="0"/>
              <a:t>should </a:t>
            </a:r>
            <a:r>
              <a:rPr lang="en-US" sz="2400" dirty="0"/>
              <a:t>be held accountable</a:t>
            </a:r>
            <a:r>
              <a:rPr lang="en-US" sz="2400" dirty="0" smtClean="0"/>
              <a:t>.(in </a:t>
            </a:r>
            <a:r>
              <a:rPr lang="en-US" sz="2400" dirty="0"/>
              <a:t>case </a:t>
            </a:r>
            <a:r>
              <a:rPr lang="en-US" sz="2400" dirty="0" smtClean="0"/>
              <a:t>of negligence or recklessness)</a:t>
            </a:r>
            <a:endParaRPr lang="en-US" sz="2400" dirty="0"/>
          </a:p>
          <a:p>
            <a:endParaRPr lang="en-US" sz="2400" dirty="0" smtClean="0"/>
          </a:p>
          <a:p>
            <a:r>
              <a:rPr lang="en-US" sz="2400" dirty="0" smtClean="0"/>
              <a:t>Recently , the a</a:t>
            </a:r>
            <a:r>
              <a:rPr lang="en-US" sz="2400" b="1" dirty="0"/>
              <a:t> ‘</a:t>
            </a:r>
            <a:r>
              <a:rPr lang="en-US" sz="2400" b="1" dirty="0">
                <a:solidFill>
                  <a:srgbClr val="FF0000"/>
                </a:solidFill>
              </a:rPr>
              <a:t>just’ </a:t>
            </a:r>
            <a:r>
              <a:rPr lang="en-US" sz="2400" b="1" dirty="0" smtClean="0">
                <a:solidFill>
                  <a:srgbClr val="FF0000"/>
                </a:solidFill>
              </a:rPr>
              <a:t>culture </a:t>
            </a:r>
            <a:r>
              <a:rPr lang="en-US" sz="2400" dirty="0" smtClean="0"/>
              <a:t>has been adapted which means : balancing </a:t>
            </a:r>
            <a:r>
              <a:rPr lang="en-US" sz="2400" dirty="0"/>
              <a:t>the ‘blame’ and ‘no blame’ approaches </a:t>
            </a:r>
            <a:r>
              <a:rPr lang="en-US" sz="2400" dirty="0" smtClean="0"/>
              <a:t> </a:t>
            </a:r>
            <a:endParaRPr lang="ar-JO" sz="2400" dirty="0"/>
          </a:p>
        </p:txBody>
      </p:sp>
      <p:sp>
        <p:nvSpPr>
          <p:cNvPr id="4" name="Date Placeholder 3"/>
          <p:cNvSpPr>
            <a:spLocks noGrp="1"/>
          </p:cNvSpPr>
          <p:nvPr>
            <p:ph type="dt" sz="half" idx="10"/>
          </p:nvPr>
        </p:nvSpPr>
        <p:spPr/>
        <p:txBody>
          <a:bodyPr/>
          <a:lstStyle/>
          <a:p>
            <a:fld id="{80DE586F-2834-4015-AD3E-6264192A4777}"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18</a:t>
            </a:fld>
            <a:endParaRPr lang="en-US" dirty="0"/>
          </a:p>
        </p:txBody>
      </p:sp>
    </p:spTree>
    <p:extLst>
      <p:ext uri="{BB962C8B-B14F-4D97-AF65-F5344CB8AC3E}">
        <p14:creationId xmlns:p14="http://schemas.microsoft.com/office/powerpoint/2010/main" val="221767056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p:cTn id="29"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1200" y="452718"/>
            <a:ext cx="9339634" cy="1134782"/>
          </a:xfrm>
        </p:spPr>
        <p:txBody>
          <a:bodyPr/>
          <a:lstStyle/>
          <a:p>
            <a:r>
              <a:rPr lang="en-US" dirty="0"/>
              <a:t>Patient safety culture</a:t>
            </a:r>
            <a:endParaRPr lang="ar-JO" dirty="0"/>
          </a:p>
        </p:txBody>
      </p:sp>
      <p:sp>
        <p:nvSpPr>
          <p:cNvPr id="3" name="Content Placeholder 2"/>
          <p:cNvSpPr>
            <a:spLocks noGrp="1"/>
          </p:cNvSpPr>
          <p:nvPr>
            <p:ph idx="1"/>
          </p:nvPr>
        </p:nvSpPr>
        <p:spPr>
          <a:xfrm>
            <a:off x="495300" y="1587500"/>
            <a:ext cx="11303000" cy="4660899"/>
          </a:xfrm>
        </p:spPr>
        <p:txBody>
          <a:bodyPr>
            <a:noAutofit/>
          </a:bodyPr>
          <a:lstStyle/>
          <a:p>
            <a:pPr marL="0" indent="0" algn="ctr">
              <a:buNone/>
            </a:pPr>
            <a:r>
              <a:rPr lang="en-US" sz="2400" dirty="0" smtClean="0"/>
              <a:t>Example</a:t>
            </a:r>
          </a:p>
          <a:p>
            <a:r>
              <a:rPr lang="en-US" sz="2400" dirty="0" smtClean="0"/>
              <a:t>If </a:t>
            </a:r>
            <a:r>
              <a:rPr lang="en-US" sz="2400" dirty="0"/>
              <a:t>a patient is found to have received the wrong medication and suffered a subsequent allergic reaction</a:t>
            </a:r>
            <a:r>
              <a:rPr lang="en-US" sz="2400" dirty="0" smtClean="0"/>
              <a:t>,</a:t>
            </a:r>
          </a:p>
          <a:p>
            <a:pPr marL="0" indent="0">
              <a:buNone/>
            </a:pPr>
            <a:r>
              <a:rPr lang="en-US" sz="2400" dirty="0" smtClean="0"/>
              <a:t> </a:t>
            </a:r>
          </a:p>
          <a:p>
            <a:r>
              <a:rPr lang="en-US" sz="2200" b="1" dirty="0" smtClean="0">
                <a:solidFill>
                  <a:srgbClr val="FF0000"/>
                </a:solidFill>
              </a:rPr>
              <a:t>Blame culture: </a:t>
            </a:r>
            <a:r>
              <a:rPr lang="en-US" sz="2200" u="sng" dirty="0" smtClean="0"/>
              <a:t>we </a:t>
            </a:r>
            <a:r>
              <a:rPr lang="en-US" sz="2200" u="sng" dirty="0"/>
              <a:t>look for the individual </a:t>
            </a:r>
            <a:r>
              <a:rPr lang="en-US" sz="2200" dirty="0"/>
              <a:t>student, pharmacist, nurse or doctor who ordered, dispensed or administered the wrong drug and blame that </a:t>
            </a:r>
            <a:r>
              <a:rPr lang="en-US" sz="2200" dirty="0" smtClean="0"/>
              <a:t>person for the patient’s condition care at the time of the incident and hold them accountable</a:t>
            </a:r>
          </a:p>
          <a:p>
            <a:pPr marL="0" indent="0">
              <a:buNone/>
            </a:pPr>
            <a:endParaRPr lang="en-US" sz="2400" dirty="0" smtClean="0"/>
          </a:p>
          <a:p>
            <a:r>
              <a:rPr lang="en-US" sz="2200" b="1" dirty="0" smtClean="0">
                <a:solidFill>
                  <a:srgbClr val="FF0000"/>
                </a:solidFill>
              </a:rPr>
              <a:t>Just Culture: </a:t>
            </a:r>
            <a:r>
              <a:rPr lang="en-US" sz="2200" dirty="0"/>
              <a:t>we </a:t>
            </a:r>
            <a:r>
              <a:rPr lang="en-US" sz="2200" u="sng" dirty="0"/>
              <a:t>look for </a:t>
            </a:r>
            <a:r>
              <a:rPr lang="en-US" sz="2200" u="sng" dirty="0" smtClean="0"/>
              <a:t>the system defect </a:t>
            </a:r>
            <a:r>
              <a:rPr lang="en-US" sz="2200" dirty="0" smtClean="0"/>
              <a:t>such as communication , protocols and processes for medication management , in addition to </a:t>
            </a:r>
            <a:r>
              <a:rPr lang="en-US" sz="2200" u="sng" dirty="0" smtClean="0"/>
              <a:t>investigate the </a:t>
            </a:r>
            <a:r>
              <a:rPr lang="en-US" sz="2200" u="sng" dirty="0"/>
              <a:t>negligence </a:t>
            </a:r>
            <a:r>
              <a:rPr lang="en-US" sz="2200" dirty="0"/>
              <a:t>or </a:t>
            </a:r>
            <a:r>
              <a:rPr lang="en-US" sz="2200" dirty="0" smtClean="0"/>
              <a:t>recklessness of the worker</a:t>
            </a:r>
            <a:endParaRPr lang="ar-JO" sz="2200" b="1" dirty="0"/>
          </a:p>
        </p:txBody>
      </p:sp>
      <p:sp>
        <p:nvSpPr>
          <p:cNvPr id="4" name="Date Placeholder 3"/>
          <p:cNvSpPr>
            <a:spLocks noGrp="1"/>
          </p:cNvSpPr>
          <p:nvPr>
            <p:ph type="dt" sz="half" idx="10"/>
          </p:nvPr>
        </p:nvSpPr>
        <p:spPr/>
        <p:txBody>
          <a:bodyPr/>
          <a:lstStyle/>
          <a:p>
            <a:fld id="{49FD1498-5374-455F-81BB-21A828D81813}"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19</a:t>
            </a:fld>
            <a:endParaRPr lang="en-US" dirty="0"/>
          </a:p>
        </p:txBody>
      </p:sp>
    </p:spTree>
    <p:extLst>
      <p:ext uri="{BB962C8B-B14F-4D97-AF65-F5344CB8AC3E}">
        <p14:creationId xmlns:p14="http://schemas.microsoft.com/office/powerpoint/2010/main" val="393833983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p:cTn id="35"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6"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7"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8"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 </a:t>
            </a:r>
            <a:endParaRPr lang="ar-JO" dirty="0"/>
          </a:p>
        </p:txBody>
      </p:sp>
      <p:sp>
        <p:nvSpPr>
          <p:cNvPr id="3" name="Content Placeholder 2"/>
          <p:cNvSpPr>
            <a:spLocks noGrp="1"/>
          </p:cNvSpPr>
          <p:nvPr>
            <p:ph idx="1"/>
          </p:nvPr>
        </p:nvSpPr>
        <p:spPr>
          <a:xfrm>
            <a:off x="1103312" y="1377864"/>
            <a:ext cx="8946541" cy="4870536"/>
          </a:xfrm>
        </p:spPr>
        <p:txBody>
          <a:bodyPr>
            <a:normAutofit/>
          </a:bodyPr>
          <a:lstStyle/>
          <a:p>
            <a:r>
              <a:rPr lang="en-US" sz="2400" dirty="0" smtClean="0"/>
              <a:t>Introduction and defining </a:t>
            </a:r>
            <a:r>
              <a:rPr lang="en-US" sz="2400" dirty="0"/>
              <a:t>patient safety</a:t>
            </a:r>
          </a:p>
          <a:p>
            <a:r>
              <a:rPr lang="en-US" sz="2400" dirty="0" smtClean="0"/>
              <a:t>The </a:t>
            </a:r>
            <a:r>
              <a:rPr lang="en-US" sz="2400" dirty="0"/>
              <a:t>key dimensions of healthcare quality </a:t>
            </a:r>
            <a:endParaRPr lang="en-US" sz="2400" dirty="0" smtClean="0"/>
          </a:p>
          <a:p>
            <a:r>
              <a:rPr lang="en-US" sz="2400" dirty="0"/>
              <a:t>H</a:t>
            </a:r>
            <a:r>
              <a:rPr lang="en-US" sz="2400" dirty="0" smtClean="0"/>
              <a:t>arm Versus error</a:t>
            </a:r>
          </a:p>
          <a:p>
            <a:r>
              <a:rPr lang="en-US" sz="2400" dirty="0"/>
              <a:t>Sources of System </a:t>
            </a:r>
            <a:r>
              <a:rPr lang="en-US" sz="2400" dirty="0" smtClean="0"/>
              <a:t>Error</a:t>
            </a:r>
          </a:p>
          <a:p>
            <a:r>
              <a:rPr lang="en-US" sz="2400" dirty="0" smtClean="0"/>
              <a:t>Patient </a:t>
            </a:r>
            <a:r>
              <a:rPr lang="en-US" sz="2400" dirty="0"/>
              <a:t>safety </a:t>
            </a:r>
            <a:r>
              <a:rPr lang="en-US" sz="2400" dirty="0" smtClean="0"/>
              <a:t>culture</a:t>
            </a:r>
          </a:p>
          <a:p>
            <a:r>
              <a:rPr lang="en-US" sz="2400" dirty="0" smtClean="0"/>
              <a:t>Types of clinical  incident</a:t>
            </a:r>
          </a:p>
          <a:p>
            <a:r>
              <a:rPr lang="en-US" sz="2400" dirty="0"/>
              <a:t>Seven levels of </a:t>
            </a:r>
            <a:r>
              <a:rPr lang="en-US" sz="2400" dirty="0" smtClean="0"/>
              <a:t>safety</a:t>
            </a:r>
          </a:p>
          <a:p>
            <a:r>
              <a:rPr lang="en-US" sz="2400" dirty="0"/>
              <a:t>The physician’s role in patient safety</a:t>
            </a:r>
            <a:r>
              <a:rPr lang="en-US" sz="2400" dirty="0" smtClean="0"/>
              <a:t> </a:t>
            </a:r>
          </a:p>
          <a:p>
            <a:r>
              <a:rPr lang="en-US" sz="2400" dirty="0"/>
              <a:t>Case scenario</a:t>
            </a:r>
            <a:r>
              <a:rPr lang="en-US" sz="2400" dirty="0" smtClean="0"/>
              <a:t> </a:t>
            </a:r>
            <a:endParaRPr lang="ar-JO" sz="2400" dirty="0"/>
          </a:p>
        </p:txBody>
      </p:sp>
      <p:sp>
        <p:nvSpPr>
          <p:cNvPr id="4" name="Date Placeholder 3"/>
          <p:cNvSpPr>
            <a:spLocks noGrp="1"/>
          </p:cNvSpPr>
          <p:nvPr>
            <p:ph type="dt" sz="half" idx="10"/>
          </p:nvPr>
        </p:nvSpPr>
        <p:spPr/>
        <p:txBody>
          <a:bodyPr/>
          <a:lstStyle/>
          <a:p>
            <a:fld id="{8B25C0C3-EB12-4188-B780-FCA05E17C3AA}"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2</a:t>
            </a:fld>
            <a:endParaRPr lang="en-US" dirty="0"/>
          </a:p>
        </p:txBody>
      </p:sp>
    </p:spTree>
    <p:extLst>
      <p:ext uri="{BB962C8B-B14F-4D97-AF65-F5344CB8AC3E}">
        <p14:creationId xmlns:p14="http://schemas.microsoft.com/office/powerpoint/2010/main" val="94662750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3" end="3"/>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1"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 calcmode="lin" valueType="num">
                                      <p:cBhvr>
                                        <p:cTn id="47"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4" end="4"/>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31" presetClass="entr" presetSubtype="0" fill="hold" grpId="0"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 calcmode="lin" valueType="num">
                                      <p:cBhvr>
                                        <p:cTn id="55"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6"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7"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8" dur="1000"/>
                                        <p:tgtEl>
                                          <p:spTgt spid="3">
                                            <p:txEl>
                                              <p:pRg st="5" end="5"/>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31" presetClass="entr" presetSubtype="0" fill="hold" grpId="0"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 calcmode="lin" valueType="num">
                                      <p:cBhvr>
                                        <p:cTn id="63"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64"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65"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66" dur="1000"/>
                                        <p:tgtEl>
                                          <p:spTgt spid="3">
                                            <p:txEl>
                                              <p:pRg st="6" end="6"/>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31" presetClass="entr" presetSubtype="0" fill="hold" grpId="0" nodeType="clickEffect">
                                  <p:stCondLst>
                                    <p:cond delay="0"/>
                                  </p:stCondLst>
                                  <p:childTnLst>
                                    <p:set>
                                      <p:cBhvr>
                                        <p:cTn id="70" dur="1" fill="hold">
                                          <p:stCondLst>
                                            <p:cond delay="0"/>
                                          </p:stCondLst>
                                        </p:cTn>
                                        <p:tgtEl>
                                          <p:spTgt spid="3">
                                            <p:txEl>
                                              <p:pRg st="7" end="7"/>
                                            </p:txEl>
                                          </p:spTgt>
                                        </p:tgtEl>
                                        <p:attrNameLst>
                                          <p:attrName>style.visibility</p:attrName>
                                        </p:attrNameLst>
                                      </p:cBhvr>
                                      <p:to>
                                        <p:strVal val="visible"/>
                                      </p:to>
                                    </p:set>
                                    <p:anim calcmode="lin" valueType="num">
                                      <p:cBhvr>
                                        <p:cTn id="71"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72"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73"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74" dur="1000"/>
                                        <p:tgtEl>
                                          <p:spTgt spid="3">
                                            <p:txEl>
                                              <p:pRg st="7" end="7"/>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31" presetClass="entr" presetSubtype="0" fill="hold" grpId="0" nodeType="clickEffect">
                                  <p:stCondLst>
                                    <p:cond delay="0"/>
                                  </p:stCondLst>
                                  <p:childTnLst>
                                    <p:set>
                                      <p:cBhvr>
                                        <p:cTn id="78" dur="1" fill="hold">
                                          <p:stCondLst>
                                            <p:cond delay="0"/>
                                          </p:stCondLst>
                                        </p:cTn>
                                        <p:tgtEl>
                                          <p:spTgt spid="3">
                                            <p:txEl>
                                              <p:pRg st="8" end="8"/>
                                            </p:txEl>
                                          </p:spTgt>
                                        </p:tgtEl>
                                        <p:attrNameLst>
                                          <p:attrName>style.visibility</p:attrName>
                                        </p:attrNameLst>
                                      </p:cBhvr>
                                      <p:to>
                                        <p:strVal val="visible"/>
                                      </p:to>
                                    </p:set>
                                    <p:anim calcmode="lin" valueType="num">
                                      <p:cBhvr>
                                        <p:cTn id="79" dur="1000" fill="hold"/>
                                        <p:tgtEl>
                                          <p:spTgt spid="3">
                                            <p:txEl>
                                              <p:pRg st="8" end="8"/>
                                            </p:txEl>
                                          </p:spTgt>
                                        </p:tgtEl>
                                        <p:attrNameLst>
                                          <p:attrName>ppt_w</p:attrName>
                                        </p:attrNameLst>
                                      </p:cBhvr>
                                      <p:tavLst>
                                        <p:tav tm="0">
                                          <p:val>
                                            <p:fltVal val="0"/>
                                          </p:val>
                                        </p:tav>
                                        <p:tav tm="100000">
                                          <p:val>
                                            <p:strVal val="#ppt_w"/>
                                          </p:val>
                                        </p:tav>
                                      </p:tavLst>
                                    </p:anim>
                                    <p:anim calcmode="lin" valueType="num">
                                      <p:cBhvr>
                                        <p:cTn id="80" dur="1000" fill="hold"/>
                                        <p:tgtEl>
                                          <p:spTgt spid="3">
                                            <p:txEl>
                                              <p:pRg st="8" end="8"/>
                                            </p:txEl>
                                          </p:spTgt>
                                        </p:tgtEl>
                                        <p:attrNameLst>
                                          <p:attrName>ppt_h</p:attrName>
                                        </p:attrNameLst>
                                      </p:cBhvr>
                                      <p:tavLst>
                                        <p:tav tm="0">
                                          <p:val>
                                            <p:fltVal val="0"/>
                                          </p:val>
                                        </p:tav>
                                        <p:tav tm="100000">
                                          <p:val>
                                            <p:strVal val="#ppt_h"/>
                                          </p:val>
                                        </p:tav>
                                      </p:tavLst>
                                    </p:anim>
                                    <p:anim calcmode="lin" valueType="num">
                                      <p:cBhvr>
                                        <p:cTn id="81" dur="1000" fill="hold"/>
                                        <p:tgtEl>
                                          <p:spTgt spid="3">
                                            <p:txEl>
                                              <p:pRg st="8" end="8"/>
                                            </p:txEl>
                                          </p:spTgt>
                                        </p:tgtEl>
                                        <p:attrNameLst>
                                          <p:attrName>style.rotation</p:attrName>
                                        </p:attrNameLst>
                                      </p:cBhvr>
                                      <p:tavLst>
                                        <p:tav tm="0">
                                          <p:val>
                                            <p:fltVal val="90"/>
                                          </p:val>
                                        </p:tav>
                                        <p:tav tm="100000">
                                          <p:val>
                                            <p:fltVal val="0"/>
                                          </p:val>
                                        </p:tav>
                                      </p:tavLst>
                                    </p:anim>
                                    <p:animEffect transition="in" filter="fade">
                                      <p:cBhvr>
                                        <p:cTn id="82"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JO" dirty="0"/>
              <a:t/>
            </a:r>
            <a:br>
              <a:rPr lang="ar-JO" dirty="0"/>
            </a:br>
            <a:r>
              <a:rPr lang="en-US" dirty="0"/>
              <a:t>Living a Just Culture Video </a:t>
            </a:r>
            <a:endParaRPr lang="ar-JO" dirty="0"/>
          </a:p>
        </p:txBody>
      </p:sp>
      <p:sp>
        <p:nvSpPr>
          <p:cNvPr id="3" name="Content Placeholder 2"/>
          <p:cNvSpPr>
            <a:spLocks noGrp="1"/>
          </p:cNvSpPr>
          <p:nvPr>
            <p:ph idx="1"/>
          </p:nvPr>
        </p:nvSpPr>
        <p:spPr>
          <a:xfrm>
            <a:off x="1275728" y="2704058"/>
            <a:ext cx="8946541" cy="3733799"/>
          </a:xfrm>
        </p:spPr>
        <p:txBody>
          <a:bodyPr/>
          <a:lstStyle/>
          <a:p>
            <a:endParaRPr lang="en-US" dirty="0" smtClean="0">
              <a:hlinkClick r:id="rId2"/>
            </a:endParaRPr>
          </a:p>
          <a:p>
            <a:endParaRPr lang="en-US" dirty="0">
              <a:hlinkClick r:id="rId2"/>
            </a:endParaRPr>
          </a:p>
          <a:p>
            <a:endParaRPr lang="en-US" dirty="0" smtClean="0">
              <a:hlinkClick r:id="rId2"/>
            </a:endParaRPr>
          </a:p>
          <a:p>
            <a:endParaRPr lang="en-US" dirty="0">
              <a:hlinkClick r:id="rId2"/>
            </a:endParaRPr>
          </a:p>
          <a:p>
            <a:r>
              <a:rPr lang="en-US" dirty="0" smtClean="0">
                <a:hlinkClick r:id="rId2"/>
              </a:rPr>
              <a:t>https</a:t>
            </a:r>
            <a:r>
              <a:rPr lang="en-US" dirty="0">
                <a:hlinkClick r:id="rId2"/>
              </a:rPr>
              <a:t>://</a:t>
            </a:r>
            <a:r>
              <a:rPr lang="en-US" dirty="0" smtClean="0">
                <a:hlinkClick r:id="rId2"/>
              </a:rPr>
              <a:t>www.youtube.com/watch?v=yWhb4vLIegM</a:t>
            </a:r>
            <a:r>
              <a:rPr lang="en-US" dirty="0" smtClean="0"/>
              <a:t> </a:t>
            </a:r>
            <a:endParaRPr lang="ar-JO" dirty="0"/>
          </a:p>
        </p:txBody>
      </p:sp>
      <p:sp>
        <p:nvSpPr>
          <p:cNvPr id="4" name="Date Placeholder 3"/>
          <p:cNvSpPr>
            <a:spLocks noGrp="1"/>
          </p:cNvSpPr>
          <p:nvPr>
            <p:ph type="dt" sz="half" idx="10"/>
          </p:nvPr>
        </p:nvSpPr>
        <p:spPr/>
        <p:txBody>
          <a:bodyPr/>
          <a:lstStyle/>
          <a:p>
            <a:fld id="{FFBBB15B-B517-4B1C-9819-450AB747E03A}"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20</a:t>
            </a:fld>
            <a:endParaRPr lang="en-US" dirty="0"/>
          </a:p>
        </p:txBody>
      </p:sp>
    </p:spTree>
    <p:extLst>
      <p:ext uri="{BB962C8B-B14F-4D97-AF65-F5344CB8AC3E}">
        <p14:creationId xmlns:p14="http://schemas.microsoft.com/office/powerpoint/2010/main" val="212053585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wipe(down)">
                                      <p:cBhvr>
                                        <p:cTn id="25" dur="580">
                                          <p:stCondLst>
                                            <p:cond delay="0"/>
                                          </p:stCondLst>
                                        </p:cTn>
                                        <p:tgtEl>
                                          <p:spTgt spid="3">
                                            <p:txEl>
                                              <p:pRg st="4" end="4"/>
                                            </p:txEl>
                                          </p:spTgt>
                                        </p:tgtEl>
                                      </p:cBhvr>
                                    </p:animEffect>
                                    <p:anim calcmode="lin" valueType="num">
                                      <p:cBhvr>
                                        <p:cTn id="26" dur="1822"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4" end="4"/>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4" end="4"/>
                                            </p:txEl>
                                          </p:spTgt>
                                        </p:tgtEl>
                                      </p:cBhvr>
                                      <p:to x="100000" y="60000"/>
                                    </p:animScale>
                                    <p:animScale>
                                      <p:cBhvr>
                                        <p:cTn id="32" dur="166" decel="50000">
                                          <p:stCondLst>
                                            <p:cond delay="676"/>
                                          </p:stCondLst>
                                        </p:cTn>
                                        <p:tgtEl>
                                          <p:spTgt spid="3">
                                            <p:txEl>
                                              <p:pRg st="4" end="4"/>
                                            </p:txEl>
                                          </p:spTgt>
                                        </p:tgtEl>
                                      </p:cBhvr>
                                      <p:to x="100000" y="100000"/>
                                    </p:animScale>
                                    <p:animScale>
                                      <p:cBhvr>
                                        <p:cTn id="33" dur="26">
                                          <p:stCondLst>
                                            <p:cond delay="1312"/>
                                          </p:stCondLst>
                                        </p:cTn>
                                        <p:tgtEl>
                                          <p:spTgt spid="3">
                                            <p:txEl>
                                              <p:pRg st="4" end="4"/>
                                            </p:txEl>
                                          </p:spTgt>
                                        </p:tgtEl>
                                      </p:cBhvr>
                                      <p:to x="100000" y="80000"/>
                                    </p:animScale>
                                    <p:animScale>
                                      <p:cBhvr>
                                        <p:cTn id="34" dur="166" decel="50000">
                                          <p:stCondLst>
                                            <p:cond delay="1338"/>
                                          </p:stCondLst>
                                        </p:cTn>
                                        <p:tgtEl>
                                          <p:spTgt spid="3">
                                            <p:txEl>
                                              <p:pRg st="4" end="4"/>
                                            </p:txEl>
                                          </p:spTgt>
                                        </p:tgtEl>
                                      </p:cBhvr>
                                      <p:to x="100000" y="100000"/>
                                    </p:animScale>
                                    <p:animScale>
                                      <p:cBhvr>
                                        <p:cTn id="35" dur="26">
                                          <p:stCondLst>
                                            <p:cond delay="1642"/>
                                          </p:stCondLst>
                                        </p:cTn>
                                        <p:tgtEl>
                                          <p:spTgt spid="3">
                                            <p:txEl>
                                              <p:pRg st="4" end="4"/>
                                            </p:txEl>
                                          </p:spTgt>
                                        </p:tgtEl>
                                      </p:cBhvr>
                                      <p:to x="100000" y="90000"/>
                                    </p:animScale>
                                    <p:animScale>
                                      <p:cBhvr>
                                        <p:cTn id="36" dur="166" decel="50000">
                                          <p:stCondLst>
                                            <p:cond delay="1668"/>
                                          </p:stCondLst>
                                        </p:cTn>
                                        <p:tgtEl>
                                          <p:spTgt spid="3">
                                            <p:txEl>
                                              <p:pRg st="4" end="4"/>
                                            </p:txEl>
                                          </p:spTgt>
                                        </p:tgtEl>
                                      </p:cBhvr>
                                      <p:to x="100000" y="100000"/>
                                    </p:animScale>
                                    <p:animScale>
                                      <p:cBhvr>
                                        <p:cTn id="37" dur="26">
                                          <p:stCondLst>
                                            <p:cond delay="1808"/>
                                          </p:stCondLst>
                                        </p:cTn>
                                        <p:tgtEl>
                                          <p:spTgt spid="3">
                                            <p:txEl>
                                              <p:pRg st="4" end="4"/>
                                            </p:txEl>
                                          </p:spTgt>
                                        </p:tgtEl>
                                      </p:cBhvr>
                                      <p:to x="100000" y="95000"/>
                                    </p:animScale>
                                    <p:animScale>
                                      <p:cBhvr>
                                        <p:cTn id="38" dur="166" decel="50000">
                                          <p:stCondLst>
                                            <p:cond delay="1834"/>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concept of Clinical incident: </a:t>
            </a:r>
          </a:p>
        </p:txBody>
      </p:sp>
      <p:sp>
        <p:nvSpPr>
          <p:cNvPr id="5" name="Text Placeholder 4"/>
          <p:cNvSpPr>
            <a:spLocks noGrp="1"/>
          </p:cNvSpPr>
          <p:nvPr>
            <p:ph type="body" idx="1"/>
          </p:nvPr>
        </p:nvSpPr>
        <p:spPr/>
        <p:txBody>
          <a:bodyPr/>
          <a:lstStyle/>
          <a:p>
            <a:r>
              <a:rPr lang="en-US" b="1" dirty="0" smtClean="0"/>
              <a:t>Definition</a:t>
            </a:r>
            <a:r>
              <a:rPr lang="en-US" dirty="0" smtClean="0"/>
              <a:t>:</a:t>
            </a:r>
            <a:endParaRPr lang="en-US" dirty="0"/>
          </a:p>
        </p:txBody>
      </p:sp>
      <p:sp>
        <p:nvSpPr>
          <p:cNvPr id="6" name="Content Placeholder 5"/>
          <p:cNvSpPr>
            <a:spLocks noGrp="1"/>
          </p:cNvSpPr>
          <p:nvPr>
            <p:ph sz="half" idx="2"/>
          </p:nvPr>
        </p:nvSpPr>
        <p:spPr/>
        <p:txBody>
          <a:bodyPr>
            <a:normAutofit lnSpcReduction="10000"/>
          </a:bodyPr>
          <a:lstStyle/>
          <a:p>
            <a:r>
              <a:rPr lang="en-US" sz="2400" dirty="0"/>
              <a:t>A clinical incident is an event or circumstance resulting from health care which could have, or did lead to unintended harm to a person, loss or damage, and/or a complaint. (deviation  from standard of care and safety )</a:t>
            </a:r>
          </a:p>
          <a:p>
            <a:endParaRPr lang="en-US" dirty="0"/>
          </a:p>
        </p:txBody>
      </p:sp>
      <p:sp>
        <p:nvSpPr>
          <p:cNvPr id="7" name="Text Placeholder 6"/>
          <p:cNvSpPr>
            <a:spLocks noGrp="1"/>
          </p:cNvSpPr>
          <p:nvPr>
            <p:ph type="body" sz="quarter" idx="3"/>
          </p:nvPr>
        </p:nvSpPr>
        <p:spPr/>
        <p:txBody>
          <a:bodyPr/>
          <a:lstStyle/>
          <a:p>
            <a:r>
              <a:rPr lang="en-US" b="1" dirty="0" smtClean="0"/>
              <a:t>Examples</a:t>
            </a:r>
            <a:r>
              <a:rPr lang="en-US" dirty="0" smtClean="0"/>
              <a:t>:</a:t>
            </a:r>
            <a:endParaRPr lang="en-US" dirty="0"/>
          </a:p>
        </p:txBody>
      </p:sp>
      <p:sp>
        <p:nvSpPr>
          <p:cNvPr id="8" name="Content Placeholder 7"/>
          <p:cNvSpPr>
            <a:spLocks noGrp="1"/>
          </p:cNvSpPr>
          <p:nvPr>
            <p:ph sz="quarter" idx="4"/>
          </p:nvPr>
        </p:nvSpPr>
        <p:spPr>
          <a:xfrm>
            <a:off x="5654495" y="2514600"/>
            <a:ext cx="5521505" cy="3741738"/>
          </a:xfrm>
        </p:spPr>
        <p:txBody>
          <a:bodyPr>
            <a:normAutofit fontScale="92500" lnSpcReduction="20000"/>
          </a:bodyPr>
          <a:lstStyle/>
          <a:p>
            <a:r>
              <a:rPr lang="en-US" dirty="0" smtClean="0"/>
              <a:t>Medication errors (</a:t>
            </a:r>
            <a:r>
              <a:rPr lang="en-US" dirty="0" err="1" smtClean="0"/>
              <a:t>e.G.</a:t>
            </a:r>
            <a:r>
              <a:rPr lang="en-US" dirty="0" smtClean="0"/>
              <a:t> Wrong medication, omission, overdose);</a:t>
            </a:r>
          </a:p>
          <a:p>
            <a:r>
              <a:rPr lang="en-US" dirty="0" smtClean="0"/>
              <a:t>Patient falls;</a:t>
            </a:r>
          </a:p>
          <a:p>
            <a:r>
              <a:rPr lang="en-US" dirty="0" smtClean="0"/>
              <a:t>Intended self harm or suicidal </a:t>
            </a:r>
            <a:r>
              <a:rPr lang="en-US" dirty="0" err="1" smtClean="0"/>
              <a:t>behaviour</a:t>
            </a:r>
            <a:r>
              <a:rPr lang="en-US" dirty="0" smtClean="0"/>
              <a:t>;</a:t>
            </a:r>
          </a:p>
          <a:p>
            <a:r>
              <a:rPr lang="en-US" dirty="0" smtClean="0"/>
              <a:t>Therapeutic equipment failure;</a:t>
            </a:r>
          </a:p>
          <a:p>
            <a:r>
              <a:rPr lang="en-US" dirty="0" smtClean="0"/>
              <a:t>Contaminated food;</a:t>
            </a:r>
          </a:p>
          <a:p>
            <a:r>
              <a:rPr lang="en-US" dirty="0" smtClean="0"/>
              <a:t>Problems with blood products;</a:t>
            </a:r>
          </a:p>
          <a:p>
            <a:r>
              <a:rPr lang="en-US" dirty="0" smtClean="0"/>
              <a:t>Documentation errors;</a:t>
            </a:r>
          </a:p>
          <a:p>
            <a:r>
              <a:rPr lang="en-US" dirty="0" smtClean="0"/>
              <a:t>Delayed diagnosis;</a:t>
            </a:r>
          </a:p>
          <a:p>
            <a:r>
              <a:rPr lang="en-US" dirty="0" smtClean="0"/>
              <a:t>Surgical operation complications;</a:t>
            </a:r>
          </a:p>
          <a:p>
            <a:r>
              <a:rPr lang="en-US" dirty="0" smtClean="0"/>
              <a:t>Hospital acquired infection;</a:t>
            </a:r>
          </a:p>
          <a:p>
            <a:pPr marL="0" indent="0">
              <a:buNone/>
            </a:pPr>
            <a:endParaRPr lang="en-US" dirty="0"/>
          </a:p>
        </p:txBody>
      </p:sp>
      <p:sp>
        <p:nvSpPr>
          <p:cNvPr id="2" name="Date Placeholder 1"/>
          <p:cNvSpPr>
            <a:spLocks noGrp="1"/>
          </p:cNvSpPr>
          <p:nvPr>
            <p:ph type="dt" sz="half" idx="10"/>
          </p:nvPr>
        </p:nvSpPr>
        <p:spPr/>
        <p:txBody>
          <a:bodyPr/>
          <a:lstStyle/>
          <a:p>
            <a:fld id="{FAA9B85F-2888-4CF2-8214-10C158CBD288}" type="datetime1">
              <a:rPr lang="en-US" smtClean="0"/>
              <a:t>10/13/2015</a:t>
            </a:fld>
            <a:endParaRPr lang="en-US" dirty="0"/>
          </a:p>
        </p:txBody>
      </p:sp>
      <p:sp>
        <p:nvSpPr>
          <p:cNvPr id="3" name="Footer Placeholder 2"/>
          <p:cNvSpPr>
            <a:spLocks noGrp="1"/>
          </p:cNvSpPr>
          <p:nvPr>
            <p:ph type="ftr" sz="quarter" idx="11"/>
          </p:nvPr>
        </p:nvSpPr>
        <p:spPr/>
        <p:txBody>
          <a:bodyPr/>
          <a:lstStyle/>
          <a:p>
            <a:r>
              <a:rPr lang="en-US" smtClean="0"/>
              <a:t>Patient Safety </a:t>
            </a:r>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smtClean="0"/>
              <a:t>21</a:t>
            </a:fld>
            <a:endParaRPr lang="en-US" dirty="0"/>
          </a:p>
        </p:txBody>
      </p:sp>
    </p:spTree>
    <p:extLst>
      <p:ext uri="{BB962C8B-B14F-4D97-AF65-F5344CB8AC3E}">
        <p14:creationId xmlns:p14="http://schemas.microsoft.com/office/powerpoint/2010/main" val="280010347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additive="base">
                                        <p:cTn id="15"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 calcmode="lin" valueType="num">
                                      <p:cBhvr>
                                        <p:cTn id="21"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2"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23"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24" dur="1000"/>
                                        <p:tgtEl>
                                          <p:spTgt spid="6">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 calcmode="lin" valueType="num">
                                      <p:cBhvr additive="base">
                                        <p:cTn id="29"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grpId="0" nodeType="clickEffect">
                                  <p:stCondLst>
                                    <p:cond delay="0"/>
                                  </p:stCondLst>
                                  <p:childTnLst>
                                    <p:set>
                                      <p:cBhvr>
                                        <p:cTn id="34" dur="1" fill="hold">
                                          <p:stCondLst>
                                            <p:cond delay="0"/>
                                          </p:stCondLst>
                                        </p:cTn>
                                        <p:tgtEl>
                                          <p:spTgt spid="8">
                                            <p:txEl>
                                              <p:pRg st="0" end="0"/>
                                            </p:txEl>
                                          </p:spTgt>
                                        </p:tgtEl>
                                        <p:attrNameLst>
                                          <p:attrName>style.visibility</p:attrName>
                                        </p:attrNameLst>
                                      </p:cBhvr>
                                      <p:to>
                                        <p:strVal val="visible"/>
                                      </p:to>
                                    </p:set>
                                    <p:anim calcmode="lin" valueType="num">
                                      <p:cBhvr>
                                        <p:cTn id="35" dur="1000" fill="hold"/>
                                        <p:tgtEl>
                                          <p:spTgt spid="8">
                                            <p:txEl>
                                              <p:pRg st="0" end="0"/>
                                            </p:txEl>
                                          </p:spTgt>
                                        </p:tgtEl>
                                        <p:attrNameLst>
                                          <p:attrName>ppt_w</p:attrName>
                                        </p:attrNameLst>
                                      </p:cBhvr>
                                      <p:tavLst>
                                        <p:tav tm="0">
                                          <p:val>
                                            <p:fltVal val="0"/>
                                          </p:val>
                                        </p:tav>
                                        <p:tav tm="100000">
                                          <p:val>
                                            <p:strVal val="#ppt_w"/>
                                          </p:val>
                                        </p:tav>
                                      </p:tavLst>
                                    </p:anim>
                                    <p:anim calcmode="lin" valueType="num">
                                      <p:cBhvr>
                                        <p:cTn id="36" dur="1000" fill="hold"/>
                                        <p:tgtEl>
                                          <p:spTgt spid="8">
                                            <p:txEl>
                                              <p:pRg st="0" end="0"/>
                                            </p:txEl>
                                          </p:spTgt>
                                        </p:tgtEl>
                                        <p:attrNameLst>
                                          <p:attrName>ppt_h</p:attrName>
                                        </p:attrNameLst>
                                      </p:cBhvr>
                                      <p:tavLst>
                                        <p:tav tm="0">
                                          <p:val>
                                            <p:fltVal val="0"/>
                                          </p:val>
                                        </p:tav>
                                        <p:tav tm="100000">
                                          <p:val>
                                            <p:strVal val="#ppt_h"/>
                                          </p:val>
                                        </p:tav>
                                      </p:tavLst>
                                    </p:anim>
                                    <p:anim calcmode="lin" valueType="num">
                                      <p:cBhvr>
                                        <p:cTn id="37" dur="1000" fill="hold"/>
                                        <p:tgtEl>
                                          <p:spTgt spid="8">
                                            <p:txEl>
                                              <p:pRg st="0" end="0"/>
                                            </p:txEl>
                                          </p:spTgt>
                                        </p:tgtEl>
                                        <p:attrNameLst>
                                          <p:attrName>style.rotation</p:attrName>
                                        </p:attrNameLst>
                                      </p:cBhvr>
                                      <p:tavLst>
                                        <p:tav tm="0">
                                          <p:val>
                                            <p:fltVal val="90"/>
                                          </p:val>
                                        </p:tav>
                                        <p:tav tm="100000">
                                          <p:val>
                                            <p:fltVal val="0"/>
                                          </p:val>
                                        </p:tav>
                                      </p:tavLst>
                                    </p:anim>
                                    <p:animEffect transition="in" filter="fade">
                                      <p:cBhvr>
                                        <p:cTn id="38" dur="1000"/>
                                        <p:tgtEl>
                                          <p:spTgt spid="8">
                                            <p:txEl>
                                              <p:pRg st="0" end="0"/>
                                            </p:txEl>
                                          </p:spTgt>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8">
                                            <p:txEl>
                                              <p:pRg st="1" end="1"/>
                                            </p:txEl>
                                          </p:spTgt>
                                        </p:tgtEl>
                                        <p:attrNameLst>
                                          <p:attrName>style.visibility</p:attrName>
                                        </p:attrNameLst>
                                      </p:cBhvr>
                                      <p:to>
                                        <p:strVal val="visible"/>
                                      </p:to>
                                    </p:set>
                                    <p:anim calcmode="lin" valueType="num">
                                      <p:cBhvr>
                                        <p:cTn id="41" dur="1000" fill="hold"/>
                                        <p:tgtEl>
                                          <p:spTgt spid="8">
                                            <p:txEl>
                                              <p:pRg st="1" end="1"/>
                                            </p:txEl>
                                          </p:spTgt>
                                        </p:tgtEl>
                                        <p:attrNameLst>
                                          <p:attrName>ppt_w</p:attrName>
                                        </p:attrNameLst>
                                      </p:cBhvr>
                                      <p:tavLst>
                                        <p:tav tm="0">
                                          <p:val>
                                            <p:fltVal val="0"/>
                                          </p:val>
                                        </p:tav>
                                        <p:tav tm="100000">
                                          <p:val>
                                            <p:strVal val="#ppt_w"/>
                                          </p:val>
                                        </p:tav>
                                      </p:tavLst>
                                    </p:anim>
                                    <p:anim calcmode="lin" valueType="num">
                                      <p:cBhvr>
                                        <p:cTn id="42" dur="1000" fill="hold"/>
                                        <p:tgtEl>
                                          <p:spTgt spid="8">
                                            <p:txEl>
                                              <p:pRg st="1" end="1"/>
                                            </p:txEl>
                                          </p:spTgt>
                                        </p:tgtEl>
                                        <p:attrNameLst>
                                          <p:attrName>ppt_h</p:attrName>
                                        </p:attrNameLst>
                                      </p:cBhvr>
                                      <p:tavLst>
                                        <p:tav tm="0">
                                          <p:val>
                                            <p:fltVal val="0"/>
                                          </p:val>
                                        </p:tav>
                                        <p:tav tm="100000">
                                          <p:val>
                                            <p:strVal val="#ppt_h"/>
                                          </p:val>
                                        </p:tav>
                                      </p:tavLst>
                                    </p:anim>
                                    <p:anim calcmode="lin" valueType="num">
                                      <p:cBhvr>
                                        <p:cTn id="43" dur="1000" fill="hold"/>
                                        <p:tgtEl>
                                          <p:spTgt spid="8">
                                            <p:txEl>
                                              <p:pRg st="1" end="1"/>
                                            </p:txEl>
                                          </p:spTgt>
                                        </p:tgtEl>
                                        <p:attrNameLst>
                                          <p:attrName>style.rotation</p:attrName>
                                        </p:attrNameLst>
                                      </p:cBhvr>
                                      <p:tavLst>
                                        <p:tav tm="0">
                                          <p:val>
                                            <p:fltVal val="90"/>
                                          </p:val>
                                        </p:tav>
                                        <p:tav tm="100000">
                                          <p:val>
                                            <p:fltVal val="0"/>
                                          </p:val>
                                        </p:tav>
                                      </p:tavLst>
                                    </p:anim>
                                    <p:animEffect transition="in" filter="fade">
                                      <p:cBhvr>
                                        <p:cTn id="44" dur="1000"/>
                                        <p:tgtEl>
                                          <p:spTgt spid="8">
                                            <p:txEl>
                                              <p:pRg st="1" end="1"/>
                                            </p:txEl>
                                          </p:spTgt>
                                        </p:tgtEl>
                                      </p:cBhvr>
                                    </p:animEffect>
                                  </p:childTnLst>
                                </p:cTn>
                              </p:par>
                              <p:par>
                                <p:cTn id="45" presetID="31" presetClass="entr" presetSubtype="0" fill="hold" grpId="0" nodeType="withEffect">
                                  <p:stCondLst>
                                    <p:cond delay="0"/>
                                  </p:stCondLst>
                                  <p:childTnLst>
                                    <p:set>
                                      <p:cBhvr>
                                        <p:cTn id="46" dur="1" fill="hold">
                                          <p:stCondLst>
                                            <p:cond delay="0"/>
                                          </p:stCondLst>
                                        </p:cTn>
                                        <p:tgtEl>
                                          <p:spTgt spid="8">
                                            <p:txEl>
                                              <p:pRg st="2" end="2"/>
                                            </p:txEl>
                                          </p:spTgt>
                                        </p:tgtEl>
                                        <p:attrNameLst>
                                          <p:attrName>style.visibility</p:attrName>
                                        </p:attrNameLst>
                                      </p:cBhvr>
                                      <p:to>
                                        <p:strVal val="visible"/>
                                      </p:to>
                                    </p:set>
                                    <p:anim calcmode="lin" valueType="num">
                                      <p:cBhvr>
                                        <p:cTn id="47" dur="1000" fill="hold"/>
                                        <p:tgtEl>
                                          <p:spTgt spid="8">
                                            <p:txEl>
                                              <p:pRg st="2" end="2"/>
                                            </p:txEl>
                                          </p:spTgt>
                                        </p:tgtEl>
                                        <p:attrNameLst>
                                          <p:attrName>ppt_w</p:attrName>
                                        </p:attrNameLst>
                                      </p:cBhvr>
                                      <p:tavLst>
                                        <p:tav tm="0">
                                          <p:val>
                                            <p:fltVal val="0"/>
                                          </p:val>
                                        </p:tav>
                                        <p:tav tm="100000">
                                          <p:val>
                                            <p:strVal val="#ppt_w"/>
                                          </p:val>
                                        </p:tav>
                                      </p:tavLst>
                                    </p:anim>
                                    <p:anim calcmode="lin" valueType="num">
                                      <p:cBhvr>
                                        <p:cTn id="48" dur="1000" fill="hold"/>
                                        <p:tgtEl>
                                          <p:spTgt spid="8">
                                            <p:txEl>
                                              <p:pRg st="2" end="2"/>
                                            </p:txEl>
                                          </p:spTgt>
                                        </p:tgtEl>
                                        <p:attrNameLst>
                                          <p:attrName>ppt_h</p:attrName>
                                        </p:attrNameLst>
                                      </p:cBhvr>
                                      <p:tavLst>
                                        <p:tav tm="0">
                                          <p:val>
                                            <p:fltVal val="0"/>
                                          </p:val>
                                        </p:tav>
                                        <p:tav tm="100000">
                                          <p:val>
                                            <p:strVal val="#ppt_h"/>
                                          </p:val>
                                        </p:tav>
                                      </p:tavLst>
                                    </p:anim>
                                    <p:anim calcmode="lin" valueType="num">
                                      <p:cBhvr>
                                        <p:cTn id="49" dur="1000" fill="hold"/>
                                        <p:tgtEl>
                                          <p:spTgt spid="8">
                                            <p:txEl>
                                              <p:pRg st="2" end="2"/>
                                            </p:txEl>
                                          </p:spTgt>
                                        </p:tgtEl>
                                        <p:attrNameLst>
                                          <p:attrName>style.rotation</p:attrName>
                                        </p:attrNameLst>
                                      </p:cBhvr>
                                      <p:tavLst>
                                        <p:tav tm="0">
                                          <p:val>
                                            <p:fltVal val="90"/>
                                          </p:val>
                                        </p:tav>
                                        <p:tav tm="100000">
                                          <p:val>
                                            <p:fltVal val="0"/>
                                          </p:val>
                                        </p:tav>
                                      </p:tavLst>
                                    </p:anim>
                                    <p:animEffect transition="in" filter="fade">
                                      <p:cBhvr>
                                        <p:cTn id="50" dur="1000"/>
                                        <p:tgtEl>
                                          <p:spTgt spid="8">
                                            <p:txEl>
                                              <p:pRg st="2" end="2"/>
                                            </p:txEl>
                                          </p:spTgt>
                                        </p:tgtEl>
                                      </p:cBhvr>
                                    </p:animEffect>
                                  </p:childTnLst>
                                </p:cTn>
                              </p:par>
                              <p:par>
                                <p:cTn id="51" presetID="31" presetClass="entr" presetSubtype="0" fill="hold" grpId="0" nodeType="withEffect">
                                  <p:stCondLst>
                                    <p:cond delay="0"/>
                                  </p:stCondLst>
                                  <p:childTnLst>
                                    <p:set>
                                      <p:cBhvr>
                                        <p:cTn id="52" dur="1" fill="hold">
                                          <p:stCondLst>
                                            <p:cond delay="0"/>
                                          </p:stCondLst>
                                        </p:cTn>
                                        <p:tgtEl>
                                          <p:spTgt spid="8">
                                            <p:txEl>
                                              <p:pRg st="3" end="3"/>
                                            </p:txEl>
                                          </p:spTgt>
                                        </p:tgtEl>
                                        <p:attrNameLst>
                                          <p:attrName>style.visibility</p:attrName>
                                        </p:attrNameLst>
                                      </p:cBhvr>
                                      <p:to>
                                        <p:strVal val="visible"/>
                                      </p:to>
                                    </p:set>
                                    <p:anim calcmode="lin" valueType="num">
                                      <p:cBhvr>
                                        <p:cTn id="53" dur="1000" fill="hold"/>
                                        <p:tgtEl>
                                          <p:spTgt spid="8">
                                            <p:txEl>
                                              <p:pRg st="3" end="3"/>
                                            </p:txEl>
                                          </p:spTgt>
                                        </p:tgtEl>
                                        <p:attrNameLst>
                                          <p:attrName>ppt_w</p:attrName>
                                        </p:attrNameLst>
                                      </p:cBhvr>
                                      <p:tavLst>
                                        <p:tav tm="0">
                                          <p:val>
                                            <p:fltVal val="0"/>
                                          </p:val>
                                        </p:tav>
                                        <p:tav tm="100000">
                                          <p:val>
                                            <p:strVal val="#ppt_w"/>
                                          </p:val>
                                        </p:tav>
                                      </p:tavLst>
                                    </p:anim>
                                    <p:anim calcmode="lin" valueType="num">
                                      <p:cBhvr>
                                        <p:cTn id="54" dur="1000" fill="hold"/>
                                        <p:tgtEl>
                                          <p:spTgt spid="8">
                                            <p:txEl>
                                              <p:pRg st="3" end="3"/>
                                            </p:txEl>
                                          </p:spTgt>
                                        </p:tgtEl>
                                        <p:attrNameLst>
                                          <p:attrName>ppt_h</p:attrName>
                                        </p:attrNameLst>
                                      </p:cBhvr>
                                      <p:tavLst>
                                        <p:tav tm="0">
                                          <p:val>
                                            <p:fltVal val="0"/>
                                          </p:val>
                                        </p:tav>
                                        <p:tav tm="100000">
                                          <p:val>
                                            <p:strVal val="#ppt_h"/>
                                          </p:val>
                                        </p:tav>
                                      </p:tavLst>
                                    </p:anim>
                                    <p:anim calcmode="lin" valueType="num">
                                      <p:cBhvr>
                                        <p:cTn id="55" dur="1000" fill="hold"/>
                                        <p:tgtEl>
                                          <p:spTgt spid="8">
                                            <p:txEl>
                                              <p:pRg st="3" end="3"/>
                                            </p:txEl>
                                          </p:spTgt>
                                        </p:tgtEl>
                                        <p:attrNameLst>
                                          <p:attrName>style.rotation</p:attrName>
                                        </p:attrNameLst>
                                      </p:cBhvr>
                                      <p:tavLst>
                                        <p:tav tm="0">
                                          <p:val>
                                            <p:fltVal val="90"/>
                                          </p:val>
                                        </p:tav>
                                        <p:tav tm="100000">
                                          <p:val>
                                            <p:fltVal val="0"/>
                                          </p:val>
                                        </p:tav>
                                      </p:tavLst>
                                    </p:anim>
                                    <p:animEffect transition="in" filter="fade">
                                      <p:cBhvr>
                                        <p:cTn id="56" dur="1000"/>
                                        <p:tgtEl>
                                          <p:spTgt spid="8">
                                            <p:txEl>
                                              <p:pRg st="3" end="3"/>
                                            </p:txEl>
                                          </p:spTgt>
                                        </p:tgtEl>
                                      </p:cBhvr>
                                    </p:animEffect>
                                  </p:childTnLst>
                                </p:cTn>
                              </p:par>
                              <p:par>
                                <p:cTn id="57" presetID="31" presetClass="entr" presetSubtype="0" fill="hold" grpId="0" nodeType="withEffect">
                                  <p:stCondLst>
                                    <p:cond delay="0"/>
                                  </p:stCondLst>
                                  <p:childTnLst>
                                    <p:set>
                                      <p:cBhvr>
                                        <p:cTn id="58" dur="1" fill="hold">
                                          <p:stCondLst>
                                            <p:cond delay="0"/>
                                          </p:stCondLst>
                                        </p:cTn>
                                        <p:tgtEl>
                                          <p:spTgt spid="8">
                                            <p:txEl>
                                              <p:pRg st="4" end="4"/>
                                            </p:txEl>
                                          </p:spTgt>
                                        </p:tgtEl>
                                        <p:attrNameLst>
                                          <p:attrName>style.visibility</p:attrName>
                                        </p:attrNameLst>
                                      </p:cBhvr>
                                      <p:to>
                                        <p:strVal val="visible"/>
                                      </p:to>
                                    </p:set>
                                    <p:anim calcmode="lin" valueType="num">
                                      <p:cBhvr>
                                        <p:cTn id="59" dur="1000" fill="hold"/>
                                        <p:tgtEl>
                                          <p:spTgt spid="8">
                                            <p:txEl>
                                              <p:pRg st="4" end="4"/>
                                            </p:txEl>
                                          </p:spTgt>
                                        </p:tgtEl>
                                        <p:attrNameLst>
                                          <p:attrName>ppt_w</p:attrName>
                                        </p:attrNameLst>
                                      </p:cBhvr>
                                      <p:tavLst>
                                        <p:tav tm="0">
                                          <p:val>
                                            <p:fltVal val="0"/>
                                          </p:val>
                                        </p:tav>
                                        <p:tav tm="100000">
                                          <p:val>
                                            <p:strVal val="#ppt_w"/>
                                          </p:val>
                                        </p:tav>
                                      </p:tavLst>
                                    </p:anim>
                                    <p:anim calcmode="lin" valueType="num">
                                      <p:cBhvr>
                                        <p:cTn id="60" dur="1000" fill="hold"/>
                                        <p:tgtEl>
                                          <p:spTgt spid="8">
                                            <p:txEl>
                                              <p:pRg st="4" end="4"/>
                                            </p:txEl>
                                          </p:spTgt>
                                        </p:tgtEl>
                                        <p:attrNameLst>
                                          <p:attrName>ppt_h</p:attrName>
                                        </p:attrNameLst>
                                      </p:cBhvr>
                                      <p:tavLst>
                                        <p:tav tm="0">
                                          <p:val>
                                            <p:fltVal val="0"/>
                                          </p:val>
                                        </p:tav>
                                        <p:tav tm="100000">
                                          <p:val>
                                            <p:strVal val="#ppt_h"/>
                                          </p:val>
                                        </p:tav>
                                      </p:tavLst>
                                    </p:anim>
                                    <p:anim calcmode="lin" valueType="num">
                                      <p:cBhvr>
                                        <p:cTn id="61" dur="1000" fill="hold"/>
                                        <p:tgtEl>
                                          <p:spTgt spid="8">
                                            <p:txEl>
                                              <p:pRg st="4" end="4"/>
                                            </p:txEl>
                                          </p:spTgt>
                                        </p:tgtEl>
                                        <p:attrNameLst>
                                          <p:attrName>style.rotation</p:attrName>
                                        </p:attrNameLst>
                                      </p:cBhvr>
                                      <p:tavLst>
                                        <p:tav tm="0">
                                          <p:val>
                                            <p:fltVal val="90"/>
                                          </p:val>
                                        </p:tav>
                                        <p:tav tm="100000">
                                          <p:val>
                                            <p:fltVal val="0"/>
                                          </p:val>
                                        </p:tav>
                                      </p:tavLst>
                                    </p:anim>
                                    <p:animEffect transition="in" filter="fade">
                                      <p:cBhvr>
                                        <p:cTn id="62" dur="1000"/>
                                        <p:tgtEl>
                                          <p:spTgt spid="8">
                                            <p:txEl>
                                              <p:pRg st="4" end="4"/>
                                            </p:txEl>
                                          </p:spTgt>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8">
                                            <p:txEl>
                                              <p:pRg st="5" end="5"/>
                                            </p:txEl>
                                          </p:spTgt>
                                        </p:tgtEl>
                                        <p:attrNameLst>
                                          <p:attrName>style.visibility</p:attrName>
                                        </p:attrNameLst>
                                      </p:cBhvr>
                                      <p:to>
                                        <p:strVal val="visible"/>
                                      </p:to>
                                    </p:set>
                                    <p:anim calcmode="lin" valueType="num">
                                      <p:cBhvr>
                                        <p:cTn id="65" dur="1000" fill="hold"/>
                                        <p:tgtEl>
                                          <p:spTgt spid="8">
                                            <p:txEl>
                                              <p:pRg st="5" end="5"/>
                                            </p:txEl>
                                          </p:spTgt>
                                        </p:tgtEl>
                                        <p:attrNameLst>
                                          <p:attrName>ppt_w</p:attrName>
                                        </p:attrNameLst>
                                      </p:cBhvr>
                                      <p:tavLst>
                                        <p:tav tm="0">
                                          <p:val>
                                            <p:fltVal val="0"/>
                                          </p:val>
                                        </p:tav>
                                        <p:tav tm="100000">
                                          <p:val>
                                            <p:strVal val="#ppt_w"/>
                                          </p:val>
                                        </p:tav>
                                      </p:tavLst>
                                    </p:anim>
                                    <p:anim calcmode="lin" valueType="num">
                                      <p:cBhvr>
                                        <p:cTn id="66" dur="1000" fill="hold"/>
                                        <p:tgtEl>
                                          <p:spTgt spid="8">
                                            <p:txEl>
                                              <p:pRg st="5" end="5"/>
                                            </p:txEl>
                                          </p:spTgt>
                                        </p:tgtEl>
                                        <p:attrNameLst>
                                          <p:attrName>ppt_h</p:attrName>
                                        </p:attrNameLst>
                                      </p:cBhvr>
                                      <p:tavLst>
                                        <p:tav tm="0">
                                          <p:val>
                                            <p:fltVal val="0"/>
                                          </p:val>
                                        </p:tav>
                                        <p:tav tm="100000">
                                          <p:val>
                                            <p:strVal val="#ppt_h"/>
                                          </p:val>
                                        </p:tav>
                                      </p:tavLst>
                                    </p:anim>
                                    <p:anim calcmode="lin" valueType="num">
                                      <p:cBhvr>
                                        <p:cTn id="67" dur="1000" fill="hold"/>
                                        <p:tgtEl>
                                          <p:spTgt spid="8">
                                            <p:txEl>
                                              <p:pRg st="5" end="5"/>
                                            </p:txEl>
                                          </p:spTgt>
                                        </p:tgtEl>
                                        <p:attrNameLst>
                                          <p:attrName>style.rotation</p:attrName>
                                        </p:attrNameLst>
                                      </p:cBhvr>
                                      <p:tavLst>
                                        <p:tav tm="0">
                                          <p:val>
                                            <p:fltVal val="90"/>
                                          </p:val>
                                        </p:tav>
                                        <p:tav tm="100000">
                                          <p:val>
                                            <p:fltVal val="0"/>
                                          </p:val>
                                        </p:tav>
                                      </p:tavLst>
                                    </p:anim>
                                    <p:animEffect transition="in" filter="fade">
                                      <p:cBhvr>
                                        <p:cTn id="68" dur="1000"/>
                                        <p:tgtEl>
                                          <p:spTgt spid="8">
                                            <p:txEl>
                                              <p:pRg st="5" end="5"/>
                                            </p:txEl>
                                          </p:spTgt>
                                        </p:tgtEl>
                                      </p:cBhvr>
                                    </p:animEffect>
                                  </p:childTnLst>
                                </p:cTn>
                              </p:par>
                              <p:par>
                                <p:cTn id="69" presetID="31" presetClass="entr" presetSubtype="0" fill="hold" grpId="0" nodeType="withEffect">
                                  <p:stCondLst>
                                    <p:cond delay="0"/>
                                  </p:stCondLst>
                                  <p:childTnLst>
                                    <p:set>
                                      <p:cBhvr>
                                        <p:cTn id="70" dur="1" fill="hold">
                                          <p:stCondLst>
                                            <p:cond delay="0"/>
                                          </p:stCondLst>
                                        </p:cTn>
                                        <p:tgtEl>
                                          <p:spTgt spid="8">
                                            <p:txEl>
                                              <p:pRg st="6" end="6"/>
                                            </p:txEl>
                                          </p:spTgt>
                                        </p:tgtEl>
                                        <p:attrNameLst>
                                          <p:attrName>style.visibility</p:attrName>
                                        </p:attrNameLst>
                                      </p:cBhvr>
                                      <p:to>
                                        <p:strVal val="visible"/>
                                      </p:to>
                                    </p:set>
                                    <p:anim calcmode="lin" valueType="num">
                                      <p:cBhvr>
                                        <p:cTn id="71" dur="1000" fill="hold"/>
                                        <p:tgtEl>
                                          <p:spTgt spid="8">
                                            <p:txEl>
                                              <p:pRg st="6" end="6"/>
                                            </p:txEl>
                                          </p:spTgt>
                                        </p:tgtEl>
                                        <p:attrNameLst>
                                          <p:attrName>ppt_w</p:attrName>
                                        </p:attrNameLst>
                                      </p:cBhvr>
                                      <p:tavLst>
                                        <p:tav tm="0">
                                          <p:val>
                                            <p:fltVal val="0"/>
                                          </p:val>
                                        </p:tav>
                                        <p:tav tm="100000">
                                          <p:val>
                                            <p:strVal val="#ppt_w"/>
                                          </p:val>
                                        </p:tav>
                                      </p:tavLst>
                                    </p:anim>
                                    <p:anim calcmode="lin" valueType="num">
                                      <p:cBhvr>
                                        <p:cTn id="72" dur="1000" fill="hold"/>
                                        <p:tgtEl>
                                          <p:spTgt spid="8">
                                            <p:txEl>
                                              <p:pRg st="6" end="6"/>
                                            </p:txEl>
                                          </p:spTgt>
                                        </p:tgtEl>
                                        <p:attrNameLst>
                                          <p:attrName>ppt_h</p:attrName>
                                        </p:attrNameLst>
                                      </p:cBhvr>
                                      <p:tavLst>
                                        <p:tav tm="0">
                                          <p:val>
                                            <p:fltVal val="0"/>
                                          </p:val>
                                        </p:tav>
                                        <p:tav tm="100000">
                                          <p:val>
                                            <p:strVal val="#ppt_h"/>
                                          </p:val>
                                        </p:tav>
                                      </p:tavLst>
                                    </p:anim>
                                    <p:anim calcmode="lin" valueType="num">
                                      <p:cBhvr>
                                        <p:cTn id="73" dur="1000" fill="hold"/>
                                        <p:tgtEl>
                                          <p:spTgt spid="8">
                                            <p:txEl>
                                              <p:pRg st="6" end="6"/>
                                            </p:txEl>
                                          </p:spTgt>
                                        </p:tgtEl>
                                        <p:attrNameLst>
                                          <p:attrName>style.rotation</p:attrName>
                                        </p:attrNameLst>
                                      </p:cBhvr>
                                      <p:tavLst>
                                        <p:tav tm="0">
                                          <p:val>
                                            <p:fltVal val="90"/>
                                          </p:val>
                                        </p:tav>
                                        <p:tav tm="100000">
                                          <p:val>
                                            <p:fltVal val="0"/>
                                          </p:val>
                                        </p:tav>
                                      </p:tavLst>
                                    </p:anim>
                                    <p:animEffect transition="in" filter="fade">
                                      <p:cBhvr>
                                        <p:cTn id="74" dur="1000"/>
                                        <p:tgtEl>
                                          <p:spTgt spid="8">
                                            <p:txEl>
                                              <p:pRg st="6" end="6"/>
                                            </p:txEl>
                                          </p:spTgt>
                                        </p:tgtEl>
                                      </p:cBhvr>
                                    </p:animEffect>
                                  </p:childTnLst>
                                </p:cTn>
                              </p:par>
                              <p:par>
                                <p:cTn id="75" presetID="31" presetClass="entr" presetSubtype="0" fill="hold" grpId="0" nodeType="withEffect">
                                  <p:stCondLst>
                                    <p:cond delay="0"/>
                                  </p:stCondLst>
                                  <p:childTnLst>
                                    <p:set>
                                      <p:cBhvr>
                                        <p:cTn id="76" dur="1" fill="hold">
                                          <p:stCondLst>
                                            <p:cond delay="0"/>
                                          </p:stCondLst>
                                        </p:cTn>
                                        <p:tgtEl>
                                          <p:spTgt spid="8">
                                            <p:txEl>
                                              <p:pRg st="7" end="7"/>
                                            </p:txEl>
                                          </p:spTgt>
                                        </p:tgtEl>
                                        <p:attrNameLst>
                                          <p:attrName>style.visibility</p:attrName>
                                        </p:attrNameLst>
                                      </p:cBhvr>
                                      <p:to>
                                        <p:strVal val="visible"/>
                                      </p:to>
                                    </p:set>
                                    <p:anim calcmode="lin" valueType="num">
                                      <p:cBhvr>
                                        <p:cTn id="77" dur="1000" fill="hold"/>
                                        <p:tgtEl>
                                          <p:spTgt spid="8">
                                            <p:txEl>
                                              <p:pRg st="7" end="7"/>
                                            </p:txEl>
                                          </p:spTgt>
                                        </p:tgtEl>
                                        <p:attrNameLst>
                                          <p:attrName>ppt_w</p:attrName>
                                        </p:attrNameLst>
                                      </p:cBhvr>
                                      <p:tavLst>
                                        <p:tav tm="0">
                                          <p:val>
                                            <p:fltVal val="0"/>
                                          </p:val>
                                        </p:tav>
                                        <p:tav tm="100000">
                                          <p:val>
                                            <p:strVal val="#ppt_w"/>
                                          </p:val>
                                        </p:tav>
                                      </p:tavLst>
                                    </p:anim>
                                    <p:anim calcmode="lin" valueType="num">
                                      <p:cBhvr>
                                        <p:cTn id="78" dur="1000" fill="hold"/>
                                        <p:tgtEl>
                                          <p:spTgt spid="8">
                                            <p:txEl>
                                              <p:pRg st="7" end="7"/>
                                            </p:txEl>
                                          </p:spTgt>
                                        </p:tgtEl>
                                        <p:attrNameLst>
                                          <p:attrName>ppt_h</p:attrName>
                                        </p:attrNameLst>
                                      </p:cBhvr>
                                      <p:tavLst>
                                        <p:tav tm="0">
                                          <p:val>
                                            <p:fltVal val="0"/>
                                          </p:val>
                                        </p:tav>
                                        <p:tav tm="100000">
                                          <p:val>
                                            <p:strVal val="#ppt_h"/>
                                          </p:val>
                                        </p:tav>
                                      </p:tavLst>
                                    </p:anim>
                                    <p:anim calcmode="lin" valueType="num">
                                      <p:cBhvr>
                                        <p:cTn id="79" dur="1000" fill="hold"/>
                                        <p:tgtEl>
                                          <p:spTgt spid="8">
                                            <p:txEl>
                                              <p:pRg st="7" end="7"/>
                                            </p:txEl>
                                          </p:spTgt>
                                        </p:tgtEl>
                                        <p:attrNameLst>
                                          <p:attrName>style.rotation</p:attrName>
                                        </p:attrNameLst>
                                      </p:cBhvr>
                                      <p:tavLst>
                                        <p:tav tm="0">
                                          <p:val>
                                            <p:fltVal val="90"/>
                                          </p:val>
                                        </p:tav>
                                        <p:tav tm="100000">
                                          <p:val>
                                            <p:fltVal val="0"/>
                                          </p:val>
                                        </p:tav>
                                      </p:tavLst>
                                    </p:anim>
                                    <p:animEffect transition="in" filter="fade">
                                      <p:cBhvr>
                                        <p:cTn id="80" dur="1000"/>
                                        <p:tgtEl>
                                          <p:spTgt spid="8">
                                            <p:txEl>
                                              <p:pRg st="7" end="7"/>
                                            </p:txEl>
                                          </p:spTgt>
                                        </p:tgtEl>
                                      </p:cBhvr>
                                    </p:animEffect>
                                  </p:childTnLst>
                                </p:cTn>
                              </p:par>
                              <p:par>
                                <p:cTn id="81" presetID="31" presetClass="entr" presetSubtype="0" fill="hold" grpId="0" nodeType="withEffect">
                                  <p:stCondLst>
                                    <p:cond delay="0"/>
                                  </p:stCondLst>
                                  <p:childTnLst>
                                    <p:set>
                                      <p:cBhvr>
                                        <p:cTn id="82" dur="1" fill="hold">
                                          <p:stCondLst>
                                            <p:cond delay="0"/>
                                          </p:stCondLst>
                                        </p:cTn>
                                        <p:tgtEl>
                                          <p:spTgt spid="8">
                                            <p:txEl>
                                              <p:pRg st="8" end="8"/>
                                            </p:txEl>
                                          </p:spTgt>
                                        </p:tgtEl>
                                        <p:attrNameLst>
                                          <p:attrName>style.visibility</p:attrName>
                                        </p:attrNameLst>
                                      </p:cBhvr>
                                      <p:to>
                                        <p:strVal val="visible"/>
                                      </p:to>
                                    </p:set>
                                    <p:anim calcmode="lin" valueType="num">
                                      <p:cBhvr>
                                        <p:cTn id="83" dur="1000" fill="hold"/>
                                        <p:tgtEl>
                                          <p:spTgt spid="8">
                                            <p:txEl>
                                              <p:pRg st="8" end="8"/>
                                            </p:txEl>
                                          </p:spTgt>
                                        </p:tgtEl>
                                        <p:attrNameLst>
                                          <p:attrName>ppt_w</p:attrName>
                                        </p:attrNameLst>
                                      </p:cBhvr>
                                      <p:tavLst>
                                        <p:tav tm="0">
                                          <p:val>
                                            <p:fltVal val="0"/>
                                          </p:val>
                                        </p:tav>
                                        <p:tav tm="100000">
                                          <p:val>
                                            <p:strVal val="#ppt_w"/>
                                          </p:val>
                                        </p:tav>
                                      </p:tavLst>
                                    </p:anim>
                                    <p:anim calcmode="lin" valueType="num">
                                      <p:cBhvr>
                                        <p:cTn id="84" dur="1000" fill="hold"/>
                                        <p:tgtEl>
                                          <p:spTgt spid="8">
                                            <p:txEl>
                                              <p:pRg st="8" end="8"/>
                                            </p:txEl>
                                          </p:spTgt>
                                        </p:tgtEl>
                                        <p:attrNameLst>
                                          <p:attrName>ppt_h</p:attrName>
                                        </p:attrNameLst>
                                      </p:cBhvr>
                                      <p:tavLst>
                                        <p:tav tm="0">
                                          <p:val>
                                            <p:fltVal val="0"/>
                                          </p:val>
                                        </p:tav>
                                        <p:tav tm="100000">
                                          <p:val>
                                            <p:strVal val="#ppt_h"/>
                                          </p:val>
                                        </p:tav>
                                      </p:tavLst>
                                    </p:anim>
                                    <p:anim calcmode="lin" valueType="num">
                                      <p:cBhvr>
                                        <p:cTn id="85" dur="1000" fill="hold"/>
                                        <p:tgtEl>
                                          <p:spTgt spid="8">
                                            <p:txEl>
                                              <p:pRg st="8" end="8"/>
                                            </p:txEl>
                                          </p:spTgt>
                                        </p:tgtEl>
                                        <p:attrNameLst>
                                          <p:attrName>style.rotation</p:attrName>
                                        </p:attrNameLst>
                                      </p:cBhvr>
                                      <p:tavLst>
                                        <p:tav tm="0">
                                          <p:val>
                                            <p:fltVal val="90"/>
                                          </p:val>
                                        </p:tav>
                                        <p:tav tm="100000">
                                          <p:val>
                                            <p:fltVal val="0"/>
                                          </p:val>
                                        </p:tav>
                                      </p:tavLst>
                                    </p:anim>
                                    <p:animEffect transition="in" filter="fade">
                                      <p:cBhvr>
                                        <p:cTn id="86" dur="1000"/>
                                        <p:tgtEl>
                                          <p:spTgt spid="8">
                                            <p:txEl>
                                              <p:pRg st="8" end="8"/>
                                            </p:txEl>
                                          </p:spTgt>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8">
                                            <p:txEl>
                                              <p:pRg st="9" end="9"/>
                                            </p:txEl>
                                          </p:spTgt>
                                        </p:tgtEl>
                                        <p:attrNameLst>
                                          <p:attrName>style.visibility</p:attrName>
                                        </p:attrNameLst>
                                      </p:cBhvr>
                                      <p:to>
                                        <p:strVal val="visible"/>
                                      </p:to>
                                    </p:set>
                                    <p:anim calcmode="lin" valueType="num">
                                      <p:cBhvr>
                                        <p:cTn id="89" dur="1000" fill="hold"/>
                                        <p:tgtEl>
                                          <p:spTgt spid="8">
                                            <p:txEl>
                                              <p:pRg st="9" end="9"/>
                                            </p:txEl>
                                          </p:spTgt>
                                        </p:tgtEl>
                                        <p:attrNameLst>
                                          <p:attrName>ppt_w</p:attrName>
                                        </p:attrNameLst>
                                      </p:cBhvr>
                                      <p:tavLst>
                                        <p:tav tm="0">
                                          <p:val>
                                            <p:fltVal val="0"/>
                                          </p:val>
                                        </p:tav>
                                        <p:tav tm="100000">
                                          <p:val>
                                            <p:strVal val="#ppt_w"/>
                                          </p:val>
                                        </p:tav>
                                      </p:tavLst>
                                    </p:anim>
                                    <p:anim calcmode="lin" valueType="num">
                                      <p:cBhvr>
                                        <p:cTn id="90" dur="1000" fill="hold"/>
                                        <p:tgtEl>
                                          <p:spTgt spid="8">
                                            <p:txEl>
                                              <p:pRg st="9" end="9"/>
                                            </p:txEl>
                                          </p:spTgt>
                                        </p:tgtEl>
                                        <p:attrNameLst>
                                          <p:attrName>ppt_h</p:attrName>
                                        </p:attrNameLst>
                                      </p:cBhvr>
                                      <p:tavLst>
                                        <p:tav tm="0">
                                          <p:val>
                                            <p:fltVal val="0"/>
                                          </p:val>
                                        </p:tav>
                                        <p:tav tm="100000">
                                          <p:val>
                                            <p:strVal val="#ppt_h"/>
                                          </p:val>
                                        </p:tav>
                                      </p:tavLst>
                                    </p:anim>
                                    <p:anim calcmode="lin" valueType="num">
                                      <p:cBhvr>
                                        <p:cTn id="91" dur="1000" fill="hold"/>
                                        <p:tgtEl>
                                          <p:spTgt spid="8">
                                            <p:txEl>
                                              <p:pRg st="9" end="9"/>
                                            </p:txEl>
                                          </p:spTgt>
                                        </p:tgtEl>
                                        <p:attrNameLst>
                                          <p:attrName>style.rotation</p:attrName>
                                        </p:attrNameLst>
                                      </p:cBhvr>
                                      <p:tavLst>
                                        <p:tav tm="0">
                                          <p:val>
                                            <p:fltVal val="90"/>
                                          </p:val>
                                        </p:tav>
                                        <p:tav tm="100000">
                                          <p:val>
                                            <p:fltVal val="0"/>
                                          </p:val>
                                        </p:tav>
                                      </p:tavLst>
                                    </p:anim>
                                    <p:animEffect transition="in" filter="fade">
                                      <p:cBhvr>
                                        <p:cTn id="92" dur="1000"/>
                                        <p:tgtEl>
                                          <p:spTgt spid="8">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build="p"/>
      <p:bldP spid="8"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452718"/>
            <a:ext cx="9250734" cy="855382"/>
          </a:xfrm>
        </p:spPr>
        <p:txBody>
          <a:bodyPr/>
          <a:lstStyle/>
          <a:p>
            <a:r>
              <a:rPr lang="en-US" dirty="0"/>
              <a:t>Types of Clinical incident</a:t>
            </a:r>
          </a:p>
        </p:txBody>
      </p:sp>
      <p:sp>
        <p:nvSpPr>
          <p:cNvPr id="13" name="Rounded Rectangle 12"/>
          <p:cNvSpPr/>
          <p:nvPr/>
        </p:nvSpPr>
        <p:spPr>
          <a:xfrm>
            <a:off x="3835400" y="1399222"/>
            <a:ext cx="3175000" cy="1320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t>Clinical Incidence </a:t>
            </a:r>
            <a:endParaRPr lang="en-US" sz="2400" b="1" dirty="0"/>
          </a:p>
        </p:txBody>
      </p:sp>
      <p:sp>
        <p:nvSpPr>
          <p:cNvPr id="14" name="Down Arrow 13"/>
          <p:cNvSpPr/>
          <p:nvPr/>
        </p:nvSpPr>
        <p:spPr>
          <a:xfrm>
            <a:off x="5410199" y="2720022"/>
            <a:ext cx="45719" cy="774700"/>
          </a:xfrm>
          <a:prstGeom prst="down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Oval 14"/>
          <p:cNvSpPr/>
          <p:nvPr/>
        </p:nvSpPr>
        <p:spPr>
          <a:xfrm>
            <a:off x="2921000" y="3190855"/>
            <a:ext cx="2133600" cy="927100"/>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Adverse Event</a:t>
            </a:r>
            <a:endParaRPr lang="en-US" sz="2400" dirty="0"/>
          </a:p>
        </p:txBody>
      </p:sp>
      <p:sp>
        <p:nvSpPr>
          <p:cNvPr id="16" name="Oval 15"/>
          <p:cNvSpPr/>
          <p:nvPr/>
        </p:nvSpPr>
        <p:spPr>
          <a:xfrm>
            <a:off x="5903700" y="3107372"/>
            <a:ext cx="2530891" cy="895349"/>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Near Miss </a:t>
            </a:r>
            <a:endParaRPr lang="en-US" sz="2400" dirty="0"/>
          </a:p>
        </p:txBody>
      </p:sp>
      <p:sp>
        <p:nvSpPr>
          <p:cNvPr id="17" name="Down Arrow 16"/>
          <p:cNvSpPr/>
          <p:nvPr/>
        </p:nvSpPr>
        <p:spPr>
          <a:xfrm>
            <a:off x="4154166" y="4165412"/>
            <a:ext cx="45719" cy="543858"/>
          </a:xfrm>
          <a:prstGeom prst="downArrow">
            <a:avLst/>
          </a:prstGeom>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3086099" y="4762480"/>
            <a:ext cx="3302001" cy="647700"/>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smtClean="0"/>
              <a:t>Sentinel Event/Never Event  </a:t>
            </a:r>
            <a:endParaRPr lang="en-US" sz="2400" dirty="0"/>
          </a:p>
        </p:txBody>
      </p:sp>
      <p:sp>
        <p:nvSpPr>
          <p:cNvPr id="19" name="Right Arrow 18"/>
          <p:cNvSpPr/>
          <p:nvPr/>
        </p:nvSpPr>
        <p:spPr>
          <a:xfrm>
            <a:off x="5433058" y="3467081"/>
            <a:ext cx="485142" cy="45719"/>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ight Arrow 19"/>
          <p:cNvSpPr/>
          <p:nvPr/>
        </p:nvSpPr>
        <p:spPr>
          <a:xfrm rot="10800000">
            <a:off x="5035546" y="3467081"/>
            <a:ext cx="363221" cy="55282"/>
          </a:xfrm>
          <a:prstGeom prst="rightArrow">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ounded Rectangle 20"/>
          <p:cNvSpPr/>
          <p:nvPr/>
        </p:nvSpPr>
        <p:spPr>
          <a:xfrm>
            <a:off x="3086099" y="5704522"/>
            <a:ext cx="3302001" cy="543877"/>
          </a:xfrm>
          <a:prstGeom prst="round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dirty="0" smtClean="0"/>
              <a:t>Adverse Drug reaction </a:t>
            </a:r>
            <a:endParaRPr lang="en-US" sz="2200" dirty="0"/>
          </a:p>
        </p:txBody>
      </p:sp>
      <p:sp>
        <p:nvSpPr>
          <p:cNvPr id="3" name="Date Placeholder 2"/>
          <p:cNvSpPr>
            <a:spLocks noGrp="1"/>
          </p:cNvSpPr>
          <p:nvPr>
            <p:ph type="dt" sz="half" idx="10"/>
          </p:nvPr>
        </p:nvSpPr>
        <p:spPr/>
        <p:txBody>
          <a:bodyPr/>
          <a:lstStyle/>
          <a:p>
            <a:fld id="{28CB8B64-8E70-420A-8194-A42537BD9CC3}" type="datetime1">
              <a:rPr lang="en-US" smtClean="0"/>
              <a:t>10/13/2015</a:t>
            </a:fld>
            <a:endParaRPr lang="en-US" dirty="0"/>
          </a:p>
        </p:txBody>
      </p:sp>
      <p:sp>
        <p:nvSpPr>
          <p:cNvPr id="4" name="Footer Placeholder 3"/>
          <p:cNvSpPr>
            <a:spLocks noGrp="1"/>
          </p:cNvSpPr>
          <p:nvPr>
            <p:ph type="ftr" sz="quarter" idx="11"/>
          </p:nvPr>
        </p:nvSpPr>
        <p:spPr/>
        <p:txBody>
          <a:bodyPr/>
          <a:lstStyle/>
          <a:p>
            <a:r>
              <a:rPr lang="en-US" smtClean="0"/>
              <a:t>Patient Safety </a:t>
            </a:r>
            <a:endParaRPr lang="en-US" dirty="0"/>
          </a:p>
        </p:txBody>
      </p:sp>
      <p:sp>
        <p:nvSpPr>
          <p:cNvPr id="5" name="Slide Number Placeholder 4"/>
          <p:cNvSpPr>
            <a:spLocks noGrp="1"/>
          </p:cNvSpPr>
          <p:nvPr>
            <p:ph type="sldNum" sz="quarter" idx="12"/>
          </p:nvPr>
        </p:nvSpPr>
        <p:spPr/>
        <p:txBody>
          <a:bodyPr/>
          <a:lstStyle/>
          <a:p>
            <a:fld id="{D57F1E4F-1CFF-5643-939E-02111984F565}" type="slidenum">
              <a:rPr lang="en-US" smtClean="0"/>
              <a:t>22</a:t>
            </a:fld>
            <a:endParaRPr lang="en-US" dirty="0"/>
          </a:p>
        </p:txBody>
      </p:sp>
    </p:spTree>
    <p:extLst>
      <p:ext uri="{BB962C8B-B14F-4D97-AF65-F5344CB8AC3E}">
        <p14:creationId xmlns:p14="http://schemas.microsoft.com/office/powerpoint/2010/main" val="2606111349"/>
      </p:ext>
    </p:extLst>
  </p:cSld>
  <p:clrMapOvr>
    <a:masterClrMapping/>
  </p:clrMapOvr>
  <p:transition spd="slow">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Clinical incident</a:t>
            </a:r>
          </a:p>
        </p:txBody>
      </p:sp>
      <p:sp>
        <p:nvSpPr>
          <p:cNvPr id="3" name="Content Placeholder 2"/>
          <p:cNvSpPr>
            <a:spLocks noGrp="1"/>
          </p:cNvSpPr>
          <p:nvPr>
            <p:ph idx="1"/>
          </p:nvPr>
        </p:nvSpPr>
        <p:spPr/>
        <p:txBody>
          <a:bodyPr>
            <a:normAutofit fontScale="92500" lnSpcReduction="10000"/>
          </a:bodyPr>
          <a:lstStyle/>
          <a:p>
            <a:r>
              <a:rPr lang="en-CA" sz="3200" b="1" dirty="0">
                <a:solidFill>
                  <a:srgbClr val="FF0000"/>
                </a:solidFill>
              </a:rPr>
              <a:t>Adverse Event: </a:t>
            </a:r>
            <a:endParaRPr lang="en-CA" sz="3200" b="1" dirty="0" smtClean="0">
              <a:solidFill>
                <a:srgbClr val="FF0000"/>
              </a:solidFill>
            </a:endParaRPr>
          </a:p>
          <a:p>
            <a:pPr marL="0" indent="0">
              <a:buNone/>
            </a:pPr>
            <a:r>
              <a:rPr lang="en-US" sz="3200" dirty="0" smtClean="0"/>
              <a:t>	An </a:t>
            </a:r>
            <a:r>
              <a:rPr lang="en-US" sz="3200" dirty="0"/>
              <a:t>adverse event is an unintended injury or complication which results </a:t>
            </a:r>
            <a:r>
              <a:rPr lang="en-US" sz="3200" dirty="0" smtClean="0"/>
              <a:t>	in </a:t>
            </a:r>
            <a:r>
              <a:rPr lang="en-US" sz="3200" dirty="0"/>
              <a:t>disability, death or prolonged hospital stay, and is caused by </a:t>
            </a:r>
            <a:r>
              <a:rPr lang="en-US" sz="3200" dirty="0" smtClean="0"/>
              <a:t>health-	care management </a:t>
            </a:r>
          </a:p>
          <a:p>
            <a:pPr marL="0" indent="0">
              <a:buNone/>
            </a:pPr>
            <a:r>
              <a:rPr lang="en-US" sz="3200" dirty="0" smtClean="0"/>
              <a:t>	</a:t>
            </a:r>
          </a:p>
          <a:p>
            <a:pPr marL="0" indent="0">
              <a:buNone/>
            </a:pPr>
            <a:r>
              <a:rPr lang="en-CA" sz="3200" dirty="0" smtClean="0"/>
              <a:t>Example : </a:t>
            </a:r>
            <a:r>
              <a:rPr lang="en-CA" sz="3200" i="1" dirty="0"/>
              <a:t>Medication </a:t>
            </a:r>
            <a:r>
              <a:rPr lang="en-CA" sz="3200" i="1" dirty="0" smtClean="0"/>
              <a:t>errors </a:t>
            </a:r>
          </a:p>
          <a:p>
            <a:pPr marL="0" indent="0">
              <a:buNone/>
            </a:pPr>
            <a:endParaRPr lang="en-CA" i="1" dirty="0" smtClean="0"/>
          </a:p>
          <a:p>
            <a:r>
              <a:rPr lang="en-US" b="1" dirty="0"/>
              <a:t> </a:t>
            </a:r>
            <a:endParaRPr lang="en-CA" i="1" dirty="0" smtClean="0">
              <a:latin typeface="Georgia" pitchFamily="18" charset="0"/>
            </a:endParaRPr>
          </a:p>
          <a:p>
            <a:endParaRPr lang="en-CA" i="1" dirty="0">
              <a:latin typeface="Georgia" pitchFamily="18" charset="0"/>
            </a:endParaRPr>
          </a:p>
          <a:p>
            <a:endParaRPr lang="en-CA" dirty="0">
              <a:latin typeface="Georgia" pitchFamily="18" charset="0"/>
            </a:endParaRPr>
          </a:p>
          <a:p>
            <a:endParaRPr lang="en-US" dirty="0"/>
          </a:p>
        </p:txBody>
      </p:sp>
      <p:sp>
        <p:nvSpPr>
          <p:cNvPr id="4" name="Date Placeholder 3"/>
          <p:cNvSpPr>
            <a:spLocks noGrp="1"/>
          </p:cNvSpPr>
          <p:nvPr>
            <p:ph type="dt" sz="half" idx="10"/>
          </p:nvPr>
        </p:nvSpPr>
        <p:spPr/>
        <p:txBody>
          <a:bodyPr/>
          <a:lstStyle/>
          <a:p>
            <a:fld id="{B2E42125-57EB-482C-B7DA-88B1A06BB4C3}"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23</a:t>
            </a:fld>
            <a:endParaRPr lang="en-US" dirty="0"/>
          </a:p>
        </p:txBody>
      </p:sp>
    </p:spTree>
    <p:extLst>
      <p:ext uri="{BB962C8B-B14F-4D97-AF65-F5344CB8AC3E}">
        <p14:creationId xmlns:p14="http://schemas.microsoft.com/office/powerpoint/2010/main" val="335417809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3" end="3"/>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 calcmode="lin" valueType="num">
                                      <p:cBhvr>
                                        <p:cTn id="45"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6"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7"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8"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Clinical incident</a:t>
            </a:r>
          </a:p>
        </p:txBody>
      </p:sp>
      <p:sp>
        <p:nvSpPr>
          <p:cNvPr id="3" name="Content Placeholder 2"/>
          <p:cNvSpPr>
            <a:spLocks noGrp="1"/>
          </p:cNvSpPr>
          <p:nvPr>
            <p:ph idx="1"/>
          </p:nvPr>
        </p:nvSpPr>
        <p:spPr/>
        <p:txBody>
          <a:bodyPr>
            <a:normAutofit fontScale="92500"/>
          </a:bodyPr>
          <a:lstStyle/>
          <a:p>
            <a:r>
              <a:rPr lang="en-US" b="1" dirty="0" smtClean="0"/>
              <a:t> </a:t>
            </a:r>
            <a:r>
              <a:rPr lang="en-US" sz="2800" b="1" dirty="0">
                <a:solidFill>
                  <a:srgbClr val="FF0000"/>
                </a:solidFill>
              </a:rPr>
              <a:t>Sentinel events:</a:t>
            </a:r>
          </a:p>
          <a:p>
            <a:pPr marL="0" indent="0">
              <a:buNone/>
            </a:pPr>
            <a:r>
              <a:rPr lang="en-US" sz="2800" dirty="0"/>
              <a:t>	A sentinel event is an unexpected occurrence involving death or 	serious physical or psychological injury, or the risk thereof. Serious 	injury specifically includes loss of limb or function. </a:t>
            </a:r>
          </a:p>
          <a:p>
            <a:pPr marL="0" indent="0">
              <a:buNone/>
            </a:pPr>
            <a:r>
              <a:rPr lang="en-US" sz="2800" dirty="0"/>
              <a:t>	</a:t>
            </a:r>
            <a:r>
              <a:rPr lang="en-US" sz="2800" dirty="0" smtClean="0"/>
              <a:t>Example: </a:t>
            </a:r>
          </a:p>
          <a:p>
            <a:pPr marL="457200" lvl="1" indent="0">
              <a:buNone/>
            </a:pPr>
            <a:r>
              <a:rPr lang="en-US" sz="2800" dirty="0" smtClean="0"/>
              <a:t>Hemolytic transfusion reaction involving administration of blood or blood products having major blood group incompatibilities</a:t>
            </a:r>
          </a:p>
          <a:p>
            <a:endParaRPr lang="en-CA" i="1" dirty="0" smtClean="0">
              <a:latin typeface="Georgia" pitchFamily="18" charset="0"/>
            </a:endParaRPr>
          </a:p>
          <a:p>
            <a:endParaRPr lang="en-CA" i="1" dirty="0">
              <a:latin typeface="Georgia" pitchFamily="18" charset="0"/>
            </a:endParaRPr>
          </a:p>
          <a:p>
            <a:endParaRPr lang="en-CA" dirty="0">
              <a:latin typeface="Georgia" pitchFamily="18" charset="0"/>
            </a:endParaRPr>
          </a:p>
          <a:p>
            <a:endParaRPr lang="en-US" dirty="0"/>
          </a:p>
        </p:txBody>
      </p:sp>
      <p:sp>
        <p:nvSpPr>
          <p:cNvPr id="4" name="Date Placeholder 3"/>
          <p:cNvSpPr>
            <a:spLocks noGrp="1"/>
          </p:cNvSpPr>
          <p:nvPr>
            <p:ph type="dt" sz="half" idx="10"/>
          </p:nvPr>
        </p:nvSpPr>
        <p:spPr/>
        <p:txBody>
          <a:bodyPr/>
          <a:lstStyle/>
          <a:p>
            <a:fld id="{B2E42125-57EB-482C-B7DA-88B1A06BB4C3}"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24</a:t>
            </a:fld>
            <a:endParaRPr lang="en-US" dirty="0"/>
          </a:p>
        </p:txBody>
      </p:sp>
    </p:spTree>
    <p:extLst>
      <p:ext uri="{BB962C8B-B14F-4D97-AF65-F5344CB8AC3E}">
        <p14:creationId xmlns:p14="http://schemas.microsoft.com/office/powerpoint/2010/main" val="122925470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2" end="2"/>
                                            </p:txEl>
                                          </p:spTgt>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p:cTn id="3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8"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Clinical incident</a:t>
            </a:r>
          </a:p>
        </p:txBody>
      </p:sp>
      <p:sp>
        <p:nvSpPr>
          <p:cNvPr id="3" name="Content Placeholder 2"/>
          <p:cNvSpPr>
            <a:spLocks noGrp="1"/>
          </p:cNvSpPr>
          <p:nvPr>
            <p:ph idx="1"/>
          </p:nvPr>
        </p:nvSpPr>
        <p:spPr/>
        <p:txBody>
          <a:bodyPr>
            <a:normAutofit fontScale="92500" lnSpcReduction="20000"/>
          </a:bodyPr>
          <a:lstStyle/>
          <a:p>
            <a:r>
              <a:rPr lang="en-US" sz="2800" b="1" dirty="0" smtClean="0">
                <a:solidFill>
                  <a:srgbClr val="FF0000"/>
                </a:solidFill>
              </a:rPr>
              <a:t>Never Events:</a:t>
            </a:r>
          </a:p>
          <a:p>
            <a:pPr marL="0" indent="0">
              <a:buNone/>
            </a:pPr>
            <a:r>
              <a:rPr lang="en-US" sz="2800" dirty="0" smtClean="0"/>
              <a:t>	Events should never happen while in a hospital, and can be 	prevented in most cases.  </a:t>
            </a:r>
          </a:p>
          <a:p>
            <a:pPr marL="0" indent="0">
              <a:buNone/>
            </a:pPr>
            <a:endParaRPr lang="en-US" sz="2800" dirty="0" smtClean="0"/>
          </a:p>
          <a:p>
            <a:pPr marL="0" indent="0">
              <a:buNone/>
            </a:pPr>
            <a:r>
              <a:rPr lang="en-US" sz="2800" dirty="0" smtClean="0"/>
              <a:t>Example:</a:t>
            </a:r>
          </a:p>
          <a:p>
            <a:pPr lvl="2"/>
            <a:r>
              <a:rPr lang="en-US" sz="2800" dirty="0" smtClean="0"/>
              <a:t>Infant discharged to the wrong person</a:t>
            </a:r>
          </a:p>
          <a:p>
            <a:pPr lvl="2"/>
            <a:r>
              <a:rPr lang="en-US" sz="2800" dirty="0" smtClean="0"/>
              <a:t>Wrong surgical procedure performed on a Patient</a:t>
            </a:r>
          </a:p>
          <a:p>
            <a:pPr lvl="2"/>
            <a:r>
              <a:rPr lang="en-US" sz="2800" dirty="0" smtClean="0"/>
              <a:t>Patient death or serious disability associated with a medication error</a:t>
            </a:r>
          </a:p>
          <a:p>
            <a:endParaRPr lang="en-US" dirty="0"/>
          </a:p>
        </p:txBody>
      </p:sp>
      <p:sp>
        <p:nvSpPr>
          <p:cNvPr id="4" name="Date Placeholder 3"/>
          <p:cNvSpPr>
            <a:spLocks noGrp="1"/>
          </p:cNvSpPr>
          <p:nvPr>
            <p:ph type="dt" sz="half" idx="10"/>
          </p:nvPr>
        </p:nvSpPr>
        <p:spPr/>
        <p:txBody>
          <a:bodyPr/>
          <a:lstStyle/>
          <a:p>
            <a:fld id="{9C91335B-725A-409E-8EA2-1646F87675E9}"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25</a:t>
            </a:fld>
            <a:endParaRPr lang="en-US" dirty="0"/>
          </a:p>
        </p:txBody>
      </p:sp>
    </p:spTree>
    <p:extLst>
      <p:ext uri="{BB962C8B-B14F-4D97-AF65-F5344CB8AC3E}">
        <p14:creationId xmlns:p14="http://schemas.microsoft.com/office/powerpoint/2010/main" val="468325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p:cTn id="29"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3" end="3"/>
                                            </p:txEl>
                                          </p:spTgt>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6"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7"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8" dur="1000"/>
                                        <p:tgtEl>
                                          <p:spTgt spid="3">
                                            <p:txEl>
                                              <p:pRg st="4" end="4"/>
                                            </p:txEl>
                                          </p:spTgt>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 calcmode="lin" valueType="num">
                                      <p:cBhvr>
                                        <p:cTn id="41"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2"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3"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4" dur="1000"/>
                                        <p:tgtEl>
                                          <p:spTgt spid="3">
                                            <p:txEl>
                                              <p:pRg st="5" end="5"/>
                                            </p:txEl>
                                          </p:spTgt>
                                        </p:tgtEl>
                                      </p:cBhvr>
                                    </p:animEffect>
                                  </p:childTnLst>
                                </p:cTn>
                              </p:par>
                              <p:par>
                                <p:cTn id="45" presetID="31" presetClass="entr" presetSubtype="0" fill="hold" grpId="0" nodeType="with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 calcmode="lin" valueType="num">
                                      <p:cBhvr>
                                        <p:cTn id="47"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8"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9"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50"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Clinical incident</a:t>
            </a:r>
          </a:p>
        </p:txBody>
      </p:sp>
      <p:sp>
        <p:nvSpPr>
          <p:cNvPr id="3" name="Content Placeholder 2"/>
          <p:cNvSpPr>
            <a:spLocks noGrp="1"/>
          </p:cNvSpPr>
          <p:nvPr>
            <p:ph idx="1"/>
          </p:nvPr>
        </p:nvSpPr>
        <p:spPr/>
        <p:txBody>
          <a:bodyPr>
            <a:normAutofit/>
          </a:bodyPr>
          <a:lstStyle/>
          <a:p>
            <a:pPr marL="914400" lvl="2" indent="0">
              <a:buNone/>
            </a:pPr>
            <a:endParaRPr lang="ar-JO" dirty="0"/>
          </a:p>
          <a:p>
            <a:r>
              <a:rPr lang="en-US" sz="3600" b="1" dirty="0">
                <a:solidFill>
                  <a:srgbClr val="FF0000"/>
                </a:solidFill>
              </a:rPr>
              <a:t>Near miss: </a:t>
            </a:r>
          </a:p>
          <a:p>
            <a:pPr marL="0" indent="0">
              <a:buNone/>
            </a:pPr>
            <a:r>
              <a:rPr lang="en-US" sz="3600" dirty="0"/>
              <a:t>	Is any situations that did not cause harm to patients (that did not 	reach the patient) , but could have done</a:t>
            </a:r>
            <a:r>
              <a:rPr lang="en-US" sz="3600" dirty="0" smtClean="0"/>
              <a:t>.</a:t>
            </a:r>
            <a:endParaRPr lang="en-US" sz="3600" dirty="0"/>
          </a:p>
          <a:p>
            <a:endParaRPr lang="en-US" dirty="0" smtClean="0"/>
          </a:p>
          <a:p>
            <a:endParaRPr lang="en-US" dirty="0"/>
          </a:p>
        </p:txBody>
      </p:sp>
      <p:sp>
        <p:nvSpPr>
          <p:cNvPr id="4" name="Date Placeholder 3"/>
          <p:cNvSpPr>
            <a:spLocks noGrp="1"/>
          </p:cNvSpPr>
          <p:nvPr>
            <p:ph type="dt" sz="half" idx="10"/>
          </p:nvPr>
        </p:nvSpPr>
        <p:spPr/>
        <p:txBody>
          <a:bodyPr/>
          <a:lstStyle/>
          <a:p>
            <a:fld id="{9C91335B-725A-409E-8EA2-1646F87675E9}"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26</a:t>
            </a:fld>
            <a:endParaRPr lang="en-US" dirty="0"/>
          </a:p>
        </p:txBody>
      </p:sp>
    </p:spTree>
    <p:extLst>
      <p:ext uri="{BB962C8B-B14F-4D97-AF65-F5344CB8AC3E}">
        <p14:creationId xmlns:p14="http://schemas.microsoft.com/office/powerpoint/2010/main" val="209643777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Clinical incident</a:t>
            </a:r>
          </a:p>
        </p:txBody>
      </p:sp>
      <p:sp>
        <p:nvSpPr>
          <p:cNvPr id="3" name="Content Placeholder 2"/>
          <p:cNvSpPr>
            <a:spLocks noGrp="1"/>
          </p:cNvSpPr>
          <p:nvPr>
            <p:ph idx="1"/>
          </p:nvPr>
        </p:nvSpPr>
        <p:spPr/>
        <p:txBody>
          <a:bodyPr/>
          <a:lstStyle/>
          <a:p>
            <a:r>
              <a:rPr lang="en-US" sz="2800" b="1" dirty="0" smtClean="0">
                <a:solidFill>
                  <a:srgbClr val="FF0000"/>
                </a:solidFill>
              </a:rPr>
              <a:t>Adverse drug reaction:</a:t>
            </a:r>
          </a:p>
          <a:p>
            <a:pPr marL="0" indent="0">
              <a:buNone/>
            </a:pPr>
            <a:r>
              <a:rPr lang="en-US" sz="2800" dirty="0"/>
              <a:t>	</a:t>
            </a:r>
            <a:r>
              <a:rPr lang="en-US" sz="2800" dirty="0" smtClean="0"/>
              <a:t>A </a:t>
            </a:r>
            <a:r>
              <a:rPr lang="en-US" sz="2800" dirty="0"/>
              <a:t>response to a drug which is noxious and unintended, and which </a:t>
            </a:r>
            <a:r>
              <a:rPr lang="en-US" sz="2800" dirty="0" smtClean="0"/>
              <a:t>	occurs </a:t>
            </a:r>
            <a:r>
              <a:rPr lang="en-US" sz="2800" dirty="0"/>
              <a:t>at doses normally used in man for the prophylaxis, diagnosis, </a:t>
            </a:r>
            <a:r>
              <a:rPr lang="en-US" sz="2800" dirty="0" smtClean="0"/>
              <a:t>	or </a:t>
            </a:r>
            <a:r>
              <a:rPr lang="en-US" sz="2800" dirty="0"/>
              <a:t>therapy of disease, or for the modifications of physiological </a:t>
            </a:r>
            <a:r>
              <a:rPr lang="en-US" sz="2800" dirty="0" smtClean="0"/>
              <a:t>	function'.(</a:t>
            </a:r>
            <a:r>
              <a:rPr lang="en-US" sz="2800" dirty="0"/>
              <a:t> </a:t>
            </a:r>
            <a:r>
              <a:rPr lang="en-US" sz="2800" dirty="0" smtClean="0"/>
              <a:t>WHO,1972)</a:t>
            </a:r>
          </a:p>
          <a:p>
            <a:pPr marL="0" indent="0">
              <a:buNone/>
            </a:pPr>
            <a:endParaRPr lang="en-US" dirty="0"/>
          </a:p>
        </p:txBody>
      </p:sp>
      <p:sp>
        <p:nvSpPr>
          <p:cNvPr id="4" name="Date Placeholder 3"/>
          <p:cNvSpPr>
            <a:spLocks noGrp="1"/>
          </p:cNvSpPr>
          <p:nvPr>
            <p:ph type="dt" sz="half" idx="10"/>
          </p:nvPr>
        </p:nvSpPr>
        <p:spPr/>
        <p:txBody>
          <a:bodyPr/>
          <a:lstStyle/>
          <a:p>
            <a:fld id="{DD0934B2-E9EA-46D6-9998-204D7CA47169}"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27</a:t>
            </a:fld>
            <a:endParaRPr lang="en-US" dirty="0"/>
          </a:p>
        </p:txBody>
      </p:sp>
    </p:spTree>
    <p:extLst>
      <p:ext uri="{BB962C8B-B14F-4D97-AF65-F5344CB8AC3E}">
        <p14:creationId xmlns:p14="http://schemas.microsoft.com/office/powerpoint/2010/main" val="49780842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Seven levels of </a:t>
            </a:r>
            <a:r>
              <a:rPr lang="en-US" dirty="0" smtClean="0"/>
              <a:t>safety </a:t>
            </a:r>
            <a:endParaRPr lang="ar-JO" dirty="0"/>
          </a:p>
        </p:txBody>
      </p:sp>
      <p:sp>
        <p:nvSpPr>
          <p:cNvPr id="3" name="Content Placeholder 2"/>
          <p:cNvSpPr>
            <a:spLocks noGrp="1"/>
          </p:cNvSpPr>
          <p:nvPr>
            <p:ph idx="1"/>
          </p:nvPr>
        </p:nvSpPr>
        <p:spPr>
          <a:xfrm>
            <a:off x="1103312" y="1739900"/>
            <a:ext cx="8946541" cy="4508499"/>
          </a:xfrm>
        </p:spPr>
        <p:txBody>
          <a:bodyPr>
            <a:normAutofit lnSpcReduction="10000"/>
          </a:bodyPr>
          <a:lstStyle/>
          <a:p>
            <a:endParaRPr lang="en-US" sz="2400" b="1" dirty="0" smtClean="0">
              <a:solidFill>
                <a:srgbClr val="FF0000"/>
              </a:solidFill>
            </a:endParaRPr>
          </a:p>
          <a:p>
            <a:r>
              <a:rPr lang="en-US" sz="2600" b="1" dirty="0" smtClean="0">
                <a:solidFill>
                  <a:srgbClr val="FF0000"/>
                </a:solidFill>
              </a:rPr>
              <a:t>Patient factors: </a:t>
            </a:r>
            <a:r>
              <a:rPr lang="en-US" sz="2600" dirty="0" smtClean="0"/>
              <a:t>such </a:t>
            </a:r>
            <a:r>
              <a:rPr lang="en-US" sz="2600" dirty="0"/>
              <a:t>as personality, language </a:t>
            </a:r>
            <a:r>
              <a:rPr lang="en-US" sz="2600" dirty="0" smtClean="0"/>
              <a:t>and psychological </a:t>
            </a:r>
            <a:r>
              <a:rPr lang="en-US" sz="2600" dirty="0"/>
              <a:t>problems may also be important as they can </a:t>
            </a:r>
            <a:r>
              <a:rPr lang="en-US" sz="2600" dirty="0" smtClean="0"/>
              <a:t>influence communication </a:t>
            </a:r>
            <a:r>
              <a:rPr lang="en-US" sz="2600" dirty="0"/>
              <a:t>with staff</a:t>
            </a:r>
            <a:r>
              <a:rPr lang="en-US" sz="2600" dirty="0" smtClean="0"/>
              <a:t>.</a:t>
            </a:r>
          </a:p>
          <a:p>
            <a:pPr marL="0" indent="0">
              <a:buNone/>
            </a:pPr>
            <a:r>
              <a:rPr lang="en-US" sz="2600" dirty="0" smtClean="0"/>
              <a:t> </a:t>
            </a:r>
          </a:p>
          <a:p>
            <a:r>
              <a:rPr lang="en-US" sz="2600" b="1" dirty="0" smtClean="0">
                <a:solidFill>
                  <a:srgbClr val="FF0000"/>
                </a:solidFill>
              </a:rPr>
              <a:t>Task factors: </a:t>
            </a:r>
            <a:r>
              <a:rPr lang="en-US" sz="2600" dirty="0" smtClean="0"/>
              <a:t>The </a:t>
            </a:r>
            <a:r>
              <a:rPr lang="en-US" sz="2600" dirty="0"/>
              <a:t>design of the task, the availability and utility of </a:t>
            </a:r>
            <a:r>
              <a:rPr lang="en-US" sz="2600" dirty="0" smtClean="0"/>
              <a:t>protocols ….</a:t>
            </a:r>
          </a:p>
          <a:p>
            <a:pPr marL="0" indent="0">
              <a:buNone/>
            </a:pPr>
            <a:endParaRPr lang="en-US" sz="2600" dirty="0" smtClean="0"/>
          </a:p>
          <a:p>
            <a:r>
              <a:rPr lang="en-US" sz="2600" b="1" dirty="0" smtClean="0">
                <a:solidFill>
                  <a:srgbClr val="FF0000"/>
                </a:solidFill>
              </a:rPr>
              <a:t>Individual factors: </a:t>
            </a:r>
            <a:r>
              <a:rPr lang="en-US" sz="2600" dirty="0" smtClean="0"/>
              <a:t>include the knowledge, skills and experience of each member of staff</a:t>
            </a:r>
          </a:p>
        </p:txBody>
      </p:sp>
      <p:sp>
        <p:nvSpPr>
          <p:cNvPr id="4" name="Date Placeholder 3"/>
          <p:cNvSpPr>
            <a:spLocks noGrp="1"/>
          </p:cNvSpPr>
          <p:nvPr>
            <p:ph type="dt" sz="half" idx="10"/>
          </p:nvPr>
        </p:nvSpPr>
        <p:spPr/>
        <p:txBody>
          <a:bodyPr/>
          <a:lstStyle/>
          <a:p>
            <a:fld id="{9AC342F2-BB75-4709-A71E-6A58C5684CC4}"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28</a:t>
            </a:fld>
            <a:endParaRPr lang="en-US" dirty="0"/>
          </a:p>
        </p:txBody>
      </p:sp>
    </p:spTree>
    <p:extLst>
      <p:ext uri="{BB962C8B-B14F-4D97-AF65-F5344CB8AC3E}">
        <p14:creationId xmlns:p14="http://schemas.microsoft.com/office/powerpoint/2010/main" val="23323695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p:cTn id="29"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Seven levels of </a:t>
            </a:r>
            <a:r>
              <a:rPr lang="en-US" dirty="0" smtClean="0"/>
              <a:t>safety </a:t>
            </a:r>
            <a:endParaRPr lang="ar-JO" dirty="0"/>
          </a:p>
        </p:txBody>
      </p:sp>
      <p:sp>
        <p:nvSpPr>
          <p:cNvPr id="3" name="Content Placeholder 2"/>
          <p:cNvSpPr>
            <a:spLocks noGrp="1"/>
          </p:cNvSpPr>
          <p:nvPr>
            <p:ph idx="1"/>
          </p:nvPr>
        </p:nvSpPr>
        <p:spPr>
          <a:xfrm>
            <a:off x="1103312" y="1739900"/>
            <a:ext cx="8946541" cy="4508499"/>
          </a:xfrm>
        </p:spPr>
        <p:txBody>
          <a:bodyPr>
            <a:normAutofit fontScale="92500" lnSpcReduction="10000"/>
          </a:bodyPr>
          <a:lstStyle/>
          <a:p>
            <a:endParaRPr lang="en-US" b="1" dirty="0" smtClean="0">
              <a:solidFill>
                <a:srgbClr val="FF0000"/>
              </a:solidFill>
            </a:endParaRPr>
          </a:p>
          <a:p>
            <a:endParaRPr lang="en-US" b="1" dirty="0">
              <a:solidFill>
                <a:srgbClr val="FF0000"/>
              </a:solidFill>
            </a:endParaRPr>
          </a:p>
          <a:p>
            <a:r>
              <a:rPr lang="en-US" sz="2800" b="1" dirty="0" smtClean="0">
                <a:solidFill>
                  <a:srgbClr val="FF0000"/>
                </a:solidFill>
              </a:rPr>
              <a:t>Team factors: </a:t>
            </a:r>
            <a:r>
              <a:rPr lang="en-US" sz="2800" dirty="0" smtClean="0"/>
              <a:t>The </a:t>
            </a:r>
            <a:r>
              <a:rPr lang="en-US" sz="2800" dirty="0"/>
              <a:t>way an individual </a:t>
            </a:r>
            <a:r>
              <a:rPr lang="en-US" sz="2800" dirty="0" smtClean="0"/>
              <a:t>practices, </a:t>
            </a:r>
            <a:r>
              <a:rPr lang="en-US" sz="2800" dirty="0"/>
              <a:t>and their impact on the </a:t>
            </a:r>
            <a:r>
              <a:rPr lang="en-US" sz="2800" dirty="0" smtClean="0"/>
              <a:t>patient, is </a:t>
            </a:r>
            <a:r>
              <a:rPr lang="en-US" sz="2800" dirty="0"/>
              <a:t>influenced by other members of the team and the way they communicate </a:t>
            </a:r>
            <a:r>
              <a:rPr lang="en-US" sz="2800" dirty="0" smtClean="0"/>
              <a:t>and support </a:t>
            </a:r>
            <a:r>
              <a:rPr lang="en-US" sz="2800" dirty="0"/>
              <a:t>each other</a:t>
            </a:r>
            <a:r>
              <a:rPr lang="en-US" sz="2800" dirty="0" smtClean="0"/>
              <a:t>.</a:t>
            </a:r>
          </a:p>
          <a:p>
            <a:endParaRPr lang="en-US" sz="2800" dirty="0"/>
          </a:p>
          <a:p>
            <a:r>
              <a:rPr lang="en-US" sz="2800" b="1" dirty="0">
                <a:solidFill>
                  <a:srgbClr val="FF0000"/>
                </a:solidFill>
              </a:rPr>
              <a:t>Working conditions: </a:t>
            </a:r>
            <a:r>
              <a:rPr lang="en-US" sz="2800" dirty="0"/>
              <a:t>These include the physical environment, availability of equipment and supplies and the light, heat, interruptions and distractions that staff endure.</a:t>
            </a:r>
          </a:p>
          <a:p>
            <a:endParaRPr lang="en-US" dirty="0" smtClean="0"/>
          </a:p>
        </p:txBody>
      </p:sp>
      <p:sp>
        <p:nvSpPr>
          <p:cNvPr id="4" name="Date Placeholder 3"/>
          <p:cNvSpPr>
            <a:spLocks noGrp="1"/>
          </p:cNvSpPr>
          <p:nvPr>
            <p:ph type="dt" sz="half" idx="10"/>
          </p:nvPr>
        </p:nvSpPr>
        <p:spPr/>
        <p:txBody>
          <a:bodyPr/>
          <a:lstStyle/>
          <a:p>
            <a:fld id="{9AC342F2-BB75-4709-A71E-6A58C5684CC4}"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29</a:t>
            </a:fld>
            <a:endParaRPr lang="en-US" dirty="0"/>
          </a:p>
        </p:txBody>
      </p:sp>
    </p:spTree>
    <p:extLst>
      <p:ext uri="{BB962C8B-B14F-4D97-AF65-F5344CB8AC3E}">
        <p14:creationId xmlns:p14="http://schemas.microsoft.com/office/powerpoint/2010/main" val="92210617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p:cTn id="13"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 calcmode="lin" valueType="num">
                                      <p:cBhvr>
                                        <p:cTn id="2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452718"/>
            <a:ext cx="9288834" cy="1083982"/>
          </a:xfrm>
        </p:spPr>
        <p:txBody>
          <a:bodyPr/>
          <a:lstStyle/>
          <a:p>
            <a:r>
              <a:rPr lang="en-US" dirty="0" smtClean="0"/>
              <a:t>Objectives</a:t>
            </a:r>
            <a:endParaRPr lang="ar-JO" dirty="0"/>
          </a:p>
        </p:txBody>
      </p:sp>
      <p:sp>
        <p:nvSpPr>
          <p:cNvPr id="3" name="Content Placeholder 2"/>
          <p:cNvSpPr>
            <a:spLocks noGrp="1"/>
          </p:cNvSpPr>
          <p:nvPr>
            <p:ph idx="1"/>
          </p:nvPr>
        </p:nvSpPr>
        <p:spPr>
          <a:xfrm>
            <a:off x="990600" y="1652636"/>
            <a:ext cx="9211087" cy="4785221"/>
          </a:xfrm>
        </p:spPr>
        <p:txBody>
          <a:bodyPr>
            <a:normAutofit fontScale="77500" lnSpcReduction="20000"/>
          </a:bodyPr>
          <a:lstStyle/>
          <a:p>
            <a:r>
              <a:rPr lang="en-US" sz="3200" dirty="0" smtClean="0"/>
              <a:t>After completing this lecture you should:</a:t>
            </a:r>
          </a:p>
          <a:p>
            <a:pPr marL="0" indent="0">
              <a:buNone/>
            </a:pPr>
            <a:endParaRPr lang="en-US" sz="3200" dirty="0" smtClean="0"/>
          </a:p>
          <a:p>
            <a:pPr lvl="1"/>
            <a:r>
              <a:rPr lang="en-US" sz="3200" dirty="0" smtClean="0"/>
              <a:t>Recognize </a:t>
            </a:r>
            <a:r>
              <a:rPr lang="en-US" sz="3200" dirty="0"/>
              <a:t>the magnitude and the importance of patient safety </a:t>
            </a:r>
          </a:p>
          <a:p>
            <a:pPr lvl="1"/>
            <a:r>
              <a:rPr lang="en-US" sz="3200" dirty="0" smtClean="0"/>
              <a:t>Define </a:t>
            </a:r>
            <a:r>
              <a:rPr lang="en-US" sz="3200" dirty="0"/>
              <a:t>and describe the key elements of </a:t>
            </a:r>
            <a:r>
              <a:rPr lang="en-US" sz="3200" dirty="0" smtClean="0"/>
              <a:t>healthcare quality</a:t>
            </a:r>
            <a:endParaRPr lang="en-US" sz="3200" dirty="0">
              <a:ea typeface="Calibri"/>
              <a:cs typeface="Arial"/>
            </a:endParaRPr>
          </a:p>
          <a:p>
            <a:pPr lvl="1"/>
            <a:r>
              <a:rPr lang="en-US" sz="3200" dirty="0"/>
              <a:t>Summarize the differences between error and </a:t>
            </a:r>
            <a:r>
              <a:rPr lang="en-US" sz="3200" dirty="0" smtClean="0"/>
              <a:t>harm</a:t>
            </a:r>
          </a:p>
          <a:p>
            <a:pPr lvl="1"/>
            <a:r>
              <a:rPr lang="en-US" sz="3200" dirty="0"/>
              <a:t>Recognizing characteristics of a just culture</a:t>
            </a:r>
          </a:p>
          <a:p>
            <a:pPr lvl="1"/>
            <a:r>
              <a:rPr lang="en-US" sz="3200" dirty="0"/>
              <a:t>Differentiate between the different types of clinical incidence  </a:t>
            </a:r>
          </a:p>
          <a:p>
            <a:pPr lvl="1"/>
            <a:r>
              <a:rPr lang="en-US" sz="3200" dirty="0"/>
              <a:t>Describe several specific behaviors you can practice to foster a culture of safety in your workplace</a:t>
            </a:r>
          </a:p>
          <a:p>
            <a:pPr lvl="1"/>
            <a:endParaRPr lang="en-US" dirty="0" smtClean="0"/>
          </a:p>
          <a:p>
            <a:endParaRPr lang="en-US" sz="1700" dirty="0" smtClean="0"/>
          </a:p>
          <a:p>
            <a:endParaRPr lang="en-US" sz="1400" dirty="0" smtClean="0"/>
          </a:p>
          <a:p>
            <a:endParaRPr lang="en-US" sz="1400" dirty="0" smtClean="0"/>
          </a:p>
          <a:p>
            <a:endParaRPr lang="en-US" sz="1700" dirty="0"/>
          </a:p>
          <a:p>
            <a:endParaRPr lang="en-US" sz="1700" dirty="0" smtClean="0"/>
          </a:p>
          <a:p>
            <a:endParaRPr lang="ar-JO" sz="1700" dirty="0" smtClean="0"/>
          </a:p>
          <a:p>
            <a:endParaRPr lang="en-US" dirty="0"/>
          </a:p>
          <a:p>
            <a:endParaRPr lang="ar-JO" dirty="0"/>
          </a:p>
        </p:txBody>
      </p:sp>
      <p:sp>
        <p:nvSpPr>
          <p:cNvPr id="6" name="Date Placeholder 5"/>
          <p:cNvSpPr>
            <a:spLocks noGrp="1"/>
          </p:cNvSpPr>
          <p:nvPr>
            <p:ph type="dt" sz="half" idx="10"/>
          </p:nvPr>
        </p:nvSpPr>
        <p:spPr/>
        <p:txBody>
          <a:bodyPr/>
          <a:lstStyle/>
          <a:p>
            <a:fld id="{EDBE7B81-13EF-41C8-8DB6-E6AB916127E2}" type="datetime1">
              <a:rPr lang="en-US" smtClean="0"/>
              <a:t>10/13/2015</a:t>
            </a:fld>
            <a:endParaRPr lang="en-US" dirty="0"/>
          </a:p>
        </p:txBody>
      </p:sp>
      <p:sp>
        <p:nvSpPr>
          <p:cNvPr id="7" name="Footer Placeholder 6"/>
          <p:cNvSpPr>
            <a:spLocks noGrp="1"/>
          </p:cNvSpPr>
          <p:nvPr>
            <p:ph type="ftr" sz="quarter" idx="11"/>
          </p:nvPr>
        </p:nvSpPr>
        <p:spPr/>
        <p:txBody>
          <a:bodyPr/>
          <a:lstStyle/>
          <a:p>
            <a:r>
              <a:rPr lang="en-US" smtClean="0"/>
              <a:t>Patient Safety </a:t>
            </a:r>
            <a:endParaRPr lang="en-US" dirty="0"/>
          </a:p>
        </p:txBody>
      </p:sp>
      <p:sp>
        <p:nvSpPr>
          <p:cNvPr id="8" name="Slide Number Placeholder 7"/>
          <p:cNvSpPr>
            <a:spLocks noGrp="1"/>
          </p:cNvSpPr>
          <p:nvPr>
            <p:ph type="sldNum" sz="quarter" idx="12"/>
          </p:nvPr>
        </p:nvSpPr>
        <p:spPr/>
        <p:txBody>
          <a:bodyPr/>
          <a:lstStyle/>
          <a:p>
            <a:fld id="{D57F1E4F-1CFF-5643-939E-02111984F565}" type="slidenum">
              <a:rPr lang="en-US" smtClean="0"/>
              <a:t>3</a:t>
            </a:fld>
            <a:endParaRPr lang="en-US" dirty="0"/>
          </a:p>
        </p:txBody>
      </p:sp>
    </p:spTree>
    <p:extLst>
      <p:ext uri="{BB962C8B-B14F-4D97-AF65-F5344CB8AC3E}">
        <p14:creationId xmlns:p14="http://schemas.microsoft.com/office/powerpoint/2010/main" val="824950190"/>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2" end="2"/>
                                            </p:txEl>
                                          </p:spTgt>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3" end="3"/>
                                            </p:txEl>
                                          </p:spTgt>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p:cTn id="3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6" dur="1000"/>
                                        <p:tgtEl>
                                          <p:spTgt spid="3">
                                            <p:txEl>
                                              <p:pRg st="4" end="4"/>
                                            </p:txEl>
                                          </p:spTgt>
                                        </p:tgtEl>
                                      </p:cBhvr>
                                    </p:animEffect>
                                  </p:childTnLst>
                                </p:cTn>
                              </p:par>
                              <p:par>
                                <p:cTn id="37" presetID="31" presetClass="entr" presetSubtype="0" fill="hold" grpId="0" nodeType="with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5" end="5"/>
                                            </p:txEl>
                                          </p:spTgt>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3">
                                            <p:txEl>
                                              <p:pRg st="6" end="6"/>
                                            </p:txEl>
                                          </p:spTgt>
                                        </p:tgtEl>
                                        <p:attrNameLst>
                                          <p:attrName>style.visibility</p:attrName>
                                        </p:attrNameLst>
                                      </p:cBhvr>
                                      <p:to>
                                        <p:strVal val="visible"/>
                                      </p:to>
                                    </p:set>
                                    <p:anim calcmode="lin" valueType="num">
                                      <p:cBhvr>
                                        <p:cTn id="45"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6"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7"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8" dur="1000"/>
                                        <p:tgtEl>
                                          <p:spTgt spid="3">
                                            <p:txEl>
                                              <p:pRg st="6" end="6"/>
                                            </p:txEl>
                                          </p:spTgt>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3">
                                            <p:txEl>
                                              <p:pRg st="7" end="7"/>
                                            </p:txEl>
                                          </p:spTgt>
                                        </p:tgtEl>
                                        <p:attrNameLst>
                                          <p:attrName>style.visibility</p:attrName>
                                        </p:attrNameLst>
                                      </p:cBhvr>
                                      <p:to>
                                        <p:strVal val="visible"/>
                                      </p:to>
                                    </p:set>
                                    <p:anim calcmode="lin" valueType="num">
                                      <p:cBhvr>
                                        <p:cTn id="51"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52"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53"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54"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Seven levels of </a:t>
            </a:r>
            <a:r>
              <a:rPr lang="en-US" dirty="0" smtClean="0"/>
              <a:t>safety </a:t>
            </a:r>
            <a:endParaRPr lang="ar-JO" dirty="0"/>
          </a:p>
        </p:txBody>
      </p:sp>
      <p:sp>
        <p:nvSpPr>
          <p:cNvPr id="3" name="Content Placeholder 2"/>
          <p:cNvSpPr>
            <a:spLocks noGrp="1"/>
          </p:cNvSpPr>
          <p:nvPr>
            <p:ph idx="1"/>
          </p:nvPr>
        </p:nvSpPr>
        <p:spPr/>
        <p:txBody>
          <a:bodyPr>
            <a:normAutofit fontScale="92500"/>
          </a:bodyPr>
          <a:lstStyle/>
          <a:p>
            <a:endParaRPr lang="en-US" b="1" dirty="0" smtClean="0">
              <a:solidFill>
                <a:srgbClr val="FF0000"/>
              </a:solidFill>
            </a:endParaRPr>
          </a:p>
          <a:p>
            <a:r>
              <a:rPr lang="en-US" sz="2600" b="1" dirty="0" smtClean="0">
                <a:solidFill>
                  <a:srgbClr val="FF0000"/>
                </a:solidFill>
              </a:rPr>
              <a:t>Organizational factors: </a:t>
            </a:r>
            <a:r>
              <a:rPr lang="en-US" sz="2600" dirty="0"/>
              <a:t>The team is influenced in turn by management </a:t>
            </a:r>
            <a:r>
              <a:rPr lang="en-US" sz="2600" dirty="0" smtClean="0"/>
              <a:t>actions and </a:t>
            </a:r>
            <a:r>
              <a:rPr lang="en-US" sz="2600" dirty="0"/>
              <a:t>by decisions made at a higher level in the </a:t>
            </a:r>
            <a:r>
              <a:rPr lang="en-US" sz="2600" dirty="0" smtClean="0"/>
              <a:t>organization. </a:t>
            </a:r>
            <a:r>
              <a:rPr lang="en-US" sz="2600" dirty="0"/>
              <a:t>These </a:t>
            </a:r>
            <a:r>
              <a:rPr lang="en-US" sz="2600" dirty="0" smtClean="0"/>
              <a:t>include policies, </a:t>
            </a:r>
            <a:r>
              <a:rPr lang="en-US" sz="2600" dirty="0"/>
              <a:t>continuing education, training </a:t>
            </a:r>
            <a:r>
              <a:rPr lang="en-US" sz="2600" dirty="0" smtClean="0"/>
              <a:t>and supervision </a:t>
            </a:r>
            <a:r>
              <a:rPr lang="en-US" sz="2600" dirty="0"/>
              <a:t>and the availability of equipment and supplies</a:t>
            </a:r>
            <a:r>
              <a:rPr lang="en-US" sz="2600" dirty="0" smtClean="0"/>
              <a:t>.</a:t>
            </a:r>
          </a:p>
          <a:p>
            <a:pPr marL="0" indent="0">
              <a:buNone/>
            </a:pPr>
            <a:endParaRPr lang="en-US" sz="2600" dirty="0"/>
          </a:p>
          <a:p>
            <a:r>
              <a:rPr lang="en-US" sz="2600" b="1" dirty="0">
                <a:solidFill>
                  <a:srgbClr val="FF0000"/>
                </a:solidFill>
              </a:rPr>
              <a:t>External environment </a:t>
            </a:r>
            <a:r>
              <a:rPr lang="en-US" sz="2600" b="1" dirty="0" smtClean="0">
                <a:solidFill>
                  <a:srgbClr val="FF0000"/>
                </a:solidFill>
              </a:rPr>
              <a:t>factors: </a:t>
            </a:r>
            <a:r>
              <a:rPr lang="en-US" sz="2600" dirty="0" smtClean="0"/>
              <a:t>The organization </a:t>
            </a:r>
            <a:r>
              <a:rPr lang="en-US" sz="2600" dirty="0"/>
              <a:t>itself is affected by </a:t>
            </a:r>
            <a:r>
              <a:rPr lang="en-US" sz="2600" dirty="0" smtClean="0"/>
              <a:t>financial </a:t>
            </a:r>
            <a:r>
              <a:rPr lang="en-US" sz="2600" dirty="0"/>
              <a:t>constraints, external regulatory bodies and </a:t>
            </a:r>
            <a:r>
              <a:rPr lang="en-US" sz="2600" dirty="0" smtClean="0"/>
              <a:t>the broader </a:t>
            </a:r>
            <a:r>
              <a:rPr lang="en-US" sz="2600" dirty="0"/>
              <a:t>economic and political climate.</a:t>
            </a:r>
            <a:endParaRPr lang="ar-JO" sz="2600" dirty="0"/>
          </a:p>
        </p:txBody>
      </p:sp>
      <p:sp>
        <p:nvSpPr>
          <p:cNvPr id="4" name="Date Placeholder 3"/>
          <p:cNvSpPr>
            <a:spLocks noGrp="1"/>
          </p:cNvSpPr>
          <p:nvPr>
            <p:ph type="dt" sz="half" idx="10"/>
          </p:nvPr>
        </p:nvSpPr>
        <p:spPr/>
        <p:txBody>
          <a:bodyPr/>
          <a:lstStyle/>
          <a:p>
            <a:fld id="{A6E8165C-6FF0-47C9-831E-6EA66DAAF198}"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30</a:t>
            </a:fld>
            <a:endParaRPr lang="en-US" dirty="0"/>
          </a:p>
        </p:txBody>
      </p:sp>
    </p:spTree>
    <p:extLst>
      <p:ext uri="{BB962C8B-B14F-4D97-AF65-F5344CB8AC3E}">
        <p14:creationId xmlns:p14="http://schemas.microsoft.com/office/powerpoint/2010/main" val="135565334"/>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600" y="452718"/>
            <a:ext cx="9314234" cy="1083982"/>
          </a:xfrm>
        </p:spPr>
        <p:txBody>
          <a:bodyPr/>
          <a:lstStyle/>
          <a:p>
            <a:r>
              <a:rPr lang="en-US" sz="3600" dirty="0"/>
              <a:t>The physician’s role in patient safety</a:t>
            </a:r>
          </a:p>
        </p:txBody>
      </p:sp>
      <p:sp>
        <p:nvSpPr>
          <p:cNvPr id="3" name="Content Placeholder 2"/>
          <p:cNvSpPr>
            <a:spLocks noGrp="1"/>
          </p:cNvSpPr>
          <p:nvPr>
            <p:ph idx="1"/>
          </p:nvPr>
        </p:nvSpPr>
        <p:spPr>
          <a:xfrm>
            <a:off x="1103312" y="1536700"/>
            <a:ext cx="8946541" cy="4711699"/>
          </a:xfrm>
        </p:spPr>
        <p:txBody>
          <a:bodyPr>
            <a:noAutofit/>
          </a:bodyPr>
          <a:lstStyle/>
          <a:p>
            <a:r>
              <a:rPr lang="en-US" sz="2400" dirty="0" smtClean="0"/>
              <a:t>Standardization, such </a:t>
            </a:r>
            <a:r>
              <a:rPr lang="en-US" sz="2400" dirty="0"/>
              <a:t>as the use of order sets, </a:t>
            </a:r>
            <a:r>
              <a:rPr lang="en-US" sz="2400" dirty="0" smtClean="0"/>
              <a:t>protocols, and  reminders.</a:t>
            </a:r>
          </a:p>
          <a:p>
            <a:endParaRPr lang="en-US" sz="2400" dirty="0" smtClean="0"/>
          </a:p>
          <a:p>
            <a:r>
              <a:rPr lang="en-US" sz="2400" dirty="0" smtClean="0"/>
              <a:t>Designing </a:t>
            </a:r>
            <a:r>
              <a:rPr lang="en-US" sz="2400" dirty="0"/>
              <a:t>safe systems and </a:t>
            </a:r>
            <a:r>
              <a:rPr lang="en-US" sz="2400" dirty="0" smtClean="0"/>
              <a:t>implementation </a:t>
            </a:r>
            <a:r>
              <a:rPr lang="en-US" sz="2400" dirty="0"/>
              <a:t>of technology</a:t>
            </a:r>
            <a:r>
              <a:rPr lang="en-US" sz="2400" dirty="0" smtClean="0"/>
              <a:t>.</a:t>
            </a:r>
          </a:p>
          <a:p>
            <a:pPr lvl="1"/>
            <a:r>
              <a:rPr lang="en-US" sz="2400" dirty="0" smtClean="0"/>
              <a:t>use smart </a:t>
            </a:r>
            <a:r>
              <a:rPr lang="en-US" sz="2400" dirty="0"/>
              <a:t>intravenous pumps that detect </a:t>
            </a:r>
            <a:r>
              <a:rPr lang="en-US" sz="2400" dirty="0" smtClean="0"/>
              <a:t>medication errors</a:t>
            </a:r>
            <a:r>
              <a:rPr lang="en-US" sz="2400" dirty="0"/>
              <a:t>, </a:t>
            </a:r>
            <a:endParaRPr lang="en-US" sz="2400" dirty="0" smtClean="0"/>
          </a:p>
          <a:p>
            <a:pPr lvl="1"/>
            <a:r>
              <a:rPr lang="en-US" sz="2400" dirty="0" smtClean="0"/>
              <a:t>barcoding </a:t>
            </a:r>
            <a:r>
              <a:rPr lang="en-US" sz="2400" dirty="0"/>
              <a:t>to ensure the five rights </a:t>
            </a:r>
            <a:r>
              <a:rPr lang="en-US" sz="2400" dirty="0" smtClean="0"/>
              <a:t>of medication </a:t>
            </a:r>
            <a:r>
              <a:rPr lang="en-US" sz="2400" dirty="0"/>
              <a:t>administration (right patient, right route, right </a:t>
            </a:r>
            <a:r>
              <a:rPr lang="en-US" sz="2400" dirty="0" smtClean="0"/>
              <a:t>dose, right </a:t>
            </a:r>
            <a:r>
              <a:rPr lang="en-US" sz="2400" dirty="0"/>
              <a:t>time, right medication</a:t>
            </a:r>
            <a:r>
              <a:rPr lang="en-US" sz="2400" dirty="0" smtClean="0"/>
              <a:t>).</a:t>
            </a:r>
          </a:p>
        </p:txBody>
      </p:sp>
      <p:sp>
        <p:nvSpPr>
          <p:cNvPr id="4" name="Date Placeholder 3"/>
          <p:cNvSpPr>
            <a:spLocks noGrp="1"/>
          </p:cNvSpPr>
          <p:nvPr>
            <p:ph type="dt" sz="half" idx="10"/>
          </p:nvPr>
        </p:nvSpPr>
        <p:spPr/>
        <p:txBody>
          <a:bodyPr/>
          <a:lstStyle/>
          <a:p>
            <a:fld id="{C1390A34-22C5-4101-9A5D-09C866305B51}"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31</a:t>
            </a:fld>
            <a:endParaRPr lang="en-US" dirty="0"/>
          </a:p>
        </p:txBody>
      </p:sp>
    </p:spTree>
    <p:extLst>
      <p:ext uri="{BB962C8B-B14F-4D97-AF65-F5344CB8AC3E}">
        <p14:creationId xmlns:p14="http://schemas.microsoft.com/office/powerpoint/2010/main" val="133589998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2" end="2"/>
                                            </p:txEl>
                                          </p:spTgt>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3" end="3"/>
                                            </p:txEl>
                                          </p:spTgt>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 calcmode="lin" valueType="num">
                                      <p:cBhvr>
                                        <p:cTn id="33"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5"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6" dur="1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The physician’s role in patient safety</a:t>
            </a:r>
          </a:p>
        </p:txBody>
      </p:sp>
      <p:sp>
        <p:nvSpPr>
          <p:cNvPr id="3" name="Content Placeholder 2"/>
          <p:cNvSpPr>
            <a:spLocks noGrp="1"/>
          </p:cNvSpPr>
          <p:nvPr>
            <p:ph idx="1"/>
          </p:nvPr>
        </p:nvSpPr>
        <p:spPr>
          <a:xfrm>
            <a:off x="1103312" y="1536700"/>
            <a:ext cx="8946541" cy="4711699"/>
          </a:xfrm>
        </p:spPr>
        <p:txBody>
          <a:bodyPr>
            <a:normAutofit/>
          </a:bodyPr>
          <a:lstStyle/>
          <a:p>
            <a:pPr marL="457200" lvl="1" indent="0">
              <a:buNone/>
            </a:pPr>
            <a:endParaRPr lang="en-US" dirty="0" smtClean="0"/>
          </a:p>
          <a:p>
            <a:r>
              <a:rPr lang="en-US" sz="2400" dirty="0" smtClean="0"/>
              <a:t>Teamwork</a:t>
            </a:r>
          </a:p>
          <a:p>
            <a:endParaRPr lang="en-US" sz="2400" dirty="0" smtClean="0"/>
          </a:p>
          <a:p>
            <a:r>
              <a:rPr lang="en-US" sz="2400" dirty="0" smtClean="0"/>
              <a:t>Communication: </a:t>
            </a:r>
          </a:p>
          <a:p>
            <a:pPr lvl="1"/>
            <a:r>
              <a:rPr lang="en-US" sz="2400" dirty="0" smtClean="0"/>
              <a:t>poor communication can delay diagnosis, create confusion regarding the plan of care, and increase the cost of care through repeated tests. </a:t>
            </a:r>
          </a:p>
          <a:p>
            <a:pPr lvl="1"/>
            <a:r>
              <a:rPr lang="en-US" sz="2400" dirty="0" smtClean="0"/>
              <a:t>Lack of effective communication creates frustration with patients and families and increases their anxiety</a:t>
            </a:r>
            <a:endParaRPr lang="en-US" sz="2400" dirty="0"/>
          </a:p>
        </p:txBody>
      </p:sp>
      <p:sp>
        <p:nvSpPr>
          <p:cNvPr id="4" name="Date Placeholder 3"/>
          <p:cNvSpPr>
            <a:spLocks noGrp="1"/>
          </p:cNvSpPr>
          <p:nvPr>
            <p:ph type="dt" sz="half" idx="10"/>
          </p:nvPr>
        </p:nvSpPr>
        <p:spPr/>
        <p:txBody>
          <a:bodyPr/>
          <a:lstStyle/>
          <a:p>
            <a:fld id="{C1390A34-22C5-4101-9A5D-09C866305B51}"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32</a:t>
            </a:fld>
            <a:endParaRPr lang="en-US" dirty="0"/>
          </a:p>
        </p:txBody>
      </p:sp>
    </p:spTree>
    <p:extLst>
      <p:ext uri="{BB962C8B-B14F-4D97-AF65-F5344CB8AC3E}">
        <p14:creationId xmlns:p14="http://schemas.microsoft.com/office/powerpoint/2010/main" val="366844972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3" end="3"/>
                                            </p:txEl>
                                          </p:spTgt>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p:cTn id="27"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4" end="4"/>
                                            </p:txEl>
                                          </p:spTgt>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p:cTn id="33"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5"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6"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dirty="0"/>
              <a:t>The physician’s role in patient safety</a:t>
            </a:r>
          </a:p>
        </p:txBody>
      </p:sp>
      <p:sp>
        <p:nvSpPr>
          <p:cNvPr id="3" name="Content Placeholder 2"/>
          <p:cNvSpPr>
            <a:spLocks noGrp="1"/>
          </p:cNvSpPr>
          <p:nvPr>
            <p:ph idx="1"/>
          </p:nvPr>
        </p:nvSpPr>
        <p:spPr/>
        <p:txBody>
          <a:bodyPr/>
          <a:lstStyle/>
          <a:p>
            <a:r>
              <a:rPr lang="en-US" sz="2400" dirty="0" smtClean="0"/>
              <a:t>Involve yourself in </a:t>
            </a:r>
            <a:r>
              <a:rPr lang="en-US" sz="2400" dirty="0"/>
              <a:t>measuring, monitoring, </a:t>
            </a:r>
            <a:r>
              <a:rPr lang="en-US" sz="2400" dirty="0" smtClean="0"/>
              <a:t>and improving quality.</a:t>
            </a:r>
          </a:p>
          <a:p>
            <a:endParaRPr lang="en-GB" sz="2400" dirty="0"/>
          </a:p>
          <a:p>
            <a:r>
              <a:rPr lang="en-US" sz="2400" dirty="0"/>
              <a:t>Avoid blaming when an error </a:t>
            </a:r>
            <a:r>
              <a:rPr lang="en-US" sz="2400" dirty="0" smtClean="0"/>
              <a:t>occurs.</a:t>
            </a:r>
          </a:p>
          <a:p>
            <a:endParaRPr lang="en-US" sz="2400" dirty="0"/>
          </a:p>
          <a:p>
            <a:r>
              <a:rPr lang="en-US" sz="2400" dirty="0"/>
              <a:t>Practice evidence-based </a:t>
            </a:r>
            <a:r>
              <a:rPr lang="en-US" sz="2400" dirty="0" smtClean="0"/>
              <a:t>care.</a:t>
            </a:r>
          </a:p>
          <a:p>
            <a:endParaRPr lang="en-US" sz="2400" dirty="0" smtClean="0"/>
          </a:p>
          <a:p>
            <a:r>
              <a:rPr lang="en-US" sz="2400" dirty="0" smtClean="0"/>
              <a:t>Detect </a:t>
            </a:r>
            <a:r>
              <a:rPr lang="en-US" sz="2400" dirty="0"/>
              <a:t>adverse events: </a:t>
            </a:r>
            <a:r>
              <a:rPr lang="en-US" sz="2400" dirty="0" smtClean="0"/>
              <a:t>report </a:t>
            </a:r>
            <a:r>
              <a:rPr lang="en-US" sz="2400" dirty="0"/>
              <a:t>and </a:t>
            </a:r>
            <a:r>
              <a:rPr lang="en-US" sz="2400" dirty="0" smtClean="0"/>
              <a:t>Disclose </a:t>
            </a:r>
            <a:r>
              <a:rPr lang="en-US" sz="2400" dirty="0"/>
              <a:t>errors to patients and their </a:t>
            </a:r>
            <a:r>
              <a:rPr lang="en-US" sz="2400" dirty="0" smtClean="0"/>
              <a:t>families.</a:t>
            </a:r>
          </a:p>
          <a:p>
            <a:endParaRPr lang="en-US" dirty="0" smtClean="0"/>
          </a:p>
        </p:txBody>
      </p:sp>
      <p:sp>
        <p:nvSpPr>
          <p:cNvPr id="4" name="Date Placeholder 3"/>
          <p:cNvSpPr>
            <a:spLocks noGrp="1"/>
          </p:cNvSpPr>
          <p:nvPr>
            <p:ph type="dt" sz="half" idx="10"/>
          </p:nvPr>
        </p:nvSpPr>
        <p:spPr/>
        <p:txBody>
          <a:bodyPr/>
          <a:lstStyle/>
          <a:p>
            <a:fld id="{E4528594-126F-4677-BE19-977D3A97DE86}"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33</a:t>
            </a:fld>
            <a:endParaRPr lang="en-US" dirty="0"/>
          </a:p>
        </p:txBody>
      </p:sp>
    </p:spTree>
    <p:extLst>
      <p:ext uri="{BB962C8B-B14F-4D97-AF65-F5344CB8AC3E}">
        <p14:creationId xmlns:p14="http://schemas.microsoft.com/office/powerpoint/2010/main" val="142853804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p:cTn id="29"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p:cTn id="37"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3100" y="452718"/>
            <a:ext cx="9377734" cy="1172882"/>
          </a:xfrm>
        </p:spPr>
        <p:txBody>
          <a:bodyPr/>
          <a:lstStyle/>
          <a:p>
            <a:r>
              <a:rPr lang="en-US" sz="3600" dirty="0"/>
              <a:t>The physician’s role in patient safety</a:t>
            </a:r>
          </a:p>
        </p:txBody>
      </p:sp>
      <p:sp>
        <p:nvSpPr>
          <p:cNvPr id="17" name="Text Placeholder 16"/>
          <p:cNvSpPr>
            <a:spLocks noGrp="1"/>
          </p:cNvSpPr>
          <p:nvPr>
            <p:ph type="body" idx="1"/>
          </p:nvPr>
        </p:nvSpPr>
        <p:spPr>
          <a:xfrm>
            <a:off x="1103312" y="1625600"/>
            <a:ext cx="8561387" cy="855662"/>
          </a:xfrm>
        </p:spPr>
        <p:txBody>
          <a:bodyPr/>
          <a:lstStyle/>
          <a:p>
            <a:pPr marL="342900" indent="-342900">
              <a:buFont typeface="Wingdings" panose="05000000000000000000" pitchFamily="2" charset="2"/>
              <a:buChar char="Ø"/>
            </a:pPr>
            <a:r>
              <a:rPr lang="en-US" dirty="0"/>
              <a:t>Adhere and follow the National </a:t>
            </a:r>
            <a:r>
              <a:rPr lang="en-US" b="1" dirty="0">
                <a:solidFill>
                  <a:srgbClr val="FF0000"/>
                </a:solidFill>
              </a:rPr>
              <a:t>Patient Safety </a:t>
            </a:r>
            <a:r>
              <a:rPr lang="en-US" b="1" dirty="0" smtClean="0">
                <a:solidFill>
                  <a:srgbClr val="FF0000"/>
                </a:solidFill>
              </a:rPr>
              <a:t>Goals</a:t>
            </a:r>
            <a:r>
              <a:rPr lang="en-US" b="1" dirty="0">
                <a:solidFill>
                  <a:srgbClr val="FF0000"/>
                </a:solidFill>
              </a:rPr>
              <a:t>/</a:t>
            </a:r>
            <a:r>
              <a:rPr lang="en-US" dirty="0" smtClean="0"/>
              <a:t> </a:t>
            </a:r>
            <a:r>
              <a:rPr lang="en-US" dirty="0"/>
              <a:t>ROP(Required Organization Practice </a:t>
            </a:r>
            <a:r>
              <a:rPr lang="en-US" dirty="0" smtClean="0"/>
              <a:t>)</a:t>
            </a:r>
            <a:endParaRPr lang="en-US" b="1" dirty="0">
              <a:solidFill>
                <a:srgbClr val="FF0000"/>
              </a:solidFill>
            </a:endParaRPr>
          </a:p>
        </p:txBody>
      </p:sp>
      <p:sp>
        <p:nvSpPr>
          <p:cNvPr id="3" name="Content Placeholder 2"/>
          <p:cNvSpPr>
            <a:spLocks noGrp="1"/>
          </p:cNvSpPr>
          <p:nvPr>
            <p:ph sz="half" idx="2"/>
          </p:nvPr>
        </p:nvSpPr>
        <p:spPr/>
        <p:txBody>
          <a:bodyPr>
            <a:normAutofit/>
          </a:bodyPr>
          <a:lstStyle/>
          <a:p>
            <a:r>
              <a:rPr lang="en-US" dirty="0" smtClean="0"/>
              <a:t>Adverse </a:t>
            </a:r>
            <a:r>
              <a:rPr lang="en-US" dirty="0"/>
              <a:t>reporting </a:t>
            </a:r>
          </a:p>
          <a:p>
            <a:r>
              <a:rPr lang="en-US" dirty="0" smtClean="0"/>
              <a:t>Client verification </a:t>
            </a:r>
          </a:p>
          <a:p>
            <a:r>
              <a:rPr lang="en-US" dirty="0" smtClean="0"/>
              <a:t>Medication reconciliation </a:t>
            </a:r>
          </a:p>
          <a:p>
            <a:r>
              <a:rPr lang="en-US" dirty="0" smtClean="0"/>
              <a:t>Dangerous abbreviations </a:t>
            </a:r>
          </a:p>
          <a:p>
            <a:r>
              <a:rPr lang="en-US" dirty="0" smtClean="0"/>
              <a:t>Transfer of client information at transition points </a:t>
            </a:r>
          </a:p>
          <a:p>
            <a:r>
              <a:rPr lang="en-US" dirty="0" smtClean="0"/>
              <a:t>Control of concentrated electrolytes </a:t>
            </a:r>
          </a:p>
          <a:p>
            <a:r>
              <a:rPr lang="en-US" dirty="0" smtClean="0"/>
              <a:t>Infusion pumps training </a:t>
            </a:r>
          </a:p>
          <a:p>
            <a:r>
              <a:rPr lang="en-US" dirty="0" smtClean="0"/>
              <a:t>High-alert medications </a:t>
            </a:r>
          </a:p>
          <a:p>
            <a:endParaRPr lang="en-US" dirty="0" smtClean="0"/>
          </a:p>
        </p:txBody>
      </p:sp>
      <p:sp>
        <p:nvSpPr>
          <p:cNvPr id="19" name="Content Placeholder 18"/>
          <p:cNvSpPr>
            <a:spLocks noGrp="1"/>
          </p:cNvSpPr>
          <p:nvPr>
            <p:ph sz="quarter" idx="4"/>
          </p:nvPr>
        </p:nvSpPr>
        <p:spPr/>
        <p:txBody>
          <a:bodyPr/>
          <a:lstStyle/>
          <a:p>
            <a:r>
              <a:rPr lang="en-US" dirty="0"/>
              <a:t>Hand hygiene</a:t>
            </a:r>
          </a:p>
          <a:p>
            <a:r>
              <a:rPr lang="en-US" dirty="0"/>
              <a:t>Antibiotic prophylaxis during surgery </a:t>
            </a:r>
          </a:p>
          <a:p>
            <a:r>
              <a:rPr lang="en-US" dirty="0"/>
              <a:t>Falls prevention strategy </a:t>
            </a:r>
          </a:p>
          <a:p>
            <a:r>
              <a:rPr lang="en-US" dirty="0"/>
              <a:t>Pressure ulcer prevention </a:t>
            </a:r>
          </a:p>
          <a:p>
            <a:r>
              <a:rPr lang="en-US" dirty="0"/>
              <a:t>Venous thromboembolism prophylaxis </a:t>
            </a:r>
          </a:p>
          <a:p>
            <a:r>
              <a:rPr lang="en-US" dirty="0"/>
              <a:t>Safe injection practices </a:t>
            </a:r>
          </a:p>
          <a:p>
            <a:r>
              <a:rPr lang="en-US" dirty="0"/>
              <a:t>Safe surgical practices </a:t>
            </a:r>
          </a:p>
          <a:p>
            <a:r>
              <a:rPr lang="en-US" dirty="0"/>
              <a:t>Preventive maintenance program </a:t>
            </a:r>
          </a:p>
          <a:p>
            <a:endParaRPr lang="en-US" dirty="0"/>
          </a:p>
        </p:txBody>
      </p:sp>
      <p:sp>
        <p:nvSpPr>
          <p:cNvPr id="4" name="Date Placeholder 3"/>
          <p:cNvSpPr>
            <a:spLocks noGrp="1"/>
          </p:cNvSpPr>
          <p:nvPr>
            <p:ph type="dt" sz="half" idx="10"/>
          </p:nvPr>
        </p:nvSpPr>
        <p:spPr/>
        <p:txBody>
          <a:bodyPr/>
          <a:lstStyle/>
          <a:p>
            <a:fld id="{8E2C741E-55F1-4D35-8847-DAB9D3ED5B7D}"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34</a:t>
            </a:fld>
            <a:endParaRPr lang="en-US" dirty="0"/>
          </a:p>
        </p:txBody>
      </p:sp>
    </p:spTree>
    <p:extLst>
      <p:ext uri="{BB962C8B-B14F-4D97-AF65-F5344CB8AC3E}">
        <p14:creationId xmlns:p14="http://schemas.microsoft.com/office/powerpoint/2010/main" val="3844553755"/>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7">
                                            <p:txEl>
                                              <p:pRg st="0" end="0"/>
                                            </p:txEl>
                                          </p:spTgt>
                                        </p:tgtEl>
                                        <p:attrNameLst>
                                          <p:attrName>style.visibility</p:attrName>
                                        </p:attrNameLst>
                                      </p:cBhvr>
                                      <p:to>
                                        <p:strVal val="visible"/>
                                      </p:to>
                                    </p:set>
                                    <p:anim calcmode="lin" valueType="num">
                                      <p:cBhvr additive="base">
                                        <p:cTn id="13" dur="500" fill="hold"/>
                                        <p:tgtEl>
                                          <p:spTgt spid="1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1" presetClass="entr" presetSubtype="0" fill="hold" grpId="0"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 calcmode="lin" valueType="num">
                                      <p:cBhvr>
                                        <p:cTn id="2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31" presetClass="entr" presetSubtype="0" fill="hold" grpId="0" nodeType="clickEffect">
                                  <p:stCondLst>
                                    <p:cond delay="0"/>
                                  </p:stCondLst>
                                  <p:childTnLst>
                                    <p:set>
                                      <p:cBhvr>
                                        <p:cTn id="34" dur="1" fill="hold">
                                          <p:stCondLst>
                                            <p:cond delay="0"/>
                                          </p:stCondLst>
                                        </p:cTn>
                                        <p:tgtEl>
                                          <p:spTgt spid="3">
                                            <p:txEl>
                                              <p:pRg st="2" end="2"/>
                                            </p:txEl>
                                          </p:spTgt>
                                        </p:tgtEl>
                                        <p:attrNameLst>
                                          <p:attrName>style.visibility</p:attrName>
                                        </p:attrNameLst>
                                      </p:cBhvr>
                                      <p:to>
                                        <p:strVal val="visible"/>
                                      </p:to>
                                    </p:set>
                                    <p:anim calcmode="lin" valueType="num">
                                      <p:cBhvr>
                                        <p:cTn id="3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8" dur="1000"/>
                                        <p:tgtEl>
                                          <p:spTgt spid="3">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31" presetClass="entr" presetSubtype="0" fill="hold" grpId="0" nodeType="clickEffect">
                                  <p:stCondLst>
                                    <p:cond delay="0"/>
                                  </p:stCondLst>
                                  <p:childTnLst>
                                    <p:set>
                                      <p:cBhvr>
                                        <p:cTn id="42" dur="1" fill="hold">
                                          <p:stCondLst>
                                            <p:cond delay="0"/>
                                          </p:stCondLst>
                                        </p:cTn>
                                        <p:tgtEl>
                                          <p:spTgt spid="3">
                                            <p:txEl>
                                              <p:pRg st="3" end="3"/>
                                            </p:txEl>
                                          </p:spTgt>
                                        </p:tgtEl>
                                        <p:attrNameLst>
                                          <p:attrName>style.visibility</p:attrName>
                                        </p:attrNameLst>
                                      </p:cBhvr>
                                      <p:to>
                                        <p:strVal val="visible"/>
                                      </p:to>
                                    </p:set>
                                    <p:anim calcmode="lin" valueType="num">
                                      <p:cBhvr>
                                        <p:cTn id="4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6" dur="1000"/>
                                        <p:tgtEl>
                                          <p:spTgt spid="3">
                                            <p:txEl>
                                              <p:pRg st="3" end="3"/>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31" presetClass="entr" presetSubtype="0" fill="hold" grpId="0" nodeType="clickEffect">
                                  <p:stCondLst>
                                    <p:cond delay="0"/>
                                  </p:stCondLst>
                                  <p:childTnLst>
                                    <p:set>
                                      <p:cBhvr>
                                        <p:cTn id="50" dur="1" fill="hold">
                                          <p:stCondLst>
                                            <p:cond delay="0"/>
                                          </p:stCondLst>
                                        </p:cTn>
                                        <p:tgtEl>
                                          <p:spTgt spid="3">
                                            <p:txEl>
                                              <p:pRg st="4" end="4"/>
                                            </p:txEl>
                                          </p:spTgt>
                                        </p:tgtEl>
                                        <p:attrNameLst>
                                          <p:attrName>style.visibility</p:attrName>
                                        </p:attrNameLst>
                                      </p:cBhvr>
                                      <p:to>
                                        <p:strVal val="visible"/>
                                      </p:to>
                                    </p:set>
                                    <p:anim calcmode="lin" valueType="num">
                                      <p:cBhvr>
                                        <p:cTn id="5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5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5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54" dur="1000"/>
                                        <p:tgtEl>
                                          <p:spTgt spid="3">
                                            <p:txEl>
                                              <p:pRg st="4" end="4"/>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31" presetClass="entr" presetSubtype="0" fill="hold" grpId="0" nodeType="clickEffect">
                                  <p:stCondLst>
                                    <p:cond delay="0"/>
                                  </p:stCondLst>
                                  <p:childTnLst>
                                    <p:set>
                                      <p:cBhvr>
                                        <p:cTn id="58" dur="1" fill="hold">
                                          <p:stCondLst>
                                            <p:cond delay="0"/>
                                          </p:stCondLst>
                                        </p:cTn>
                                        <p:tgtEl>
                                          <p:spTgt spid="3">
                                            <p:txEl>
                                              <p:pRg st="5" end="5"/>
                                            </p:txEl>
                                          </p:spTgt>
                                        </p:tgtEl>
                                        <p:attrNameLst>
                                          <p:attrName>style.visibility</p:attrName>
                                        </p:attrNameLst>
                                      </p:cBhvr>
                                      <p:to>
                                        <p:strVal val="visible"/>
                                      </p:to>
                                    </p:set>
                                    <p:anim calcmode="lin" valueType="num">
                                      <p:cBhvr>
                                        <p:cTn id="59"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60"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61"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62" dur="1000"/>
                                        <p:tgtEl>
                                          <p:spTgt spid="3">
                                            <p:txEl>
                                              <p:pRg st="5" end="5"/>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31" presetClass="entr" presetSubtype="0" fill="hold" grpId="0" nodeType="click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 calcmode="lin" valueType="num">
                                      <p:cBhvr>
                                        <p:cTn id="67"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68"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69"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70" dur="1000"/>
                                        <p:tgtEl>
                                          <p:spTgt spid="3">
                                            <p:txEl>
                                              <p:pRg st="6" end="6"/>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31" presetClass="entr" presetSubtype="0" fill="hold" grpId="0" nodeType="clickEffect">
                                  <p:stCondLst>
                                    <p:cond delay="0"/>
                                  </p:stCondLst>
                                  <p:childTnLst>
                                    <p:set>
                                      <p:cBhvr>
                                        <p:cTn id="74" dur="1" fill="hold">
                                          <p:stCondLst>
                                            <p:cond delay="0"/>
                                          </p:stCondLst>
                                        </p:cTn>
                                        <p:tgtEl>
                                          <p:spTgt spid="3">
                                            <p:txEl>
                                              <p:pRg st="7" end="7"/>
                                            </p:txEl>
                                          </p:spTgt>
                                        </p:tgtEl>
                                        <p:attrNameLst>
                                          <p:attrName>style.visibility</p:attrName>
                                        </p:attrNameLst>
                                      </p:cBhvr>
                                      <p:to>
                                        <p:strVal val="visible"/>
                                      </p:to>
                                    </p:set>
                                    <p:anim calcmode="lin" valueType="num">
                                      <p:cBhvr>
                                        <p:cTn id="75"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76"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77"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78" dur="1000"/>
                                        <p:tgtEl>
                                          <p:spTgt spid="3">
                                            <p:txEl>
                                              <p:pRg st="7" end="7"/>
                                            </p:txEl>
                                          </p:spTgt>
                                        </p:tgtEl>
                                      </p:cBhvr>
                                    </p:animEffect>
                                  </p:childTnLst>
                                </p:cTn>
                              </p:par>
                            </p:childTnLst>
                          </p:cTn>
                        </p:par>
                      </p:childTnLst>
                    </p:cTn>
                  </p:par>
                  <p:par>
                    <p:cTn id="79" fill="hold">
                      <p:stCondLst>
                        <p:cond delay="indefinite"/>
                      </p:stCondLst>
                      <p:childTnLst>
                        <p:par>
                          <p:cTn id="80" fill="hold">
                            <p:stCondLst>
                              <p:cond delay="0"/>
                            </p:stCondLst>
                            <p:childTnLst>
                              <p:par>
                                <p:cTn id="81" presetID="31" presetClass="entr" presetSubtype="0" fill="hold" grpId="0" nodeType="clickEffect">
                                  <p:stCondLst>
                                    <p:cond delay="0"/>
                                  </p:stCondLst>
                                  <p:childTnLst>
                                    <p:set>
                                      <p:cBhvr>
                                        <p:cTn id="82" dur="1" fill="hold">
                                          <p:stCondLst>
                                            <p:cond delay="0"/>
                                          </p:stCondLst>
                                        </p:cTn>
                                        <p:tgtEl>
                                          <p:spTgt spid="19">
                                            <p:txEl>
                                              <p:pRg st="0" end="0"/>
                                            </p:txEl>
                                          </p:spTgt>
                                        </p:tgtEl>
                                        <p:attrNameLst>
                                          <p:attrName>style.visibility</p:attrName>
                                        </p:attrNameLst>
                                      </p:cBhvr>
                                      <p:to>
                                        <p:strVal val="visible"/>
                                      </p:to>
                                    </p:set>
                                    <p:anim calcmode="lin" valueType="num">
                                      <p:cBhvr>
                                        <p:cTn id="83" dur="1000" fill="hold"/>
                                        <p:tgtEl>
                                          <p:spTgt spid="19">
                                            <p:txEl>
                                              <p:pRg st="0" end="0"/>
                                            </p:txEl>
                                          </p:spTgt>
                                        </p:tgtEl>
                                        <p:attrNameLst>
                                          <p:attrName>ppt_w</p:attrName>
                                        </p:attrNameLst>
                                      </p:cBhvr>
                                      <p:tavLst>
                                        <p:tav tm="0">
                                          <p:val>
                                            <p:fltVal val="0"/>
                                          </p:val>
                                        </p:tav>
                                        <p:tav tm="100000">
                                          <p:val>
                                            <p:strVal val="#ppt_w"/>
                                          </p:val>
                                        </p:tav>
                                      </p:tavLst>
                                    </p:anim>
                                    <p:anim calcmode="lin" valueType="num">
                                      <p:cBhvr>
                                        <p:cTn id="84" dur="1000" fill="hold"/>
                                        <p:tgtEl>
                                          <p:spTgt spid="19">
                                            <p:txEl>
                                              <p:pRg st="0" end="0"/>
                                            </p:txEl>
                                          </p:spTgt>
                                        </p:tgtEl>
                                        <p:attrNameLst>
                                          <p:attrName>ppt_h</p:attrName>
                                        </p:attrNameLst>
                                      </p:cBhvr>
                                      <p:tavLst>
                                        <p:tav tm="0">
                                          <p:val>
                                            <p:fltVal val="0"/>
                                          </p:val>
                                        </p:tav>
                                        <p:tav tm="100000">
                                          <p:val>
                                            <p:strVal val="#ppt_h"/>
                                          </p:val>
                                        </p:tav>
                                      </p:tavLst>
                                    </p:anim>
                                    <p:anim calcmode="lin" valueType="num">
                                      <p:cBhvr>
                                        <p:cTn id="85" dur="1000" fill="hold"/>
                                        <p:tgtEl>
                                          <p:spTgt spid="19">
                                            <p:txEl>
                                              <p:pRg st="0" end="0"/>
                                            </p:txEl>
                                          </p:spTgt>
                                        </p:tgtEl>
                                        <p:attrNameLst>
                                          <p:attrName>style.rotation</p:attrName>
                                        </p:attrNameLst>
                                      </p:cBhvr>
                                      <p:tavLst>
                                        <p:tav tm="0">
                                          <p:val>
                                            <p:fltVal val="90"/>
                                          </p:val>
                                        </p:tav>
                                        <p:tav tm="100000">
                                          <p:val>
                                            <p:fltVal val="0"/>
                                          </p:val>
                                        </p:tav>
                                      </p:tavLst>
                                    </p:anim>
                                    <p:animEffect transition="in" filter="fade">
                                      <p:cBhvr>
                                        <p:cTn id="86" dur="1000"/>
                                        <p:tgtEl>
                                          <p:spTgt spid="19">
                                            <p:txEl>
                                              <p:pRg st="0" end="0"/>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31" presetClass="entr" presetSubtype="0" fill="hold" grpId="0" nodeType="clickEffect">
                                  <p:stCondLst>
                                    <p:cond delay="0"/>
                                  </p:stCondLst>
                                  <p:childTnLst>
                                    <p:set>
                                      <p:cBhvr>
                                        <p:cTn id="90" dur="1" fill="hold">
                                          <p:stCondLst>
                                            <p:cond delay="0"/>
                                          </p:stCondLst>
                                        </p:cTn>
                                        <p:tgtEl>
                                          <p:spTgt spid="19">
                                            <p:txEl>
                                              <p:pRg st="1" end="1"/>
                                            </p:txEl>
                                          </p:spTgt>
                                        </p:tgtEl>
                                        <p:attrNameLst>
                                          <p:attrName>style.visibility</p:attrName>
                                        </p:attrNameLst>
                                      </p:cBhvr>
                                      <p:to>
                                        <p:strVal val="visible"/>
                                      </p:to>
                                    </p:set>
                                    <p:anim calcmode="lin" valueType="num">
                                      <p:cBhvr>
                                        <p:cTn id="91" dur="1000" fill="hold"/>
                                        <p:tgtEl>
                                          <p:spTgt spid="19">
                                            <p:txEl>
                                              <p:pRg st="1" end="1"/>
                                            </p:txEl>
                                          </p:spTgt>
                                        </p:tgtEl>
                                        <p:attrNameLst>
                                          <p:attrName>ppt_w</p:attrName>
                                        </p:attrNameLst>
                                      </p:cBhvr>
                                      <p:tavLst>
                                        <p:tav tm="0">
                                          <p:val>
                                            <p:fltVal val="0"/>
                                          </p:val>
                                        </p:tav>
                                        <p:tav tm="100000">
                                          <p:val>
                                            <p:strVal val="#ppt_w"/>
                                          </p:val>
                                        </p:tav>
                                      </p:tavLst>
                                    </p:anim>
                                    <p:anim calcmode="lin" valueType="num">
                                      <p:cBhvr>
                                        <p:cTn id="92" dur="1000" fill="hold"/>
                                        <p:tgtEl>
                                          <p:spTgt spid="19">
                                            <p:txEl>
                                              <p:pRg st="1" end="1"/>
                                            </p:txEl>
                                          </p:spTgt>
                                        </p:tgtEl>
                                        <p:attrNameLst>
                                          <p:attrName>ppt_h</p:attrName>
                                        </p:attrNameLst>
                                      </p:cBhvr>
                                      <p:tavLst>
                                        <p:tav tm="0">
                                          <p:val>
                                            <p:fltVal val="0"/>
                                          </p:val>
                                        </p:tav>
                                        <p:tav tm="100000">
                                          <p:val>
                                            <p:strVal val="#ppt_h"/>
                                          </p:val>
                                        </p:tav>
                                      </p:tavLst>
                                    </p:anim>
                                    <p:anim calcmode="lin" valueType="num">
                                      <p:cBhvr>
                                        <p:cTn id="93" dur="1000" fill="hold"/>
                                        <p:tgtEl>
                                          <p:spTgt spid="19">
                                            <p:txEl>
                                              <p:pRg st="1" end="1"/>
                                            </p:txEl>
                                          </p:spTgt>
                                        </p:tgtEl>
                                        <p:attrNameLst>
                                          <p:attrName>style.rotation</p:attrName>
                                        </p:attrNameLst>
                                      </p:cBhvr>
                                      <p:tavLst>
                                        <p:tav tm="0">
                                          <p:val>
                                            <p:fltVal val="90"/>
                                          </p:val>
                                        </p:tav>
                                        <p:tav tm="100000">
                                          <p:val>
                                            <p:fltVal val="0"/>
                                          </p:val>
                                        </p:tav>
                                      </p:tavLst>
                                    </p:anim>
                                    <p:animEffect transition="in" filter="fade">
                                      <p:cBhvr>
                                        <p:cTn id="94" dur="1000"/>
                                        <p:tgtEl>
                                          <p:spTgt spid="19">
                                            <p:txEl>
                                              <p:pRg st="1" end="1"/>
                                            </p:txEl>
                                          </p:spTgt>
                                        </p:tgtEl>
                                      </p:cBhvr>
                                    </p:animEffect>
                                  </p:childTnLst>
                                </p:cTn>
                              </p:par>
                            </p:childTnLst>
                          </p:cTn>
                        </p:par>
                      </p:childTnLst>
                    </p:cTn>
                  </p:par>
                  <p:par>
                    <p:cTn id="95" fill="hold">
                      <p:stCondLst>
                        <p:cond delay="indefinite"/>
                      </p:stCondLst>
                      <p:childTnLst>
                        <p:par>
                          <p:cTn id="96" fill="hold">
                            <p:stCondLst>
                              <p:cond delay="0"/>
                            </p:stCondLst>
                            <p:childTnLst>
                              <p:par>
                                <p:cTn id="97" presetID="31" presetClass="entr" presetSubtype="0" fill="hold" grpId="0" nodeType="clickEffect">
                                  <p:stCondLst>
                                    <p:cond delay="0"/>
                                  </p:stCondLst>
                                  <p:childTnLst>
                                    <p:set>
                                      <p:cBhvr>
                                        <p:cTn id="98" dur="1" fill="hold">
                                          <p:stCondLst>
                                            <p:cond delay="0"/>
                                          </p:stCondLst>
                                        </p:cTn>
                                        <p:tgtEl>
                                          <p:spTgt spid="19">
                                            <p:txEl>
                                              <p:pRg st="2" end="2"/>
                                            </p:txEl>
                                          </p:spTgt>
                                        </p:tgtEl>
                                        <p:attrNameLst>
                                          <p:attrName>style.visibility</p:attrName>
                                        </p:attrNameLst>
                                      </p:cBhvr>
                                      <p:to>
                                        <p:strVal val="visible"/>
                                      </p:to>
                                    </p:set>
                                    <p:anim calcmode="lin" valueType="num">
                                      <p:cBhvr>
                                        <p:cTn id="99" dur="1000" fill="hold"/>
                                        <p:tgtEl>
                                          <p:spTgt spid="19">
                                            <p:txEl>
                                              <p:pRg st="2" end="2"/>
                                            </p:txEl>
                                          </p:spTgt>
                                        </p:tgtEl>
                                        <p:attrNameLst>
                                          <p:attrName>ppt_w</p:attrName>
                                        </p:attrNameLst>
                                      </p:cBhvr>
                                      <p:tavLst>
                                        <p:tav tm="0">
                                          <p:val>
                                            <p:fltVal val="0"/>
                                          </p:val>
                                        </p:tav>
                                        <p:tav tm="100000">
                                          <p:val>
                                            <p:strVal val="#ppt_w"/>
                                          </p:val>
                                        </p:tav>
                                      </p:tavLst>
                                    </p:anim>
                                    <p:anim calcmode="lin" valueType="num">
                                      <p:cBhvr>
                                        <p:cTn id="100" dur="1000" fill="hold"/>
                                        <p:tgtEl>
                                          <p:spTgt spid="19">
                                            <p:txEl>
                                              <p:pRg st="2" end="2"/>
                                            </p:txEl>
                                          </p:spTgt>
                                        </p:tgtEl>
                                        <p:attrNameLst>
                                          <p:attrName>ppt_h</p:attrName>
                                        </p:attrNameLst>
                                      </p:cBhvr>
                                      <p:tavLst>
                                        <p:tav tm="0">
                                          <p:val>
                                            <p:fltVal val="0"/>
                                          </p:val>
                                        </p:tav>
                                        <p:tav tm="100000">
                                          <p:val>
                                            <p:strVal val="#ppt_h"/>
                                          </p:val>
                                        </p:tav>
                                      </p:tavLst>
                                    </p:anim>
                                    <p:anim calcmode="lin" valueType="num">
                                      <p:cBhvr>
                                        <p:cTn id="101" dur="1000" fill="hold"/>
                                        <p:tgtEl>
                                          <p:spTgt spid="19">
                                            <p:txEl>
                                              <p:pRg st="2" end="2"/>
                                            </p:txEl>
                                          </p:spTgt>
                                        </p:tgtEl>
                                        <p:attrNameLst>
                                          <p:attrName>style.rotation</p:attrName>
                                        </p:attrNameLst>
                                      </p:cBhvr>
                                      <p:tavLst>
                                        <p:tav tm="0">
                                          <p:val>
                                            <p:fltVal val="90"/>
                                          </p:val>
                                        </p:tav>
                                        <p:tav tm="100000">
                                          <p:val>
                                            <p:fltVal val="0"/>
                                          </p:val>
                                        </p:tav>
                                      </p:tavLst>
                                    </p:anim>
                                    <p:animEffect transition="in" filter="fade">
                                      <p:cBhvr>
                                        <p:cTn id="102" dur="1000"/>
                                        <p:tgtEl>
                                          <p:spTgt spid="19">
                                            <p:txEl>
                                              <p:pRg st="2" end="2"/>
                                            </p:txEl>
                                          </p:spTgt>
                                        </p:tgtEl>
                                      </p:cBhvr>
                                    </p:animEffect>
                                  </p:childTnLst>
                                </p:cTn>
                              </p:par>
                            </p:childTnLst>
                          </p:cTn>
                        </p:par>
                      </p:childTnLst>
                    </p:cTn>
                  </p:par>
                  <p:par>
                    <p:cTn id="103" fill="hold">
                      <p:stCondLst>
                        <p:cond delay="indefinite"/>
                      </p:stCondLst>
                      <p:childTnLst>
                        <p:par>
                          <p:cTn id="104" fill="hold">
                            <p:stCondLst>
                              <p:cond delay="0"/>
                            </p:stCondLst>
                            <p:childTnLst>
                              <p:par>
                                <p:cTn id="105" presetID="31" presetClass="entr" presetSubtype="0" fill="hold" grpId="0" nodeType="clickEffect">
                                  <p:stCondLst>
                                    <p:cond delay="0"/>
                                  </p:stCondLst>
                                  <p:childTnLst>
                                    <p:set>
                                      <p:cBhvr>
                                        <p:cTn id="106" dur="1" fill="hold">
                                          <p:stCondLst>
                                            <p:cond delay="0"/>
                                          </p:stCondLst>
                                        </p:cTn>
                                        <p:tgtEl>
                                          <p:spTgt spid="19">
                                            <p:txEl>
                                              <p:pRg st="3" end="3"/>
                                            </p:txEl>
                                          </p:spTgt>
                                        </p:tgtEl>
                                        <p:attrNameLst>
                                          <p:attrName>style.visibility</p:attrName>
                                        </p:attrNameLst>
                                      </p:cBhvr>
                                      <p:to>
                                        <p:strVal val="visible"/>
                                      </p:to>
                                    </p:set>
                                    <p:anim calcmode="lin" valueType="num">
                                      <p:cBhvr>
                                        <p:cTn id="107" dur="1000" fill="hold"/>
                                        <p:tgtEl>
                                          <p:spTgt spid="19">
                                            <p:txEl>
                                              <p:pRg st="3" end="3"/>
                                            </p:txEl>
                                          </p:spTgt>
                                        </p:tgtEl>
                                        <p:attrNameLst>
                                          <p:attrName>ppt_w</p:attrName>
                                        </p:attrNameLst>
                                      </p:cBhvr>
                                      <p:tavLst>
                                        <p:tav tm="0">
                                          <p:val>
                                            <p:fltVal val="0"/>
                                          </p:val>
                                        </p:tav>
                                        <p:tav tm="100000">
                                          <p:val>
                                            <p:strVal val="#ppt_w"/>
                                          </p:val>
                                        </p:tav>
                                      </p:tavLst>
                                    </p:anim>
                                    <p:anim calcmode="lin" valueType="num">
                                      <p:cBhvr>
                                        <p:cTn id="108" dur="1000" fill="hold"/>
                                        <p:tgtEl>
                                          <p:spTgt spid="19">
                                            <p:txEl>
                                              <p:pRg st="3" end="3"/>
                                            </p:txEl>
                                          </p:spTgt>
                                        </p:tgtEl>
                                        <p:attrNameLst>
                                          <p:attrName>ppt_h</p:attrName>
                                        </p:attrNameLst>
                                      </p:cBhvr>
                                      <p:tavLst>
                                        <p:tav tm="0">
                                          <p:val>
                                            <p:fltVal val="0"/>
                                          </p:val>
                                        </p:tav>
                                        <p:tav tm="100000">
                                          <p:val>
                                            <p:strVal val="#ppt_h"/>
                                          </p:val>
                                        </p:tav>
                                      </p:tavLst>
                                    </p:anim>
                                    <p:anim calcmode="lin" valueType="num">
                                      <p:cBhvr>
                                        <p:cTn id="109" dur="1000" fill="hold"/>
                                        <p:tgtEl>
                                          <p:spTgt spid="19">
                                            <p:txEl>
                                              <p:pRg st="3" end="3"/>
                                            </p:txEl>
                                          </p:spTgt>
                                        </p:tgtEl>
                                        <p:attrNameLst>
                                          <p:attrName>style.rotation</p:attrName>
                                        </p:attrNameLst>
                                      </p:cBhvr>
                                      <p:tavLst>
                                        <p:tav tm="0">
                                          <p:val>
                                            <p:fltVal val="90"/>
                                          </p:val>
                                        </p:tav>
                                        <p:tav tm="100000">
                                          <p:val>
                                            <p:fltVal val="0"/>
                                          </p:val>
                                        </p:tav>
                                      </p:tavLst>
                                    </p:anim>
                                    <p:animEffect transition="in" filter="fade">
                                      <p:cBhvr>
                                        <p:cTn id="110" dur="1000"/>
                                        <p:tgtEl>
                                          <p:spTgt spid="19">
                                            <p:txEl>
                                              <p:pRg st="3" end="3"/>
                                            </p:txEl>
                                          </p:spTgt>
                                        </p:tgtEl>
                                      </p:cBhvr>
                                    </p:animEffect>
                                  </p:childTnLst>
                                </p:cTn>
                              </p:par>
                            </p:childTnLst>
                          </p:cTn>
                        </p:par>
                      </p:childTnLst>
                    </p:cTn>
                  </p:par>
                  <p:par>
                    <p:cTn id="111" fill="hold">
                      <p:stCondLst>
                        <p:cond delay="indefinite"/>
                      </p:stCondLst>
                      <p:childTnLst>
                        <p:par>
                          <p:cTn id="112" fill="hold">
                            <p:stCondLst>
                              <p:cond delay="0"/>
                            </p:stCondLst>
                            <p:childTnLst>
                              <p:par>
                                <p:cTn id="113" presetID="31" presetClass="entr" presetSubtype="0" fill="hold" grpId="0" nodeType="clickEffect">
                                  <p:stCondLst>
                                    <p:cond delay="0"/>
                                  </p:stCondLst>
                                  <p:childTnLst>
                                    <p:set>
                                      <p:cBhvr>
                                        <p:cTn id="114" dur="1" fill="hold">
                                          <p:stCondLst>
                                            <p:cond delay="0"/>
                                          </p:stCondLst>
                                        </p:cTn>
                                        <p:tgtEl>
                                          <p:spTgt spid="19">
                                            <p:txEl>
                                              <p:pRg st="4" end="4"/>
                                            </p:txEl>
                                          </p:spTgt>
                                        </p:tgtEl>
                                        <p:attrNameLst>
                                          <p:attrName>style.visibility</p:attrName>
                                        </p:attrNameLst>
                                      </p:cBhvr>
                                      <p:to>
                                        <p:strVal val="visible"/>
                                      </p:to>
                                    </p:set>
                                    <p:anim calcmode="lin" valueType="num">
                                      <p:cBhvr>
                                        <p:cTn id="115" dur="1000" fill="hold"/>
                                        <p:tgtEl>
                                          <p:spTgt spid="19">
                                            <p:txEl>
                                              <p:pRg st="4" end="4"/>
                                            </p:txEl>
                                          </p:spTgt>
                                        </p:tgtEl>
                                        <p:attrNameLst>
                                          <p:attrName>ppt_w</p:attrName>
                                        </p:attrNameLst>
                                      </p:cBhvr>
                                      <p:tavLst>
                                        <p:tav tm="0">
                                          <p:val>
                                            <p:fltVal val="0"/>
                                          </p:val>
                                        </p:tav>
                                        <p:tav tm="100000">
                                          <p:val>
                                            <p:strVal val="#ppt_w"/>
                                          </p:val>
                                        </p:tav>
                                      </p:tavLst>
                                    </p:anim>
                                    <p:anim calcmode="lin" valueType="num">
                                      <p:cBhvr>
                                        <p:cTn id="116" dur="1000" fill="hold"/>
                                        <p:tgtEl>
                                          <p:spTgt spid="19">
                                            <p:txEl>
                                              <p:pRg st="4" end="4"/>
                                            </p:txEl>
                                          </p:spTgt>
                                        </p:tgtEl>
                                        <p:attrNameLst>
                                          <p:attrName>ppt_h</p:attrName>
                                        </p:attrNameLst>
                                      </p:cBhvr>
                                      <p:tavLst>
                                        <p:tav tm="0">
                                          <p:val>
                                            <p:fltVal val="0"/>
                                          </p:val>
                                        </p:tav>
                                        <p:tav tm="100000">
                                          <p:val>
                                            <p:strVal val="#ppt_h"/>
                                          </p:val>
                                        </p:tav>
                                      </p:tavLst>
                                    </p:anim>
                                    <p:anim calcmode="lin" valueType="num">
                                      <p:cBhvr>
                                        <p:cTn id="117" dur="1000" fill="hold"/>
                                        <p:tgtEl>
                                          <p:spTgt spid="19">
                                            <p:txEl>
                                              <p:pRg st="4" end="4"/>
                                            </p:txEl>
                                          </p:spTgt>
                                        </p:tgtEl>
                                        <p:attrNameLst>
                                          <p:attrName>style.rotation</p:attrName>
                                        </p:attrNameLst>
                                      </p:cBhvr>
                                      <p:tavLst>
                                        <p:tav tm="0">
                                          <p:val>
                                            <p:fltVal val="90"/>
                                          </p:val>
                                        </p:tav>
                                        <p:tav tm="100000">
                                          <p:val>
                                            <p:fltVal val="0"/>
                                          </p:val>
                                        </p:tav>
                                      </p:tavLst>
                                    </p:anim>
                                    <p:animEffect transition="in" filter="fade">
                                      <p:cBhvr>
                                        <p:cTn id="118" dur="1000"/>
                                        <p:tgtEl>
                                          <p:spTgt spid="19">
                                            <p:txEl>
                                              <p:pRg st="4" end="4"/>
                                            </p:txEl>
                                          </p:spTgt>
                                        </p:tgtEl>
                                      </p:cBhvr>
                                    </p:animEffect>
                                  </p:childTnLst>
                                </p:cTn>
                              </p:par>
                            </p:childTnLst>
                          </p:cTn>
                        </p:par>
                      </p:childTnLst>
                    </p:cTn>
                  </p:par>
                  <p:par>
                    <p:cTn id="119" fill="hold">
                      <p:stCondLst>
                        <p:cond delay="indefinite"/>
                      </p:stCondLst>
                      <p:childTnLst>
                        <p:par>
                          <p:cTn id="120" fill="hold">
                            <p:stCondLst>
                              <p:cond delay="0"/>
                            </p:stCondLst>
                            <p:childTnLst>
                              <p:par>
                                <p:cTn id="121" presetID="31" presetClass="entr" presetSubtype="0" fill="hold" grpId="0" nodeType="clickEffect">
                                  <p:stCondLst>
                                    <p:cond delay="0"/>
                                  </p:stCondLst>
                                  <p:childTnLst>
                                    <p:set>
                                      <p:cBhvr>
                                        <p:cTn id="122" dur="1" fill="hold">
                                          <p:stCondLst>
                                            <p:cond delay="0"/>
                                          </p:stCondLst>
                                        </p:cTn>
                                        <p:tgtEl>
                                          <p:spTgt spid="19">
                                            <p:txEl>
                                              <p:pRg st="5" end="5"/>
                                            </p:txEl>
                                          </p:spTgt>
                                        </p:tgtEl>
                                        <p:attrNameLst>
                                          <p:attrName>style.visibility</p:attrName>
                                        </p:attrNameLst>
                                      </p:cBhvr>
                                      <p:to>
                                        <p:strVal val="visible"/>
                                      </p:to>
                                    </p:set>
                                    <p:anim calcmode="lin" valueType="num">
                                      <p:cBhvr>
                                        <p:cTn id="123" dur="1000" fill="hold"/>
                                        <p:tgtEl>
                                          <p:spTgt spid="19">
                                            <p:txEl>
                                              <p:pRg st="5" end="5"/>
                                            </p:txEl>
                                          </p:spTgt>
                                        </p:tgtEl>
                                        <p:attrNameLst>
                                          <p:attrName>ppt_w</p:attrName>
                                        </p:attrNameLst>
                                      </p:cBhvr>
                                      <p:tavLst>
                                        <p:tav tm="0">
                                          <p:val>
                                            <p:fltVal val="0"/>
                                          </p:val>
                                        </p:tav>
                                        <p:tav tm="100000">
                                          <p:val>
                                            <p:strVal val="#ppt_w"/>
                                          </p:val>
                                        </p:tav>
                                      </p:tavLst>
                                    </p:anim>
                                    <p:anim calcmode="lin" valueType="num">
                                      <p:cBhvr>
                                        <p:cTn id="124" dur="1000" fill="hold"/>
                                        <p:tgtEl>
                                          <p:spTgt spid="19">
                                            <p:txEl>
                                              <p:pRg st="5" end="5"/>
                                            </p:txEl>
                                          </p:spTgt>
                                        </p:tgtEl>
                                        <p:attrNameLst>
                                          <p:attrName>ppt_h</p:attrName>
                                        </p:attrNameLst>
                                      </p:cBhvr>
                                      <p:tavLst>
                                        <p:tav tm="0">
                                          <p:val>
                                            <p:fltVal val="0"/>
                                          </p:val>
                                        </p:tav>
                                        <p:tav tm="100000">
                                          <p:val>
                                            <p:strVal val="#ppt_h"/>
                                          </p:val>
                                        </p:tav>
                                      </p:tavLst>
                                    </p:anim>
                                    <p:anim calcmode="lin" valueType="num">
                                      <p:cBhvr>
                                        <p:cTn id="125" dur="1000" fill="hold"/>
                                        <p:tgtEl>
                                          <p:spTgt spid="19">
                                            <p:txEl>
                                              <p:pRg st="5" end="5"/>
                                            </p:txEl>
                                          </p:spTgt>
                                        </p:tgtEl>
                                        <p:attrNameLst>
                                          <p:attrName>style.rotation</p:attrName>
                                        </p:attrNameLst>
                                      </p:cBhvr>
                                      <p:tavLst>
                                        <p:tav tm="0">
                                          <p:val>
                                            <p:fltVal val="90"/>
                                          </p:val>
                                        </p:tav>
                                        <p:tav tm="100000">
                                          <p:val>
                                            <p:fltVal val="0"/>
                                          </p:val>
                                        </p:tav>
                                      </p:tavLst>
                                    </p:anim>
                                    <p:animEffect transition="in" filter="fade">
                                      <p:cBhvr>
                                        <p:cTn id="126" dur="1000"/>
                                        <p:tgtEl>
                                          <p:spTgt spid="19">
                                            <p:txEl>
                                              <p:pRg st="5" end="5"/>
                                            </p:txEl>
                                          </p:spTgt>
                                        </p:tgtEl>
                                      </p:cBhvr>
                                    </p:animEffect>
                                  </p:childTnLst>
                                </p:cTn>
                              </p:par>
                            </p:childTnLst>
                          </p:cTn>
                        </p:par>
                      </p:childTnLst>
                    </p:cTn>
                  </p:par>
                  <p:par>
                    <p:cTn id="127" fill="hold">
                      <p:stCondLst>
                        <p:cond delay="indefinite"/>
                      </p:stCondLst>
                      <p:childTnLst>
                        <p:par>
                          <p:cTn id="128" fill="hold">
                            <p:stCondLst>
                              <p:cond delay="0"/>
                            </p:stCondLst>
                            <p:childTnLst>
                              <p:par>
                                <p:cTn id="129" presetID="31" presetClass="entr" presetSubtype="0" fill="hold" grpId="0" nodeType="clickEffect">
                                  <p:stCondLst>
                                    <p:cond delay="0"/>
                                  </p:stCondLst>
                                  <p:childTnLst>
                                    <p:set>
                                      <p:cBhvr>
                                        <p:cTn id="130" dur="1" fill="hold">
                                          <p:stCondLst>
                                            <p:cond delay="0"/>
                                          </p:stCondLst>
                                        </p:cTn>
                                        <p:tgtEl>
                                          <p:spTgt spid="19">
                                            <p:txEl>
                                              <p:pRg st="6" end="6"/>
                                            </p:txEl>
                                          </p:spTgt>
                                        </p:tgtEl>
                                        <p:attrNameLst>
                                          <p:attrName>style.visibility</p:attrName>
                                        </p:attrNameLst>
                                      </p:cBhvr>
                                      <p:to>
                                        <p:strVal val="visible"/>
                                      </p:to>
                                    </p:set>
                                    <p:anim calcmode="lin" valueType="num">
                                      <p:cBhvr>
                                        <p:cTn id="131" dur="1000" fill="hold"/>
                                        <p:tgtEl>
                                          <p:spTgt spid="19">
                                            <p:txEl>
                                              <p:pRg st="6" end="6"/>
                                            </p:txEl>
                                          </p:spTgt>
                                        </p:tgtEl>
                                        <p:attrNameLst>
                                          <p:attrName>ppt_w</p:attrName>
                                        </p:attrNameLst>
                                      </p:cBhvr>
                                      <p:tavLst>
                                        <p:tav tm="0">
                                          <p:val>
                                            <p:fltVal val="0"/>
                                          </p:val>
                                        </p:tav>
                                        <p:tav tm="100000">
                                          <p:val>
                                            <p:strVal val="#ppt_w"/>
                                          </p:val>
                                        </p:tav>
                                      </p:tavLst>
                                    </p:anim>
                                    <p:anim calcmode="lin" valueType="num">
                                      <p:cBhvr>
                                        <p:cTn id="132" dur="1000" fill="hold"/>
                                        <p:tgtEl>
                                          <p:spTgt spid="19">
                                            <p:txEl>
                                              <p:pRg st="6" end="6"/>
                                            </p:txEl>
                                          </p:spTgt>
                                        </p:tgtEl>
                                        <p:attrNameLst>
                                          <p:attrName>ppt_h</p:attrName>
                                        </p:attrNameLst>
                                      </p:cBhvr>
                                      <p:tavLst>
                                        <p:tav tm="0">
                                          <p:val>
                                            <p:fltVal val="0"/>
                                          </p:val>
                                        </p:tav>
                                        <p:tav tm="100000">
                                          <p:val>
                                            <p:strVal val="#ppt_h"/>
                                          </p:val>
                                        </p:tav>
                                      </p:tavLst>
                                    </p:anim>
                                    <p:anim calcmode="lin" valueType="num">
                                      <p:cBhvr>
                                        <p:cTn id="133" dur="1000" fill="hold"/>
                                        <p:tgtEl>
                                          <p:spTgt spid="19">
                                            <p:txEl>
                                              <p:pRg st="6" end="6"/>
                                            </p:txEl>
                                          </p:spTgt>
                                        </p:tgtEl>
                                        <p:attrNameLst>
                                          <p:attrName>style.rotation</p:attrName>
                                        </p:attrNameLst>
                                      </p:cBhvr>
                                      <p:tavLst>
                                        <p:tav tm="0">
                                          <p:val>
                                            <p:fltVal val="90"/>
                                          </p:val>
                                        </p:tav>
                                        <p:tav tm="100000">
                                          <p:val>
                                            <p:fltVal val="0"/>
                                          </p:val>
                                        </p:tav>
                                      </p:tavLst>
                                    </p:anim>
                                    <p:animEffect transition="in" filter="fade">
                                      <p:cBhvr>
                                        <p:cTn id="134" dur="1000"/>
                                        <p:tgtEl>
                                          <p:spTgt spid="19">
                                            <p:txEl>
                                              <p:pRg st="6" end="6"/>
                                            </p:txEl>
                                          </p:spTgt>
                                        </p:tgtEl>
                                      </p:cBhvr>
                                    </p:animEffect>
                                  </p:childTnLst>
                                </p:cTn>
                              </p:par>
                            </p:childTnLst>
                          </p:cTn>
                        </p:par>
                      </p:childTnLst>
                    </p:cTn>
                  </p:par>
                  <p:par>
                    <p:cTn id="135" fill="hold">
                      <p:stCondLst>
                        <p:cond delay="indefinite"/>
                      </p:stCondLst>
                      <p:childTnLst>
                        <p:par>
                          <p:cTn id="136" fill="hold">
                            <p:stCondLst>
                              <p:cond delay="0"/>
                            </p:stCondLst>
                            <p:childTnLst>
                              <p:par>
                                <p:cTn id="137" presetID="31" presetClass="entr" presetSubtype="0" fill="hold" grpId="0" nodeType="clickEffect">
                                  <p:stCondLst>
                                    <p:cond delay="0"/>
                                  </p:stCondLst>
                                  <p:childTnLst>
                                    <p:set>
                                      <p:cBhvr>
                                        <p:cTn id="138" dur="1" fill="hold">
                                          <p:stCondLst>
                                            <p:cond delay="0"/>
                                          </p:stCondLst>
                                        </p:cTn>
                                        <p:tgtEl>
                                          <p:spTgt spid="19">
                                            <p:txEl>
                                              <p:pRg st="7" end="7"/>
                                            </p:txEl>
                                          </p:spTgt>
                                        </p:tgtEl>
                                        <p:attrNameLst>
                                          <p:attrName>style.visibility</p:attrName>
                                        </p:attrNameLst>
                                      </p:cBhvr>
                                      <p:to>
                                        <p:strVal val="visible"/>
                                      </p:to>
                                    </p:set>
                                    <p:anim calcmode="lin" valueType="num">
                                      <p:cBhvr>
                                        <p:cTn id="139" dur="1000" fill="hold"/>
                                        <p:tgtEl>
                                          <p:spTgt spid="19">
                                            <p:txEl>
                                              <p:pRg st="7" end="7"/>
                                            </p:txEl>
                                          </p:spTgt>
                                        </p:tgtEl>
                                        <p:attrNameLst>
                                          <p:attrName>ppt_w</p:attrName>
                                        </p:attrNameLst>
                                      </p:cBhvr>
                                      <p:tavLst>
                                        <p:tav tm="0">
                                          <p:val>
                                            <p:fltVal val="0"/>
                                          </p:val>
                                        </p:tav>
                                        <p:tav tm="100000">
                                          <p:val>
                                            <p:strVal val="#ppt_w"/>
                                          </p:val>
                                        </p:tav>
                                      </p:tavLst>
                                    </p:anim>
                                    <p:anim calcmode="lin" valueType="num">
                                      <p:cBhvr>
                                        <p:cTn id="140" dur="1000" fill="hold"/>
                                        <p:tgtEl>
                                          <p:spTgt spid="19">
                                            <p:txEl>
                                              <p:pRg st="7" end="7"/>
                                            </p:txEl>
                                          </p:spTgt>
                                        </p:tgtEl>
                                        <p:attrNameLst>
                                          <p:attrName>ppt_h</p:attrName>
                                        </p:attrNameLst>
                                      </p:cBhvr>
                                      <p:tavLst>
                                        <p:tav tm="0">
                                          <p:val>
                                            <p:fltVal val="0"/>
                                          </p:val>
                                        </p:tav>
                                        <p:tav tm="100000">
                                          <p:val>
                                            <p:strVal val="#ppt_h"/>
                                          </p:val>
                                        </p:tav>
                                      </p:tavLst>
                                    </p:anim>
                                    <p:anim calcmode="lin" valueType="num">
                                      <p:cBhvr>
                                        <p:cTn id="141" dur="1000" fill="hold"/>
                                        <p:tgtEl>
                                          <p:spTgt spid="19">
                                            <p:txEl>
                                              <p:pRg st="7" end="7"/>
                                            </p:txEl>
                                          </p:spTgt>
                                        </p:tgtEl>
                                        <p:attrNameLst>
                                          <p:attrName>style.rotation</p:attrName>
                                        </p:attrNameLst>
                                      </p:cBhvr>
                                      <p:tavLst>
                                        <p:tav tm="0">
                                          <p:val>
                                            <p:fltVal val="90"/>
                                          </p:val>
                                        </p:tav>
                                        <p:tav tm="100000">
                                          <p:val>
                                            <p:fltVal val="0"/>
                                          </p:val>
                                        </p:tav>
                                      </p:tavLst>
                                    </p:anim>
                                    <p:animEffect transition="in" filter="fade">
                                      <p:cBhvr>
                                        <p:cTn id="142" dur="1000"/>
                                        <p:tgtEl>
                                          <p:spTgt spid="1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7" grpId="0" build="p"/>
      <p:bldP spid="3" grpId="0" build="p"/>
      <p:bldP spid="19" grpId="0"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p:txBody>
          <a:bodyPr/>
          <a:lstStyle/>
          <a:p>
            <a:r>
              <a:rPr lang="en-US" dirty="0" smtClean="0"/>
              <a:t>Video </a:t>
            </a:r>
            <a:endParaRPr lang="en-US" dirty="0"/>
          </a:p>
        </p:txBody>
      </p:sp>
      <p:sp>
        <p:nvSpPr>
          <p:cNvPr id="14" name="Content Placeholder 13"/>
          <p:cNvSpPr>
            <a:spLocks noGrp="1"/>
          </p:cNvSpPr>
          <p:nvPr>
            <p:ph idx="1"/>
          </p:nvPr>
        </p:nvSpPr>
        <p:spPr/>
        <p:txBody>
          <a:bodyPr/>
          <a:lstStyle/>
          <a:p>
            <a:endParaRPr lang="en-US" dirty="0" smtClean="0">
              <a:hlinkClick r:id="rId2"/>
            </a:endParaRPr>
          </a:p>
          <a:p>
            <a:endParaRPr lang="en-US" dirty="0">
              <a:hlinkClick r:id="rId2"/>
            </a:endParaRPr>
          </a:p>
          <a:p>
            <a:r>
              <a:rPr lang="en-US" dirty="0" smtClean="0">
                <a:hlinkClick r:id="rId2"/>
              </a:rPr>
              <a:t>https</a:t>
            </a:r>
            <a:r>
              <a:rPr lang="en-US" dirty="0">
                <a:hlinkClick r:id="rId2"/>
              </a:rPr>
              <a:t>://www.youtube.com/watch?v=BFd54Yzg-vo</a:t>
            </a:r>
            <a:r>
              <a:rPr lang="en-US" dirty="0"/>
              <a:t> </a:t>
            </a:r>
            <a:endParaRPr lang="ar-JO" dirty="0"/>
          </a:p>
          <a:p>
            <a:endParaRPr lang="en-US" dirty="0"/>
          </a:p>
        </p:txBody>
      </p:sp>
      <p:sp>
        <p:nvSpPr>
          <p:cNvPr id="5" name="Date Placeholder 4"/>
          <p:cNvSpPr>
            <a:spLocks noGrp="1"/>
          </p:cNvSpPr>
          <p:nvPr>
            <p:ph type="dt" sz="half" idx="10"/>
          </p:nvPr>
        </p:nvSpPr>
        <p:spPr/>
        <p:txBody>
          <a:bodyPr/>
          <a:lstStyle/>
          <a:p>
            <a:fld id="{169E572E-5971-4A21-9D78-DE3656D7198C}" type="datetime1">
              <a:rPr lang="en-US" smtClean="0"/>
              <a:t>10/13/2015</a:t>
            </a:fld>
            <a:endParaRPr lang="en-US" dirty="0"/>
          </a:p>
        </p:txBody>
      </p:sp>
      <p:sp>
        <p:nvSpPr>
          <p:cNvPr id="6" name="Footer Placeholder 5"/>
          <p:cNvSpPr>
            <a:spLocks noGrp="1"/>
          </p:cNvSpPr>
          <p:nvPr>
            <p:ph type="ftr" sz="quarter" idx="11"/>
          </p:nvPr>
        </p:nvSpPr>
        <p:spPr/>
        <p:txBody>
          <a:bodyPr/>
          <a:lstStyle/>
          <a:p>
            <a:r>
              <a:rPr lang="en-US" smtClean="0"/>
              <a:t>Patient Safety </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35</a:t>
            </a:fld>
            <a:endParaRPr lang="en-US" dirty="0"/>
          </a:p>
        </p:txBody>
      </p:sp>
    </p:spTree>
    <p:extLst>
      <p:ext uri="{BB962C8B-B14F-4D97-AF65-F5344CB8AC3E}">
        <p14:creationId xmlns:p14="http://schemas.microsoft.com/office/powerpoint/2010/main" val="417497716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80">
                                          <p:stCondLst>
                                            <p:cond delay="0"/>
                                          </p:stCondLst>
                                        </p:cTn>
                                        <p:tgtEl>
                                          <p:spTgt spid="13"/>
                                        </p:tgtEl>
                                      </p:cBhvr>
                                    </p:animEffect>
                                    <p:anim calcmode="lin" valueType="num">
                                      <p:cBhvr>
                                        <p:cTn id="8" dur="1822" tmFilter="0,0; 0.14,0.36; 0.43,0.73; 0.71,0.91; 1.0,1.0">
                                          <p:stCondLst>
                                            <p:cond delay="0"/>
                                          </p:stCondLst>
                                        </p:cTn>
                                        <p:tgtEl>
                                          <p:spTgt spid="1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3"/>
                                        </p:tgtEl>
                                        <p:attrNameLst>
                                          <p:attrName>ppt_y</p:attrName>
                                        </p:attrNameLst>
                                      </p:cBhvr>
                                      <p:tavLst>
                                        <p:tav tm="0" fmla="#ppt_y-sin(pi*$)/81">
                                          <p:val>
                                            <p:fltVal val="0"/>
                                          </p:val>
                                        </p:tav>
                                        <p:tav tm="100000">
                                          <p:val>
                                            <p:fltVal val="1"/>
                                          </p:val>
                                        </p:tav>
                                      </p:tavLst>
                                    </p:anim>
                                    <p:animScale>
                                      <p:cBhvr>
                                        <p:cTn id="13" dur="26">
                                          <p:stCondLst>
                                            <p:cond delay="650"/>
                                          </p:stCondLst>
                                        </p:cTn>
                                        <p:tgtEl>
                                          <p:spTgt spid="13"/>
                                        </p:tgtEl>
                                      </p:cBhvr>
                                      <p:to x="100000" y="60000"/>
                                    </p:animScale>
                                    <p:animScale>
                                      <p:cBhvr>
                                        <p:cTn id="14" dur="166" decel="50000">
                                          <p:stCondLst>
                                            <p:cond delay="676"/>
                                          </p:stCondLst>
                                        </p:cTn>
                                        <p:tgtEl>
                                          <p:spTgt spid="13"/>
                                        </p:tgtEl>
                                      </p:cBhvr>
                                      <p:to x="100000" y="100000"/>
                                    </p:animScale>
                                    <p:animScale>
                                      <p:cBhvr>
                                        <p:cTn id="15" dur="26">
                                          <p:stCondLst>
                                            <p:cond delay="1312"/>
                                          </p:stCondLst>
                                        </p:cTn>
                                        <p:tgtEl>
                                          <p:spTgt spid="13"/>
                                        </p:tgtEl>
                                      </p:cBhvr>
                                      <p:to x="100000" y="80000"/>
                                    </p:animScale>
                                    <p:animScale>
                                      <p:cBhvr>
                                        <p:cTn id="16" dur="166" decel="50000">
                                          <p:stCondLst>
                                            <p:cond delay="1338"/>
                                          </p:stCondLst>
                                        </p:cTn>
                                        <p:tgtEl>
                                          <p:spTgt spid="13"/>
                                        </p:tgtEl>
                                      </p:cBhvr>
                                      <p:to x="100000" y="100000"/>
                                    </p:animScale>
                                    <p:animScale>
                                      <p:cBhvr>
                                        <p:cTn id="17" dur="26">
                                          <p:stCondLst>
                                            <p:cond delay="1642"/>
                                          </p:stCondLst>
                                        </p:cTn>
                                        <p:tgtEl>
                                          <p:spTgt spid="13"/>
                                        </p:tgtEl>
                                      </p:cBhvr>
                                      <p:to x="100000" y="90000"/>
                                    </p:animScale>
                                    <p:animScale>
                                      <p:cBhvr>
                                        <p:cTn id="18" dur="166" decel="50000">
                                          <p:stCondLst>
                                            <p:cond delay="1668"/>
                                          </p:stCondLst>
                                        </p:cTn>
                                        <p:tgtEl>
                                          <p:spTgt spid="13"/>
                                        </p:tgtEl>
                                      </p:cBhvr>
                                      <p:to x="100000" y="100000"/>
                                    </p:animScale>
                                    <p:animScale>
                                      <p:cBhvr>
                                        <p:cTn id="19" dur="26">
                                          <p:stCondLst>
                                            <p:cond delay="1808"/>
                                          </p:stCondLst>
                                        </p:cTn>
                                        <p:tgtEl>
                                          <p:spTgt spid="13"/>
                                        </p:tgtEl>
                                      </p:cBhvr>
                                      <p:to x="100000" y="95000"/>
                                    </p:animScale>
                                    <p:animScale>
                                      <p:cBhvr>
                                        <p:cTn id="20" dur="166" decel="50000">
                                          <p:stCondLst>
                                            <p:cond delay="1834"/>
                                          </p:stCondLst>
                                        </p:cTn>
                                        <p:tgtEl>
                                          <p:spTgt spid="1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14">
                                            <p:txEl>
                                              <p:pRg st="2" end="2"/>
                                            </p:txEl>
                                          </p:spTgt>
                                        </p:tgtEl>
                                        <p:attrNameLst>
                                          <p:attrName>style.visibility</p:attrName>
                                        </p:attrNameLst>
                                      </p:cBhvr>
                                      <p:to>
                                        <p:strVal val="visible"/>
                                      </p:to>
                                    </p:set>
                                    <p:animEffect transition="in" filter="wipe(down)">
                                      <p:cBhvr>
                                        <p:cTn id="25" dur="580">
                                          <p:stCondLst>
                                            <p:cond delay="0"/>
                                          </p:stCondLst>
                                        </p:cTn>
                                        <p:tgtEl>
                                          <p:spTgt spid="14">
                                            <p:txEl>
                                              <p:pRg st="2" end="2"/>
                                            </p:txEl>
                                          </p:spTgt>
                                        </p:tgtEl>
                                      </p:cBhvr>
                                    </p:animEffect>
                                    <p:anim calcmode="lin" valueType="num">
                                      <p:cBhvr>
                                        <p:cTn id="26" dur="1822" tmFilter="0,0; 0.14,0.36; 0.43,0.73; 0.71,0.91; 1.0,1.0">
                                          <p:stCondLst>
                                            <p:cond delay="0"/>
                                          </p:stCondLst>
                                        </p:cTn>
                                        <p:tgtEl>
                                          <p:spTgt spid="14">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14">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14">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14">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14">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14">
                                            <p:txEl>
                                              <p:pRg st="2" end="2"/>
                                            </p:txEl>
                                          </p:spTgt>
                                        </p:tgtEl>
                                      </p:cBhvr>
                                      <p:to x="100000" y="60000"/>
                                    </p:animScale>
                                    <p:animScale>
                                      <p:cBhvr>
                                        <p:cTn id="32" dur="166" decel="50000">
                                          <p:stCondLst>
                                            <p:cond delay="676"/>
                                          </p:stCondLst>
                                        </p:cTn>
                                        <p:tgtEl>
                                          <p:spTgt spid="14">
                                            <p:txEl>
                                              <p:pRg st="2" end="2"/>
                                            </p:txEl>
                                          </p:spTgt>
                                        </p:tgtEl>
                                      </p:cBhvr>
                                      <p:to x="100000" y="100000"/>
                                    </p:animScale>
                                    <p:animScale>
                                      <p:cBhvr>
                                        <p:cTn id="33" dur="26">
                                          <p:stCondLst>
                                            <p:cond delay="1312"/>
                                          </p:stCondLst>
                                        </p:cTn>
                                        <p:tgtEl>
                                          <p:spTgt spid="14">
                                            <p:txEl>
                                              <p:pRg st="2" end="2"/>
                                            </p:txEl>
                                          </p:spTgt>
                                        </p:tgtEl>
                                      </p:cBhvr>
                                      <p:to x="100000" y="80000"/>
                                    </p:animScale>
                                    <p:animScale>
                                      <p:cBhvr>
                                        <p:cTn id="34" dur="166" decel="50000">
                                          <p:stCondLst>
                                            <p:cond delay="1338"/>
                                          </p:stCondLst>
                                        </p:cTn>
                                        <p:tgtEl>
                                          <p:spTgt spid="14">
                                            <p:txEl>
                                              <p:pRg st="2" end="2"/>
                                            </p:txEl>
                                          </p:spTgt>
                                        </p:tgtEl>
                                      </p:cBhvr>
                                      <p:to x="100000" y="100000"/>
                                    </p:animScale>
                                    <p:animScale>
                                      <p:cBhvr>
                                        <p:cTn id="35" dur="26">
                                          <p:stCondLst>
                                            <p:cond delay="1642"/>
                                          </p:stCondLst>
                                        </p:cTn>
                                        <p:tgtEl>
                                          <p:spTgt spid="14">
                                            <p:txEl>
                                              <p:pRg st="2" end="2"/>
                                            </p:txEl>
                                          </p:spTgt>
                                        </p:tgtEl>
                                      </p:cBhvr>
                                      <p:to x="100000" y="90000"/>
                                    </p:animScale>
                                    <p:animScale>
                                      <p:cBhvr>
                                        <p:cTn id="36" dur="166" decel="50000">
                                          <p:stCondLst>
                                            <p:cond delay="1668"/>
                                          </p:stCondLst>
                                        </p:cTn>
                                        <p:tgtEl>
                                          <p:spTgt spid="14">
                                            <p:txEl>
                                              <p:pRg st="2" end="2"/>
                                            </p:txEl>
                                          </p:spTgt>
                                        </p:tgtEl>
                                      </p:cBhvr>
                                      <p:to x="100000" y="100000"/>
                                    </p:animScale>
                                    <p:animScale>
                                      <p:cBhvr>
                                        <p:cTn id="37" dur="26">
                                          <p:stCondLst>
                                            <p:cond delay="1808"/>
                                          </p:stCondLst>
                                        </p:cTn>
                                        <p:tgtEl>
                                          <p:spTgt spid="14">
                                            <p:txEl>
                                              <p:pRg st="2" end="2"/>
                                            </p:txEl>
                                          </p:spTgt>
                                        </p:tgtEl>
                                      </p:cBhvr>
                                      <p:to x="100000" y="95000"/>
                                    </p:animScale>
                                    <p:animScale>
                                      <p:cBhvr>
                                        <p:cTn id="38" dur="166" decel="50000">
                                          <p:stCondLst>
                                            <p:cond delay="1834"/>
                                          </p:stCondLst>
                                        </p:cTn>
                                        <p:tgtEl>
                                          <p:spTgt spid="14">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70350" y="643930"/>
            <a:ext cx="9601196" cy="671304"/>
          </a:xfrm>
        </p:spPr>
        <p:txBody>
          <a:bodyPr>
            <a:normAutofit fontScale="90000"/>
          </a:bodyPr>
          <a:lstStyle/>
          <a:p>
            <a:r>
              <a:rPr lang="en-US" dirty="0" smtClean="0"/>
              <a:t>Case Study - 1</a:t>
            </a:r>
            <a:endParaRPr lang="en-US" dirty="0"/>
          </a:p>
        </p:txBody>
      </p:sp>
      <p:pic>
        <p:nvPicPr>
          <p:cNvPr id="4" name="Content Placeholder 3"/>
          <p:cNvPicPr>
            <a:picLocks noGrp="1" noChangeAspect="1"/>
          </p:cNvPicPr>
          <p:nvPr>
            <p:ph idx="1"/>
          </p:nvPr>
        </p:nvPicPr>
        <p:blipFill rotWithShape="1">
          <a:blip r:embed="rId2"/>
          <a:srcRect l="17359" t="18612" r="20293" b="9043"/>
          <a:stretch/>
        </p:blipFill>
        <p:spPr>
          <a:xfrm>
            <a:off x="583330" y="1565754"/>
            <a:ext cx="11176000" cy="5172727"/>
          </a:xfrm>
          <a:prstGeom prst="rect">
            <a:avLst/>
          </a:prstGeom>
        </p:spPr>
      </p:pic>
    </p:spTree>
    <p:extLst>
      <p:ext uri="{BB962C8B-B14F-4D97-AF65-F5344CB8AC3E}">
        <p14:creationId xmlns:p14="http://schemas.microsoft.com/office/powerpoint/2010/main" val="88564114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1000" fill="hold"/>
                                        <p:tgtEl>
                                          <p:spTgt spid="4"/>
                                        </p:tgtEl>
                                        <p:attrNameLst>
                                          <p:attrName>ppt_w</p:attrName>
                                        </p:attrNameLst>
                                      </p:cBhvr>
                                      <p:tavLst>
                                        <p:tav tm="0">
                                          <p:val>
                                            <p:fltVal val="0"/>
                                          </p:val>
                                        </p:tav>
                                        <p:tav tm="100000">
                                          <p:val>
                                            <p:strVal val="#ppt_w"/>
                                          </p:val>
                                        </p:tav>
                                      </p:tavLst>
                                    </p:anim>
                                    <p:anim calcmode="lin" valueType="num">
                                      <p:cBhvr>
                                        <p:cTn id="14" dur="1000" fill="hold"/>
                                        <p:tgtEl>
                                          <p:spTgt spid="4"/>
                                        </p:tgtEl>
                                        <p:attrNameLst>
                                          <p:attrName>ppt_h</p:attrName>
                                        </p:attrNameLst>
                                      </p:cBhvr>
                                      <p:tavLst>
                                        <p:tav tm="0">
                                          <p:val>
                                            <p:fltVal val="0"/>
                                          </p:val>
                                        </p:tav>
                                        <p:tav tm="100000">
                                          <p:val>
                                            <p:strVal val="#ppt_h"/>
                                          </p:val>
                                        </p:tav>
                                      </p:tavLst>
                                    </p:anim>
                                    <p:anim calcmode="lin" valueType="num">
                                      <p:cBhvr>
                                        <p:cTn id="15" dur="1000" fill="hold"/>
                                        <p:tgtEl>
                                          <p:spTgt spid="4"/>
                                        </p:tgtEl>
                                        <p:attrNameLst>
                                          <p:attrName>style.rotation</p:attrName>
                                        </p:attrNameLst>
                                      </p:cBhvr>
                                      <p:tavLst>
                                        <p:tav tm="0">
                                          <p:val>
                                            <p:fltVal val="90"/>
                                          </p:val>
                                        </p:tav>
                                        <p:tav tm="100000">
                                          <p:val>
                                            <p:fltVal val="0"/>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Case Study </a:t>
            </a:r>
            <a:r>
              <a:rPr lang="en-US" dirty="0" smtClean="0"/>
              <a:t>– 1</a:t>
            </a:r>
            <a:br>
              <a:rPr lang="en-US" dirty="0" smtClean="0"/>
            </a:br>
            <a:r>
              <a:rPr lang="en-US" dirty="0" smtClean="0"/>
              <a:t>Recommended </a:t>
            </a:r>
            <a:r>
              <a:rPr lang="en-US" dirty="0"/>
              <a:t>actions:</a:t>
            </a:r>
            <a:br>
              <a:rPr lang="en-US" dirty="0"/>
            </a:br>
            <a:endParaRPr lang="ar-JO" dirty="0"/>
          </a:p>
        </p:txBody>
      </p:sp>
      <p:sp>
        <p:nvSpPr>
          <p:cNvPr id="3" name="Content Placeholder 2"/>
          <p:cNvSpPr>
            <a:spLocks noGrp="1"/>
          </p:cNvSpPr>
          <p:nvPr>
            <p:ph idx="1"/>
          </p:nvPr>
        </p:nvSpPr>
        <p:spPr/>
        <p:txBody>
          <a:bodyPr>
            <a:normAutofit lnSpcReduction="10000"/>
          </a:bodyPr>
          <a:lstStyle/>
          <a:p>
            <a:endParaRPr lang="en-US" dirty="0" smtClean="0"/>
          </a:p>
          <a:p>
            <a:r>
              <a:rPr lang="en-US" dirty="0" smtClean="0"/>
              <a:t>Pharmacists </a:t>
            </a:r>
            <a:r>
              <a:rPr lang="en-US" dirty="0"/>
              <a:t>/ Technician should READ / CHECK carefully the label of each </a:t>
            </a:r>
            <a:r>
              <a:rPr lang="en-US" dirty="0" smtClean="0"/>
              <a:t>medication they </a:t>
            </a:r>
            <a:r>
              <a:rPr lang="en-US" dirty="0"/>
              <a:t>prepare</a:t>
            </a:r>
            <a:r>
              <a:rPr lang="en-US" dirty="0" smtClean="0"/>
              <a:t>.</a:t>
            </a:r>
          </a:p>
          <a:p>
            <a:endParaRPr lang="en-US" dirty="0"/>
          </a:p>
          <a:p>
            <a:r>
              <a:rPr lang="en-US" dirty="0"/>
              <a:t>DOUBLE CHECKING is essential tool to avoid such </a:t>
            </a:r>
            <a:r>
              <a:rPr lang="en-US" dirty="0" smtClean="0"/>
              <a:t>mistakes</a:t>
            </a:r>
          </a:p>
          <a:p>
            <a:endParaRPr lang="en-US" dirty="0"/>
          </a:p>
          <a:p>
            <a:r>
              <a:rPr lang="en-US" dirty="0"/>
              <a:t>Look Alike medications should be stored separately with proper labeling to avoid such </a:t>
            </a:r>
            <a:r>
              <a:rPr lang="en-US" dirty="0" smtClean="0"/>
              <a:t>mistakes</a:t>
            </a:r>
          </a:p>
          <a:p>
            <a:pPr marL="0" indent="0">
              <a:buNone/>
            </a:pPr>
            <a:endParaRPr lang="en-US" dirty="0"/>
          </a:p>
          <a:p>
            <a:r>
              <a:rPr lang="en-US" dirty="0"/>
              <a:t>To change the brand the hospital purchases of either drugs if possible</a:t>
            </a:r>
          </a:p>
          <a:p>
            <a:pPr marL="0" indent="0">
              <a:buNone/>
            </a:pPr>
            <a:endParaRPr lang="ar-JO" dirty="0"/>
          </a:p>
        </p:txBody>
      </p:sp>
      <p:sp>
        <p:nvSpPr>
          <p:cNvPr id="4" name="Date Placeholder 3"/>
          <p:cNvSpPr>
            <a:spLocks noGrp="1"/>
          </p:cNvSpPr>
          <p:nvPr>
            <p:ph type="dt" sz="half" idx="10"/>
          </p:nvPr>
        </p:nvSpPr>
        <p:spPr/>
        <p:txBody>
          <a:bodyPr/>
          <a:lstStyle/>
          <a:p>
            <a:fld id="{B8F355B2-72B8-40C1-9857-ED337306AA9D}"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37</a:t>
            </a:fld>
            <a:endParaRPr lang="en-US" dirty="0"/>
          </a:p>
        </p:txBody>
      </p:sp>
    </p:spTree>
    <p:extLst>
      <p:ext uri="{BB962C8B-B14F-4D97-AF65-F5344CB8AC3E}">
        <p14:creationId xmlns:p14="http://schemas.microsoft.com/office/powerpoint/2010/main" val="315429662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3" end="3"/>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p:cTn id="29"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p:cTn id="37"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Case Study - 2 </a:t>
            </a:r>
            <a:endParaRPr lang="en-US" dirty="0"/>
          </a:p>
        </p:txBody>
      </p:sp>
      <p:sp>
        <p:nvSpPr>
          <p:cNvPr id="3" name="Content Placeholder 2"/>
          <p:cNvSpPr>
            <a:spLocks noGrp="1"/>
          </p:cNvSpPr>
          <p:nvPr>
            <p:ph idx="1"/>
          </p:nvPr>
        </p:nvSpPr>
        <p:spPr>
          <a:xfrm>
            <a:off x="1295401" y="2425700"/>
            <a:ext cx="9601196" cy="3860800"/>
          </a:xfrm>
        </p:spPr>
        <p:txBody>
          <a:bodyPr>
            <a:normAutofit/>
          </a:bodyPr>
          <a:lstStyle/>
          <a:p>
            <a:r>
              <a:rPr lang="en-US" dirty="0"/>
              <a:t>A 38-year-old woman comes to the hospital with </a:t>
            </a:r>
            <a:r>
              <a:rPr lang="en-US" dirty="0" smtClean="0"/>
              <a:t>20 minutes </a:t>
            </a:r>
            <a:r>
              <a:rPr lang="en-US" dirty="0"/>
              <a:t>of itchy red </a:t>
            </a:r>
            <a:r>
              <a:rPr lang="en-US" dirty="0" smtClean="0"/>
              <a:t>rash and facial swelling; she has a history of serious allergic reactions</a:t>
            </a:r>
            <a:endParaRPr lang="en-US" dirty="0"/>
          </a:p>
          <a:p>
            <a:r>
              <a:rPr lang="en-US" dirty="0"/>
              <a:t>A nurse draws up 10 </a:t>
            </a:r>
            <a:r>
              <a:rPr lang="en-US" dirty="0" err="1"/>
              <a:t>mls</a:t>
            </a:r>
            <a:r>
              <a:rPr lang="en-US" dirty="0"/>
              <a:t> of 1:10,000 </a:t>
            </a:r>
            <a:r>
              <a:rPr lang="en-US" dirty="0" smtClean="0"/>
              <a:t>adrenaline (epinephrine</a:t>
            </a:r>
            <a:r>
              <a:rPr lang="en-US" dirty="0"/>
              <a:t>) into a 10 ml syringe and leaves it at </a:t>
            </a:r>
            <a:r>
              <a:rPr lang="en-US" dirty="0" smtClean="0"/>
              <a:t>the bedside </a:t>
            </a:r>
            <a:r>
              <a:rPr lang="en-US" dirty="0"/>
              <a:t>ready to use (1 mg in total) just in case </a:t>
            </a:r>
            <a:r>
              <a:rPr lang="en-US" dirty="0" smtClean="0"/>
              <a:t>the doctor </a:t>
            </a:r>
            <a:r>
              <a:rPr lang="en-US" dirty="0"/>
              <a:t>requests </a:t>
            </a:r>
            <a:r>
              <a:rPr lang="en-US" dirty="0" smtClean="0"/>
              <a:t>it</a:t>
            </a:r>
            <a:endParaRPr lang="en-US" dirty="0"/>
          </a:p>
          <a:p>
            <a:r>
              <a:rPr lang="en-US" dirty="0"/>
              <a:t>Meanwhile the doctor inserts an intravenous </a:t>
            </a:r>
            <a:r>
              <a:rPr lang="en-US" dirty="0" smtClean="0"/>
              <a:t>cannula</a:t>
            </a:r>
            <a:endParaRPr lang="en-US" dirty="0"/>
          </a:p>
          <a:p>
            <a:r>
              <a:rPr lang="en-US" dirty="0"/>
              <a:t>The doctor sees the 10 ml syringe of clear fluid that </a:t>
            </a:r>
            <a:r>
              <a:rPr lang="en-US" dirty="0" smtClean="0"/>
              <a:t>the nurse </a:t>
            </a:r>
            <a:r>
              <a:rPr lang="en-US" dirty="0"/>
              <a:t>has drawn up and assumes it is normal saline</a:t>
            </a:r>
          </a:p>
        </p:txBody>
      </p:sp>
    </p:spTree>
    <p:extLst>
      <p:ext uri="{BB962C8B-B14F-4D97-AF65-F5344CB8AC3E}">
        <p14:creationId xmlns:p14="http://schemas.microsoft.com/office/powerpoint/2010/main" val="287418297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 </a:t>
            </a:r>
            <a:r>
              <a:rPr lang="en-US" dirty="0"/>
              <a:t>c</a:t>
            </a:r>
            <a:r>
              <a:rPr lang="en-US" dirty="0" smtClean="0"/>
              <a:t>ase study </a:t>
            </a:r>
            <a:r>
              <a:rPr lang="en-US" dirty="0"/>
              <a:t>- 2  </a:t>
            </a:r>
          </a:p>
        </p:txBody>
      </p:sp>
      <p:sp>
        <p:nvSpPr>
          <p:cNvPr id="3" name="Content Placeholder 2"/>
          <p:cNvSpPr>
            <a:spLocks noGrp="1"/>
          </p:cNvSpPr>
          <p:nvPr>
            <p:ph idx="1"/>
          </p:nvPr>
        </p:nvSpPr>
        <p:spPr>
          <a:xfrm>
            <a:off x="1295401" y="2425700"/>
            <a:ext cx="9601196" cy="3797300"/>
          </a:xfrm>
        </p:spPr>
        <p:txBody>
          <a:bodyPr>
            <a:normAutofit/>
          </a:bodyPr>
          <a:lstStyle/>
          <a:p>
            <a:r>
              <a:rPr lang="en-US" dirty="0"/>
              <a:t>There is no communication between the doctor and </a:t>
            </a:r>
            <a:r>
              <a:rPr lang="en-US" dirty="0" smtClean="0"/>
              <a:t>the nurse </a:t>
            </a:r>
            <a:r>
              <a:rPr lang="en-US" dirty="0"/>
              <a:t>at this </a:t>
            </a:r>
            <a:r>
              <a:rPr lang="en-US" dirty="0" smtClean="0"/>
              <a:t>time</a:t>
            </a:r>
            <a:endParaRPr lang="en-US" dirty="0"/>
          </a:p>
          <a:p>
            <a:r>
              <a:rPr lang="en-US" dirty="0"/>
              <a:t>The doctor gives all 10 </a:t>
            </a:r>
            <a:r>
              <a:rPr lang="en-US" dirty="0" err="1"/>
              <a:t>mls</a:t>
            </a:r>
            <a:r>
              <a:rPr lang="en-US" dirty="0"/>
              <a:t> of adrenaline (</a:t>
            </a:r>
            <a:r>
              <a:rPr lang="en-US" dirty="0" smtClean="0"/>
              <a:t>epinephrine)through </a:t>
            </a:r>
            <a:r>
              <a:rPr lang="en-US" dirty="0"/>
              <a:t>the intravenous cannula thinking he is using </a:t>
            </a:r>
            <a:r>
              <a:rPr lang="en-US" dirty="0" smtClean="0"/>
              <a:t>saline to </a:t>
            </a:r>
            <a:r>
              <a:rPr lang="en-US" dirty="0"/>
              <a:t>flush the line</a:t>
            </a:r>
            <a:r>
              <a:rPr lang="en-US" dirty="0" smtClean="0"/>
              <a:t>.</a:t>
            </a:r>
            <a:endParaRPr lang="en-US" dirty="0"/>
          </a:p>
          <a:p>
            <a:r>
              <a:rPr lang="en-US" dirty="0"/>
              <a:t>The patient suddenly feels terrible, anxious, </a:t>
            </a:r>
            <a:r>
              <a:rPr lang="en-US" dirty="0" smtClean="0"/>
              <a:t>becomes tachycardia </a:t>
            </a:r>
            <a:r>
              <a:rPr lang="en-US" dirty="0"/>
              <a:t>and then </a:t>
            </a:r>
            <a:r>
              <a:rPr lang="en-US" dirty="0" smtClean="0"/>
              <a:t>becomes unconscious </a:t>
            </a:r>
            <a:r>
              <a:rPr lang="en-US" dirty="0"/>
              <a:t>with no </a:t>
            </a:r>
            <a:r>
              <a:rPr lang="en-US" dirty="0" smtClean="0"/>
              <a:t>pulse</a:t>
            </a:r>
            <a:endParaRPr lang="en-US" dirty="0"/>
          </a:p>
          <a:p>
            <a:r>
              <a:rPr lang="en-US" dirty="0"/>
              <a:t>She is discovered to be in ventricular tachycardia, </a:t>
            </a:r>
            <a:r>
              <a:rPr lang="en-US" dirty="0" smtClean="0"/>
              <a:t>is resuscitated </a:t>
            </a:r>
            <a:r>
              <a:rPr lang="en-US" dirty="0"/>
              <a:t>and fortunately makes a good </a:t>
            </a:r>
            <a:r>
              <a:rPr lang="en-US" dirty="0" smtClean="0"/>
              <a:t>recovery</a:t>
            </a:r>
            <a:endParaRPr lang="en-US" dirty="0"/>
          </a:p>
          <a:p>
            <a:r>
              <a:rPr lang="en-US" dirty="0"/>
              <a:t>Recommended dose of adrenaline (epinephrine) </a:t>
            </a:r>
            <a:r>
              <a:rPr lang="en-US" dirty="0" smtClean="0"/>
              <a:t>in anaphylaxis </a:t>
            </a:r>
            <a:r>
              <a:rPr lang="en-US" dirty="0"/>
              <a:t>is 0.3 - 0.5 mg IM, this patient received 1mg IV</a:t>
            </a:r>
          </a:p>
        </p:txBody>
      </p:sp>
    </p:spTree>
    <p:extLst>
      <p:ext uri="{BB962C8B-B14F-4D97-AF65-F5344CB8AC3E}">
        <p14:creationId xmlns:p14="http://schemas.microsoft.com/office/powerpoint/2010/main" val="95970740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Defining patient </a:t>
            </a:r>
            <a:r>
              <a:rPr lang="en-US" dirty="0" smtClean="0"/>
              <a:t>safety-Video</a:t>
            </a:r>
            <a:endParaRPr lang="en-US" dirty="0"/>
          </a:p>
        </p:txBody>
      </p:sp>
      <p:sp>
        <p:nvSpPr>
          <p:cNvPr id="3" name="Content Placeholder 2"/>
          <p:cNvSpPr>
            <a:spLocks noGrp="1"/>
          </p:cNvSpPr>
          <p:nvPr>
            <p:ph idx="1"/>
          </p:nvPr>
        </p:nvSpPr>
        <p:spPr/>
        <p:txBody>
          <a:bodyPr/>
          <a:lstStyle/>
          <a:p>
            <a:endParaRPr lang="en-US" dirty="0" smtClean="0">
              <a:hlinkClick r:id="rId3"/>
            </a:endParaRPr>
          </a:p>
          <a:p>
            <a:endParaRPr lang="en-US" dirty="0">
              <a:hlinkClick r:id="rId4" action="ppaction://hlinkpres?slideindex=1&amp;slidetitle="/>
            </a:endParaRPr>
          </a:p>
          <a:p>
            <a:r>
              <a:rPr lang="en-US" dirty="0" smtClean="0">
                <a:hlinkClick r:id="rId4" action="ppaction://hlinkpres?slideindex=1&amp;slidetitle="/>
              </a:rPr>
              <a:t>https</a:t>
            </a:r>
            <a:r>
              <a:rPr lang="en-US" dirty="0">
                <a:hlinkClick r:id="rId4" action="ppaction://hlinkpres?slideindex=1&amp;slidetitle="/>
              </a:rPr>
              <a:t>://www.youtube.com/watch?v=BJP2rvBchnE </a:t>
            </a:r>
            <a:endParaRPr lang="en-US" dirty="0"/>
          </a:p>
        </p:txBody>
      </p:sp>
      <p:sp>
        <p:nvSpPr>
          <p:cNvPr id="4" name="Date Placeholder 3"/>
          <p:cNvSpPr>
            <a:spLocks noGrp="1"/>
          </p:cNvSpPr>
          <p:nvPr>
            <p:ph type="dt" sz="half" idx="10"/>
          </p:nvPr>
        </p:nvSpPr>
        <p:spPr/>
        <p:txBody>
          <a:bodyPr/>
          <a:lstStyle/>
          <a:p>
            <a:fld id="{B8F355B2-72B8-40C1-9857-ED337306AA9D}"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4</a:t>
            </a:fld>
            <a:endParaRPr lang="en-US" dirty="0"/>
          </a:p>
        </p:txBody>
      </p:sp>
    </p:spTree>
    <p:extLst>
      <p:ext uri="{BB962C8B-B14F-4D97-AF65-F5344CB8AC3E}">
        <p14:creationId xmlns:p14="http://schemas.microsoft.com/office/powerpoint/2010/main" val="3914308594"/>
      </p:ext>
    </p:extLst>
  </p:cSld>
  <p:clrMapOvr>
    <a:masterClrMapping/>
  </p:clrMapOvr>
  <p:transition spd="slow">
    <p:fade/>
    <p:sndAc>
      <p:stSnd>
        <p:snd r:embed="rId2" name="hammer.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wipe(down)">
                                      <p:cBhvr>
                                        <p:cTn id="25" dur="580">
                                          <p:stCondLst>
                                            <p:cond delay="0"/>
                                          </p:stCondLst>
                                        </p:cTn>
                                        <p:tgtEl>
                                          <p:spTgt spid="3">
                                            <p:txEl>
                                              <p:pRg st="2" end="2"/>
                                            </p:txEl>
                                          </p:spTgt>
                                        </p:tgtEl>
                                      </p:cBhvr>
                                    </p:animEffect>
                                    <p:anim calcmode="lin" valueType="num">
                                      <p:cBhvr>
                                        <p:cTn id="26"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2" end="2"/>
                                            </p:txEl>
                                          </p:spTgt>
                                        </p:tgtEl>
                                      </p:cBhvr>
                                      <p:to x="100000" y="60000"/>
                                    </p:animScale>
                                    <p:animScale>
                                      <p:cBhvr>
                                        <p:cTn id="32" dur="166" decel="50000">
                                          <p:stCondLst>
                                            <p:cond delay="676"/>
                                          </p:stCondLst>
                                        </p:cTn>
                                        <p:tgtEl>
                                          <p:spTgt spid="3">
                                            <p:txEl>
                                              <p:pRg st="2" end="2"/>
                                            </p:txEl>
                                          </p:spTgt>
                                        </p:tgtEl>
                                      </p:cBhvr>
                                      <p:to x="100000" y="100000"/>
                                    </p:animScale>
                                    <p:animScale>
                                      <p:cBhvr>
                                        <p:cTn id="33" dur="26">
                                          <p:stCondLst>
                                            <p:cond delay="1312"/>
                                          </p:stCondLst>
                                        </p:cTn>
                                        <p:tgtEl>
                                          <p:spTgt spid="3">
                                            <p:txEl>
                                              <p:pRg st="2" end="2"/>
                                            </p:txEl>
                                          </p:spTgt>
                                        </p:tgtEl>
                                      </p:cBhvr>
                                      <p:to x="100000" y="80000"/>
                                    </p:animScale>
                                    <p:animScale>
                                      <p:cBhvr>
                                        <p:cTn id="34" dur="166" decel="50000">
                                          <p:stCondLst>
                                            <p:cond delay="1338"/>
                                          </p:stCondLst>
                                        </p:cTn>
                                        <p:tgtEl>
                                          <p:spTgt spid="3">
                                            <p:txEl>
                                              <p:pRg st="2" end="2"/>
                                            </p:txEl>
                                          </p:spTgt>
                                        </p:tgtEl>
                                      </p:cBhvr>
                                      <p:to x="100000" y="100000"/>
                                    </p:animScale>
                                    <p:animScale>
                                      <p:cBhvr>
                                        <p:cTn id="35" dur="26">
                                          <p:stCondLst>
                                            <p:cond delay="1642"/>
                                          </p:stCondLst>
                                        </p:cTn>
                                        <p:tgtEl>
                                          <p:spTgt spid="3">
                                            <p:txEl>
                                              <p:pRg st="2" end="2"/>
                                            </p:txEl>
                                          </p:spTgt>
                                        </p:tgtEl>
                                      </p:cBhvr>
                                      <p:to x="100000" y="90000"/>
                                    </p:animScale>
                                    <p:animScale>
                                      <p:cBhvr>
                                        <p:cTn id="36" dur="166" decel="50000">
                                          <p:stCondLst>
                                            <p:cond delay="1668"/>
                                          </p:stCondLst>
                                        </p:cTn>
                                        <p:tgtEl>
                                          <p:spTgt spid="3">
                                            <p:txEl>
                                              <p:pRg st="2" end="2"/>
                                            </p:txEl>
                                          </p:spTgt>
                                        </p:tgtEl>
                                      </p:cBhvr>
                                      <p:to x="100000" y="100000"/>
                                    </p:animScale>
                                    <p:animScale>
                                      <p:cBhvr>
                                        <p:cTn id="37" dur="26">
                                          <p:stCondLst>
                                            <p:cond delay="1808"/>
                                          </p:stCondLst>
                                        </p:cTn>
                                        <p:tgtEl>
                                          <p:spTgt spid="3">
                                            <p:txEl>
                                              <p:pRg st="2" end="2"/>
                                            </p:txEl>
                                          </p:spTgt>
                                        </p:tgtEl>
                                      </p:cBhvr>
                                      <p:to x="100000" y="95000"/>
                                    </p:animScale>
                                    <p:animScale>
                                      <p:cBhvr>
                                        <p:cTn id="38"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03312" y="2052918"/>
            <a:ext cx="10057378" cy="4195481"/>
          </a:xfrm>
        </p:spPr>
        <p:txBody>
          <a:bodyPr/>
          <a:lstStyle/>
          <a:p>
            <a:pPr marL="0" indent="0" algn="ctr">
              <a:buNone/>
            </a:pPr>
            <a:r>
              <a:rPr lang="en-US" sz="4000" dirty="0"/>
              <a:t>Can you identify the contributing factors for this </a:t>
            </a:r>
            <a:r>
              <a:rPr lang="en-US" sz="4000" dirty="0" smtClean="0"/>
              <a:t>error?</a:t>
            </a:r>
            <a:endParaRPr lang="en-US" sz="4000" dirty="0"/>
          </a:p>
          <a:p>
            <a:endParaRPr lang="ar-JO" dirty="0"/>
          </a:p>
        </p:txBody>
      </p:sp>
      <p:sp>
        <p:nvSpPr>
          <p:cNvPr id="4" name="Date Placeholder 3"/>
          <p:cNvSpPr>
            <a:spLocks noGrp="1"/>
          </p:cNvSpPr>
          <p:nvPr>
            <p:ph type="dt" sz="half" idx="10"/>
          </p:nvPr>
        </p:nvSpPr>
        <p:spPr/>
        <p:txBody>
          <a:bodyPr/>
          <a:lstStyle/>
          <a:p>
            <a:fld id="{B8F355B2-72B8-40C1-9857-ED337306AA9D}"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40</a:t>
            </a:fld>
            <a:endParaRPr lang="en-US" dirty="0"/>
          </a:p>
        </p:txBody>
      </p:sp>
    </p:spTree>
    <p:extLst>
      <p:ext uri="{BB962C8B-B14F-4D97-AF65-F5344CB8AC3E}">
        <p14:creationId xmlns:p14="http://schemas.microsoft.com/office/powerpoint/2010/main" val="3140554372"/>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dirty="0"/>
              <a:t>Can you identify the </a:t>
            </a:r>
            <a:r>
              <a:rPr lang="en-US" dirty="0" smtClean="0"/>
              <a:t>contributing factors to </a:t>
            </a:r>
            <a:r>
              <a:rPr lang="en-US" dirty="0"/>
              <a:t>this error?</a:t>
            </a:r>
          </a:p>
        </p:txBody>
      </p:sp>
      <p:sp>
        <p:nvSpPr>
          <p:cNvPr id="3" name="Content Placeholder 2"/>
          <p:cNvSpPr>
            <a:spLocks noGrp="1"/>
          </p:cNvSpPr>
          <p:nvPr>
            <p:ph idx="1"/>
          </p:nvPr>
        </p:nvSpPr>
        <p:spPr>
          <a:xfrm>
            <a:off x="1295401" y="2438400"/>
            <a:ext cx="9601196" cy="3784600"/>
          </a:xfrm>
        </p:spPr>
        <p:txBody>
          <a:bodyPr>
            <a:normAutofit/>
          </a:bodyPr>
          <a:lstStyle/>
          <a:p>
            <a:r>
              <a:rPr lang="en-US" sz="3200" dirty="0" smtClean="0"/>
              <a:t>Lack </a:t>
            </a:r>
            <a:r>
              <a:rPr lang="en-US" sz="3200" dirty="0"/>
              <a:t>of </a:t>
            </a:r>
            <a:r>
              <a:rPr lang="en-US" sz="3200" dirty="0" smtClean="0"/>
              <a:t>communication</a:t>
            </a:r>
            <a:endParaRPr lang="en-US" sz="3200" dirty="0"/>
          </a:p>
          <a:p>
            <a:r>
              <a:rPr lang="en-US" sz="3200" dirty="0"/>
              <a:t>Inadequate labeling of </a:t>
            </a:r>
            <a:r>
              <a:rPr lang="en-US" sz="3200" dirty="0" smtClean="0"/>
              <a:t>syringe</a:t>
            </a:r>
            <a:endParaRPr lang="en-US" sz="3200" dirty="0"/>
          </a:p>
          <a:p>
            <a:r>
              <a:rPr lang="en-US" sz="3200" dirty="0"/>
              <a:t>Giving a substance without checking and </a:t>
            </a:r>
            <a:r>
              <a:rPr lang="en-US" sz="3200" dirty="0" smtClean="0"/>
              <a:t>double checking what </a:t>
            </a:r>
            <a:r>
              <a:rPr lang="en-US" sz="3200" dirty="0"/>
              <a:t>it </a:t>
            </a:r>
            <a:r>
              <a:rPr lang="en-US" sz="3200" dirty="0" smtClean="0"/>
              <a:t>is</a:t>
            </a:r>
            <a:endParaRPr lang="en-US" sz="3200" dirty="0"/>
          </a:p>
          <a:p>
            <a:r>
              <a:rPr lang="en-US" sz="3200" dirty="0"/>
              <a:t>Lack of care with a potent medication</a:t>
            </a:r>
          </a:p>
        </p:txBody>
      </p:sp>
    </p:spTree>
    <p:extLst>
      <p:ext uri="{BB962C8B-B14F-4D97-AF65-F5344CB8AC3E}">
        <p14:creationId xmlns:p14="http://schemas.microsoft.com/office/powerpoint/2010/main" val="346645988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3">
                                            <p:txEl>
                                              <p:pRg st="2" end="2"/>
                                            </p:txEl>
                                          </p:spTgt>
                                        </p:tgtEl>
                                        <p:attrNameLst>
                                          <p:attrName>style.visibility</p:attrName>
                                        </p:attrNameLst>
                                      </p:cBhvr>
                                      <p:to>
                                        <p:strVal val="visible"/>
                                      </p:to>
                                    </p:set>
                                    <p:anim calcmode="lin" valueType="num">
                                      <p:cBhvr>
                                        <p:cTn id="2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3">
                                            <p:txEl>
                                              <p:pRg st="3" end="3"/>
                                            </p:txEl>
                                          </p:spTgt>
                                        </p:tgtEl>
                                        <p:attrNameLst>
                                          <p:attrName>style.visibility</p:attrName>
                                        </p:attrNameLst>
                                      </p:cBhvr>
                                      <p:to>
                                        <p:strVal val="visible"/>
                                      </p:to>
                                    </p:set>
                                    <p:anim calcmode="lin" valueType="num">
                                      <p:cBhvr>
                                        <p:cTn id="37"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20454" y="2522833"/>
            <a:ext cx="9601196" cy="1303867"/>
          </a:xfrm>
        </p:spPr>
        <p:txBody>
          <a:bodyPr/>
          <a:lstStyle/>
          <a:p>
            <a:r>
              <a:rPr lang="en-US" dirty="0"/>
              <a:t>How could this error have been prevented?</a:t>
            </a:r>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811332416"/>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could this error have been prevented?</a:t>
            </a:r>
          </a:p>
        </p:txBody>
      </p:sp>
      <p:sp>
        <p:nvSpPr>
          <p:cNvPr id="3" name="Content Placeholder 2"/>
          <p:cNvSpPr>
            <a:spLocks noGrp="1"/>
          </p:cNvSpPr>
          <p:nvPr>
            <p:ph idx="1"/>
          </p:nvPr>
        </p:nvSpPr>
        <p:spPr/>
        <p:txBody>
          <a:bodyPr>
            <a:normAutofit/>
          </a:bodyPr>
          <a:lstStyle/>
          <a:p>
            <a:endParaRPr lang="en-US" dirty="0" smtClean="0"/>
          </a:p>
          <a:p>
            <a:r>
              <a:rPr lang="en-US" dirty="0" smtClean="0"/>
              <a:t>Never </a:t>
            </a:r>
            <a:r>
              <a:rPr lang="en-US" dirty="0"/>
              <a:t>give a medication unless you are sure you </a:t>
            </a:r>
            <a:r>
              <a:rPr lang="en-US" dirty="0" smtClean="0"/>
              <a:t>know what </a:t>
            </a:r>
            <a:r>
              <a:rPr lang="en-US" dirty="0"/>
              <a:t>it is; be suspicious of </a:t>
            </a:r>
            <a:r>
              <a:rPr lang="en-US" dirty="0" smtClean="0"/>
              <a:t>unlabeled syringes</a:t>
            </a:r>
            <a:endParaRPr lang="en-US" dirty="0"/>
          </a:p>
          <a:p>
            <a:r>
              <a:rPr lang="en-US" dirty="0"/>
              <a:t>Never use an </a:t>
            </a:r>
            <a:r>
              <a:rPr lang="en-US" dirty="0" smtClean="0"/>
              <a:t>unlabeled </a:t>
            </a:r>
            <a:r>
              <a:rPr lang="en-US" dirty="0"/>
              <a:t>syringe unless you have </a:t>
            </a:r>
            <a:r>
              <a:rPr lang="en-US" dirty="0" smtClean="0"/>
              <a:t>drawn the </a:t>
            </a:r>
            <a:r>
              <a:rPr lang="en-US" dirty="0"/>
              <a:t>medication up </a:t>
            </a:r>
            <a:r>
              <a:rPr lang="en-US" dirty="0" smtClean="0"/>
              <a:t>yourself</a:t>
            </a:r>
            <a:endParaRPr lang="en-US" dirty="0"/>
          </a:p>
          <a:p>
            <a:r>
              <a:rPr lang="en-US" dirty="0"/>
              <a:t>Label all </a:t>
            </a:r>
            <a:r>
              <a:rPr lang="en-US" dirty="0" smtClean="0"/>
              <a:t>syringes</a:t>
            </a:r>
            <a:endParaRPr lang="en-US" dirty="0"/>
          </a:p>
          <a:p>
            <a:r>
              <a:rPr lang="en-US" dirty="0"/>
              <a:t>Communication - nurse and doctor to keep each </a:t>
            </a:r>
            <a:r>
              <a:rPr lang="en-US" dirty="0" smtClean="0"/>
              <a:t>other informed </a:t>
            </a:r>
            <a:r>
              <a:rPr lang="en-US" dirty="0"/>
              <a:t>of what they are </a:t>
            </a:r>
            <a:r>
              <a:rPr lang="en-US" dirty="0" smtClean="0"/>
              <a:t>doing e.g</a:t>
            </a:r>
            <a:r>
              <a:rPr lang="en-US" dirty="0"/>
              <a:t>. nurse: “I’m drawing up some adrenaline</a:t>
            </a:r>
            <a:r>
              <a:rPr lang="en-US" dirty="0" smtClean="0"/>
              <a:t>”</a:t>
            </a:r>
            <a:endParaRPr lang="en-US" dirty="0"/>
          </a:p>
          <a:p>
            <a:r>
              <a:rPr lang="en-US" dirty="0"/>
              <a:t>Develop checking habits before administering </a:t>
            </a:r>
            <a:r>
              <a:rPr lang="en-US" dirty="0" smtClean="0"/>
              <a:t>every medication </a:t>
            </a:r>
            <a:r>
              <a:rPr lang="en-US" dirty="0"/>
              <a:t>… go through the 5 </a:t>
            </a:r>
            <a:r>
              <a:rPr lang="en-US" dirty="0" err="1" smtClean="0"/>
              <a:t>Rse.g</a:t>
            </a:r>
            <a:r>
              <a:rPr lang="en-US" dirty="0" smtClean="0"/>
              <a:t> </a:t>
            </a:r>
            <a:r>
              <a:rPr lang="en-US" dirty="0"/>
              <a:t>doctor: “What is in this syringe?”</a:t>
            </a:r>
          </a:p>
        </p:txBody>
      </p:sp>
    </p:spTree>
    <p:extLst>
      <p:ext uri="{BB962C8B-B14F-4D97-AF65-F5344CB8AC3E}">
        <p14:creationId xmlns:p14="http://schemas.microsoft.com/office/powerpoint/2010/main" val="266250947"/>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1" presetClass="entr" presetSubtype="0" fill="hold" grpId="0"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 calcmode="lin" valueType="num">
                                      <p:cBhvr>
                                        <p:cTn id="29"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0"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1"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2" dur="10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1" presetClass="entr" presetSubtype="0"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p:cTn id="37"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4" end="4"/>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31" presetClass="entr" presetSubtype="0" fill="hold" grpId="0"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 calcmode="lin" valueType="num">
                                      <p:cBhvr>
                                        <p:cTn id="45"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46"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47"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8"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0400" y="452718"/>
            <a:ext cx="9390434" cy="1020482"/>
          </a:xfrm>
        </p:spPr>
        <p:txBody>
          <a:bodyPr/>
          <a:lstStyle/>
          <a:p>
            <a:r>
              <a:rPr lang="en-US" dirty="0"/>
              <a:t>Conclusion</a:t>
            </a:r>
            <a:endParaRPr lang="ar-JO" dirty="0"/>
          </a:p>
        </p:txBody>
      </p:sp>
      <p:sp>
        <p:nvSpPr>
          <p:cNvPr id="3" name="Content Placeholder 2"/>
          <p:cNvSpPr>
            <a:spLocks noGrp="1"/>
          </p:cNvSpPr>
          <p:nvPr>
            <p:ph idx="1"/>
          </p:nvPr>
        </p:nvSpPr>
        <p:spPr>
          <a:xfrm>
            <a:off x="1103312" y="1473200"/>
            <a:ext cx="8946541" cy="4775199"/>
          </a:xfrm>
        </p:spPr>
        <p:txBody>
          <a:bodyPr>
            <a:normAutofit/>
          </a:bodyPr>
          <a:lstStyle/>
          <a:p>
            <a:r>
              <a:rPr lang="en-US" dirty="0" smtClean="0"/>
              <a:t>Patient </a:t>
            </a:r>
            <a:r>
              <a:rPr lang="en-US" dirty="0"/>
              <a:t>safety is the avoidance, prevention and amelioration of harm from </a:t>
            </a:r>
            <a:r>
              <a:rPr lang="en-US" dirty="0" smtClean="0"/>
              <a:t>healthcare.</a:t>
            </a:r>
            <a:endParaRPr lang="en-US" dirty="0"/>
          </a:p>
          <a:p>
            <a:r>
              <a:rPr lang="en-US" dirty="0"/>
              <a:t>Two approaches to the problem of human fallibility exist: </a:t>
            </a:r>
            <a:endParaRPr lang="en-US" dirty="0" smtClean="0"/>
          </a:p>
          <a:p>
            <a:pPr lvl="1"/>
            <a:r>
              <a:rPr lang="en-US" b="1" dirty="0" smtClean="0"/>
              <a:t>The </a:t>
            </a:r>
            <a:r>
              <a:rPr lang="en-US" b="1" dirty="0"/>
              <a:t>person approach </a:t>
            </a:r>
            <a:r>
              <a:rPr lang="en-US" dirty="0"/>
              <a:t>focuses on the errors of individuals, blaming </a:t>
            </a:r>
            <a:r>
              <a:rPr lang="en-US" dirty="0" smtClean="0"/>
              <a:t>them</a:t>
            </a:r>
          </a:p>
          <a:p>
            <a:pPr lvl="1"/>
            <a:r>
              <a:rPr lang="en-US" b="1" dirty="0" smtClean="0"/>
              <a:t>The </a:t>
            </a:r>
            <a:r>
              <a:rPr lang="en-US" b="1" dirty="0"/>
              <a:t>system approach </a:t>
            </a:r>
            <a:r>
              <a:rPr lang="en-US" dirty="0"/>
              <a:t>concentrates on the conditions under which individuals work </a:t>
            </a:r>
            <a:endParaRPr lang="en-US" dirty="0" smtClean="0"/>
          </a:p>
          <a:p>
            <a:r>
              <a:rPr lang="en-US" dirty="0" smtClean="0"/>
              <a:t>Some </a:t>
            </a:r>
            <a:r>
              <a:rPr lang="en-US" dirty="0"/>
              <a:t>errors cause harm but many do </a:t>
            </a:r>
            <a:r>
              <a:rPr lang="en-US" dirty="0" smtClean="0"/>
              <a:t>not.</a:t>
            </a:r>
          </a:p>
          <a:p>
            <a:r>
              <a:rPr lang="en-US" dirty="0"/>
              <a:t>Blaming and then punishing individuals is not an effective approach for improving safety within the system</a:t>
            </a:r>
          </a:p>
          <a:p>
            <a:r>
              <a:rPr lang="en-US" dirty="0"/>
              <a:t>Adverse events often occur because of system breakdowns</a:t>
            </a:r>
          </a:p>
          <a:p>
            <a:r>
              <a:rPr lang="en-US" dirty="0"/>
              <a:t>Standardizing and simplifying clinical processes is a powerful way of improving patient safety </a:t>
            </a:r>
          </a:p>
          <a:p>
            <a:endParaRPr lang="en-US" dirty="0"/>
          </a:p>
        </p:txBody>
      </p:sp>
      <p:sp>
        <p:nvSpPr>
          <p:cNvPr id="4" name="Date Placeholder 3"/>
          <p:cNvSpPr>
            <a:spLocks noGrp="1"/>
          </p:cNvSpPr>
          <p:nvPr>
            <p:ph type="dt" sz="half" idx="10"/>
          </p:nvPr>
        </p:nvSpPr>
        <p:spPr/>
        <p:txBody>
          <a:bodyPr/>
          <a:lstStyle/>
          <a:p>
            <a:fld id="{B8F355B2-72B8-40C1-9857-ED337306AA9D}"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44</a:t>
            </a:fld>
            <a:endParaRPr lang="en-US" dirty="0"/>
          </a:p>
        </p:txBody>
      </p:sp>
    </p:spTree>
    <p:extLst>
      <p:ext uri="{BB962C8B-B14F-4D97-AF65-F5344CB8AC3E}">
        <p14:creationId xmlns:p14="http://schemas.microsoft.com/office/powerpoint/2010/main" val="165987256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31"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3"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4" dur="1000"/>
                                        <p:tgtEl>
                                          <p:spTgt spid="3">
                                            <p:txEl>
                                              <p:pRg st="1" end="1"/>
                                            </p:txEl>
                                          </p:spTgt>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8"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9"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0" dur="1000"/>
                                        <p:tgtEl>
                                          <p:spTgt spid="3">
                                            <p:txEl>
                                              <p:pRg st="2" end="2"/>
                                            </p:txEl>
                                          </p:spTgt>
                                        </p:tgtEl>
                                      </p:cBhvr>
                                    </p:animEffect>
                                  </p:childTnLst>
                                </p:cTn>
                              </p:par>
                              <p:par>
                                <p:cTn id="31" presetID="31" presetClass="entr" presetSubtype="0" fill="hold" grpId="0" nodeType="with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3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36" dur="1000"/>
                                        <p:tgtEl>
                                          <p:spTgt spid="3">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31" presetClass="entr" presetSubtype="0" fill="hold" grpId="0" nodeType="clickEffect">
                                  <p:stCondLst>
                                    <p:cond delay="0"/>
                                  </p:stCondLst>
                                  <p:childTnLst>
                                    <p:set>
                                      <p:cBhvr>
                                        <p:cTn id="40" dur="1" fill="hold">
                                          <p:stCondLst>
                                            <p:cond delay="0"/>
                                          </p:stCondLst>
                                        </p:cTn>
                                        <p:tgtEl>
                                          <p:spTgt spid="3">
                                            <p:txEl>
                                              <p:pRg st="4" end="4"/>
                                            </p:txEl>
                                          </p:spTgt>
                                        </p:tgtEl>
                                        <p:attrNameLst>
                                          <p:attrName>style.visibility</p:attrName>
                                        </p:attrNameLst>
                                      </p:cBhvr>
                                      <p:to>
                                        <p:strVal val="visible"/>
                                      </p:to>
                                    </p:set>
                                    <p:anim calcmode="lin" valueType="num">
                                      <p:cBhvr>
                                        <p:cTn id="4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44" dur="1000"/>
                                        <p:tgtEl>
                                          <p:spTgt spid="3">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31"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p:cTn id="49"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0"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51"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52" dur="1000"/>
                                        <p:tgtEl>
                                          <p:spTgt spid="3">
                                            <p:txEl>
                                              <p:pRg st="5" end="5"/>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1" presetClass="entr" presetSubtype="0" fill="hold" grpId="0" nodeType="clickEffect">
                                  <p:stCondLst>
                                    <p:cond delay="0"/>
                                  </p:stCondLst>
                                  <p:childTnLst>
                                    <p:set>
                                      <p:cBhvr>
                                        <p:cTn id="56" dur="1" fill="hold">
                                          <p:stCondLst>
                                            <p:cond delay="0"/>
                                          </p:stCondLst>
                                        </p:cTn>
                                        <p:tgtEl>
                                          <p:spTgt spid="3">
                                            <p:txEl>
                                              <p:pRg st="6" end="6"/>
                                            </p:txEl>
                                          </p:spTgt>
                                        </p:tgtEl>
                                        <p:attrNameLst>
                                          <p:attrName>style.visibility</p:attrName>
                                        </p:attrNameLst>
                                      </p:cBhvr>
                                      <p:to>
                                        <p:strVal val="visible"/>
                                      </p:to>
                                    </p:set>
                                    <p:anim calcmode="lin" valueType="num">
                                      <p:cBhvr>
                                        <p:cTn id="57"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8"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59"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60" dur="1000"/>
                                        <p:tgtEl>
                                          <p:spTgt spid="3">
                                            <p:txEl>
                                              <p:pRg st="6" end="6"/>
                                            </p:txEl>
                                          </p:spTgt>
                                        </p:tgtEl>
                                      </p:cBhvr>
                                    </p:animEffect>
                                  </p:childTnLst>
                                </p:cTn>
                              </p:par>
                            </p:childTnLst>
                          </p:cTn>
                        </p:par>
                      </p:childTnLst>
                    </p:cTn>
                  </p:par>
                  <p:par>
                    <p:cTn id="61" fill="hold">
                      <p:stCondLst>
                        <p:cond delay="indefinite"/>
                      </p:stCondLst>
                      <p:childTnLst>
                        <p:par>
                          <p:cTn id="62" fill="hold">
                            <p:stCondLst>
                              <p:cond delay="0"/>
                            </p:stCondLst>
                            <p:childTnLst>
                              <p:par>
                                <p:cTn id="63" presetID="31" presetClass="entr" presetSubtype="0" fill="hold" grpId="0" nodeType="clickEffect">
                                  <p:stCondLst>
                                    <p:cond delay="0"/>
                                  </p:stCondLst>
                                  <p:childTnLst>
                                    <p:set>
                                      <p:cBhvr>
                                        <p:cTn id="64" dur="1" fill="hold">
                                          <p:stCondLst>
                                            <p:cond delay="0"/>
                                          </p:stCondLst>
                                        </p:cTn>
                                        <p:tgtEl>
                                          <p:spTgt spid="3">
                                            <p:txEl>
                                              <p:pRg st="7" end="7"/>
                                            </p:txEl>
                                          </p:spTgt>
                                        </p:tgtEl>
                                        <p:attrNameLst>
                                          <p:attrName>style.visibility</p:attrName>
                                        </p:attrNameLst>
                                      </p:cBhvr>
                                      <p:to>
                                        <p:strVal val="visible"/>
                                      </p:to>
                                    </p:set>
                                    <p:anim calcmode="lin" valueType="num">
                                      <p:cBhvr>
                                        <p:cTn id="65" dur="1000" fill="hold"/>
                                        <p:tgtEl>
                                          <p:spTgt spid="3">
                                            <p:txEl>
                                              <p:pRg st="7" end="7"/>
                                            </p:txEl>
                                          </p:spTgt>
                                        </p:tgtEl>
                                        <p:attrNameLst>
                                          <p:attrName>ppt_w</p:attrName>
                                        </p:attrNameLst>
                                      </p:cBhvr>
                                      <p:tavLst>
                                        <p:tav tm="0">
                                          <p:val>
                                            <p:fltVal val="0"/>
                                          </p:val>
                                        </p:tav>
                                        <p:tav tm="100000">
                                          <p:val>
                                            <p:strVal val="#ppt_w"/>
                                          </p:val>
                                        </p:tav>
                                      </p:tavLst>
                                    </p:anim>
                                    <p:anim calcmode="lin" valueType="num">
                                      <p:cBhvr>
                                        <p:cTn id="66" dur="1000" fill="hold"/>
                                        <p:tgtEl>
                                          <p:spTgt spid="3">
                                            <p:txEl>
                                              <p:pRg st="7" end="7"/>
                                            </p:txEl>
                                          </p:spTgt>
                                        </p:tgtEl>
                                        <p:attrNameLst>
                                          <p:attrName>ppt_h</p:attrName>
                                        </p:attrNameLst>
                                      </p:cBhvr>
                                      <p:tavLst>
                                        <p:tav tm="0">
                                          <p:val>
                                            <p:fltVal val="0"/>
                                          </p:val>
                                        </p:tav>
                                        <p:tav tm="100000">
                                          <p:val>
                                            <p:strVal val="#ppt_h"/>
                                          </p:val>
                                        </p:tav>
                                      </p:tavLst>
                                    </p:anim>
                                    <p:anim calcmode="lin" valueType="num">
                                      <p:cBhvr>
                                        <p:cTn id="67" dur="1000" fill="hold"/>
                                        <p:tgtEl>
                                          <p:spTgt spid="3">
                                            <p:txEl>
                                              <p:pRg st="7" end="7"/>
                                            </p:txEl>
                                          </p:spTgt>
                                        </p:tgtEl>
                                        <p:attrNameLst>
                                          <p:attrName>style.rotation</p:attrName>
                                        </p:attrNameLst>
                                      </p:cBhvr>
                                      <p:tavLst>
                                        <p:tav tm="0">
                                          <p:val>
                                            <p:fltVal val="90"/>
                                          </p:val>
                                        </p:tav>
                                        <p:tav tm="100000">
                                          <p:val>
                                            <p:fltVal val="0"/>
                                          </p:val>
                                        </p:tav>
                                      </p:tavLst>
                                    </p:anim>
                                    <p:animEffect transition="in" filter="fade">
                                      <p:cBhvr>
                                        <p:cTn id="68"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Bibliography</a:t>
            </a:r>
          </a:p>
        </p:txBody>
      </p:sp>
      <p:sp>
        <p:nvSpPr>
          <p:cNvPr id="3" name="Content Placeholder 2"/>
          <p:cNvSpPr>
            <a:spLocks noGrp="1"/>
          </p:cNvSpPr>
          <p:nvPr>
            <p:ph idx="1"/>
          </p:nvPr>
        </p:nvSpPr>
        <p:spPr/>
        <p:txBody>
          <a:bodyPr>
            <a:normAutofit/>
          </a:bodyPr>
          <a:lstStyle/>
          <a:p>
            <a:r>
              <a:rPr lang="en-US" dirty="0" err="1"/>
              <a:t>Maamoun</a:t>
            </a:r>
            <a:r>
              <a:rPr lang="en-US" dirty="0"/>
              <a:t> </a:t>
            </a:r>
            <a:r>
              <a:rPr lang="en-US" dirty="0" err="1"/>
              <a:t>J,An</a:t>
            </a:r>
            <a:r>
              <a:rPr lang="en-US" dirty="0"/>
              <a:t> Introduction to Patient Safety. Journal of Medical Imaging and Radiation Sciences 40 (2009) 123-133</a:t>
            </a:r>
          </a:p>
          <a:p>
            <a:r>
              <a:rPr lang="en-US" dirty="0" smtClean="0"/>
              <a:t>Reason </a:t>
            </a:r>
            <a:r>
              <a:rPr lang="en-US" dirty="0" err="1" smtClean="0"/>
              <a:t>J.Human</a:t>
            </a:r>
            <a:r>
              <a:rPr lang="en-US" dirty="0" smtClean="0"/>
              <a:t> </a:t>
            </a:r>
            <a:r>
              <a:rPr lang="en-US" dirty="0"/>
              <a:t>error: models and management. </a:t>
            </a:r>
            <a:r>
              <a:rPr lang="pt-BR" dirty="0"/>
              <a:t>BMJ. 2000 </a:t>
            </a:r>
            <a:r>
              <a:rPr lang="pt-BR" dirty="0" smtClean="0"/>
              <a:t>Mar 18;320(7237</a:t>
            </a:r>
            <a:r>
              <a:rPr lang="pt-BR" dirty="0"/>
              <a:t>):768-70</a:t>
            </a:r>
            <a:r>
              <a:rPr lang="pt-BR" dirty="0" smtClean="0"/>
              <a:t>.</a:t>
            </a:r>
          </a:p>
          <a:p>
            <a:r>
              <a:rPr lang="en-US" dirty="0" err="1" smtClean="0"/>
              <a:t>Sutker</a:t>
            </a:r>
            <a:r>
              <a:rPr lang="en-US" dirty="0" smtClean="0"/>
              <a:t> WL</a:t>
            </a:r>
            <a:r>
              <a:rPr lang="en-US" b="1" dirty="0" smtClean="0"/>
              <a:t> </a:t>
            </a:r>
            <a:r>
              <a:rPr lang="en-US" dirty="0"/>
              <a:t>The physician's role in patient safety: What's in it for me</a:t>
            </a:r>
            <a:r>
              <a:rPr lang="en-US" dirty="0" smtClean="0"/>
              <a:t>?.</a:t>
            </a:r>
            <a:r>
              <a:rPr lang="en-US" dirty="0"/>
              <a:t> </a:t>
            </a:r>
            <a:r>
              <a:rPr lang="en-US" dirty="0" smtClean="0"/>
              <a:t>Proc </a:t>
            </a:r>
            <a:r>
              <a:rPr lang="en-US" dirty="0"/>
              <a:t>(</a:t>
            </a:r>
            <a:r>
              <a:rPr lang="en-US" dirty="0" err="1"/>
              <a:t>Bayl</a:t>
            </a:r>
            <a:r>
              <a:rPr lang="en-US" dirty="0"/>
              <a:t> </a:t>
            </a:r>
            <a:r>
              <a:rPr lang="en-US" dirty="0" err="1"/>
              <a:t>Univ</a:t>
            </a:r>
            <a:r>
              <a:rPr lang="en-US" dirty="0"/>
              <a:t> Med Cent</a:t>
            </a:r>
            <a:r>
              <a:rPr lang="en-US" dirty="0" smtClean="0"/>
              <a:t>).2008 </a:t>
            </a:r>
            <a:r>
              <a:rPr lang="en-US" dirty="0"/>
              <a:t>Jan;21(1):9-14</a:t>
            </a:r>
            <a:r>
              <a:rPr lang="en-US" dirty="0" smtClean="0"/>
              <a:t>.</a:t>
            </a:r>
          </a:p>
          <a:p>
            <a:r>
              <a:rPr lang="en-US" dirty="0" err="1"/>
              <a:t>Sutker</a:t>
            </a:r>
            <a:r>
              <a:rPr lang="en-US" dirty="0"/>
              <a:t> WL. The physician's role in patient safety: What's in it for me? Proc (</a:t>
            </a:r>
            <a:r>
              <a:rPr lang="en-US" dirty="0" err="1"/>
              <a:t>Bayl</a:t>
            </a:r>
            <a:r>
              <a:rPr lang="en-US" dirty="0"/>
              <a:t> </a:t>
            </a:r>
            <a:r>
              <a:rPr lang="en-US" dirty="0" err="1"/>
              <a:t>Univ</a:t>
            </a:r>
            <a:r>
              <a:rPr lang="en-US" dirty="0"/>
              <a:t> Med ‎Cent). 2008 Jan;21(1):9-14‎</a:t>
            </a:r>
          </a:p>
          <a:p>
            <a:r>
              <a:rPr lang="en-US" dirty="0" smtClean="0"/>
              <a:t>Goode </a:t>
            </a:r>
            <a:r>
              <a:rPr lang="en-US" dirty="0"/>
              <a:t>LD1, Clancy CM, Kimball HR, Meyer G, Eisenberg JM. When is "good enough"? The role and responsibility of physicians to improve patient safety. </a:t>
            </a:r>
            <a:r>
              <a:rPr lang="en-US" dirty="0" err="1"/>
              <a:t>Acad</a:t>
            </a:r>
            <a:r>
              <a:rPr lang="en-US" dirty="0"/>
              <a:t> Med. 2002 Oct;77(10):947-52.</a:t>
            </a:r>
          </a:p>
          <a:p>
            <a:endParaRPr lang="en-US" dirty="0" smtClean="0"/>
          </a:p>
        </p:txBody>
      </p:sp>
      <p:sp>
        <p:nvSpPr>
          <p:cNvPr id="4" name="Date Placeholder 3"/>
          <p:cNvSpPr>
            <a:spLocks noGrp="1"/>
          </p:cNvSpPr>
          <p:nvPr>
            <p:ph type="dt" sz="half" idx="10"/>
          </p:nvPr>
        </p:nvSpPr>
        <p:spPr/>
        <p:txBody>
          <a:bodyPr/>
          <a:lstStyle/>
          <a:p>
            <a:fld id="{050415D7-6690-4FCC-AF47-DF61C36C3709}"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45</a:t>
            </a:fld>
            <a:endParaRPr lang="en-US" dirty="0"/>
          </a:p>
        </p:txBody>
      </p:sp>
    </p:spTree>
    <p:extLst>
      <p:ext uri="{BB962C8B-B14F-4D97-AF65-F5344CB8AC3E}">
        <p14:creationId xmlns:p14="http://schemas.microsoft.com/office/powerpoint/2010/main" val="882587250"/>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additive="base">
                                        <p:cTn id="2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smtClean="0"/>
          </a:p>
          <a:p>
            <a:endParaRPr lang="en-US" dirty="0"/>
          </a:p>
          <a:p>
            <a:endParaRPr lang="en-US" dirty="0" smtClean="0"/>
          </a:p>
          <a:p>
            <a:endParaRPr lang="en-US" dirty="0" smtClean="0"/>
          </a:p>
          <a:p>
            <a:pPr marL="0" indent="0" algn="ctr">
              <a:buNone/>
            </a:pPr>
            <a:r>
              <a:rPr lang="en-US" sz="4400" dirty="0" smtClean="0">
                <a:latin typeface="Algerian" panose="04020705040A02060702" pitchFamily="82" charset="0"/>
              </a:rPr>
              <a:t>  Thank you </a:t>
            </a:r>
            <a:endParaRPr lang="en-US" sz="4400" dirty="0">
              <a:latin typeface="Algerian" panose="04020705040A02060702" pitchFamily="82" charset="0"/>
            </a:endParaRPr>
          </a:p>
        </p:txBody>
      </p:sp>
      <p:sp>
        <p:nvSpPr>
          <p:cNvPr id="4" name="Date Placeholder 3"/>
          <p:cNvSpPr>
            <a:spLocks noGrp="1"/>
          </p:cNvSpPr>
          <p:nvPr>
            <p:ph type="dt" sz="half" idx="10"/>
          </p:nvPr>
        </p:nvSpPr>
        <p:spPr/>
        <p:txBody>
          <a:bodyPr/>
          <a:lstStyle/>
          <a:p>
            <a:fld id="{B8F355B2-72B8-40C1-9857-ED337306AA9D}"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46</a:t>
            </a:fld>
            <a:endParaRPr lang="en-US" dirty="0"/>
          </a:p>
        </p:txBody>
      </p:sp>
    </p:spTree>
    <p:extLst>
      <p:ext uri="{BB962C8B-B14F-4D97-AF65-F5344CB8AC3E}">
        <p14:creationId xmlns:p14="http://schemas.microsoft.com/office/powerpoint/2010/main" val="2906667560"/>
      </p:ext>
    </p:extLst>
  </p:cSld>
  <p:clrMapOvr>
    <a:masterClrMapping/>
  </p:clrMapOvr>
  <p:transition spd="slow">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en-US" dirty="0" smtClean="0"/>
              <a:t>Defining </a:t>
            </a:r>
            <a:r>
              <a:rPr lang="en-US" dirty="0"/>
              <a:t>patient safety</a:t>
            </a:r>
            <a:br>
              <a:rPr lang="en-US" dirty="0"/>
            </a:br>
            <a:endParaRPr lang="en-US" dirty="0"/>
          </a:p>
        </p:txBody>
      </p:sp>
      <p:sp>
        <p:nvSpPr>
          <p:cNvPr id="3" name="Content Placeholder 2"/>
          <p:cNvSpPr>
            <a:spLocks noGrp="1"/>
          </p:cNvSpPr>
          <p:nvPr>
            <p:ph idx="1"/>
          </p:nvPr>
        </p:nvSpPr>
        <p:spPr/>
        <p:txBody>
          <a:bodyPr>
            <a:normAutofit/>
          </a:bodyPr>
          <a:lstStyle/>
          <a:p>
            <a:pPr>
              <a:lnSpc>
                <a:spcPct val="90000"/>
              </a:lnSpc>
              <a:buFontTx/>
              <a:buNone/>
            </a:pPr>
            <a:endParaRPr lang="en-CA" sz="2400" b="1" dirty="0" smtClean="0">
              <a:solidFill>
                <a:srgbClr val="FF0000"/>
              </a:solidFill>
            </a:endParaRPr>
          </a:p>
          <a:p>
            <a:pPr marL="0" indent="0">
              <a:buNone/>
            </a:pPr>
            <a:endParaRPr lang="en-US" dirty="0" smtClean="0"/>
          </a:p>
          <a:p>
            <a:r>
              <a:rPr lang="en-US" sz="3200" dirty="0" smtClean="0"/>
              <a:t>The reduction of risk of unnecessary harm associated with health care to an acceptable </a:t>
            </a:r>
            <a:r>
              <a:rPr lang="en-US" sz="3200" dirty="0"/>
              <a:t>minimum. (WHO, World Alliance for Patient Safety 2009</a:t>
            </a:r>
            <a:r>
              <a:rPr lang="en-US" sz="3200" dirty="0" smtClean="0"/>
              <a:t>).</a:t>
            </a:r>
          </a:p>
          <a:p>
            <a:endParaRPr lang="en-US" dirty="0"/>
          </a:p>
          <a:p>
            <a:endParaRPr lang="en-US" dirty="0" smtClean="0"/>
          </a:p>
          <a:p>
            <a:pPr marL="0" indent="0">
              <a:buNone/>
            </a:pPr>
            <a:endParaRPr lang="ar-JO" dirty="0"/>
          </a:p>
        </p:txBody>
      </p:sp>
      <p:sp>
        <p:nvSpPr>
          <p:cNvPr id="4" name="Date Placeholder 3"/>
          <p:cNvSpPr>
            <a:spLocks noGrp="1"/>
          </p:cNvSpPr>
          <p:nvPr>
            <p:ph type="dt" sz="half" idx="10"/>
          </p:nvPr>
        </p:nvSpPr>
        <p:spPr/>
        <p:txBody>
          <a:bodyPr/>
          <a:lstStyle/>
          <a:p>
            <a:fld id="{0A228A9F-DDE1-481A-9C4F-498DEF22EF40}"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5</a:t>
            </a:fld>
            <a:endParaRPr lang="en-US" dirty="0"/>
          </a:p>
        </p:txBody>
      </p:sp>
    </p:spTree>
    <p:extLst>
      <p:ext uri="{BB962C8B-B14F-4D97-AF65-F5344CB8AC3E}">
        <p14:creationId xmlns:p14="http://schemas.microsoft.com/office/powerpoint/2010/main" val="136855801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p:cTn id="15"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rtl="1"/>
            <a:r>
              <a:rPr lang="en-US" dirty="0" smtClean="0"/>
              <a:t>Introduction</a:t>
            </a:r>
            <a:r>
              <a:rPr lang="en-US" dirty="0"/>
              <a:t/>
            </a:r>
            <a:br>
              <a:rPr lang="en-US" dirty="0"/>
            </a:br>
            <a:endParaRPr lang="en-US" dirty="0"/>
          </a:p>
        </p:txBody>
      </p:sp>
      <p:sp>
        <p:nvSpPr>
          <p:cNvPr id="3" name="Content Placeholder 2"/>
          <p:cNvSpPr>
            <a:spLocks noGrp="1"/>
          </p:cNvSpPr>
          <p:nvPr>
            <p:ph idx="1"/>
          </p:nvPr>
        </p:nvSpPr>
        <p:spPr>
          <a:xfrm>
            <a:off x="1103312" y="1358900"/>
            <a:ext cx="8946541" cy="4889499"/>
          </a:xfrm>
        </p:spPr>
        <p:txBody>
          <a:bodyPr>
            <a:noAutofit/>
          </a:bodyPr>
          <a:lstStyle/>
          <a:p>
            <a:r>
              <a:rPr lang="en-US" sz="2200" dirty="0" smtClean="0"/>
              <a:t>Significant numbers of patients are harmed due to their health care, either resulting in permanent injury, increased length of stay (LOS) in health-care facilities, or even death.</a:t>
            </a:r>
          </a:p>
          <a:p>
            <a:endParaRPr lang="en-US" sz="2200" dirty="0" smtClean="0"/>
          </a:p>
          <a:p>
            <a:r>
              <a:rPr lang="en-GB" sz="2200" dirty="0" smtClean="0"/>
              <a:t>44 – 98,000 deaths annually caused by medical error. </a:t>
            </a:r>
          </a:p>
          <a:p>
            <a:endParaRPr lang="en-GB" sz="2200" dirty="0" smtClean="0"/>
          </a:p>
          <a:p>
            <a:r>
              <a:rPr lang="en-US" sz="2200" dirty="0" smtClean="0"/>
              <a:t>There are more deaths annually as a result of health care than from road accidents, breast cancer and AIDS combined.</a:t>
            </a:r>
          </a:p>
          <a:p>
            <a:pPr marL="0" indent="0">
              <a:buNone/>
            </a:pPr>
            <a:endParaRPr lang="en-US" sz="2200" dirty="0" smtClean="0"/>
          </a:p>
          <a:p>
            <a:r>
              <a:rPr lang="en-US" sz="2200" dirty="0" smtClean="0"/>
              <a:t>Recent financial estimates suggest that adverse events cost the </a:t>
            </a:r>
            <a:r>
              <a:rPr lang="en-US" sz="2200" dirty="0" err="1" smtClean="0"/>
              <a:t>Uk</a:t>
            </a:r>
            <a:r>
              <a:rPr lang="en-US" sz="2200" dirty="0" smtClean="0"/>
              <a:t> £2 billion in 2000 in extra hospital days alone.  Other costs, such as suffering of patients, their families and the health care workers involved, are incalculable.</a:t>
            </a:r>
          </a:p>
        </p:txBody>
      </p:sp>
      <p:sp>
        <p:nvSpPr>
          <p:cNvPr id="4" name="Date Placeholder 3"/>
          <p:cNvSpPr>
            <a:spLocks noGrp="1"/>
          </p:cNvSpPr>
          <p:nvPr>
            <p:ph type="dt" sz="half" idx="10"/>
          </p:nvPr>
        </p:nvSpPr>
        <p:spPr/>
        <p:txBody>
          <a:bodyPr/>
          <a:lstStyle/>
          <a:p>
            <a:fld id="{9D18155D-7E80-4741-8BE7-54E69DA91685}"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6</a:t>
            </a:fld>
            <a:endParaRPr lang="en-US" dirty="0"/>
          </a:p>
        </p:txBody>
      </p:sp>
    </p:spTree>
    <p:extLst>
      <p:ext uri="{BB962C8B-B14F-4D97-AF65-F5344CB8AC3E}">
        <p14:creationId xmlns:p14="http://schemas.microsoft.com/office/powerpoint/2010/main" val="3961503043"/>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wipe(down)">
                                      <p:cBhvr>
                                        <p:cTn id="19" dur="500"/>
                                        <p:tgtEl>
                                          <p:spTgt spid="3">
                                            <p:txEl>
                                              <p:pRg st="2" end="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4"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wipe(down)">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4"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wipe(down)">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–Video </a:t>
            </a:r>
            <a:endParaRPr lang="en-US" dirty="0"/>
          </a:p>
        </p:txBody>
      </p:sp>
      <p:sp>
        <p:nvSpPr>
          <p:cNvPr id="3" name="Content Placeholder 2"/>
          <p:cNvSpPr>
            <a:spLocks noGrp="1"/>
          </p:cNvSpPr>
          <p:nvPr>
            <p:ph idx="1"/>
          </p:nvPr>
        </p:nvSpPr>
        <p:spPr/>
        <p:txBody>
          <a:bodyPr/>
          <a:lstStyle/>
          <a:p>
            <a:endParaRPr lang="en-US" dirty="0" smtClean="0">
              <a:hlinkClick r:id="rId2"/>
            </a:endParaRPr>
          </a:p>
          <a:p>
            <a:endParaRPr lang="en-US" dirty="0">
              <a:hlinkClick r:id="rId2"/>
            </a:endParaRPr>
          </a:p>
          <a:p>
            <a:endParaRPr lang="en-US" dirty="0" smtClean="0">
              <a:hlinkClick r:id="rId2"/>
            </a:endParaRPr>
          </a:p>
          <a:p>
            <a:r>
              <a:rPr lang="en-US" dirty="0" smtClean="0">
                <a:hlinkClick r:id="rId2"/>
              </a:rPr>
              <a:t>https</a:t>
            </a:r>
            <a:r>
              <a:rPr lang="en-US" dirty="0">
                <a:hlinkClick r:id="rId2"/>
              </a:rPr>
              <a:t>://www.youtube.com/watch?v=BJP2rvBchnE</a:t>
            </a:r>
            <a:r>
              <a:rPr lang="en-US" dirty="0"/>
              <a:t> </a:t>
            </a:r>
          </a:p>
          <a:p>
            <a:endParaRPr lang="en-US" dirty="0"/>
          </a:p>
        </p:txBody>
      </p:sp>
      <p:sp>
        <p:nvSpPr>
          <p:cNvPr id="4" name="Date Placeholder 3"/>
          <p:cNvSpPr>
            <a:spLocks noGrp="1"/>
          </p:cNvSpPr>
          <p:nvPr>
            <p:ph type="dt" sz="half" idx="10"/>
          </p:nvPr>
        </p:nvSpPr>
        <p:spPr/>
        <p:txBody>
          <a:bodyPr/>
          <a:lstStyle/>
          <a:p>
            <a:fld id="{B8F355B2-72B8-40C1-9857-ED337306AA9D}" type="datetime1">
              <a:rPr lang="en-US" smtClean="0"/>
              <a:t>10/13/2015</a:t>
            </a:fld>
            <a:endParaRPr lang="en-US" dirty="0"/>
          </a:p>
        </p:txBody>
      </p:sp>
      <p:sp>
        <p:nvSpPr>
          <p:cNvPr id="5" name="Footer Placeholder 4"/>
          <p:cNvSpPr>
            <a:spLocks noGrp="1"/>
          </p:cNvSpPr>
          <p:nvPr>
            <p:ph type="ftr" sz="quarter" idx="11"/>
          </p:nvPr>
        </p:nvSpPr>
        <p:spPr/>
        <p:txBody>
          <a:bodyPr/>
          <a:lstStyle/>
          <a:p>
            <a:r>
              <a:rPr lang="en-US" smtClean="0"/>
              <a:t>Patient Safety </a:t>
            </a:r>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smtClean="0"/>
              <a:t>7</a:t>
            </a:fld>
            <a:endParaRPr lang="en-US" dirty="0"/>
          </a:p>
        </p:txBody>
      </p:sp>
    </p:spTree>
    <p:extLst>
      <p:ext uri="{BB962C8B-B14F-4D97-AF65-F5344CB8AC3E}">
        <p14:creationId xmlns:p14="http://schemas.microsoft.com/office/powerpoint/2010/main" val="1034203598"/>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ipe(down)">
                                      <p:cBhvr>
                                        <p:cTn id="25" dur="580">
                                          <p:stCondLst>
                                            <p:cond delay="0"/>
                                          </p:stCondLst>
                                        </p:cTn>
                                        <p:tgtEl>
                                          <p:spTgt spid="3">
                                            <p:txEl>
                                              <p:pRg st="3" end="3"/>
                                            </p:txEl>
                                          </p:spTgt>
                                        </p:tgtEl>
                                      </p:cBhvr>
                                    </p:animEffect>
                                    <p:anim calcmode="lin" valueType="num">
                                      <p:cBhvr>
                                        <p:cTn id="26"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3" end="3"/>
                                            </p:txEl>
                                          </p:spTgt>
                                        </p:tgtEl>
                                      </p:cBhvr>
                                      <p:to x="100000" y="60000"/>
                                    </p:animScale>
                                    <p:animScale>
                                      <p:cBhvr>
                                        <p:cTn id="32" dur="166" decel="50000">
                                          <p:stCondLst>
                                            <p:cond delay="676"/>
                                          </p:stCondLst>
                                        </p:cTn>
                                        <p:tgtEl>
                                          <p:spTgt spid="3">
                                            <p:txEl>
                                              <p:pRg st="3" end="3"/>
                                            </p:txEl>
                                          </p:spTgt>
                                        </p:tgtEl>
                                      </p:cBhvr>
                                      <p:to x="100000" y="100000"/>
                                    </p:animScale>
                                    <p:animScale>
                                      <p:cBhvr>
                                        <p:cTn id="33" dur="26">
                                          <p:stCondLst>
                                            <p:cond delay="1312"/>
                                          </p:stCondLst>
                                        </p:cTn>
                                        <p:tgtEl>
                                          <p:spTgt spid="3">
                                            <p:txEl>
                                              <p:pRg st="3" end="3"/>
                                            </p:txEl>
                                          </p:spTgt>
                                        </p:tgtEl>
                                      </p:cBhvr>
                                      <p:to x="100000" y="80000"/>
                                    </p:animScale>
                                    <p:animScale>
                                      <p:cBhvr>
                                        <p:cTn id="34" dur="166" decel="50000">
                                          <p:stCondLst>
                                            <p:cond delay="1338"/>
                                          </p:stCondLst>
                                        </p:cTn>
                                        <p:tgtEl>
                                          <p:spTgt spid="3">
                                            <p:txEl>
                                              <p:pRg st="3" end="3"/>
                                            </p:txEl>
                                          </p:spTgt>
                                        </p:tgtEl>
                                      </p:cBhvr>
                                      <p:to x="100000" y="100000"/>
                                    </p:animScale>
                                    <p:animScale>
                                      <p:cBhvr>
                                        <p:cTn id="35" dur="26">
                                          <p:stCondLst>
                                            <p:cond delay="1642"/>
                                          </p:stCondLst>
                                        </p:cTn>
                                        <p:tgtEl>
                                          <p:spTgt spid="3">
                                            <p:txEl>
                                              <p:pRg st="3" end="3"/>
                                            </p:txEl>
                                          </p:spTgt>
                                        </p:tgtEl>
                                      </p:cBhvr>
                                      <p:to x="100000" y="90000"/>
                                    </p:animScale>
                                    <p:animScale>
                                      <p:cBhvr>
                                        <p:cTn id="36" dur="166" decel="50000">
                                          <p:stCondLst>
                                            <p:cond delay="1668"/>
                                          </p:stCondLst>
                                        </p:cTn>
                                        <p:tgtEl>
                                          <p:spTgt spid="3">
                                            <p:txEl>
                                              <p:pRg st="3" end="3"/>
                                            </p:txEl>
                                          </p:spTgt>
                                        </p:tgtEl>
                                      </p:cBhvr>
                                      <p:to x="100000" y="100000"/>
                                    </p:animScale>
                                    <p:animScale>
                                      <p:cBhvr>
                                        <p:cTn id="37" dur="26">
                                          <p:stCondLst>
                                            <p:cond delay="1808"/>
                                          </p:stCondLst>
                                        </p:cTn>
                                        <p:tgtEl>
                                          <p:spTgt spid="3">
                                            <p:txEl>
                                              <p:pRg st="3" end="3"/>
                                            </p:txEl>
                                          </p:spTgt>
                                        </p:tgtEl>
                                      </p:cBhvr>
                                      <p:to x="100000" y="95000"/>
                                    </p:animScale>
                                    <p:animScale>
                                      <p:cBhvr>
                                        <p:cTn id="38"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646111" y="452718"/>
            <a:ext cx="9404723" cy="1063766"/>
          </a:xfrm>
        </p:spPr>
        <p:txBody>
          <a:bodyPr/>
          <a:lstStyle/>
          <a:p>
            <a:r>
              <a:rPr lang="en-US" dirty="0"/>
              <a:t>Why is it a problem?</a:t>
            </a:r>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390213692"/>
              </p:ext>
            </p:extLst>
          </p:nvPr>
        </p:nvGraphicFramePr>
        <p:xfrm>
          <a:off x="490369" y="1729788"/>
          <a:ext cx="11259171" cy="3581400"/>
        </p:xfrm>
        <a:graphic>
          <a:graphicData uri="http://schemas.openxmlformats.org/drawingml/2006/table">
            <a:tbl>
              <a:tblPr firstRow="1" bandRow="1">
                <a:tableStyleId>{5C22544A-7EE6-4342-B048-85BDC9FD1C3A}</a:tableStyleId>
              </a:tblPr>
              <a:tblGrid>
                <a:gridCol w="2331071"/>
                <a:gridCol w="2499855"/>
                <a:gridCol w="2337544"/>
                <a:gridCol w="2025871"/>
                <a:gridCol w="2064830"/>
              </a:tblGrid>
              <a:tr h="370840">
                <a:tc>
                  <a:txBody>
                    <a:bodyPr/>
                    <a:lstStyle/>
                    <a:p>
                      <a:pPr algn="l"/>
                      <a:r>
                        <a:rPr lang="en-US" dirty="0" smtClean="0"/>
                        <a:t>Hospital/Country</a:t>
                      </a:r>
                      <a:endParaRPr lang="en-US" dirty="0"/>
                    </a:p>
                  </a:txBody>
                  <a:tcPr anchor="ctr"/>
                </a:tc>
                <a:tc>
                  <a:txBody>
                    <a:bodyPr/>
                    <a:lstStyle/>
                    <a:p>
                      <a:pPr algn="l"/>
                      <a:r>
                        <a:rPr lang="en-US" dirty="0" smtClean="0"/>
                        <a:t>Years in which data was collected </a:t>
                      </a:r>
                      <a:endParaRPr lang="en-US" dirty="0"/>
                    </a:p>
                  </a:txBody>
                  <a:tcPr anchor="ctr"/>
                </a:tc>
                <a:tc>
                  <a:txBody>
                    <a:bodyPr/>
                    <a:lstStyle/>
                    <a:p>
                      <a:pPr algn="l"/>
                      <a:r>
                        <a:rPr lang="en-US" dirty="0" smtClean="0"/>
                        <a:t>Number of hospital admissions </a:t>
                      </a:r>
                      <a:endParaRPr lang="en-US" dirty="0"/>
                    </a:p>
                  </a:txBody>
                  <a:tcPr anchor="ctr"/>
                </a:tc>
                <a:tc>
                  <a:txBody>
                    <a:bodyPr/>
                    <a:lstStyle/>
                    <a:p>
                      <a:pPr algn="l"/>
                      <a:r>
                        <a:rPr lang="en-US" dirty="0" smtClean="0"/>
                        <a:t>Number</a:t>
                      </a:r>
                      <a:r>
                        <a:rPr lang="en-US" baseline="0" dirty="0" smtClean="0"/>
                        <a:t> of adverse event</a:t>
                      </a:r>
                      <a:endParaRPr lang="en-US" dirty="0"/>
                    </a:p>
                  </a:txBody>
                  <a:tcPr anchor="ctr"/>
                </a:tc>
                <a:tc>
                  <a:txBody>
                    <a:bodyPr/>
                    <a:lstStyle/>
                    <a:p>
                      <a:pPr algn="l"/>
                      <a:r>
                        <a:rPr lang="en-US" dirty="0" smtClean="0"/>
                        <a:t>Adverse event rate (%) </a:t>
                      </a:r>
                      <a:endParaRPr lang="en-US" dirty="0"/>
                    </a:p>
                  </a:txBody>
                  <a:tcPr anchor="ctr"/>
                </a:tc>
              </a:tr>
              <a:tr h="370840">
                <a:tc>
                  <a:txBody>
                    <a:bodyPr/>
                    <a:lstStyle/>
                    <a:p>
                      <a:pPr algn="l"/>
                      <a:r>
                        <a:rPr lang="en-US" dirty="0" smtClean="0"/>
                        <a:t>US(Harvard Medical Practice Study)</a:t>
                      </a:r>
                      <a:endParaRPr lang="en-US" dirty="0"/>
                    </a:p>
                  </a:txBody>
                  <a:tcPr/>
                </a:tc>
                <a:tc>
                  <a:txBody>
                    <a:bodyPr/>
                    <a:lstStyle/>
                    <a:p>
                      <a:pPr algn="l"/>
                      <a:r>
                        <a:rPr lang="en-US" dirty="0" smtClean="0"/>
                        <a:t>1984</a:t>
                      </a:r>
                      <a:endParaRPr lang="en-US" dirty="0"/>
                    </a:p>
                  </a:txBody>
                  <a:tcPr anchor="ctr"/>
                </a:tc>
                <a:tc>
                  <a:txBody>
                    <a:bodyPr/>
                    <a:lstStyle/>
                    <a:p>
                      <a:pPr algn="l"/>
                      <a:r>
                        <a:rPr lang="en-US" dirty="0" smtClean="0"/>
                        <a:t>30195</a:t>
                      </a:r>
                      <a:endParaRPr lang="en-US" dirty="0"/>
                    </a:p>
                  </a:txBody>
                  <a:tcPr anchor="ctr"/>
                </a:tc>
                <a:tc>
                  <a:txBody>
                    <a:bodyPr/>
                    <a:lstStyle/>
                    <a:p>
                      <a:pPr algn="l"/>
                      <a:r>
                        <a:rPr lang="en-US" dirty="0" smtClean="0"/>
                        <a:t>1133</a:t>
                      </a:r>
                      <a:endParaRPr lang="en-US" dirty="0"/>
                    </a:p>
                  </a:txBody>
                  <a:tcPr anchor="ctr"/>
                </a:tc>
                <a:tc>
                  <a:txBody>
                    <a:bodyPr/>
                    <a:lstStyle/>
                    <a:p>
                      <a:pPr algn="l"/>
                      <a:r>
                        <a:rPr lang="en-US" dirty="0" smtClean="0"/>
                        <a:t>3.8 </a:t>
                      </a:r>
                      <a:endParaRPr lang="en-US" dirty="0"/>
                    </a:p>
                  </a:txBody>
                  <a:tcPr anchor="ctr"/>
                </a:tc>
              </a:tr>
              <a:tr h="370840">
                <a:tc>
                  <a:txBody>
                    <a:bodyPr/>
                    <a:lstStyle/>
                    <a:p>
                      <a:pPr algn="l"/>
                      <a:r>
                        <a:rPr lang="en-US" dirty="0" smtClean="0"/>
                        <a:t>Australian (Quality</a:t>
                      </a:r>
                      <a:r>
                        <a:rPr lang="en-US" baseline="0" dirty="0" smtClean="0"/>
                        <a:t> in Australian healthcare study )</a:t>
                      </a:r>
                      <a:endParaRPr lang="en-US" dirty="0"/>
                    </a:p>
                  </a:txBody>
                  <a:tcPr/>
                </a:tc>
                <a:tc>
                  <a:txBody>
                    <a:bodyPr/>
                    <a:lstStyle/>
                    <a:p>
                      <a:pPr algn="l"/>
                      <a:r>
                        <a:rPr lang="en-US" dirty="0" smtClean="0"/>
                        <a:t>1992</a:t>
                      </a:r>
                      <a:endParaRPr lang="en-US" dirty="0"/>
                    </a:p>
                  </a:txBody>
                  <a:tcPr anchor="ctr"/>
                </a:tc>
                <a:tc>
                  <a:txBody>
                    <a:bodyPr/>
                    <a:lstStyle/>
                    <a:p>
                      <a:pPr algn="l"/>
                      <a:r>
                        <a:rPr lang="en-US" dirty="0" smtClean="0"/>
                        <a:t>14179</a:t>
                      </a:r>
                      <a:endParaRPr lang="en-US" dirty="0"/>
                    </a:p>
                  </a:txBody>
                  <a:tcPr anchor="ctr"/>
                </a:tc>
                <a:tc>
                  <a:txBody>
                    <a:bodyPr/>
                    <a:lstStyle/>
                    <a:p>
                      <a:pPr algn="l"/>
                      <a:r>
                        <a:rPr lang="en-US" dirty="0" smtClean="0"/>
                        <a:t>2353</a:t>
                      </a:r>
                      <a:endParaRPr lang="en-US" dirty="0"/>
                    </a:p>
                  </a:txBody>
                  <a:tcPr anchor="ctr"/>
                </a:tc>
                <a:tc>
                  <a:txBody>
                    <a:bodyPr/>
                    <a:lstStyle/>
                    <a:p>
                      <a:pPr algn="l"/>
                      <a:r>
                        <a:rPr lang="en-US" dirty="0" smtClean="0"/>
                        <a:t>16.6 </a:t>
                      </a:r>
                      <a:endParaRPr lang="en-US" dirty="0"/>
                    </a:p>
                  </a:txBody>
                  <a:tcPr anchor="ctr"/>
                </a:tc>
              </a:tr>
              <a:tr h="370840">
                <a:tc>
                  <a:txBody>
                    <a:bodyPr/>
                    <a:lstStyle/>
                    <a:p>
                      <a:pPr algn="l"/>
                      <a:r>
                        <a:rPr lang="en-US" dirty="0" smtClean="0"/>
                        <a:t>UK</a:t>
                      </a:r>
                      <a:endParaRPr lang="en-US" dirty="0"/>
                    </a:p>
                  </a:txBody>
                  <a:tcPr/>
                </a:tc>
                <a:tc>
                  <a:txBody>
                    <a:bodyPr/>
                    <a:lstStyle/>
                    <a:p>
                      <a:pPr algn="l"/>
                      <a:r>
                        <a:rPr lang="en-US" dirty="0" smtClean="0"/>
                        <a:t>1999-2000</a:t>
                      </a:r>
                      <a:endParaRPr lang="en-US" dirty="0"/>
                    </a:p>
                  </a:txBody>
                  <a:tcPr anchor="ctr"/>
                </a:tc>
                <a:tc>
                  <a:txBody>
                    <a:bodyPr/>
                    <a:lstStyle/>
                    <a:p>
                      <a:pPr algn="l"/>
                      <a:r>
                        <a:rPr lang="en-US" dirty="0" smtClean="0"/>
                        <a:t>1014</a:t>
                      </a:r>
                      <a:endParaRPr lang="en-US" dirty="0"/>
                    </a:p>
                  </a:txBody>
                  <a:tcPr anchor="ctr"/>
                </a:tc>
                <a:tc>
                  <a:txBody>
                    <a:bodyPr/>
                    <a:lstStyle/>
                    <a:p>
                      <a:pPr algn="l"/>
                      <a:r>
                        <a:rPr lang="en-US" dirty="0" smtClean="0"/>
                        <a:t>119</a:t>
                      </a:r>
                      <a:endParaRPr lang="en-US" dirty="0"/>
                    </a:p>
                  </a:txBody>
                  <a:tcPr anchor="ctr"/>
                </a:tc>
                <a:tc>
                  <a:txBody>
                    <a:bodyPr/>
                    <a:lstStyle/>
                    <a:p>
                      <a:pPr algn="l"/>
                      <a:r>
                        <a:rPr lang="en-US" dirty="0" smtClean="0"/>
                        <a:t>11.7</a:t>
                      </a:r>
                      <a:endParaRPr lang="en-US" dirty="0"/>
                    </a:p>
                  </a:txBody>
                  <a:tcPr anchor="ctr"/>
                </a:tc>
              </a:tr>
              <a:tr h="370840">
                <a:tc>
                  <a:txBody>
                    <a:bodyPr/>
                    <a:lstStyle/>
                    <a:p>
                      <a:pPr algn="l"/>
                      <a:r>
                        <a:rPr lang="en-US" dirty="0" smtClean="0"/>
                        <a:t>Denmark </a:t>
                      </a:r>
                      <a:endParaRPr lang="en-US" dirty="0"/>
                    </a:p>
                  </a:txBody>
                  <a:tcPr/>
                </a:tc>
                <a:tc>
                  <a:txBody>
                    <a:bodyPr/>
                    <a:lstStyle/>
                    <a:p>
                      <a:pPr algn="l"/>
                      <a:r>
                        <a:rPr lang="en-US" dirty="0" smtClean="0"/>
                        <a:t>1998</a:t>
                      </a:r>
                      <a:endParaRPr lang="en-US" dirty="0"/>
                    </a:p>
                  </a:txBody>
                  <a:tcPr anchor="ctr"/>
                </a:tc>
                <a:tc>
                  <a:txBody>
                    <a:bodyPr/>
                    <a:lstStyle/>
                    <a:p>
                      <a:pPr algn="l"/>
                      <a:r>
                        <a:rPr lang="en-US" dirty="0" smtClean="0"/>
                        <a:t>1097</a:t>
                      </a:r>
                      <a:endParaRPr lang="en-US" dirty="0"/>
                    </a:p>
                  </a:txBody>
                  <a:tcPr anchor="ctr"/>
                </a:tc>
                <a:tc>
                  <a:txBody>
                    <a:bodyPr/>
                    <a:lstStyle/>
                    <a:p>
                      <a:pPr algn="l"/>
                      <a:r>
                        <a:rPr lang="en-US" dirty="0" smtClean="0"/>
                        <a:t>176</a:t>
                      </a:r>
                      <a:endParaRPr lang="en-US" dirty="0"/>
                    </a:p>
                  </a:txBody>
                  <a:tcPr anchor="ctr"/>
                </a:tc>
                <a:tc>
                  <a:txBody>
                    <a:bodyPr/>
                    <a:lstStyle/>
                    <a:p>
                      <a:pPr algn="l"/>
                      <a:r>
                        <a:rPr lang="en-US" dirty="0" smtClean="0"/>
                        <a:t>9 </a:t>
                      </a:r>
                      <a:endParaRPr lang="en-US" dirty="0"/>
                    </a:p>
                  </a:txBody>
                  <a:tcPr anchor="ctr"/>
                </a:tc>
              </a:tr>
              <a:tr h="370840">
                <a:tc>
                  <a:txBody>
                    <a:bodyPr/>
                    <a:lstStyle/>
                    <a:p>
                      <a:pPr algn="l"/>
                      <a:r>
                        <a:rPr lang="en-US" dirty="0" smtClean="0"/>
                        <a:t>KKUH </a:t>
                      </a:r>
                      <a:endParaRPr lang="en-US" dirty="0"/>
                    </a:p>
                  </a:txBody>
                  <a:tcPr/>
                </a:tc>
                <a:tc>
                  <a:txBody>
                    <a:bodyPr/>
                    <a:lstStyle/>
                    <a:p>
                      <a:pPr algn="l"/>
                      <a:r>
                        <a:rPr lang="en-US" dirty="0" smtClean="0"/>
                        <a:t>2014</a:t>
                      </a:r>
                      <a:endParaRPr lang="en-US" dirty="0"/>
                    </a:p>
                  </a:txBody>
                  <a:tcPr anchor="ctr"/>
                </a:tc>
                <a:tc>
                  <a:txBody>
                    <a:bodyPr/>
                    <a:lstStyle/>
                    <a:p>
                      <a:pPr algn="l"/>
                      <a:r>
                        <a:rPr lang="en-US" dirty="0" smtClean="0"/>
                        <a:t>47211</a:t>
                      </a:r>
                      <a:endParaRPr lang="en-US" dirty="0"/>
                    </a:p>
                  </a:txBody>
                  <a:tcPr anchor="ctr"/>
                </a:tc>
                <a:tc>
                  <a:txBody>
                    <a:bodyPr/>
                    <a:lstStyle/>
                    <a:p>
                      <a:pPr algn="l"/>
                      <a:r>
                        <a:rPr lang="en-US" dirty="0" smtClean="0"/>
                        <a:t>2950</a:t>
                      </a:r>
                      <a:endParaRPr lang="en-US" dirty="0"/>
                    </a:p>
                  </a:txBody>
                  <a:tcPr anchor="ctr"/>
                </a:tc>
                <a:tc>
                  <a:txBody>
                    <a:bodyPr/>
                    <a:lstStyle/>
                    <a:p>
                      <a:pPr algn="l"/>
                      <a:r>
                        <a:rPr lang="en-US" smtClean="0"/>
                        <a:t>6.2</a:t>
                      </a:r>
                      <a:endParaRPr lang="en-US" dirty="0"/>
                    </a:p>
                  </a:txBody>
                  <a:tcPr anchor="ctr"/>
                </a:tc>
              </a:tr>
            </a:tbl>
          </a:graphicData>
        </a:graphic>
      </p:graphicFrame>
      <p:sp>
        <p:nvSpPr>
          <p:cNvPr id="5" name="Date Placeholder 4"/>
          <p:cNvSpPr>
            <a:spLocks noGrp="1"/>
          </p:cNvSpPr>
          <p:nvPr>
            <p:ph type="dt" sz="half" idx="10"/>
          </p:nvPr>
        </p:nvSpPr>
        <p:spPr/>
        <p:txBody>
          <a:bodyPr/>
          <a:lstStyle/>
          <a:p>
            <a:fld id="{169E572E-5971-4A21-9D78-DE3656D7198C}" type="datetime1">
              <a:rPr lang="en-US" smtClean="0"/>
              <a:t>10/13/2015</a:t>
            </a:fld>
            <a:endParaRPr lang="en-US" dirty="0"/>
          </a:p>
        </p:txBody>
      </p:sp>
      <p:sp>
        <p:nvSpPr>
          <p:cNvPr id="6" name="Footer Placeholder 5"/>
          <p:cNvSpPr>
            <a:spLocks noGrp="1"/>
          </p:cNvSpPr>
          <p:nvPr>
            <p:ph type="ftr" sz="quarter" idx="11"/>
          </p:nvPr>
        </p:nvSpPr>
        <p:spPr/>
        <p:txBody>
          <a:bodyPr/>
          <a:lstStyle/>
          <a:p>
            <a:r>
              <a:rPr lang="en-US" smtClean="0"/>
              <a:t>Patient Safety </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8</a:t>
            </a:fld>
            <a:endParaRPr lang="en-US" dirty="0"/>
          </a:p>
        </p:txBody>
      </p:sp>
      <p:sp>
        <p:nvSpPr>
          <p:cNvPr id="11" name="Rectangle 10"/>
          <p:cNvSpPr/>
          <p:nvPr/>
        </p:nvSpPr>
        <p:spPr>
          <a:xfrm>
            <a:off x="1397000" y="5948075"/>
            <a:ext cx="10352540" cy="276999"/>
          </a:xfrm>
          <a:prstGeom prst="rect">
            <a:avLst/>
          </a:prstGeom>
        </p:spPr>
        <p:txBody>
          <a:bodyPr wrap="square">
            <a:spAutoFit/>
          </a:bodyPr>
          <a:lstStyle/>
          <a:p>
            <a:r>
              <a:rPr lang="en-US" sz="1200" dirty="0" smtClean="0"/>
              <a:t>Source: World Health Organization. Executive board 109</a:t>
            </a:r>
            <a:r>
              <a:rPr lang="en-US" sz="1200" baseline="30000" dirty="0" smtClean="0"/>
              <a:t>th</a:t>
            </a:r>
            <a:r>
              <a:rPr lang="en-US" sz="1200" dirty="0" smtClean="0"/>
              <a:t> session, provisional agenda item3,4,5, 2001,EB 109/9</a:t>
            </a:r>
            <a:endParaRPr lang="en-US" sz="1200" dirty="0"/>
          </a:p>
        </p:txBody>
      </p:sp>
    </p:spTree>
    <p:extLst>
      <p:ext uri="{BB962C8B-B14F-4D97-AF65-F5344CB8AC3E}">
        <p14:creationId xmlns:p14="http://schemas.microsoft.com/office/powerpoint/2010/main" val="4079401899"/>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p:cTn id="15" dur="1000" fill="hold"/>
                                        <p:tgtEl>
                                          <p:spTgt spid="10"/>
                                        </p:tgtEl>
                                        <p:attrNameLst>
                                          <p:attrName>ppt_w</p:attrName>
                                        </p:attrNameLst>
                                      </p:cBhvr>
                                      <p:tavLst>
                                        <p:tav tm="0">
                                          <p:val>
                                            <p:fltVal val="0"/>
                                          </p:val>
                                        </p:tav>
                                        <p:tav tm="100000">
                                          <p:val>
                                            <p:strVal val="#ppt_w"/>
                                          </p:val>
                                        </p:tav>
                                      </p:tavLst>
                                    </p:anim>
                                    <p:anim calcmode="lin" valueType="num">
                                      <p:cBhvr>
                                        <p:cTn id="16" dur="1000" fill="hold"/>
                                        <p:tgtEl>
                                          <p:spTgt spid="10"/>
                                        </p:tgtEl>
                                        <p:attrNameLst>
                                          <p:attrName>ppt_h</p:attrName>
                                        </p:attrNameLst>
                                      </p:cBhvr>
                                      <p:tavLst>
                                        <p:tav tm="0">
                                          <p:val>
                                            <p:fltVal val="0"/>
                                          </p:val>
                                        </p:tav>
                                        <p:tav tm="100000">
                                          <p:val>
                                            <p:strVal val="#ppt_h"/>
                                          </p:val>
                                        </p:tav>
                                      </p:tavLst>
                                    </p:anim>
                                    <p:anim calcmode="lin" valueType="num">
                                      <p:cBhvr>
                                        <p:cTn id="17" dur="1000" fill="hold"/>
                                        <p:tgtEl>
                                          <p:spTgt spid="10"/>
                                        </p:tgtEl>
                                        <p:attrNameLst>
                                          <p:attrName>style.rotation</p:attrName>
                                        </p:attrNameLst>
                                      </p:cBhvr>
                                      <p:tavLst>
                                        <p:tav tm="0">
                                          <p:val>
                                            <p:fltVal val="90"/>
                                          </p:val>
                                        </p:tav>
                                        <p:tav tm="100000">
                                          <p:val>
                                            <p:fltVal val="0"/>
                                          </p:val>
                                        </p:tav>
                                      </p:tavLst>
                                    </p:anim>
                                    <p:animEffect transition="in" filter="fade">
                                      <p:cBhvr>
                                        <p:cTn id="18"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a:t>The </a:t>
            </a:r>
            <a:r>
              <a:rPr lang="en-US" sz="3200" dirty="0" smtClean="0"/>
              <a:t>6 key </a:t>
            </a:r>
            <a:r>
              <a:rPr lang="en-US" sz="3200" dirty="0"/>
              <a:t>dimensions of healthcare quality </a:t>
            </a:r>
            <a:endParaRPr lang="ar-JO" sz="3200" dirty="0"/>
          </a:p>
        </p:txBody>
      </p:sp>
      <p:sp>
        <p:nvSpPr>
          <p:cNvPr id="3" name="Content Placeholder 2"/>
          <p:cNvSpPr>
            <a:spLocks noGrp="1"/>
          </p:cNvSpPr>
          <p:nvPr>
            <p:ph sz="half" idx="1"/>
          </p:nvPr>
        </p:nvSpPr>
        <p:spPr>
          <a:xfrm>
            <a:off x="457200" y="2060575"/>
            <a:ext cx="7233781" cy="4195763"/>
          </a:xfrm>
        </p:spPr>
        <p:txBody>
          <a:bodyPr>
            <a:normAutofit/>
          </a:bodyPr>
          <a:lstStyle/>
          <a:p>
            <a:pPr lvl="0"/>
            <a:endParaRPr lang="en-US" b="1" dirty="0">
              <a:solidFill>
                <a:srgbClr val="FF0000"/>
              </a:solidFill>
            </a:endParaRPr>
          </a:p>
          <a:p>
            <a:pPr lvl="0"/>
            <a:r>
              <a:rPr lang="en-US" sz="2400" b="1" dirty="0" smtClean="0">
                <a:solidFill>
                  <a:srgbClr val="FF0000"/>
                </a:solidFill>
              </a:rPr>
              <a:t>Safe</a:t>
            </a:r>
            <a:r>
              <a:rPr lang="en-US" sz="2400" b="1" dirty="0">
                <a:solidFill>
                  <a:srgbClr val="FF0000"/>
                </a:solidFill>
              </a:rPr>
              <a:t>:</a:t>
            </a:r>
            <a:r>
              <a:rPr lang="en-US" sz="2400" dirty="0">
                <a:solidFill>
                  <a:srgbClr val="FF0000"/>
                </a:solidFill>
              </a:rPr>
              <a:t> </a:t>
            </a:r>
            <a:r>
              <a:rPr lang="en-US" sz="2400" dirty="0"/>
              <a:t>Avoiding injuries to patients from the care that is intended to help them. </a:t>
            </a:r>
          </a:p>
          <a:p>
            <a:pPr lvl="0"/>
            <a:endParaRPr lang="en-US" sz="2400" dirty="0"/>
          </a:p>
          <a:p>
            <a:pPr lvl="0"/>
            <a:r>
              <a:rPr lang="en-US" sz="2400" b="1" dirty="0">
                <a:solidFill>
                  <a:srgbClr val="FF0000"/>
                </a:solidFill>
              </a:rPr>
              <a:t>Effective:</a:t>
            </a:r>
            <a:r>
              <a:rPr lang="en-US" sz="2400" dirty="0">
                <a:solidFill>
                  <a:srgbClr val="FF0000"/>
                </a:solidFill>
              </a:rPr>
              <a:t> </a:t>
            </a:r>
            <a:r>
              <a:rPr lang="en-US" sz="2400" dirty="0"/>
              <a:t>Providing services based on scientific knowledge to all who could benefit and refraining from providing services to those not likely to benefit (avoiding underuse and overuse). Doing the right thing for the right person at the right time. </a:t>
            </a:r>
          </a:p>
          <a:p>
            <a:pPr lvl="0"/>
            <a:endParaRPr lang="en-US" dirty="0"/>
          </a:p>
        </p:txBody>
      </p:sp>
      <p:pic>
        <p:nvPicPr>
          <p:cNvPr id="5" name="Content Placeholder 3" descr="C:\Users\Maher\Desktop\benchmarking-patientcentredness-in-the-netherlands-fertility-care-8-638.jpg"/>
          <p:cNvPicPr>
            <a:picLocks noGrp="1"/>
          </p:cNvPicPr>
          <p:nvPr>
            <p:ph sz="half" idx="2"/>
          </p:nvPr>
        </p:nvPicPr>
        <p:blipFill rotWithShape="1">
          <a:blip r:embed="rId2">
            <a:extLst>
              <a:ext uri="{28A0092B-C50C-407E-A947-70E740481C1C}">
                <a14:useLocalDpi xmlns:a14="http://schemas.microsoft.com/office/drawing/2010/main" val="0"/>
              </a:ext>
            </a:extLst>
          </a:blip>
          <a:srcRect l="55290" t="20255" b="12759"/>
          <a:stretch/>
        </p:blipFill>
        <p:spPr bwMode="auto">
          <a:xfrm>
            <a:off x="7841294" y="2016690"/>
            <a:ext cx="4058432" cy="4496844"/>
          </a:xfrm>
          <a:prstGeom prst="rect">
            <a:avLst/>
          </a:prstGeom>
          <a:noFill/>
          <a:ln>
            <a:noFill/>
          </a:ln>
          <a:extLst>
            <a:ext uri="{53640926-AAD7-44D8-BBD7-CCE9431645EC}">
              <a14:shadowObscured xmlns:a14="http://schemas.microsoft.com/office/drawing/2010/main"/>
            </a:ext>
          </a:extLst>
        </p:spPr>
      </p:pic>
      <p:sp>
        <p:nvSpPr>
          <p:cNvPr id="4" name="Date Placeholder 3"/>
          <p:cNvSpPr>
            <a:spLocks noGrp="1"/>
          </p:cNvSpPr>
          <p:nvPr>
            <p:ph type="dt" sz="half" idx="10"/>
          </p:nvPr>
        </p:nvSpPr>
        <p:spPr/>
        <p:txBody>
          <a:bodyPr/>
          <a:lstStyle/>
          <a:p>
            <a:fld id="{7B0E6CAD-D2BF-4CE6-BE85-785ED1A4F18B}" type="datetime1">
              <a:rPr lang="en-US" smtClean="0"/>
              <a:t>10/13/2015</a:t>
            </a:fld>
            <a:endParaRPr lang="en-US" dirty="0"/>
          </a:p>
        </p:txBody>
      </p:sp>
      <p:sp>
        <p:nvSpPr>
          <p:cNvPr id="6" name="Footer Placeholder 5"/>
          <p:cNvSpPr>
            <a:spLocks noGrp="1"/>
          </p:cNvSpPr>
          <p:nvPr>
            <p:ph type="ftr" sz="quarter" idx="11"/>
          </p:nvPr>
        </p:nvSpPr>
        <p:spPr/>
        <p:txBody>
          <a:bodyPr/>
          <a:lstStyle/>
          <a:p>
            <a:r>
              <a:rPr lang="en-US" smtClean="0"/>
              <a:t>Patient Safety </a:t>
            </a:r>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smtClean="0"/>
              <a:t>9</a:t>
            </a:fld>
            <a:endParaRPr lang="en-US" dirty="0"/>
          </a:p>
        </p:txBody>
      </p:sp>
    </p:spTree>
    <p:extLst>
      <p:ext uri="{BB962C8B-B14F-4D97-AF65-F5344CB8AC3E}">
        <p14:creationId xmlns:p14="http://schemas.microsoft.com/office/powerpoint/2010/main" val="101524201"/>
      </p:ext>
    </p:extLst>
  </p:cSld>
  <p:clrMapOvr>
    <a:masterClrMapping/>
  </p:clrMapOvr>
  <p:transition spd="slow">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p:cTn id="23"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Ion">
      <a:dk1>
        <a:sysClr val="windowText" lastClr="000000"/>
      </a:dk1>
      <a:lt1>
        <a:sysClr val="window" lastClr="FFFFFF"/>
      </a:lt1>
      <a:dk2>
        <a:srgbClr val="1E5155"/>
      </a:dk2>
      <a:lt2>
        <a:srgbClr val="EBEBEB"/>
      </a:lt2>
      <a:accent1>
        <a:srgbClr val="B01513"/>
      </a:accent1>
      <a:accent2>
        <a:srgbClr val="EA6312"/>
      </a:accent2>
      <a:accent3>
        <a:srgbClr val="E6B729"/>
      </a:accent3>
      <a:accent4>
        <a:srgbClr val="6AAC90"/>
      </a:accent4>
      <a:accent5>
        <a:srgbClr val="54849A"/>
      </a:accent5>
      <a:accent6>
        <a:srgbClr val="9E5E9B"/>
      </a:accent6>
      <a:hlink>
        <a:srgbClr val="58C1BA"/>
      </a:hlink>
      <a:folHlink>
        <a:srgbClr val="9DFFCB"/>
      </a:folHlink>
    </a:clrScheme>
    <a:fontScheme name="Ion">
      <a:majorFont>
        <a:latin typeface="Century Gothic"/>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7000"/>
                <a:hueMod val="88000"/>
                <a:satMod val="130000"/>
                <a:lumMod val="124000"/>
              </a:schemeClr>
            </a:gs>
            <a:gs pos="100000">
              <a:schemeClr val="phClr">
                <a:tint val="96000"/>
                <a:shade val="88000"/>
                <a:hueMod val="108000"/>
                <a:satMod val="164000"/>
                <a:lumMod val="76000"/>
              </a:schemeClr>
            </a:gs>
          </a:gsLst>
          <a:path path="circle">
            <a:fillToRect l="45000" t="65000" r="125000" b="100000"/>
          </a:path>
        </a:gradFill>
        <a:blipFill rotWithShape="1">
          <a:blip xmlns:r="http://schemas.openxmlformats.org/officeDocument/2006/relationships" r:embed="rId1">
            <a:duotone>
              <a:schemeClr val="phClr">
                <a:shade val="69000"/>
                <a:hueMod val="108000"/>
                <a:satMod val="164000"/>
                <a:lumMod val="74000"/>
              </a:schemeClr>
              <a:schemeClr val="phClr">
                <a:tint val="96000"/>
                <a:hueMod val="88000"/>
                <a:satMod val="140000"/>
                <a:lumMod val="132000"/>
              </a:schemeClr>
            </a:duotone>
          </a:blip>
          <a:stretch/>
        </a:blipFill>
      </a:bgFillStyleLst>
    </a:fmtScheme>
  </a:themeElements>
  <a:objectDefaults/>
  <a:extraClrSchemeLst/>
  <a:extLst>
    <a:ext uri="{05A4C25C-085E-4340-85A3-A5531E510DB2}">
      <thm15:themeFamily xmlns:thm15="http://schemas.microsoft.com/office/thememl/2012/main" xmlns="" name="Ion" id="{B8441ADB-2E43-4AF7-B97A-BD870242C6A8}" vid="{292E63A9-BB86-4E3D-B92A-7223C6510D2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Ion</Template>
  <TotalTime>2550</TotalTime>
  <Words>2218</Words>
  <Application>Microsoft Office PowerPoint</Application>
  <PresentationFormat>Custom</PresentationFormat>
  <Paragraphs>447</Paragraphs>
  <Slides>46</Slides>
  <Notes>0</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Ion</vt:lpstr>
      <vt:lpstr>Patients Safety </vt:lpstr>
      <vt:lpstr>Outline </vt:lpstr>
      <vt:lpstr>Objectives</vt:lpstr>
      <vt:lpstr>Defining patient safety-Video</vt:lpstr>
      <vt:lpstr>Defining patient safety </vt:lpstr>
      <vt:lpstr>Introduction </vt:lpstr>
      <vt:lpstr>Introduction –Video </vt:lpstr>
      <vt:lpstr>Why is it a problem?</vt:lpstr>
      <vt:lpstr>The 6 key dimensions of healthcare quality </vt:lpstr>
      <vt:lpstr>The 6 key dimensions of healthcare quality </vt:lpstr>
      <vt:lpstr>The 6 key dimensions of healthcare quality </vt:lpstr>
      <vt:lpstr>Harm VS Error </vt:lpstr>
      <vt:lpstr>Sources of System Error</vt:lpstr>
      <vt:lpstr>Error in medicine</vt:lpstr>
      <vt:lpstr>"Swiss cheese" model of accident causation </vt:lpstr>
      <vt:lpstr>"Swiss cheese" model of accident causation </vt:lpstr>
      <vt:lpstr>Definition of patient safety culture</vt:lpstr>
      <vt:lpstr>Patient safety culture</vt:lpstr>
      <vt:lpstr>Patient safety culture</vt:lpstr>
      <vt:lpstr> Living a Just Culture Video </vt:lpstr>
      <vt:lpstr>The concept of Clinical incident: </vt:lpstr>
      <vt:lpstr>Types of Clinical incident</vt:lpstr>
      <vt:lpstr>Types of Clinical incident</vt:lpstr>
      <vt:lpstr>Types of Clinical incident</vt:lpstr>
      <vt:lpstr>Types of Clinical incident</vt:lpstr>
      <vt:lpstr>Types of Clinical incident</vt:lpstr>
      <vt:lpstr>Types of Clinical incident</vt:lpstr>
      <vt:lpstr>Seven levels of safety </vt:lpstr>
      <vt:lpstr>Seven levels of safety </vt:lpstr>
      <vt:lpstr>Seven levels of safety </vt:lpstr>
      <vt:lpstr>The physician’s role in patient safety</vt:lpstr>
      <vt:lpstr>The physician’s role in patient safety</vt:lpstr>
      <vt:lpstr>The physician’s role in patient safety</vt:lpstr>
      <vt:lpstr>The physician’s role in patient safety</vt:lpstr>
      <vt:lpstr>Video </vt:lpstr>
      <vt:lpstr>Case Study - 1</vt:lpstr>
      <vt:lpstr>Case Study – 1 Recommended actions: </vt:lpstr>
      <vt:lpstr>Case Study - 2 </vt:lpstr>
      <vt:lpstr>Continue…. case study - 2  </vt:lpstr>
      <vt:lpstr>PowerPoint Presentation</vt:lpstr>
      <vt:lpstr>Can you identify the contributing factors to this error?</vt:lpstr>
      <vt:lpstr>How could this error have been prevented?</vt:lpstr>
      <vt:lpstr>How could this error have been prevented?</vt:lpstr>
      <vt:lpstr>Conclusion</vt:lpstr>
      <vt:lpstr>Bibliography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Patients Safety</dc:title>
  <dc:creator>maher</dc:creator>
  <cp:lastModifiedBy>محمد</cp:lastModifiedBy>
  <cp:revision>239</cp:revision>
  <cp:lastPrinted>2015-09-06T12:26:36Z</cp:lastPrinted>
  <dcterms:created xsi:type="dcterms:W3CDTF">2015-09-03T12:12:01Z</dcterms:created>
  <dcterms:modified xsi:type="dcterms:W3CDTF">2015-10-13T06:57:32Z</dcterms:modified>
</cp:coreProperties>
</file>